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9" r:id="rId10"/>
    <p:sldId id="270" r:id="rId11"/>
    <p:sldId id="271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FB23E-9775-42CA-B3A2-E344F43BB93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CC9BC-0620-4BF5-A797-D5C8BD899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95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197E6-37C2-C2C7-3C4E-38B67143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FE227A-1B3F-6820-3665-B51A9CAA8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A8EC1-216F-E96F-3123-58314A31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F2A7-CE50-48A0-9AD8-5D796FAAB330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2FDF8-B037-825F-ED0C-64D1427D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DE404-0654-D64C-0134-3F7617E8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3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4D300-8DCF-CDE3-AAEC-0A718BB2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0E71D-5B82-004C-D259-0428A2E80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5C50F-F435-B901-936D-3992DF87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4E69-1F5C-4C87-9ECE-F31531D6C46B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0344-E85F-C20A-BCDA-C0C5F969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E8D36-B521-F84A-BDA2-89155DE9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46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FFE8D2-0A56-DA4E-9EFD-FFE7C181F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F0A34C-60FD-18EB-8EA2-49172CCA3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E915C-710A-56D7-E0E8-057F8B6C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574-D3F7-45C8-B96C-5336B357C3C0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B175A-096D-AA9F-63CB-B2B64015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B2BED-C83E-ACF9-F792-F7E44B26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2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AA572-A153-B0EC-990E-E50C5840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BCFA9-CA21-3DF6-C28D-72F8EBA6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B9687-C4E2-E65B-5031-ACD4E9BA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C64B-691F-4F24-A93C-5F21D4DC91A7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405DE-E43E-8E98-6679-D71F9E60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F5DFB-1F9E-999E-FC62-97591078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18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98054-72AC-7C33-B520-89264E37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DBD0C0-FC37-2E26-D208-8E45B783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A2F50-76AC-0DB1-DBB9-04212F61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714-4327-471B-A2B8-02F741059E88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4A585-6C5C-AAAB-5596-E014C469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93C37-A1F2-43D8-AF16-AEA92F6B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68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25A7D-8EFC-0B2C-5B37-34EF6B4F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61B31-B75A-9138-7A40-872C57AE5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A7A084-1300-7E47-589B-CFAAC5F6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F0AF6C-CFD8-C4B5-DCE5-43357F53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3DE-FABC-4883-869E-F5F75355649D}" type="datetime1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5A0662-EB31-17BB-8AD9-AFAACA50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5B75CE-619C-6C8A-BE29-84D6F4B3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4873A-4D45-7DF7-1983-104CB0C7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36BA5-AF23-A844-3D79-191B2F89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D0E358-08C9-1E16-0086-7EC176A0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044145-6118-F390-30FC-7DDD77956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DB7B02-1D12-DD3B-9569-8ED86680C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B8047E-BA54-8DC4-CAF0-B4BDC841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56AC-4738-4FEC-86C7-49218EF03102}" type="datetime1">
              <a:rPr lang="de-DE" smtClean="0"/>
              <a:t>10.05.2023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62690F-93CE-D74A-8700-B3D62FB9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BC6BDB-3D72-00CB-09B4-4E741220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4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B475B-8F63-EACC-9AFB-489F8E1B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130C3-6FDD-5B2E-B559-06CF05A5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BA7C-E7E4-41AD-BD13-5439B5608F7F}" type="datetime1">
              <a:rPr lang="de-DE" smtClean="0"/>
              <a:t>10.05.2023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7030F4-6915-92A9-A8E5-45A9DDED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9AD7B9-2B1C-9325-C77C-FBAD3917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6C1995-A897-CDA7-A715-458FD3D9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91A-9748-47FF-BD9B-968D3FAE5B29}" type="datetime1">
              <a:rPr lang="de-DE" smtClean="0"/>
              <a:t>10.05.2023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E8E07F-B7A1-EE60-7329-9421CF30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00C429-3CD2-F0AD-59C1-4CC495A8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02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C5EB4-5B10-AFD3-8CB4-6F1D9FC3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17138-C32D-94F0-0BE6-3B45377FE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4E4ED-7F88-7F60-FEFB-AD194414C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8A7569-D8E4-339F-D09C-5729C001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6708-CE52-46E9-8527-C17A105B9A25}" type="datetime1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9F4F85-F288-4BE0-15B4-3ABEE8CF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1D5CBA-3648-8ABC-5D6C-1FA3BC42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05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D25A6-8809-70AA-04BE-85C9E2DC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97DC04-85EA-E128-D40D-52AA43CCD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53A710-7FA2-7551-52CD-28FCA68C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A7F00-AC83-7B4B-195E-DB872E32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9348-D412-4886-A83F-A82582813125}" type="datetime1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4F36EE-8871-DE0E-A77D-9997ADBF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8FDF1-927F-C871-4BB6-71B6C6A0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1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2767F3-BF15-7DEA-9FCF-6A4D0C75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4B5C9B-8C0C-9FE7-E195-B36B3B24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5390D5-64F8-4DE0-D0D4-7ED78AC67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2EFF-F479-4BAF-8715-C1B83FDC4377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26EA4-C1D9-DBA7-423A-513FA386C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C4BC1D-484E-5B32-00DF-E329B2E81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77A0-AE6C-4267-B015-8C7CEE00C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4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A69C7-3C74-3A15-E0D8-DA6CEDB51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Meilenstein 2:</a:t>
            </a:r>
            <a:br>
              <a:rPr lang="de-DE" dirty="0"/>
            </a:br>
            <a:r>
              <a:rPr lang="de-DE" dirty="0"/>
              <a:t>Transfer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FE7AA-2C20-18DE-8EBC-A32C8FA13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Michael Feller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62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21A14-F29C-7958-3613-54C00579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Ergebnis: Eindeutig aussehende Zeichen</a:t>
            </a:r>
          </a:p>
        </p:txBody>
      </p:sp>
      <p:pic>
        <p:nvPicPr>
          <p:cNvPr id="8" name="Inhaltsplatzhalter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D3E328A-7306-C3E3-F8ED-3529846CA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61" y="1767361"/>
            <a:ext cx="4526575" cy="45265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1D3A-1465-0A55-8ED6-8DA78165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C64B-691F-4F24-A93C-5F21D4DC91A7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1A1AC-1E0F-586F-29F1-857FC911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E0A313-3769-EEC9-4B7C-A467BF57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C7D2D9E-718F-3F67-89B7-32D0CF640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59" y="1767361"/>
            <a:ext cx="4613654" cy="45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E761D-DA47-1DA3-126A-C33BF8D3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Ergebnis: Eigene Zeichen</a:t>
            </a:r>
          </a:p>
        </p:txBody>
      </p:sp>
      <p:pic>
        <p:nvPicPr>
          <p:cNvPr id="8" name="Inhaltsplatzhalter 7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575CB6F1-4CF9-FABA-25F5-D768B3DD7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07" y="1690688"/>
            <a:ext cx="4562786" cy="453970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0DA7BA-535F-2F1B-D1E8-BDFC14B0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C64B-691F-4F24-A93C-5F21D4DC91A7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651791-F383-18F7-2035-5DF19EC7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AC4074-19CC-A0DC-6086-7052C27E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11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EED2B04-7127-7C72-C420-7B173F4D82A5}"/>
              </a:ext>
            </a:extLst>
          </p:cNvPr>
          <p:cNvSpPr txBox="1"/>
          <p:nvPr/>
        </p:nvSpPr>
        <p:spPr>
          <a:xfrm>
            <a:off x="4468079" y="1367522"/>
            <a:ext cx="121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Original: A</a:t>
            </a:r>
            <a:r>
              <a:rPr lang="de-DE" dirty="0"/>
              <a:t>		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E7A5C87-C0A0-0D82-2652-5121445F5F58}"/>
              </a:ext>
            </a:extLst>
          </p:cNvPr>
          <p:cNvSpPr txBox="1"/>
          <p:nvPr/>
        </p:nvSpPr>
        <p:spPr>
          <a:xfrm>
            <a:off x="6673249" y="1363391"/>
            <a:ext cx="121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Original: H</a:t>
            </a:r>
            <a:r>
              <a:rPr lang="de-DE" dirty="0"/>
              <a:t>	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A1B61E5-E627-DE35-01EA-E663C3C3711A}"/>
              </a:ext>
            </a:extLst>
          </p:cNvPr>
          <p:cNvSpPr txBox="1"/>
          <p:nvPr/>
        </p:nvSpPr>
        <p:spPr>
          <a:xfrm>
            <a:off x="4421920" y="6075144"/>
            <a:ext cx="121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Original: r</a:t>
            </a:r>
            <a:r>
              <a:rPr lang="de-DE" dirty="0"/>
              <a:t>		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34905B-070E-A00A-F9DD-BF519FC94E72}"/>
              </a:ext>
            </a:extLst>
          </p:cNvPr>
          <p:cNvSpPr txBox="1"/>
          <p:nvPr/>
        </p:nvSpPr>
        <p:spPr>
          <a:xfrm>
            <a:off x="6446970" y="6075143"/>
            <a:ext cx="16902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Original: o (klein)</a:t>
            </a: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8775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2A9C1-BF85-593C-9D7C-681F1518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33905-F9A2-9659-7A24-7E13526F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C64B-691F-4F24-A93C-5F21D4DC91A7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92535-6C6B-F5CB-57F9-2EEF7E6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DD4D8-F01F-C8E5-1C87-BA9DC7CE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B4C38-CFDA-EB9F-659C-56DC7133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221BE-C0D7-ABD4-F1EC-5150789F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Architektur</a:t>
            </a:r>
          </a:p>
          <a:p>
            <a:r>
              <a:rPr lang="de-DE" dirty="0"/>
              <a:t>Daten &amp; Vorbereitung</a:t>
            </a:r>
          </a:p>
          <a:p>
            <a:r>
              <a:rPr lang="de-DE" dirty="0"/>
              <a:t>FC-Block</a:t>
            </a:r>
          </a:p>
          <a:p>
            <a:r>
              <a:rPr lang="de-DE" dirty="0"/>
              <a:t>Ergebnis</a:t>
            </a:r>
          </a:p>
          <a:p>
            <a:pPr lvl="1"/>
            <a:r>
              <a:rPr lang="de-DE" dirty="0"/>
              <a:t>Beispiele</a:t>
            </a:r>
          </a:p>
          <a:p>
            <a:pPr lvl="1"/>
            <a:r>
              <a:rPr lang="de-DE" dirty="0"/>
              <a:t>Verteilung (Genauigkeit)</a:t>
            </a:r>
          </a:p>
          <a:p>
            <a:pPr lvl="1"/>
            <a:r>
              <a:rPr lang="de-DE" dirty="0"/>
              <a:t>Ähnlich aussehende Zeichen</a:t>
            </a:r>
          </a:p>
          <a:p>
            <a:pPr lvl="1"/>
            <a:r>
              <a:rPr lang="de-DE" dirty="0"/>
              <a:t>Eindeutig aussehende Zeichen</a:t>
            </a:r>
          </a:p>
          <a:p>
            <a:pPr lvl="1"/>
            <a:r>
              <a:rPr lang="de-DE" dirty="0"/>
              <a:t>Eigene Zeichen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E9D76-C41C-9471-C59C-6B45A368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8E4-67FE-47B7-9C83-2CFDD830C06F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1575A-3249-8F97-3867-0C097110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A8B35D-7B5F-5164-4B77-1F8B865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</p:spTree>
    <p:extLst>
      <p:ext uri="{BB962C8B-B14F-4D97-AF65-F5344CB8AC3E}">
        <p14:creationId xmlns:p14="http://schemas.microsoft.com/office/powerpoint/2010/main" val="348317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6A816-7D84-E97F-1F6C-E0FB549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6A739-A978-C071-609E-F4312795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2001"/>
          </a:xfrm>
        </p:spPr>
        <p:txBody>
          <a:bodyPr/>
          <a:lstStyle/>
          <a:p>
            <a:r>
              <a:rPr lang="de-DE" dirty="0"/>
              <a:t>Ziel: Handgeschriebene Zeichen erkennen</a:t>
            </a:r>
          </a:p>
          <a:p>
            <a:r>
              <a:rPr lang="de-DE" dirty="0"/>
              <a:t>Auswahl: VGG-16</a:t>
            </a:r>
          </a:p>
          <a:p>
            <a:pPr lvl="1"/>
            <a:r>
              <a:rPr lang="de-DE" dirty="0"/>
              <a:t>Auf </a:t>
            </a:r>
            <a:r>
              <a:rPr lang="de-DE" dirty="0" err="1"/>
              <a:t>ImageNet</a:t>
            </a:r>
            <a:r>
              <a:rPr lang="de-DE" dirty="0"/>
              <a:t> trainiert</a:t>
            </a:r>
          </a:p>
          <a:p>
            <a:pPr lvl="1"/>
            <a:r>
              <a:rPr lang="de-DE" dirty="0"/>
              <a:t>Input: RGB 224 x 224 </a:t>
            </a:r>
            <a:r>
              <a:rPr lang="de-DE" dirty="0" err="1"/>
              <a:t>px</a:t>
            </a:r>
            <a:endParaRPr lang="de-DE" dirty="0"/>
          </a:p>
        </p:txBody>
      </p:sp>
      <p:pic>
        <p:nvPicPr>
          <p:cNvPr id="1026" name="Picture 2" descr="config">
            <a:extLst>
              <a:ext uri="{FF2B5EF4-FFF2-40B4-BE49-F238E27FC236}">
                <a16:creationId xmlns:a16="http://schemas.microsoft.com/office/drawing/2014/main" id="{4C1BC890-F996-F768-3432-2FE04F3A9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6"/>
          <a:stretch/>
        </p:blipFill>
        <p:spPr bwMode="auto">
          <a:xfrm>
            <a:off x="997261" y="3847627"/>
            <a:ext cx="6499353" cy="23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ED61A50-9CE6-22F9-B150-7BA62AE58F41}"/>
              </a:ext>
            </a:extLst>
          </p:cNvPr>
          <p:cNvSpPr/>
          <p:nvPr/>
        </p:nvSpPr>
        <p:spPr>
          <a:xfrm>
            <a:off x="7496615" y="4001294"/>
            <a:ext cx="1861164" cy="1476717"/>
          </a:xfrm>
          <a:prstGeom prst="roundRect">
            <a:avLst>
              <a:gd name="adj" fmla="val 41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Eigener FC Block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(Input 7x7x512)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09EA32D-573E-DCE0-7C96-0000C27F40F2}"/>
              </a:ext>
            </a:extLst>
          </p:cNvPr>
          <p:cNvCxnSpPr>
            <a:cxnSpLocks/>
          </p:cNvCxnSpPr>
          <p:nvPr/>
        </p:nvCxnSpPr>
        <p:spPr>
          <a:xfrm>
            <a:off x="9357779" y="4739653"/>
            <a:ext cx="33463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6065989-940F-024D-0D95-4BB54DB188C2}"/>
              </a:ext>
            </a:extLst>
          </p:cNvPr>
          <p:cNvSpPr/>
          <p:nvPr/>
        </p:nvSpPr>
        <p:spPr>
          <a:xfrm>
            <a:off x="9692409" y="4001294"/>
            <a:ext cx="1381991" cy="1476717"/>
          </a:xfrm>
          <a:prstGeom prst="roundRect">
            <a:avLst>
              <a:gd name="adj" fmla="val 542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(62 Klassen)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5F661F-26CF-7475-5A93-AC7A03027CE6}"/>
              </a:ext>
            </a:extLst>
          </p:cNvPr>
          <p:cNvSpPr txBox="1"/>
          <p:nvPr/>
        </p:nvSpPr>
        <p:spPr>
          <a:xfrm>
            <a:off x="1730028" y="6081068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Quelle Bild: https://www.kaggle.com/code/blurredmachine/vggnet-16-architecture-a-complete-guide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A694D3C3-D64B-BB11-ECA7-611C1ADC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FBB4-F117-411A-A0E4-D44A75748E0C}" type="datetime1">
              <a:rPr lang="de-DE" smtClean="0"/>
              <a:t>10.05.2023</a:t>
            </a:fld>
            <a:endParaRPr lang="de-DE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978B6D41-79CD-745A-3C23-A3232B65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3</a:t>
            </a:fld>
            <a:endParaRPr lang="de-DE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1324B997-6C7D-F800-7F65-C4103F3C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</p:spTree>
    <p:extLst>
      <p:ext uri="{BB962C8B-B14F-4D97-AF65-F5344CB8AC3E}">
        <p14:creationId xmlns:p14="http://schemas.microsoft.com/office/powerpoint/2010/main" val="159130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EE671-6617-485B-7BA1-28044F9C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&amp; 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3FEF0-CED9-EC58-0608-05A77D68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3874" cy="4351338"/>
          </a:xfrm>
        </p:spPr>
        <p:txBody>
          <a:bodyPr/>
          <a:lstStyle/>
          <a:p>
            <a:r>
              <a:rPr lang="de-DE" dirty="0"/>
              <a:t>EMNIST (</a:t>
            </a:r>
            <a:r>
              <a:rPr lang="de-DE" dirty="0" err="1"/>
              <a:t>ByClass</a:t>
            </a:r>
            <a:r>
              <a:rPr lang="de-DE" dirty="0"/>
              <a:t>) 62 Klassen</a:t>
            </a:r>
          </a:p>
          <a:p>
            <a:pPr lvl="1"/>
            <a:r>
              <a:rPr lang="de-DE" dirty="0"/>
              <a:t>Zahlen, Groß- und Kleinbuchstaben</a:t>
            </a:r>
          </a:p>
          <a:p>
            <a:pPr lvl="1"/>
            <a:r>
              <a:rPr lang="de-DE" dirty="0"/>
              <a:t>Schwarz-weiß 28 x 28 </a:t>
            </a:r>
            <a:r>
              <a:rPr lang="de-DE" dirty="0" err="1"/>
              <a:t>px</a:t>
            </a:r>
            <a:endParaRPr lang="de-DE" dirty="0"/>
          </a:p>
          <a:p>
            <a:pPr lvl="1"/>
            <a:r>
              <a:rPr lang="de-DE" dirty="0"/>
              <a:t>697K Training</a:t>
            </a:r>
          </a:p>
          <a:p>
            <a:pPr lvl="1"/>
            <a:r>
              <a:rPr lang="de-DE" dirty="0"/>
              <a:t>116K Test</a:t>
            </a:r>
          </a:p>
          <a:p>
            <a:pPr lvl="2"/>
            <a:r>
              <a:rPr lang="de-DE" dirty="0"/>
              <a:t>Manueller Split 50/50 in Validation und Test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89B41C09-713B-4CDE-B8A6-1D53AC335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28" y="1091941"/>
            <a:ext cx="4973874" cy="5085022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8EF431F-47D3-82D4-8C64-63CAC57C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824-77E7-4EF9-83E9-CD2B9EF98F42}" type="datetime1">
              <a:rPr lang="de-DE" smtClean="0"/>
              <a:t>10.05.2023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9ADB0-163F-AC32-6C78-B70C80DD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9572AC-D38E-8ACD-4CAD-85C460FD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</p:spTree>
    <p:extLst>
      <p:ext uri="{BB962C8B-B14F-4D97-AF65-F5344CB8AC3E}">
        <p14:creationId xmlns:p14="http://schemas.microsoft.com/office/powerpoint/2010/main" val="321675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8569A-3978-0558-5DD3-7470E95C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&amp; 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DBB0D-5E32-CA42-CDB3-BBD66EB4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99168" cy="4351338"/>
          </a:xfrm>
        </p:spPr>
        <p:txBody>
          <a:bodyPr>
            <a:normAutofit/>
          </a:bodyPr>
          <a:lstStyle/>
          <a:p>
            <a:r>
              <a:rPr lang="de-DE" dirty="0"/>
              <a:t>Drehung und Spieglung rückgängig machen</a:t>
            </a:r>
          </a:p>
          <a:p>
            <a:pPr lvl="1"/>
            <a:r>
              <a:rPr lang="de-DE" dirty="0"/>
              <a:t>Nur wegen Lesbarkeit</a:t>
            </a:r>
          </a:p>
          <a:p>
            <a:r>
              <a:rPr lang="de-DE" dirty="0"/>
              <a:t>Bilder skalieren: </a:t>
            </a:r>
            <a:br>
              <a:rPr lang="de-DE" dirty="0"/>
            </a:br>
            <a:r>
              <a:rPr lang="de-DE" dirty="0"/>
              <a:t>28 x 28 </a:t>
            </a:r>
            <a:r>
              <a:rPr lang="de-DE" dirty="0">
                <a:sym typeface="Wingdings" panose="05000000000000000000" pitchFamily="2" charset="2"/>
              </a:rPr>
              <a:t> 224 x 224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TensorFlow</a:t>
            </a:r>
            <a:r>
              <a:rPr lang="de-DE" dirty="0">
                <a:sym typeface="Wingdings" panose="05000000000000000000" pitchFamily="2" charset="2"/>
              </a:rPr>
              <a:t> skaliert standardmäßig Bilinear</a:t>
            </a:r>
          </a:p>
          <a:p>
            <a:r>
              <a:rPr lang="de-DE" dirty="0">
                <a:sym typeface="Wingdings" panose="05000000000000000000" pitchFamily="2" charset="2"/>
              </a:rPr>
              <a:t>Normalisieren von Integer auf </a:t>
            </a:r>
            <a:r>
              <a:rPr lang="de-DE" dirty="0" err="1">
                <a:sym typeface="Wingdings" panose="05000000000000000000" pitchFamily="2" charset="2"/>
              </a:rPr>
              <a:t>Float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Hinzufügen von 2 weiteren Kanälen: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schwarz-weiß  RGB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5" name="Grafik 4" descr="Ein Bild, das Screenshot, Schwarzweiß, Quadrat, Design enthält.&#10;&#10;Automatisch generierte Beschreibung">
            <a:extLst>
              <a:ext uri="{FF2B5EF4-FFF2-40B4-BE49-F238E27FC236}">
                <a16:creationId xmlns:a16="http://schemas.microsoft.com/office/drawing/2014/main" id="{DE394695-680A-F898-0E09-D1CE550C2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15" y="626403"/>
            <a:ext cx="3034406" cy="3006568"/>
          </a:xfrm>
          <a:prstGeom prst="rect">
            <a:avLst/>
          </a:prstGeom>
        </p:spPr>
      </p:pic>
      <p:pic>
        <p:nvPicPr>
          <p:cNvPr id="9" name="Grafik 8" descr="Ein Bild, das Screenshot, Text, Schrift, Wurm enthält.&#10;&#10;Automatisch generierte Beschreibung">
            <a:extLst>
              <a:ext uri="{FF2B5EF4-FFF2-40B4-BE49-F238E27FC236}">
                <a16:creationId xmlns:a16="http://schemas.microsoft.com/office/drawing/2014/main" id="{AC10741C-4CB2-8810-4331-126376F73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15" y="3717812"/>
            <a:ext cx="3034406" cy="2979854"/>
          </a:xfrm>
          <a:prstGeom prst="rect">
            <a:avLst/>
          </a:prstGeom>
        </p:spPr>
      </p:pic>
      <p:sp>
        <p:nvSpPr>
          <p:cNvPr id="10" name="Pfeil: nach links gekrümmt 9">
            <a:extLst>
              <a:ext uri="{FF2B5EF4-FFF2-40B4-BE49-F238E27FC236}">
                <a16:creationId xmlns:a16="http://schemas.microsoft.com/office/drawing/2014/main" id="{9F9EBF46-4F45-73BA-18E2-7709A6990B6E}"/>
              </a:ext>
            </a:extLst>
          </p:cNvPr>
          <p:cNvSpPr/>
          <p:nvPr/>
        </p:nvSpPr>
        <p:spPr>
          <a:xfrm>
            <a:off x="11157526" y="1825625"/>
            <a:ext cx="655784" cy="3429866"/>
          </a:xfrm>
          <a:prstGeom prst="curvedLeftArrow">
            <a:avLst>
              <a:gd name="adj1" fmla="val 25000"/>
              <a:gd name="adj2" fmla="val 37222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C8DA53F8-2DB0-CB60-1D89-1E70DB6A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8C24-1981-4F04-ADFF-29E1CC3AA095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CFBE37E-82FE-B25E-34E0-1E3BECA0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5</a:t>
            </a:fld>
            <a:endParaRPr lang="de-DE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FBE9B89-76C3-FD5A-A55B-479BB734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Meilenstein 2 - Michael Feller</a:t>
            </a:r>
          </a:p>
        </p:txBody>
      </p:sp>
    </p:spTree>
    <p:extLst>
      <p:ext uri="{BB962C8B-B14F-4D97-AF65-F5344CB8AC3E}">
        <p14:creationId xmlns:p14="http://schemas.microsoft.com/office/powerpoint/2010/main" val="375218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E3095-3C19-3B41-C3B4-3F26329A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FC-Block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1550D-B66D-3D70-EC6D-8C52AB6F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092"/>
            <a:ext cx="5027903" cy="1616376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3 Hidden </a:t>
            </a:r>
            <a:r>
              <a:rPr lang="de-DE" dirty="0" err="1"/>
              <a:t>Layers</a:t>
            </a:r>
            <a:r>
              <a:rPr lang="de-DE" dirty="0"/>
              <a:t> (</a:t>
            </a:r>
            <a:r>
              <a:rPr lang="de-DE" dirty="0" err="1"/>
              <a:t>ReLu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Jeweils mit Dropout (0.5) und</a:t>
            </a:r>
          </a:p>
          <a:p>
            <a:pPr lvl="1"/>
            <a:r>
              <a:rPr lang="de-DE" dirty="0"/>
              <a:t>Batch Normalisierung</a:t>
            </a:r>
          </a:p>
          <a:p>
            <a:r>
              <a:rPr lang="de-DE" dirty="0"/>
              <a:t>Output 62 Nodes (</a:t>
            </a:r>
            <a:r>
              <a:rPr lang="de-DE" dirty="0" err="1"/>
              <a:t>Softmax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8670B-3459-37EE-47AF-496A287A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C64B-691F-4F24-A93C-5F21D4DC91A7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7AB42-90B0-5DE6-A53E-67194D7F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21DA4-FA96-6727-254D-A7FC64C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6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9673CFA-DCB0-BD91-6ADE-81C7D752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000" y="3874502"/>
            <a:ext cx="3600000" cy="218181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B8A3DA7-29CB-077D-59F4-1D5FEC710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486" y="3856030"/>
            <a:ext cx="3600000" cy="218181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2B23FB9-F317-9106-A1D7-B460ABC596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6000" y="3865266"/>
            <a:ext cx="3600000" cy="218181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383E1189-92D8-8F0C-BF2F-024901FC53AB}"/>
              </a:ext>
            </a:extLst>
          </p:cNvPr>
          <p:cNvSpPr txBox="1"/>
          <p:nvPr/>
        </p:nvSpPr>
        <p:spPr>
          <a:xfrm>
            <a:off x="4270080" y="6069574"/>
            <a:ext cx="430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Schritte (50K Training Set, 5K Validation Set)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25D03F-EEE0-C861-6A6F-D6A9DBF2AE42}"/>
              </a:ext>
            </a:extLst>
          </p:cNvPr>
          <p:cNvSpPr txBox="1"/>
          <p:nvPr/>
        </p:nvSpPr>
        <p:spPr>
          <a:xfrm>
            <a:off x="393027" y="4452979"/>
            <a:ext cx="461665" cy="5124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Loss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631E592-4C0C-6A39-8F0E-7132A88EC01A}"/>
              </a:ext>
            </a:extLst>
          </p:cNvPr>
          <p:cNvSpPr txBox="1"/>
          <p:nvPr/>
        </p:nvSpPr>
        <p:spPr>
          <a:xfrm>
            <a:off x="1477119" y="4088409"/>
            <a:ext cx="104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Training</a:t>
            </a:r>
            <a:endParaRPr lang="de-DE" sz="11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6D4AAAB-99C0-F317-7C19-9E3F15F01E5B}"/>
              </a:ext>
            </a:extLst>
          </p:cNvPr>
          <p:cNvSpPr txBox="1"/>
          <p:nvPr/>
        </p:nvSpPr>
        <p:spPr>
          <a:xfrm>
            <a:off x="1526722" y="5501727"/>
            <a:ext cx="104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Validation</a:t>
            </a:r>
            <a:endParaRPr lang="de-DE" sz="11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CA15F31-BEE4-7675-EE3B-1EF9820058F2}"/>
              </a:ext>
            </a:extLst>
          </p:cNvPr>
          <p:cNvSpPr txBox="1"/>
          <p:nvPr/>
        </p:nvSpPr>
        <p:spPr>
          <a:xfrm>
            <a:off x="5077119" y="4226908"/>
            <a:ext cx="104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Training</a:t>
            </a:r>
            <a:endParaRPr lang="de-DE" sz="11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009BBBF-6A00-8336-5AFA-13BB89686792}"/>
              </a:ext>
            </a:extLst>
          </p:cNvPr>
          <p:cNvSpPr txBox="1"/>
          <p:nvPr/>
        </p:nvSpPr>
        <p:spPr>
          <a:xfrm>
            <a:off x="5067236" y="5484999"/>
            <a:ext cx="104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Validation</a:t>
            </a:r>
            <a:endParaRPr lang="de-DE" sz="11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6BD0A95-D1F7-B4F8-CFB9-FB44C870547E}"/>
              </a:ext>
            </a:extLst>
          </p:cNvPr>
          <p:cNvSpPr txBox="1"/>
          <p:nvPr/>
        </p:nvSpPr>
        <p:spPr>
          <a:xfrm>
            <a:off x="10598378" y="5601314"/>
            <a:ext cx="104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Training</a:t>
            </a:r>
            <a:endParaRPr lang="de-DE" sz="11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F48B7D1-23FD-1E57-CBDC-76FF9058A49B}"/>
              </a:ext>
            </a:extLst>
          </p:cNvPr>
          <p:cNvSpPr txBox="1"/>
          <p:nvPr/>
        </p:nvSpPr>
        <p:spPr>
          <a:xfrm>
            <a:off x="9457888" y="4314479"/>
            <a:ext cx="104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Validation</a:t>
            </a:r>
            <a:endParaRPr lang="de-DE" sz="11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D96C062-E783-47F0-E702-14835E804C7E}"/>
              </a:ext>
            </a:extLst>
          </p:cNvPr>
          <p:cNvSpPr txBox="1"/>
          <p:nvPr/>
        </p:nvSpPr>
        <p:spPr>
          <a:xfrm>
            <a:off x="2001431" y="3442001"/>
            <a:ext cx="16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128 Nodes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C357DB7-FA9E-4A96-4987-151AF1C43849}"/>
              </a:ext>
            </a:extLst>
          </p:cNvPr>
          <p:cNvSpPr txBox="1"/>
          <p:nvPr/>
        </p:nvSpPr>
        <p:spPr>
          <a:xfrm>
            <a:off x="5587131" y="3397543"/>
            <a:ext cx="16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512 Nodes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9EB920-9ECA-5E61-568F-FAD10C6BCE0E}"/>
              </a:ext>
            </a:extLst>
          </p:cNvPr>
          <p:cNvSpPr txBox="1"/>
          <p:nvPr/>
        </p:nvSpPr>
        <p:spPr>
          <a:xfrm>
            <a:off x="9172831" y="3390347"/>
            <a:ext cx="16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4096 Nodes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DFD81EB-DB60-CA13-188F-3F9CE95F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55778"/>
              </p:ext>
            </p:extLst>
          </p:nvPr>
        </p:nvGraphicFramePr>
        <p:xfrm>
          <a:off x="7498389" y="1683092"/>
          <a:ext cx="3997611" cy="1592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537">
                  <a:extLst>
                    <a:ext uri="{9D8B030D-6E8A-4147-A177-3AD203B41FA5}">
                      <a16:colId xmlns:a16="http://schemas.microsoft.com/office/drawing/2014/main" val="797942298"/>
                    </a:ext>
                  </a:extLst>
                </a:gridCol>
                <a:gridCol w="1332537">
                  <a:extLst>
                    <a:ext uri="{9D8B030D-6E8A-4147-A177-3AD203B41FA5}">
                      <a16:colId xmlns:a16="http://schemas.microsoft.com/office/drawing/2014/main" val="3661863427"/>
                    </a:ext>
                  </a:extLst>
                </a:gridCol>
                <a:gridCol w="1332537">
                  <a:extLst>
                    <a:ext uri="{9D8B030D-6E8A-4147-A177-3AD203B41FA5}">
                      <a16:colId xmlns:a16="http://schemas.microsoft.com/office/drawing/2014/main" val="965615269"/>
                    </a:ext>
                  </a:extLst>
                </a:gridCol>
              </a:tblGrid>
              <a:tr h="495611">
                <a:tc>
                  <a:txBody>
                    <a:bodyPr/>
                    <a:lstStyle/>
                    <a:p>
                      <a:r>
                        <a:rPr lang="de-DE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00781"/>
                  </a:ext>
                </a:extLst>
              </a:tr>
              <a:tr h="360119">
                <a:tc>
                  <a:txBody>
                    <a:bodyPr/>
                    <a:lstStyle/>
                    <a:p>
                      <a:r>
                        <a:rPr lang="de-DE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83,30%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483"/>
                  </a:ext>
                </a:extLst>
              </a:tr>
              <a:tr h="36011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84,65%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0,4430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19875"/>
                  </a:ext>
                </a:extLst>
              </a:tr>
              <a:tr h="360119">
                <a:tc>
                  <a:txBody>
                    <a:bodyPr/>
                    <a:lstStyle/>
                    <a:p>
                      <a:r>
                        <a:rPr lang="de-DE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84,50%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1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1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0B785-FB76-15B0-1B97-93DA0AD2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Ergebnis: Beispiele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15F4AC6-7113-F61D-7CFF-167764E0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8ED-2F1B-4FF8-AEB2-41955880C72F}" type="datetime1">
              <a:rPr lang="de-DE" smtClean="0"/>
              <a:t>10.05.2023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319A88-C546-B8B0-811F-0CF5243B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7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9E52A88-1EA7-F16A-B60E-D9D1ABE4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pic>
        <p:nvPicPr>
          <p:cNvPr id="12" name="Grafik 11" descr="Ein Bild, das Text, Screenshot, Schrift, Schwarzweiß enthält.&#10;&#10;Automatisch generierte Beschreibung">
            <a:extLst>
              <a:ext uri="{FF2B5EF4-FFF2-40B4-BE49-F238E27FC236}">
                <a16:creationId xmlns:a16="http://schemas.microsoft.com/office/drawing/2014/main" id="{0DC0D6A6-B173-91BE-0E97-38FA0F04A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87" y="1595891"/>
            <a:ext cx="4604970" cy="4612788"/>
          </a:xfrm>
          <a:prstGeom prst="rect">
            <a:avLst/>
          </a:prstGeom>
        </p:spPr>
      </p:pic>
      <p:pic>
        <p:nvPicPr>
          <p:cNvPr id="14" name="Grafik 13" descr="Ein Bild, das Text, Screenshot, Schrift, Schwarzweiß enthält.&#10;&#10;Automatisch generierte Beschreibung">
            <a:extLst>
              <a:ext uri="{FF2B5EF4-FFF2-40B4-BE49-F238E27FC236}">
                <a16:creationId xmlns:a16="http://schemas.microsoft.com/office/drawing/2014/main" id="{1AE7C839-C7E9-5B36-CF94-B3E95CCC1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5889"/>
            <a:ext cx="4636243" cy="461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2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F9D85-35C4-62BE-E21F-B34F81C2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Ergebnis: Verteilung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A4EC7-62A3-73C7-9B4E-5BA3D5DB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BE7F-67CA-43A4-B524-C90F276820D9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0D31F5-62A1-CB37-B2F9-A92D9EC4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0E620-418B-62A8-E121-8759E531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C4EA67-9956-BBB2-99B8-11C98750BAFF}"/>
              </a:ext>
            </a:extLst>
          </p:cNvPr>
          <p:cNvSpPr txBox="1"/>
          <p:nvPr/>
        </p:nvSpPr>
        <p:spPr>
          <a:xfrm>
            <a:off x="5198558" y="5739198"/>
            <a:ext cx="179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Original Label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7A8BC21-E751-516F-F7F8-AC31A6A2C81A}"/>
              </a:ext>
            </a:extLst>
          </p:cNvPr>
          <p:cNvSpPr txBox="1"/>
          <p:nvPr/>
        </p:nvSpPr>
        <p:spPr>
          <a:xfrm>
            <a:off x="253203" y="2445736"/>
            <a:ext cx="461665" cy="2654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Genauigkeit auf 100 Bilder</a:t>
            </a:r>
          </a:p>
        </p:txBody>
      </p:sp>
      <p:pic>
        <p:nvPicPr>
          <p:cNvPr id="17" name="Grafik 16" descr="Ein Bild, das Screenshot, Reihe, Diagramm, Electric Blue (Farbe) enthält.&#10;&#10;Automatisch generierte Beschreibung">
            <a:extLst>
              <a:ext uri="{FF2B5EF4-FFF2-40B4-BE49-F238E27FC236}">
                <a16:creationId xmlns:a16="http://schemas.microsoft.com/office/drawing/2014/main" id="{60963718-F2E7-CD0B-34B7-3B1BF5DAA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11823" r="9381" b="5073"/>
          <a:stretch/>
        </p:blipFill>
        <p:spPr>
          <a:xfrm>
            <a:off x="656145" y="2122415"/>
            <a:ext cx="10879707" cy="35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9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64A45-C66A-311D-30E0-86C5836E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Ergebnis: Ähnlich aussehende Zeichen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4A7F0-55AF-6488-8293-87EE94F4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C64B-691F-4F24-A93C-5F21D4DC91A7}" type="datetime1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1A7FB-0F41-1726-D6BB-27AE957E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2 - Michael Feller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B28F8-68B2-8DDE-3B7D-E4D113D2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7A0-AE6C-4267-B015-8C7CEE00C6E3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 descr="Ein Bild, das Text, Screenshot, Schrift, Schwarzweiß enthält.&#10;&#10;Automatisch generierte Beschreibung">
            <a:extLst>
              <a:ext uri="{FF2B5EF4-FFF2-40B4-BE49-F238E27FC236}">
                <a16:creationId xmlns:a16="http://schemas.microsoft.com/office/drawing/2014/main" id="{C5ACAA47-CD50-D59B-7467-BC2EEC360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64" y="1729071"/>
            <a:ext cx="4652336" cy="4613240"/>
          </a:xfrm>
          <a:prstGeom prst="rect">
            <a:avLst/>
          </a:prstGeom>
        </p:spPr>
      </p:pic>
      <p:pic>
        <p:nvPicPr>
          <p:cNvPr id="12" name="Grafik 1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5E3E360-72BF-037D-5166-6D394EB8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36" y="1729071"/>
            <a:ext cx="4635123" cy="462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Breitbild</PresentationFormat>
  <Paragraphs>111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Meilenstein 2: Transfer Learning</vt:lpstr>
      <vt:lpstr>Inhalt</vt:lpstr>
      <vt:lpstr>Architektur</vt:lpstr>
      <vt:lpstr>Daten &amp; Vorbereitung</vt:lpstr>
      <vt:lpstr>Daten &amp; Vorbereitung</vt:lpstr>
      <vt:lpstr>FC-Block</vt:lpstr>
      <vt:lpstr>Ergebnis: Beispiele</vt:lpstr>
      <vt:lpstr>Ergebnis: Verteilung</vt:lpstr>
      <vt:lpstr>Ergebnis: Ähnlich aussehende Zeichen</vt:lpstr>
      <vt:lpstr>Ergebnis: Eindeutig aussehende Zeichen</vt:lpstr>
      <vt:lpstr>Ergebnis: Eigene Zeichen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2: Transfer Learning</dc:title>
  <dc:creator>Michael Feller</dc:creator>
  <cp:lastModifiedBy>Michael Feller</cp:lastModifiedBy>
  <cp:revision>98</cp:revision>
  <dcterms:created xsi:type="dcterms:W3CDTF">2023-05-09T10:32:14Z</dcterms:created>
  <dcterms:modified xsi:type="dcterms:W3CDTF">2023-05-10T11:22:36Z</dcterms:modified>
</cp:coreProperties>
</file>