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2" r:id="rId9"/>
    <p:sldId id="263" r:id="rId10"/>
    <p:sldId id="273" r:id="rId11"/>
    <p:sldId id="268" r:id="rId12"/>
    <p:sldId id="271" r:id="rId13"/>
    <p:sldId id="264" r:id="rId14"/>
    <p:sldId id="269" r:id="rId15"/>
    <p:sldId id="266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F372B-92BF-4FBC-8624-7B655CE14549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4E87-58F1-4BAB-AE5E-CAE1D1DBDB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24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D8519-E07E-C56D-19E1-EC30FB0E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6EC2-14AF-159C-EF43-2D9EF7AFF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0E3C7-F038-F4D2-ACC2-20E89DEA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CFAD7-5D8F-366D-8C70-A213FB87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4DAC4-EE5A-8025-6187-E58F479D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339F0-A122-85E5-77B6-6BACD8AD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919564-2A5A-2672-F349-684C1D53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7545E-60D5-067E-AF87-6AC42ED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B706C-384A-E7B5-2F12-97B03A7C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F3F02-3109-9131-E082-E4751495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7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F3EFB4-E8C7-04C2-931F-7B4F86D68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5B78AA-3848-335E-2A54-0CC25EF4E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4FEB9-04CA-DD87-DC00-2CE6D647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0B22A-859E-64E6-F8EA-37E5C3B1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FFDACD-80A6-2D7A-F8FB-C3627B15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5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097F2-C75B-C979-BC18-B7A924D8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E755D-5D9B-CC81-94DD-6503E1FA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2295D-07D3-CB75-E916-1DBFE330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8C329-AF25-5283-AD7C-A4D240AE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30450-B61F-E7D8-89E1-0B83714A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96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4A60B-4097-E090-AAEB-FDCFB971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B4563-4DA0-FC82-A181-4B97D15C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88B6C-BCF7-EDB6-A433-29432F9A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3E171-2CE9-39BE-7D1C-C5EB39EB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72703-D531-F595-CA5D-B6E0774D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88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74BEF-6C90-FF58-660D-C374E567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8DAD3-A370-9DCC-CF8C-31F548F3C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B158E4-BA9D-677E-A22F-3333825E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1882D2-0975-77E9-E9DA-FD47731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91A519-DF5B-0576-9951-A1A7DD6E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6BEA1D-0BD3-2A52-10EB-8CDD1FEC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42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0FB7B-C7CF-91B9-C5D2-3A281DCC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D88051-AE0B-5080-5363-1E0FE17C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A56776-B00D-9A20-55E1-0CF439B36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43E31A-3B25-0157-375C-F1313F720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DC475D-B3AC-210C-F445-7C0C072D5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C826E2-E276-9F96-D629-1524A4D9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3E1F8D-ADDF-DB82-AA76-2B58EAC8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83F65C-993D-B65D-FACD-8D49F614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60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DF3FB-B66F-7FC1-8F0A-EB42EAAA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2B55E8-96CB-4B10-282A-7E2D3D20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00A9E-BA4D-3D0B-0AE4-66DA82BD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A9AE83-4EB5-2286-E8B8-8029585D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7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F72EC5-103F-5866-8120-2DB8F847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7B0A9E-473C-729C-EB93-4A862A2A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6C99F6-4635-87F5-5FC2-C90E4EA8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5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62734-5B77-CB36-716C-33FBD14E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4033B-0E51-9712-E45B-46AA3BE0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9F313A-5553-7C93-645B-304DA161C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36EE57-CB0B-4997-1744-3328745F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303D32-13C3-02CE-FD1E-CC79F13C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F3BC5-7975-0D3D-3D37-78C43B33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3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00CDF-4E98-995D-F9DF-476E4126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E97CFA-1543-ABB6-8DE4-8FC34A7D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52AAFD-6B35-660B-0859-0E37F2A2C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02F297-0744-316C-2D80-E64F75C9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424E28-9873-E3F8-6BD1-C8B5A442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51FA51-108B-476A-6B8D-DD114348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10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DD12B9-6491-CBA1-7AD0-9AC609C7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797EB-86E9-C03E-6A1C-3780F9A5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65E1E-A092-9B95-936E-F762BD585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883D1-1B65-3F9C-F47D-F3EDA4258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A966C-F1E6-B1B9-0619-B1C90EC6A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7FC9-2FE5-4DF0-85CD-A4060CFBB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27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21259-D6FF-BF65-36DE-DA01ACCF6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Meilenstein 3:</a:t>
            </a:r>
            <a:br>
              <a:rPr lang="de-DE" dirty="0"/>
            </a:br>
            <a:r>
              <a:rPr lang="de-DE" dirty="0"/>
              <a:t>Eigene 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0680CA-B4DB-8C72-6C40-CFE9C3191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Michael Feller</a:t>
            </a:r>
          </a:p>
        </p:txBody>
      </p:sp>
    </p:spTree>
    <p:extLst>
      <p:ext uri="{BB962C8B-B14F-4D97-AF65-F5344CB8AC3E}">
        <p14:creationId xmlns:p14="http://schemas.microsoft.com/office/powerpoint/2010/main" val="162978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11C1C-FDC1-9E2F-ABFB-AFEB6797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5853F1-8165-3A18-37D0-391D2A3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E9315-EEF5-11AE-70B7-E3F91075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683BF-3B32-DB03-6752-27ED7074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2097FFC-EEFC-8446-B6B7-3C233B86A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54317"/>
              </p:ext>
            </p:extLst>
          </p:nvPr>
        </p:nvGraphicFramePr>
        <p:xfrm>
          <a:off x="838200" y="1531296"/>
          <a:ext cx="10515598" cy="4897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317">
                  <a:extLst>
                    <a:ext uri="{9D8B030D-6E8A-4147-A177-3AD203B41FA5}">
                      <a16:colId xmlns:a16="http://schemas.microsoft.com/office/drawing/2014/main" val="11569562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03206615"/>
                    </a:ext>
                  </a:extLst>
                </a:gridCol>
                <a:gridCol w="192947">
                  <a:extLst>
                    <a:ext uri="{9D8B030D-6E8A-4147-A177-3AD203B41FA5}">
                      <a16:colId xmlns:a16="http://schemas.microsoft.com/office/drawing/2014/main" val="1983447802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3752412974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3083197259"/>
                    </a:ext>
                  </a:extLst>
                </a:gridCol>
                <a:gridCol w="1367405">
                  <a:extLst>
                    <a:ext uri="{9D8B030D-6E8A-4147-A177-3AD203B41FA5}">
                      <a16:colId xmlns:a16="http://schemas.microsoft.com/office/drawing/2014/main" val="7533979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103319057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2720089475"/>
                    </a:ext>
                  </a:extLst>
                </a:gridCol>
                <a:gridCol w="2184631">
                  <a:extLst>
                    <a:ext uri="{9D8B030D-6E8A-4147-A177-3AD203B41FA5}">
                      <a16:colId xmlns:a16="http://schemas.microsoft.com/office/drawing/2014/main" val="2214087375"/>
                    </a:ext>
                  </a:extLst>
                </a:gridCol>
              </a:tblGrid>
              <a:tr h="274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Rang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Anzahl Nodes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>
                          <a:effectLst/>
                        </a:rPr>
                        <a:t>Start Filter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Start Filter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Learning Rate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>
                          <a:effectLst/>
                        </a:rPr>
                        <a:t>Genauigkeit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>
                          <a:effectLst/>
                        </a:rPr>
                        <a:t>Loss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Epochen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</a:rPr>
                        <a:t>Datensatz Größe (ca.)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2962495915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512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0.0005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86.689%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0.38145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250K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824634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0.0001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86.555%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0.38074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16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250K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3913175111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0.00025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86.538%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0.38220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17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250K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785091398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0.0001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86.517%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0.39843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150K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1077387401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0.0005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86.224%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0.39143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150K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2379959535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0.0001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86.195%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0.39577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1381075331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7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0.0005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85.884%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0.39678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2319232262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0.0001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85.788%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0.39206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531447634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9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85.663%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0.40290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428558839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85.651%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0.40131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2276099481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0.0005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85.601%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0.39798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2373113048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85.251%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0.42564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2401343930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85.135%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0.45031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127982204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1024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64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0.0005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85.020%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0.39848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150K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2741229879"/>
                  </a:ext>
                </a:extLst>
              </a:tr>
              <a:tr h="274840">
                <a:tc gridSpan="5"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1. Model aus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Grid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-Search </a:t>
                      </a:r>
                    </a:p>
                  </a:txBody>
                  <a:tcPr marL="13742" marR="13742" marT="13742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84.903%</a:t>
                      </a:r>
                    </a:p>
                  </a:txBody>
                  <a:tcPr marL="13742" marR="13742" marT="1374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0.41796</a:t>
                      </a:r>
                    </a:p>
                  </a:txBody>
                  <a:tcPr marL="13742" marR="13742" marT="1374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3742" marR="13742" marT="1374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50K</a:t>
                      </a:r>
                    </a:p>
                  </a:txBody>
                  <a:tcPr marL="13742" marR="13742" marT="13742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6765"/>
                  </a:ext>
                </a:extLst>
              </a:tr>
              <a:tr h="274840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0.0001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13.654%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12.37729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effectLst/>
                        </a:rPr>
                        <a:t>150K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42" marR="13742" marT="13742" marB="0" anchor="b"/>
                </a:tc>
                <a:extLst>
                  <a:ext uri="{0D108BD9-81ED-4DB2-BD59-A6C34878D82A}">
                    <a16:rowId xmlns:a16="http://schemas.microsoft.com/office/drawing/2014/main" val="91773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09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940E0-B1D3-F136-61AF-93968815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E0D1A-2062-14EE-3C21-9CFD1412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2329227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Learning Rate (Adam): 0.0005</a:t>
            </a:r>
          </a:p>
          <a:p>
            <a:r>
              <a:rPr lang="de-DE" dirty="0"/>
              <a:t>20 Epochen (Early </a:t>
            </a:r>
            <a:r>
              <a:rPr lang="de-DE" dirty="0" err="1"/>
              <a:t>Stopping</a:t>
            </a:r>
            <a:r>
              <a:rPr lang="de-DE" dirty="0"/>
              <a:t>)</a:t>
            </a:r>
          </a:p>
          <a:p>
            <a:r>
              <a:rPr lang="de-DE" dirty="0"/>
              <a:t>FC Layer mit jeweils Dropout (0.8) und Batch Normalisierung</a:t>
            </a:r>
          </a:p>
          <a:p>
            <a:r>
              <a:rPr lang="de-DE" dirty="0"/>
              <a:t>Loss: 0.38144</a:t>
            </a:r>
          </a:p>
          <a:p>
            <a:r>
              <a:rPr lang="de-DE" dirty="0"/>
              <a:t>Genauigkeit: 86.68%</a:t>
            </a:r>
          </a:p>
          <a:p>
            <a:r>
              <a:rPr lang="de-DE" dirty="0"/>
              <a:t>Training 250K 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387B4-928B-FE62-1270-931F0C64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C0B5A-B2AA-4BFC-55A5-870741B7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DC24E-04E0-A993-0853-EF4E549B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11</a:t>
            </a:fld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0411D43-CE3D-5D16-35F1-01B36C14D3FD}"/>
              </a:ext>
            </a:extLst>
          </p:cNvPr>
          <p:cNvSpPr/>
          <p:nvPr/>
        </p:nvSpPr>
        <p:spPr>
          <a:xfrm>
            <a:off x="9651547" y="578926"/>
            <a:ext cx="2215568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Output Shape (71, 71, 64) 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70354C7-E068-FA0C-66B3-7B1254600351}"/>
              </a:ext>
            </a:extLst>
          </p:cNvPr>
          <p:cNvSpPr/>
          <p:nvPr/>
        </p:nvSpPr>
        <p:spPr>
          <a:xfrm>
            <a:off x="9651547" y="1040637"/>
            <a:ext cx="2215568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(69, 69, 64)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180E90F-0BAE-235E-F102-D3D07904B30C}"/>
              </a:ext>
            </a:extLst>
          </p:cNvPr>
          <p:cNvSpPr/>
          <p:nvPr/>
        </p:nvSpPr>
        <p:spPr>
          <a:xfrm>
            <a:off x="9651547" y="1502348"/>
            <a:ext cx="2215568" cy="3439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(34, 34, 64)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952C673-2ED1-8D17-2AB1-9F039202D77F}"/>
              </a:ext>
            </a:extLst>
          </p:cNvPr>
          <p:cNvSpPr/>
          <p:nvPr/>
        </p:nvSpPr>
        <p:spPr>
          <a:xfrm>
            <a:off x="9962842" y="1964059"/>
            <a:ext cx="1592978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(32, 32, 128)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59049F6-348B-4488-8EFE-C5D9459CC2B8}"/>
              </a:ext>
            </a:extLst>
          </p:cNvPr>
          <p:cNvSpPr/>
          <p:nvPr/>
        </p:nvSpPr>
        <p:spPr>
          <a:xfrm>
            <a:off x="9962842" y="2425770"/>
            <a:ext cx="1592978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(30, 30, 128)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C7D00A-DD91-C2D4-A617-A2B4CC6BFA2C}"/>
              </a:ext>
            </a:extLst>
          </p:cNvPr>
          <p:cNvSpPr/>
          <p:nvPr/>
        </p:nvSpPr>
        <p:spPr>
          <a:xfrm>
            <a:off x="9962842" y="2887481"/>
            <a:ext cx="1592978" cy="3439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(15, 15, 128)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6AF6649-B712-17C8-4F3D-4A4F2A4CBC27}"/>
              </a:ext>
            </a:extLst>
          </p:cNvPr>
          <p:cNvSpPr/>
          <p:nvPr/>
        </p:nvSpPr>
        <p:spPr>
          <a:xfrm>
            <a:off x="10164862" y="3349192"/>
            <a:ext cx="1188938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(13, 13, 256)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CCCED72-E2DC-0B43-4565-90F7C7CBEDD6}"/>
              </a:ext>
            </a:extLst>
          </p:cNvPr>
          <p:cNvSpPr/>
          <p:nvPr/>
        </p:nvSpPr>
        <p:spPr>
          <a:xfrm>
            <a:off x="10164862" y="3810903"/>
            <a:ext cx="1188938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(11, 11, 256)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2B5A628-4C34-DBDB-A3C4-A8144087ED8A}"/>
              </a:ext>
            </a:extLst>
          </p:cNvPr>
          <p:cNvSpPr/>
          <p:nvPr/>
        </p:nvSpPr>
        <p:spPr>
          <a:xfrm>
            <a:off x="10164862" y="4272614"/>
            <a:ext cx="1188938" cy="3439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(5, 5, 256)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DDDAF562-A5E7-28C7-43E9-C01824B41974}"/>
              </a:ext>
            </a:extLst>
          </p:cNvPr>
          <p:cNvSpPr/>
          <p:nvPr/>
        </p:nvSpPr>
        <p:spPr>
          <a:xfrm>
            <a:off x="10258365" y="4734325"/>
            <a:ext cx="1001932" cy="343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FC 512 Nodes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05F34B21-9E81-791D-DA5D-21648EAB86A3}"/>
              </a:ext>
            </a:extLst>
          </p:cNvPr>
          <p:cNvSpPr/>
          <p:nvPr/>
        </p:nvSpPr>
        <p:spPr>
          <a:xfrm>
            <a:off x="10258365" y="5196036"/>
            <a:ext cx="1001932" cy="343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FC 512 Nodes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0F95FCF-0AFA-08E8-5159-6F9ABBF17C8F}"/>
              </a:ext>
            </a:extLst>
          </p:cNvPr>
          <p:cNvSpPr/>
          <p:nvPr/>
        </p:nvSpPr>
        <p:spPr>
          <a:xfrm>
            <a:off x="10258365" y="5657747"/>
            <a:ext cx="1001932" cy="3439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62 Outputs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82FC4444-4216-B2D0-4012-0C0D53B99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9858" y="4154852"/>
            <a:ext cx="3143250" cy="1905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BA7E1BA-38B6-9C89-F55C-963CDE81F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9546" y="4160279"/>
            <a:ext cx="3143251" cy="190500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97E0FA3-C0EA-3587-055C-E59DE283E3A4}"/>
              </a:ext>
            </a:extLst>
          </p:cNvPr>
          <p:cNvSpPr txBox="1"/>
          <p:nvPr/>
        </p:nvSpPr>
        <p:spPr>
          <a:xfrm>
            <a:off x="8938483" y="4702900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Dense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63C6AC-E0A8-F515-7E6E-97AD40B43A14}"/>
              </a:ext>
            </a:extLst>
          </p:cNvPr>
          <p:cNvSpPr txBox="1"/>
          <p:nvPr/>
        </p:nvSpPr>
        <p:spPr>
          <a:xfrm>
            <a:off x="8350554" y="571207"/>
            <a:ext cx="13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Conv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. Layer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732C14-C04C-B738-7D07-C5B00C194D7B}"/>
              </a:ext>
            </a:extLst>
          </p:cNvPr>
          <p:cNvSpPr txBox="1"/>
          <p:nvPr/>
        </p:nvSpPr>
        <p:spPr>
          <a:xfrm>
            <a:off x="8287986" y="1476965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Max Pooling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DA9815-484A-9190-569A-E552318F2160}"/>
              </a:ext>
            </a:extLst>
          </p:cNvPr>
          <p:cNvSpPr txBox="1"/>
          <p:nvPr/>
        </p:nvSpPr>
        <p:spPr>
          <a:xfrm>
            <a:off x="887854" y="4004002"/>
            <a:ext cx="400110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400" dirty="0"/>
              <a:t>Genauigkeit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D47B41B-8305-218D-EE2F-0FB11ED8B75D}"/>
              </a:ext>
            </a:extLst>
          </p:cNvPr>
          <p:cNvSpPr txBox="1"/>
          <p:nvPr/>
        </p:nvSpPr>
        <p:spPr>
          <a:xfrm>
            <a:off x="4635112" y="4702900"/>
            <a:ext cx="400110" cy="5694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400" dirty="0"/>
              <a:t>Loss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F75D298-FDCA-26F5-B499-25E2DB4E103E}"/>
              </a:ext>
            </a:extLst>
          </p:cNvPr>
          <p:cNvSpPr txBox="1"/>
          <p:nvPr/>
        </p:nvSpPr>
        <p:spPr>
          <a:xfrm>
            <a:off x="2470745" y="6040569"/>
            <a:ext cx="114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Epochen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95D862-4E5E-4050-8DB6-4B55008AFCBF}"/>
              </a:ext>
            </a:extLst>
          </p:cNvPr>
          <p:cNvSpPr txBox="1"/>
          <p:nvPr/>
        </p:nvSpPr>
        <p:spPr>
          <a:xfrm>
            <a:off x="6108081" y="6054213"/>
            <a:ext cx="114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Epochen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D46A360-C30A-1EF4-C720-BAF4CD511002}"/>
              </a:ext>
            </a:extLst>
          </p:cNvPr>
          <p:cNvSpPr txBox="1"/>
          <p:nvPr/>
        </p:nvSpPr>
        <p:spPr>
          <a:xfrm>
            <a:off x="1904488" y="4134114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3881E89-BC26-2DEB-2D56-024CB288CC8F}"/>
              </a:ext>
            </a:extLst>
          </p:cNvPr>
          <p:cNvSpPr txBox="1"/>
          <p:nvPr/>
        </p:nvSpPr>
        <p:spPr>
          <a:xfrm>
            <a:off x="5416162" y="5552722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BD9EAE-3CFA-6BCB-BDCA-5A06B71BBBC6}"/>
              </a:ext>
            </a:extLst>
          </p:cNvPr>
          <p:cNvSpPr txBox="1"/>
          <p:nvPr/>
        </p:nvSpPr>
        <p:spPr>
          <a:xfrm>
            <a:off x="2009605" y="5117101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EA64F1-8560-5C23-21E3-1891A754F5CA}"/>
              </a:ext>
            </a:extLst>
          </p:cNvPr>
          <p:cNvSpPr txBox="1"/>
          <p:nvPr/>
        </p:nvSpPr>
        <p:spPr>
          <a:xfrm>
            <a:off x="5554214" y="4379344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34258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7B34A-F673-D301-0248-7D42EFFE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Predictions</a:t>
            </a:r>
            <a:r>
              <a:rPr lang="de-DE" dirty="0"/>
              <a:t> (Eigener Datensatz)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902A3-A9C4-6A5E-F594-306D58B4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C8C64-00A7-98A1-994E-52D22FE6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108FC-933D-51C1-3E9E-0D5FD92E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12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B0D3EE-4D37-ADD4-E250-41C5DB1FF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64" y="1558781"/>
            <a:ext cx="4746402" cy="47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1D1C3A-0DB5-DCCB-5C4A-16F39C81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98" y="1558781"/>
            <a:ext cx="4746403" cy="47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121532F-EF1A-9C75-EF7F-6932347EB229}"/>
              </a:ext>
            </a:extLst>
          </p:cNvPr>
          <p:cNvSpPr/>
          <p:nvPr/>
        </p:nvSpPr>
        <p:spPr>
          <a:xfrm>
            <a:off x="1069687" y="1548821"/>
            <a:ext cx="2388278" cy="2325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F3DB17-FDC4-1636-CA31-D00561B64D39}"/>
              </a:ext>
            </a:extLst>
          </p:cNvPr>
          <p:cNvSpPr/>
          <p:nvPr/>
        </p:nvSpPr>
        <p:spPr>
          <a:xfrm>
            <a:off x="8595523" y="3912039"/>
            <a:ext cx="2388278" cy="2325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69BF61-F395-E50C-9F8D-17F9E409BDC7}"/>
              </a:ext>
            </a:extLst>
          </p:cNvPr>
          <p:cNvSpPr/>
          <p:nvPr/>
        </p:nvSpPr>
        <p:spPr>
          <a:xfrm>
            <a:off x="6207245" y="3912039"/>
            <a:ext cx="2388278" cy="2325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2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2EC13-8E8E-FA05-E5DF-5530DC2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Fine-Tuning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417E9-CE93-EE46-1562-2BFBF868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Nachtrainieren nur mit dem eigenen Datensatz (Größe 1K)</a:t>
            </a:r>
          </a:p>
          <a:p>
            <a:r>
              <a:rPr lang="de-DE" dirty="0"/>
              <a:t>Vor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Danach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1F0216-B09B-3FED-4BFB-AB64CC3E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7883F8-21B4-D00E-CB3F-BCB2ED32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A8D52-39B6-45C1-2451-AF448FF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74A19738-0873-CB16-8097-91B07091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65394"/>
              </p:ext>
            </p:extLst>
          </p:nvPr>
        </p:nvGraphicFramePr>
        <p:xfrm>
          <a:off x="1058876" y="2880361"/>
          <a:ext cx="5308368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7092">
                  <a:extLst>
                    <a:ext uri="{9D8B030D-6E8A-4147-A177-3AD203B41FA5}">
                      <a16:colId xmlns:a16="http://schemas.microsoft.com/office/drawing/2014/main" val="3999889599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2332126833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3436692337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295684087"/>
                    </a:ext>
                  </a:extLst>
                </a:gridCol>
              </a:tblGrid>
              <a:tr h="2926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Eigener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Kombiniert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0020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83.93%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49515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r>
                        <a:rPr lang="de-DE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845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5964C33-551F-FA06-0577-6F5C10E7F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12704"/>
              </p:ext>
            </p:extLst>
          </p:nvPr>
        </p:nvGraphicFramePr>
        <p:xfrm>
          <a:off x="1058876" y="4528661"/>
          <a:ext cx="5308368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7092">
                  <a:extLst>
                    <a:ext uri="{9D8B030D-6E8A-4147-A177-3AD203B41FA5}">
                      <a16:colId xmlns:a16="http://schemas.microsoft.com/office/drawing/2014/main" val="3999889599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2332126833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3436692337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2587531386"/>
                    </a:ext>
                  </a:extLst>
                </a:gridCol>
              </a:tblGrid>
              <a:tr h="28289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Eigener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Kombiniert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0020"/>
                  </a:ext>
                </a:extLst>
              </a:tr>
              <a:tr h="282894"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96.87%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49515"/>
                  </a:ext>
                </a:extLst>
              </a:tr>
              <a:tr h="282894">
                <a:tc>
                  <a:txBody>
                    <a:bodyPr/>
                    <a:lstStyle/>
                    <a:p>
                      <a:r>
                        <a:rPr lang="de-DE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84595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6D13A6D9-647A-E70B-0D50-6E802986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3422" y="2880361"/>
            <a:ext cx="4711054" cy="285518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5272B26-4DEA-F919-02ED-D9F21FDCB46F}"/>
              </a:ext>
            </a:extLst>
          </p:cNvPr>
          <p:cNvSpPr txBox="1"/>
          <p:nvPr/>
        </p:nvSpPr>
        <p:spPr>
          <a:xfrm>
            <a:off x="6663367" y="3855612"/>
            <a:ext cx="492443" cy="5694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000" dirty="0"/>
              <a:t>Loss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E7887C-C6EE-C3CC-5C6B-70EA028C0D1E}"/>
              </a:ext>
            </a:extLst>
          </p:cNvPr>
          <p:cNvSpPr txBox="1"/>
          <p:nvPr/>
        </p:nvSpPr>
        <p:spPr>
          <a:xfrm>
            <a:off x="9051021" y="5776853"/>
            <a:ext cx="114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Epochen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93AD79-4356-5F9D-1B38-9750C477D395}"/>
              </a:ext>
            </a:extLst>
          </p:cNvPr>
          <p:cNvSpPr txBox="1"/>
          <p:nvPr/>
        </p:nvSpPr>
        <p:spPr>
          <a:xfrm>
            <a:off x="10000610" y="3700642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DD4E3A0-345A-E135-C9FD-93B4C2CE2AC2}"/>
              </a:ext>
            </a:extLst>
          </p:cNvPr>
          <p:cNvSpPr txBox="1"/>
          <p:nvPr/>
        </p:nvSpPr>
        <p:spPr>
          <a:xfrm>
            <a:off x="9765367" y="4755378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86065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5A75A-56B6-98AB-00A3-4016E58A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Predictions</a:t>
            </a:r>
            <a:r>
              <a:rPr lang="de-DE" dirty="0"/>
              <a:t> (Eigener Datensatz)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C03C0-5925-6B0B-9CC7-CB0754CF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3EA71-841E-E205-EEDC-2353697A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148BB-5D30-14B0-AD18-D7B91BCC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14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12CAC4-1239-CB4E-4BF2-6911981BE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32"/>
          <a:stretch/>
        </p:blipFill>
        <p:spPr bwMode="auto">
          <a:xfrm>
            <a:off x="6745204" y="1729259"/>
            <a:ext cx="4254669" cy="22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AC434E9-719C-9D0C-1256-8B2C209D7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68"/>
          <a:stretch/>
        </p:blipFill>
        <p:spPr bwMode="auto">
          <a:xfrm>
            <a:off x="1099848" y="1745440"/>
            <a:ext cx="4320193" cy="22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D6A86E0-0FF6-70EA-AC1E-50E295436C0D}"/>
              </a:ext>
            </a:extLst>
          </p:cNvPr>
          <p:cNvSpPr txBox="1"/>
          <p:nvPr/>
        </p:nvSpPr>
        <p:spPr>
          <a:xfrm>
            <a:off x="2026079" y="1330048"/>
            <a:ext cx="3685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Ohne Nachtrainieren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B72F72-652A-34A2-B726-A7C1C9130B1F}"/>
              </a:ext>
            </a:extLst>
          </p:cNvPr>
          <p:cNvSpPr txBox="1"/>
          <p:nvPr/>
        </p:nvSpPr>
        <p:spPr>
          <a:xfrm>
            <a:off x="7775377" y="1330048"/>
            <a:ext cx="3685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Mit Nachtrainieren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95DDF7-99F9-DEBB-14EE-944F34AE76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86"/>
          <a:stretch/>
        </p:blipFill>
        <p:spPr bwMode="auto">
          <a:xfrm>
            <a:off x="1099848" y="4011176"/>
            <a:ext cx="4298254" cy="232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F8988C-B3F0-B817-BD81-4E274743A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86"/>
          <a:stretch/>
        </p:blipFill>
        <p:spPr bwMode="auto">
          <a:xfrm>
            <a:off x="6723265" y="3998889"/>
            <a:ext cx="4237624" cy="231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7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24383-85C4-A185-844F-6C61731D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BC755-8A38-9A4E-675E-30003262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3BA42-8FD3-8349-5B66-D8FEBBAA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Grafik 7" descr="Ein Bild, das Screenshot, Rechteck, Reihe, parallel enthält.&#10;&#10;Automatisch generierte Beschreibung">
            <a:extLst>
              <a:ext uri="{FF2B5EF4-FFF2-40B4-BE49-F238E27FC236}">
                <a16:creationId xmlns:a16="http://schemas.microsoft.com/office/drawing/2014/main" id="{3D31218C-0D6F-AE2B-5B65-1A1D4CF0F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t="7918" r="9301" b="5362"/>
          <a:stretch/>
        </p:blipFill>
        <p:spPr>
          <a:xfrm>
            <a:off x="1722311" y="699092"/>
            <a:ext cx="7632440" cy="2612572"/>
          </a:xfrm>
          <a:prstGeom prst="rect">
            <a:avLst/>
          </a:prstGeom>
        </p:spPr>
      </p:pic>
      <p:pic>
        <p:nvPicPr>
          <p:cNvPr id="10" name="Grafik 9" descr="Ein Bild, das Screenshot, Rechteck, Reihe, Muster enthält.&#10;&#10;Automatisch generierte Beschreibung">
            <a:extLst>
              <a:ext uri="{FF2B5EF4-FFF2-40B4-BE49-F238E27FC236}">
                <a16:creationId xmlns:a16="http://schemas.microsoft.com/office/drawing/2014/main" id="{1D97E93C-675F-E9FE-53BD-D9468EBFB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7" t="9721" r="9190" b="6291"/>
          <a:stretch/>
        </p:blipFill>
        <p:spPr>
          <a:xfrm>
            <a:off x="1800002" y="3408894"/>
            <a:ext cx="7567126" cy="252788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1251E49-D286-D87F-B2F1-D964F8AAD6B6}"/>
              </a:ext>
            </a:extLst>
          </p:cNvPr>
          <p:cNvSpPr/>
          <p:nvPr/>
        </p:nvSpPr>
        <p:spPr>
          <a:xfrm>
            <a:off x="6392810" y="761332"/>
            <a:ext cx="121640" cy="53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8693ED2-50A6-9DEB-1233-6658D22FD1BF}"/>
              </a:ext>
            </a:extLst>
          </p:cNvPr>
          <p:cNvSpPr/>
          <p:nvPr/>
        </p:nvSpPr>
        <p:spPr>
          <a:xfrm>
            <a:off x="6719981" y="761332"/>
            <a:ext cx="121640" cy="53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2BE276-9047-2125-EAAF-7E9F7BA49725}"/>
              </a:ext>
            </a:extLst>
          </p:cNvPr>
          <p:cNvSpPr/>
          <p:nvPr/>
        </p:nvSpPr>
        <p:spPr>
          <a:xfrm>
            <a:off x="7710194" y="761332"/>
            <a:ext cx="205217" cy="53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CB23E2-E9D5-DDAC-7858-628B8D684B8B}"/>
              </a:ext>
            </a:extLst>
          </p:cNvPr>
          <p:cNvSpPr/>
          <p:nvPr/>
        </p:nvSpPr>
        <p:spPr>
          <a:xfrm>
            <a:off x="8129331" y="761332"/>
            <a:ext cx="121640" cy="53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CAF485-2E19-9529-537B-2538995675C8}"/>
              </a:ext>
            </a:extLst>
          </p:cNvPr>
          <p:cNvSpPr txBox="1"/>
          <p:nvPr/>
        </p:nvSpPr>
        <p:spPr>
          <a:xfrm>
            <a:off x="1234552" y="1283515"/>
            <a:ext cx="461665" cy="37294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Genauigkeit (Eigener Datensatz)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FE2036-8F95-54C7-C7C9-76BD35DEC79E}"/>
              </a:ext>
            </a:extLst>
          </p:cNvPr>
          <p:cNvSpPr txBox="1"/>
          <p:nvPr/>
        </p:nvSpPr>
        <p:spPr>
          <a:xfrm>
            <a:off x="9792750" y="1755073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Ohne Nachtrainieren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A1D9807-E4DE-9C75-78D7-BED01234428C}"/>
              </a:ext>
            </a:extLst>
          </p:cNvPr>
          <p:cNvSpPr txBox="1"/>
          <p:nvPr/>
        </p:nvSpPr>
        <p:spPr>
          <a:xfrm>
            <a:off x="9792749" y="4422532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Nachtrainieren</a:t>
            </a:r>
          </a:p>
        </p:txBody>
      </p:sp>
    </p:spTree>
    <p:extLst>
      <p:ext uri="{BB962C8B-B14F-4D97-AF65-F5344CB8AC3E}">
        <p14:creationId xmlns:p14="http://schemas.microsoft.com/office/powerpoint/2010/main" val="262342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931B563-019C-9FCC-5B32-C8E257E7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630"/>
            <a:ext cx="10515600" cy="974739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531E-CC60-C8F6-37CE-8EE29071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B0E65-3E7B-7AF1-74B3-824278C7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2B0C3-A371-7D36-FFA1-F45B4D79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49DC4-AFFC-6998-2FA8-AAA0549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0E023-6A71-9F0C-B464-092BE9EC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Daten &amp; Vorbereitung</a:t>
            </a:r>
          </a:p>
          <a:p>
            <a:r>
              <a:rPr lang="de-DE" dirty="0" err="1"/>
              <a:t>Grid</a:t>
            </a:r>
            <a:r>
              <a:rPr lang="de-DE" dirty="0"/>
              <a:t>-Search (Ausprobieren von vielen Kombinationen)</a:t>
            </a:r>
          </a:p>
          <a:p>
            <a:pPr lvl="1"/>
            <a:r>
              <a:rPr lang="de-DE" dirty="0"/>
              <a:t>Ergebnisse</a:t>
            </a:r>
          </a:p>
          <a:p>
            <a:pPr lvl="1"/>
            <a:r>
              <a:rPr lang="de-DE" dirty="0"/>
              <a:t>Beobachtungen</a:t>
            </a:r>
          </a:p>
          <a:p>
            <a:r>
              <a:rPr lang="de-DE" dirty="0"/>
              <a:t>Early </a:t>
            </a:r>
            <a:r>
              <a:rPr lang="de-DE" dirty="0" err="1"/>
              <a:t>Stopping</a:t>
            </a:r>
            <a:r>
              <a:rPr lang="de-DE" dirty="0"/>
              <a:t> und Learning Rate</a:t>
            </a:r>
          </a:p>
          <a:p>
            <a:pPr lvl="1"/>
            <a:r>
              <a:rPr lang="de-DE" dirty="0"/>
              <a:t>Ergebnisse</a:t>
            </a:r>
          </a:p>
          <a:p>
            <a:r>
              <a:rPr lang="de-DE" dirty="0"/>
              <a:t>Finale Model</a:t>
            </a:r>
          </a:p>
          <a:p>
            <a:r>
              <a:rPr lang="de-DE" dirty="0" err="1"/>
              <a:t>Predictions</a:t>
            </a:r>
            <a:r>
              <a:rPr lang="de-DE" dirty="0"/>
              <a:t> </a:t>
            </a:r>
          </a:p>
          <a:p>
            <a:r>
              <a:rPr lang="de-DE" dirty="0"/>
              <a:t>Fine-Tuning (Nachtrainieren)</a:t>
            </a:r>
          </a:p>
          <a:p>
            <a:pPr lvl="1"/>
            <a:r>
              <a:rPr lang="de-DE" dirty="0" err="1"/>
              <a:t>Predictions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0FDCE-3AD2-96DF-C221-6300BB57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F879D-6A71-A805-4426-8AB21986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678B8-938D-F007-E1E9-3A79B6FB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3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652DF-168A-099E-5111-5F6ED30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DA638-B868-D6D6-66EC-184408F6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596672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EMNIST </a:t>
            </a:r>
            <a:r>
              <a:rPr lang="de-DE" dirty="0" err="1"/>
              <a:t>ByClass</a:t>
            </a:r>
            <a:endParaRPr lang="de-DE" dirty="0"/>
          </a:p>
          <a:p>
            <a:pPr lvl="1"/>
            <a:r>
              <a:rPr lang="de-DE" dirty="0"/>
              <a:t>Ca. 800K Datensätze</a:t>
            </a:r>
          </a:p>
          <a:p>
            <a:pPr lvl="1"/>
            <a:r>
              <a:rPr lang="de-DE" dirty="0"/>
              <a:t>Schwarz-weiß 28x28 </a:t>
            </a:r>
            <a:r>
              <a:rPr lang="de-DE" dirty="0" err="1"/>
              <a:t>px</a:t>
            </a:r>
            <a:endParaRPr lang="de-DE" dirty="0"/>
          </a:p>
          <a:p>
            <a:r>
              <a:rPr lang="de-DE" dirty="0"/>
              <a:t>Neu: Eigener Datensatz mit handgeschrieben Zeichen</a:t>
            </a:r>
          </a:p>
          <a:p>
            <a:r>
              <a:rPr lang="de-DE" dirty="0"/>
              <a:t>1626 Datensätze 73x73 </a:t>
            </a:r>
            <a:r>
              <a:rPr lang="de-DE" dirty="0" err="1"/>
              <a:t>px</a:t>
            </a:r>
            <a:r>
              <a:rPr lang="de-DE" dirty="0"/>
              <a:t> schwarz-weiß</a:t>
            </a:r>
          </a:p>
          <a:p>
            <a:pPr lvl="1"/>
            <a:r>
              <a:rPr lang="de-DE" dirty="0"/>
              <a:t>Training: 1370</a:t>
            </a:r>
          </a:p>
          <a:p>
            <a:pPr lvl="1"/>
            <a:r>
              <a:rPr lang="de-DE" dirty="0"/>
              <a:t>Validierung: 128</a:t>
            </a:r>
          </a:p>
          <a:p>
            <a:pPr lvl="1"/>
            <a:r>
              <a:rPr lang="de-DE" dirty="0"/>
              <a:t>Test: 128</a:t>
            </a:r>
          </a:p>
          <a:p>
            <a:r>
              <a:rPr lang="de-DE" dirty="0"/>
              <a:t>Training: Mix aus 50K EMNIST und Eigener Datensatz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E687B-FAAE-3BDF-DED0-1B6AE7C0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B53DA-7A8F-9AB9-08CB-E719D46C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64000-CE02-9258-D25A-929D8454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3</a:t>
            </a:fld>
            <a:endParaRPr lang="de-DE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7E5BF9B-DD11-7592-3794-C416979D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73" y="3536302"/>
            <a:ext cx="2894756" cy="28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8EFD46B-26C6-46DF-B80B-D6396FE6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73" y="536853"/>
            <a:ext cx="2918926" cy="28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08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9F241-64B6-CCD1-C723-A02F3B39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067AD3-217D-29BF-5898-1C36D0F9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EMNIST</a:t>
            </a:r>
          </a:p>
          <a:p>
            <a:pPr lvl="1"/>
            <a:r>
              <a:rPr lang="de-DE" dirty="0"/>
              <a:t>Rotation und Spiegelung rückgängig machen</a:t>
            </a:r>
          </a:p>
          <a:p>
            <a:pPr lvl="1"/>
            <a:r>
              <a:rPr lang="de-DE" dirty="0"/>
              <a:t>Normalisieren von Integer auf </a:t>
            </a:r>
            <a:r>
              <a:rPr lang="de-DE" dirty="0" err="1"/>
              <a:t>Float</a:t>
            </a:r>
            <a:endParaRPr lang="de-DE" dirty="0"/>
          </a:p>
          <a:p>
            <a:pPr lvl="1"/>
            <a:r>
              <a:rPr lang="de-DE" dirty="0"/>
              <a:t>Hochskalieren auf 73x73 </a:t>
            </a:r>
            <a:r>
              <a:rPr lang="de-DE" dirty="0" err="1"/>
              <a:t>px</a:t>
            </a:r>
            <a:endParaRPr lang="de-DE" dirty="0"/>
          </a:p>
          <a:p>
            <a:r>
              <a:rPr lang="de-DE" dirty="0"/>
              <a:t>Eigener Datensatz</a:t>
            </a:r>
          </a:p>
          <a:p>
            <a:pPr lvl="1"/>
            <a:r>
              <a:rPr lang="de-DE" dirty="0"/>
              <a:t>Normalisieren von Integer auf </a:t>
            </a:r>
            <a:r>
              <a:rPr lang="de-DE" dirty="0" err="1"/>
              <a:t>Float</a:t>
            </a:r>
            <a:endParaRPr lang="de-DE" dirty="0"/>
          </a:p>
          <a:p>
            <a:pPr lvl="1"/>
            <a:r>
              <a:rPr lang="de-DE" dirty="0"/>
              <a:t>Von 3 (RGB) Kanälen auf 1 Kanal reduzieren</a:t>
            </a:r>
          </a:p>
          <a:p>
            <a:pPr lvl="1"/>
            <a:r>
              <a:rPr lang="de-DE" dirty="0"/>
              <a:t>Farben invertieren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F6480-45BF-5DED-D2DF-CB8918E6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E964B9-ECC1-1E4D-52C3-566A8B9B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A65DA-4EC0-A94B-2053-4381585B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4</a:t>
            </a:fld>
            <a:endParaRPr lang="de-DE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440629B-07E7-EF55-DD8A-F58B7F85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803" y="3607100"/>
            <a:ext cx="2755570" cy="27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8CAF4F8-AD3A-8B1E-B7B7-C4E76E88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182" y="687255"/>
            <a:ext cx="2791310" cy="278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5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7605E-A63F-1368-EE44-D4F07D8D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-Search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251EA-1022-18ED-12CA-D30EFCAD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6944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Viele Kombinationen (über 200) automatisiert ausprobiert</a:t>
            </a:r>
          </a:p>
          <a:p>
            <a:pPr lvl="1"/>
            <a:r>
              <a:rPr lang="de-DE" dirty="0"/>
              <a:t>Veränderliche Parameter</a:t>
            </a:r>
          </a:p>
          <a:p>
            <a:pPr lvl="2"/>
            <a:r>
              <a:rPr lang="de-DE" dirty="0"/>
              <a:t>Anzahl der Nodes pro FC-Layer: 			128, 512 und 1024</a:t>
            </a:r>
          </a:p>
          <a:p>
            <a:pPr lvl="2"/>
            <a:r>
              <a:rPr lang="de-DE" dirty="0"/>
              <a:t>Anzahl der FC-</a:t>
            </a:r>
            <a:r>
              <a:rPr lang="de-DE" dirty="0" err="1"/>
              <a:t>Layers</a:t>
            </a:r>
            <a:r>
              <a:rPr lang="de-DE" dirty="0"/>
              <a:t>: 				2 bis 3</a:t>
            </a:r>
          </a:p>
          <a:p>
            <a:pPr lvl="2"/>
            <a:r>
              <a:rPr lang="de-DE" dirty="0"/>
              <a:t>Anzahl der </a:t>
            </a:r>
            <a:r>
              <a:rPr lang="de-DE" dirty="0" err="1"/>
              <a:t>Convolutional</a:t>
            </a:r>
            <a:r>
              <a:rPr lang="de-DE" dirty="0"/>
              <a:t> Blöcke: 		2 bis 3</a:t>
            </a:r>
          </a:p>
          <a:p>
            <a:pPr lvl="3"/>
            <a:r>
              <a:rPr lang="de-DE" dirty="0"/>
              <a:t>Enthält 2 </a:t>
            </a:r>
            <a:r>
              <a:rPr lang="de-DE" dirty="0" err="1"/>
              <a:t>Conv</a:t>
            </a:r>
            <a:r>
              <a:rPr lang="de-DE" dirty="0"/>
              <a:t>. Layer und Max Pooling</a:t>
            </a:r>
          </a:p>
          <a:p>
            <a:pPr lvl="2"/>
            <a:r>
              <a:rPr lang="de-DE" dirty="0"/>
              <a:t>Dropout Rates (FC-Block): 			0, 0.5 und 0.8</a:t>
            </a:r>
          </a:p>
          <a:p>
            <a:pPr lvl="2"/>
            <a:r>
              <a:rPr lang="de-DE" dirty="0"/>
              <a:t>Mit und ohne Batch Normalisierung (FC-Block)</a:t>
            </a:r>
          </a:p>
          <a:p>
            <a:pPr lvl="2"/>
            <a:r>
              <a:rPr lang="de-DE" dirty="0"/>
              <a:t>Start Filter: 					16, 32, 64</a:t>
            </a:r>
          </a:p>
          <a:p>
            <a:pPr lvl="1"/>
            <a:r>
              <a:rPr lang="de-DE" dirty="0"/>
              <a:t>Am Ende jedes Model wird eine Evaluierung</a:t>
            </a:r>
            <a:r>
              <a:rPr lang="de-DE" baseline="50000" dirty="0"/>
              <a:t>1</a:t>
            </a:r>
            <a:r>
              <a:rPr lang="de-DE" dirty="0"/>
              <a:t> durchgeführt</a:t>
            </a:r>
          </a:p>
          <a:p>
            <a:pPr lvl="2"/>
            <a:r>
              <a:rPr lang="de-DE" dirty="0"/>
              <a:t>Gespeichert wird die Kombination, Genauigkeit und Loss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267C76-AC6B-8074-F2A6-67228B9F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FDC79-FF1F-2BA6-99A7-66297D60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A68A8-F33E-6EBA-C6E3-850DCACF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19F1A0A-4BBB-2696-35D9-A6B007DAA268}"/>
              </a:ext>
            </a:extLst>
          </p:cNvPr>
          <p:cNvSpPr txBox="1"/>
          <p:nvPr/>
        </p:nvSpPr>
        <p:spPr>
          <a:xfrm>
            <a:off x="838199" y="6135852"/>
            <a:ext cx="5747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aseline="50000" dirty="0"/>
              <a:t>1</a:t>
            </a:r>
            <a:r>
              <a:rPr lang="de-DE" sz="1100" dirty="0"/>
              <a:t>Datensatz (Validierung) Größe: ca. 50K EMNIST (50% von Test) und 128 eigener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BE7569-26EB-1972-A177-F0A9F1DB6182}"/>
              </a:ext>
            </a:extLst>
          </p:cNvPr>
          <p:cNvSpPr txBox="1"/>
          <p:nvPr/>
        </p:nvSpPr>
        <p:spPr>
          <a:xfrm>
            <a:off x="838199" y="5755278"/>
            <a:ext cx="10405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Feste Parameter: 20 Epochen, Batch-Size 32, Trainingsgröße 51K (50K EMNIST, 1K Eigener), Adam-Optimierer (Learning Rate 0.001)</a:t>
            </a:r>
          </a:p>
        </p:txBody>
      </p:sp>
    </p:spTree>
    <p:extLst>
      <p:ext uri="{BB962C8B-B14F-4D97-AF65-F5344CB8AC3E}">
        <p14:creationId xmlns:p14="http://schemas.microsoft.com/office/powerpoint/2010/main" val="85198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33FD2-D2EB-CDA5-E7C6-78105941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A50D13-6A42-4355-6512-39BF1785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C94F4-5E72-4F03-C337-4954CD0B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D75F75-E876-AF36-9F7B-89E353D1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46701B-B878-9311-5E01-C93FBCE2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58524"/>
              </p:ext>
            </p:extLst>
          </p:nvPr>
        </p:nvGraphicFramePr>
        <p:xfrm>
          <a:off x="838200" y="1444856"/>
          <a:ext cx="10595994" cy="4584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929">
                  <a:extLst>
                    <a:ext uri="{9D8B030D-6E8A-4147-A177-3AD203B41FA5}">
                      <a16:colId xmlns:a16="http://schemas.microsoft.com/office/drawing/2014/main" val="3025564011"/>
                    </a:ext>
                  </a:extLst>
                </a:gridCol>
                <a:gridCol w="1474991">
                  <a:extLst>
                    <a:ext uri="{9D8B030D-6E8A-4147-A177-3AD203B41FA5}">
                      <a16:colId xmlns:a16="http://schemas.microsoft.com/office/drawing/2014/main" val="3172833178"/>
                    </a:ext>
                  </a:extLst>
                </a:gridCol>
                <a:gridCol w="1784968">
                  <a:extLst>
                    <a:ext uri="{9D8B030D-6E8A-4147-A177-3AD203B41FA5}">
                      <a16:colId xmlns:a16="http://schemas.microsoft.com/office/drawing/2014/main" val="1058328329"/>
                    </a:ext>
                  </a:extLst>
                </a:gridCol>
                <a:gridCol w="2066804">
                  <a:extLst>
                    <a:ext uri="{9D8B030D-6E8A-4147-A177-3AD203B41FA5}">
                      <a16:colId xmlns:a16="http://schemas.microsoft.com/office/drawing/2014/main" val="604100441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1703928818"/>
                    </a:ext>
                  </a:extLst>
                </a:gridCol>
                <a:gridCol w="386221">
                  <a:extLst>
                    <a:ext uri="{9D8B030D-6E8A-4147-A177-3AD203B41FA5}">
                      <a16:colId xmlns:a16="http://schemas.microsoft.com/office/drawing/2014/main" val="2028598717"/>
                    </a:ext>
                  </a:extLst>
                </a:gridCol>
                <a:gridCol w="1158663">
                  <a:extLst>
                    <a:ext uri="{9D8B030D-6E8A-4147-A177-3AD203B41FA5}">
                      <a16:colId xmlns:a16="http://schemas.microsoft.com/office/drawing/2014/main" val="3073546407"/>
                    </a:ext>
                  </a:extLst>
                </a:gridCol>
                <a:gridCol w="1213368">
                  <a:extLst>
                    <a:ext uri="{9D8B030D-6E8A-4147-A177-3AD203B41FA5}">
                      <a16:colId xmlns:a16="http://schemas.microsoft.com/office/drawing/2014/main" val="2062905111"/>
                    </a:ext>
                  </a:extLst>
                </a:gridCol>
                <a:gridCol w="989278">
                  <a:extLst>
                    <a:ext uri="{9D8B030D-6E8A-4147-A177-3AD203B41FA5}">
                      <a16:colId xmlns:a16="http://schemas.microsoft.com/office/drawing/2014/main" val="2784592872"/>
                    </a:ext>
                  </a:extLst>
                </a:gridCol>
              </a:tblGrid>
              <a:tr h="28692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Anzahl Nodes </a:t>
                      </a:r>
                      <a:endParaRPr lang="de-DE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Anzahl FC-</a:t>
                      </a:r>
                      <a:r>
                        <a:rPr lang="de-DE" sz="1800" u="none" strike="noStrike" dirty="0" err="1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Layers</a:t>
                      </a:r>
                      <a:endParaRPr lang="de-DE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Anzahl </a:t>
                      </a:r>
                      <a:r>
                        <a:rPr lang="de-DE" sz="1800" u="none" strike="noStrike" dirty="0" err="1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Conv</a:t>
                      </a:r>
                      <a:r>
                        <a:rPr lang="de-DE" sz="180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. Blöcke</a:t>
                      </a:r>
                      <a:endParaRPr lang="de-DE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Dropout</a:t>
                      </a:r>
                      <a:endParaRPr lang="de-DE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BN</a:t>
                      </a:r>
                      <a:r>
                        <a:rPr lang="de-DE" sz="1800" u="none" strike="noStrike" baseline="500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2</a:t>
                      </a:r>
                      <a:endParaRPr lang="de-DE" sz="1800" b="0" i="0" u="none" strike="noStrike" baseline="50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Start Filter</a:t>
                      </a:r>
                      <a:endParaRPr lang="de-DE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Genauigkeit</a:t>
                      </a:r>
                      <a:endParaRPr lang="de-DE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Loss</a:t>
                      </a:r>
                      <a:endParaRPr lang="de-DE" sz="1800" b="0" i="0" u="none" strike="noStrike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60477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1024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2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3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84.903%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0.41796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6228731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1024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3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0.8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64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84.849%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0.49156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9512530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1024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2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2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0.8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64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84.484%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0.44434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866814"/>
                  </a:ext>
                </a:extLst>
              </a:tr>
              <a:tr h="28692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VGG-16 Transfer Learning aus Meilenstein 2</a:t>
                      </a:r>
                      <a:r>
                        <a:rPr lang="de-DE" sz="1800" b="0" i="0" u="none" strike="noStrike" baseline="5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VGG-16 Transfer Learning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84.460%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0.42860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0545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3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84.418%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0.46712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797536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2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0.8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64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84.378%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0.44205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565071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84.358%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0.47404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775065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7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84.320%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0.45383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052822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84.113%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0.46225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641739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9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128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84.107%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0.46286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812973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1024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3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84.059%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0.43458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05350"/>
                  </a:ext>
                </a:extLst>
              </a:tr>
              <a:tr h="2765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4359213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512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16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83.702%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0.45950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02246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872321"/>
                  </a:ext>
                </a:extLst>
              </a:tr>
              <a:tr h="28692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100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128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2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2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0.5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0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64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>
                          <a:effectLst/>
                        </a:rPr>
                        <a:t>81.894%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u="none" strike="noStrike" dirty="0">
                          <a:effectLst/>
                        </a:rPr>
                        <a:t>0.54278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169195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F0B99642-861D-1B9F-E78F-82A8F1DF0511}"/>
              </a:ext>
            </a:extLst>
          </p:cNvPr>
          <p:cNvSpPr txBox="1"/>
          <p:nvPr/>
        </p:nvSpPr>
        <p:spPr>
          <a:xfrm>
            <a:off x="838199" y="6094740"/>
            <a:ext cx="10595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aseline="30000" dirty="0"/>
              <a:t>1</a:t>
            </a:r>
            <a:r>
              <a:rPr lang="de-DE" sz="1100" dirty="0"/>
              <a:t>Mit dem Mixed (50K EMNIST und 1K Eigener) Datensatz trainiert; </a:t>
            </a:r>
            <a:r>
              <a:rPr lang="de-DE" sz="1100" baseline="30000" dirty="0"/>
              <a:t>2</a:t>
            </a:r>
            <a:r>
              <a:rPr lang="de-DE" sz="1100" dirty="0"/>
              <a:t>BN = Batch Normalisierung (1 = aktiviert, 0 = deaktiviert)</a:t>
            </a:r>
            <a:endParaRPr lang="de-DE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165352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EA77A-AED3-61E2-913D-57E219CB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Dropout und Batch Normalisierung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A5602-E178-65CB-BB14-EB5DDC5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94863-ADAB-4682-BBFE-18F58C30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64916B-2454-0B0B-7156-31FF05A5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3C92B28-C91F-1BE6-062C-D3D62DA7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292" y="2578199"/>
            <a:ext cx="4647230" cy="28165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83AA0-EF6A-E392-9D3A-467942EB3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288" y="2578199"/>
            <a:ext cx="4647229" cy="281650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3C3D252-9BE7-853F-4101-44D56D9DA30E}"/>
              </a:ext>
            </a:extLst>
          </p:cNvPr>
          <p:cNvSpPr txBox="1"/>
          <p:nvPr/>
        </p:nvSpPr>
        <p:spPr>
          <a:xfrm>
            <a:off x="1291391" y="1836416"/>
            <a:ext cx="412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Dropout (0.8) mit Batch Normalisierung</a:t>
            </a:r>
            <a:br>
              <a:rPr lang="de-DE" dirty="0"/>
            </a:br>
            <a:r>
              <a:rPr lang="de-DE" dirty="0"/>
              <a:t>Loss: </a:t>
            </a:r>
            <a:r>
              <a:rPr lang="de-DE" sz="1800" u="none" strike="noStrike" dirty="0">
                <a:effectLst/>
              </a:rPr>
              <a:t>0.4179</a:t>
            </a:r>
            <a:r>
              <a:rPr lang="de-DE" dirty="0"/>
              <a:t> Genauigkeit: </a:t>
            </a:r>
            <a:r>
              <a:rPr lang="de-DE" sz="1800" u="none" strike="noStrike" dirty="0">
                <a:effectLst/>
              </a:rPr>
              <a:t>84.90%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61BE17-4B68-1E7C-5BF6-1640580893AD}"/>
              </a:ext>
            </a:extLst>
          </p:cNvPr>
          <p:cNvSpPr txBox="1"/>
          <p:nvPr/>
        </p:nvSpPr>
        <p:spPr>
          <a:xfrm>
            <a:off x="7136271" y="1836415"/>
            <a:ext cx="412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Ohne</a:t>
            </a:r>
            <a:r>
              <a:rPr lang="de-DE" dirty="0"/>
              <a:t> Dropout und Batch Normalisierung</a:t>
            </a:r>
            <a:br>
              <a:rPr lang="de-DE" dirty="0"/>
            </a:br>
            <a:r>
              <a:rPr lang="de-DE" dirty="0"/>
              <a:t>Loss: 0.9147 Genauigkeit: 81.25%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B1F670-9AD5-0E8D-B724-6555D06330E2}"/>
              </a:ext>
            </a:extLst>
          </p:cNvPr>
          <p:cNvSpPr txBox="1"/>
          <p:nvPr/>
        </p:nvSpPr>
        <p:spPr>
          <a:xfrm>
            <a:off x="2286849" y="316583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B4DE8B6-4A0F-34F3-FBDA-1279B77FE2EC}"/>
              </a:ext>
            </a:extLst>
          </p:cNvPr>
          <p:cNvSpPr txBox="1"/>
          <p:nvPr/>
        </p:nvSpPr>
        <p:spPr>
          <a:xfrm>
            <a:off x="1713526" y="4030475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951E5D7-22DE-D785-11DF-7B81FBAF212A}"/>
              </a:ext>
            </a:extLst>
          </p:cNvPr>
          <p:cNvSpPr txBox="1"/>
          <p:nvPr/>
        </p:nvSpPr>
        <p:spPr>
          <a:xfrm>
            <a:off x="10368093" y="4524437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5B17A38-68A3-0C2E-A0B2-E755CB9F6D40}"/>
              </a:ext>
            </a:extLst>
          </p:cNvPr>
          <p:cNvSpPr txBox="1"/>
          <p:nvPr/>
        </p:nvSpPr>
        <p:spPr>
          <a:xfrm>
            <a:off x="8898262" y="3439027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019C5DE-A8E4-629C-625B-826DA31BC79F}"/>
              </a:ext>
            </a:extLst>
          </p:cNvPr>
          <p:cNvSpPr txBox="1"/>
          <p:nvPr/>
        </p:nvSpPr>
        <p:spPr>
          <a:xfrm>
            <a:off x="6247703" y="3387371"/>
            <a:ext cx="461665" cy="6067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Loss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A6F6C43-6BD6-9781-41AA-5DE5BAC28F5F}"/>
              </a:ext>
            </a:extLst>
          </p:cNvPr>
          <p:cNvSpPr txBox="1"/>
          <p:nvPr/>
        </p:nvSpPr>
        <p:spPr>
          <a:xfrm>
            <a:off x="414706" y="3439027"/>
            <a:ext cx="461665" cy="6067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Loss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6D5C33-7459-B8F8-9F16-BBE16B37B5F6}"/>
              </a:ext>
            </a:extLst>
          </p:cNvPr>
          <p:cNvSpPr txBox="1"/>
          <p:nvPr/>
        </p:nvSpPr>
        <p:spPr>
          <a:xfrm>
            <a:off x="2695737" y="535827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Epochen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BFFCCA8-0EAC-2F60-E860-CDBAA368384C}"/>
              </a:ext>
            </a:extLst>
          </p:cNvPr>
          <p:cNvSpPr txBox="1"/>
          <p:nvPr/>
        </p:nvSpPr>
        <p:spPr>
          <a:xfrm>
            <a:off x="8739353" y="5381811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Epochen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0BDADC-2E42-9FD1-8175-8A4204813127}"/>
              </a:ext>
            </a:extLst>
          </p:cNvPr>
          <p:cNvSpPr txBox="1"/>
          <p:nvPr/>
        </p:nvSpPr>
        <p:spPr>
          <a:xfrm>
            <a:off x="838200" y="5876323"/>
            <a:ext cx="960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Top 1. Kombination: 3 </a:t>
            </a:r>
            <a:r>
              <a:rPr lang="de-DE" sz="1400" dirty="0" err="1"/>
              <a:t>Conv</a:t>
            </a:r>
            <a:r>
              <a:rPr lang="de-DE" sz="1400" dirty="0"/>
              <a:t>. Blöcke (jeweils 2 </a:t>
            </a:r>
            <a:r>
              <a:rPr lang="de-DE" sz="1400" dirty="0" err="1"/>
              <a:t>Conv</a:t>
            </a:r>
            <a:r>
              <a:rPr lang="de-DE" sz="1400" dirty="0"/>
              <a:t>. </a:t>
            </a:r>
            <a:r>
              <a:rPr lang="de-DE" sz="1400" dirty="0" err="1"/>
              <a:t>Layers</a:t>
            </a:r>
            <a:r>
              <a:rPr lang="de-DE" sz="1400" dirty="0"/>
              <a:t> und 1 Max Pooling), Start Filter 32, 2 FC-</a:t>
            </a:r>
            <a:r>
              <a:rPr lang="de-DE" sz="1400" dirty="0" err="1"/>
              <a:t>Layers</a:t>
            </a:r>
            <a:r>
              <a:rPr lang="de-DE" sz="1400" dirty="0"/>
              <a:t> (jeweils 1024 Nodes)</a:t>
            </a:r>
          </a:p>
        </p:txBody>
      </p:sp>
    </p:spTree>
    <p:extLst>
      <p:ext uri="{BB962C8B-B14F-4D97-AF65-F5344CB8AC3E}">
        <p14:creationId xmlns:p14="http://schemas.microsoft.com/office/powerpoint/2010/main" val="310537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78A36-252D-69FA-BB32-AA1A732C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Anzahl der Nodes in FC-</a:t>
            </a:r>
            <a:r>
              <a:rPr lang="de-DE" dirty="0" err="1"/>
              <a:t>Layers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76FC4B-7356-5488-0296-8E98F3F9A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11" y="2892907"/>
            <a:ext cx="3370118" cy="20424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755AE-F584-7938-37EE-EA9E453B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750AD3-A98F-3286-DDEC-504073F9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05443-80AC-50DF-CF01-F24E4F4A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E7E1EB1-27ED-1086-583D-78961405D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4622" y="2892906"/>
            <a:ext cx="3370117" cy="204249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42D7B86-983C-F640-1F58-8457D1889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4931" y="2892905"/>
            <a:ext cx="3370117" cy="204249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663275F-2013-D3CB-8732-D3BFFD358E32}"/>
              </a:ext>
            </a:extLst>
          </p:cNvPr>
          <p:cNvSpPr txBox="1"/>
          <p:nvPr/>
        </p:nvSpPr>
        <p:spPr>
          <a:xfrm>
            <a:off x="1058213" y="2246764"/>
            <a:ext cx="315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1024 Nodes</a:t>
            </a:r>
            <a:br>
              <a:rPr lang="de-DE" sz="1600" dirty="0"/>
            </a:br>
            <a:r>
              <a:rPr lang="de-DE" sz="1600" dirty="0"/>
              <a:t>Loss: </a:t>
            </a:r>
            <a:r>
              <a:rPr lang="de-DE" sz="1600" u="none" strike="noStrike" dirty="0">
                <a:effectLst/>
              </a:rPr>
              <a:t>0.4179</a:t>
            </a:r>
            <a:r>
              <a:rPr lang="de-DE" sz="1600" dirty="0"/>
              <a:t> Genauigkeit: </a:t>
            </a:r>
            <a:r>
              <a:rPr lang="de-DE" sz="1600" u="none" strike="noStrike" dirty="0">
                <a:effectLst/>
              </a:rPr>
              <a:t>84.90%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275E2C-CF0C-1816-1415-4AC5FE9C8477}"/>
              </a:ext>
            </a:extLst>
          </p:cNvPr>
          <p:cNvSpPr txBox="1"/>
          <p:nvPr/>
        </p:nvSpPr>
        <p:spPr>
          <a:xfrm>
            <a:off x="4502974" y="2246764"/>
            <a:ext cx="315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512 Nodes</a:t>
            </a:r>
            <a:br>
              <a:rPr lang="de-DE" sz="1600" dirty="0"/>
            </a:br>
            <a:r>
              <a:rPr lang="de-DE" sz="1600" dirty="0"/>
              <a:t>Loss: </a:t>
            </a:r>
            <a:r>
              <a:rPr lang="de-DE" sz="1600" u="none" strike="noStrike" dirty="0">
                <a:effectLst/>
              </a:rPr>
              <a:t>0.4536</a:t>
            </a:r>
            <a:r>
              <a:rPr lang="de-DE" sz="1600" dirty="0"/>
              <a:t> Genauigkeit: 83.59</a:t>
            </a:r>
            <a:r>
              <a:rPr lang="de-DE" sz="1600" u="none" strike="noStrike" dirty="0">
                <a:effectLst/>
              </a:rPr>
              <a:t>%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19EB5CB-2A4E-E6DB-6BFD-CA96E8B9CBDC}"/>
              </a:ext>
            </a:extLst>
          </p:cNvPr>
          <p:cNvSpPr txBox="1"/>
          <p:nvPr/>
        </p:nvSpPr>
        <p:spPr>
          <a:xfrm>
            <a:off x="8033283" y="2246763"/>
            <a:ext cx="315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128 Nodes</a:t>
            </a:r>
            <a:br>
              <a:rPr lang="de-DE" sz="1600" dirty="0"/>
            </a:br>
            <a:r>
              <a:rPr lang="de-DE" sz="1600" dirty="0"/>
              <a:t>Loss: </a:t>
            </a:r>
            <a:r>
              <a:rPr lang="de-DE" sz="1600" u="none" strike="noStrike" dirty="0">
                <a:effectLst/>
              </a:rPr>
              <a:t>0.5600</a:t>
            </a:r>
            <a:r>
              <a:rPr lang="de-DE" sz="1600" dirty="0"/>
              <a:t> Genauigkeit: </a:t>
            </a:r>
            <a:r>
              <a:rPr lang="de-DE" sz="1600" u="none" strike="noStrike" dirty="0">
                <a:effectLst/>
              </a:rPr>
              <a:t>80.29%</a:t>
            </a:r>
            <a:endParaRPr lang="de-DE" sz="1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F615BD-A56A-7013-ED4C-060C3C0FD5EC}"/>
              </a:ext>
            </a:extLst>
          </p:cNvPr>
          <p:cNvSpPr txBox="1"/>
          <p:nvPr/>
        </p:nvSpPr>
        <p:spPr>
          <a:xfrm>
            <a:off x="414706" y="3439027"/>
            <a:ext cx="461665" cy="6067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Loss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69D7188-A3FE-57E7-CB8A-DC285C3317AF}"/>
              </a:ext>
            </a:extLst>
          </p:cNvPr>
          <p:cNvSpPr txBox="1"/>
          <p:nvPr/>
        </p:nvSpPr>
        <p:spPr>
          <a:xfrm>
            <a:off x="5690607" y="4935400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Epochen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AE0B238-F81C-8988-A220-3E1F42D35E5A}"/>
              </a:ext>
            </a:extLst>
          </p:cNvPr>
          <p:cNvSpPr txBox="1"/>
          <p:nvPr/>
        </p:nvSpPr>
        <p:spPr>
          <a:xfrm>
            <a:off x="1873113" y="316202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D14FA15-1315-C3BA-37B5-D56ACC8909E2}"/>
              </a:ext>
            </a:extLst>
          </p:cNvPr>
          <p:cNvSpPr txBox="1"/>
          <p:nvPr/>
        </p:nvSpPr>
        <p:spPr>
          <a:xfrm>
            <a:off x="4963486" y="3069819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A86DEB-BEF6-0C13-EE8D-D7407FB84CD2}"/>
              </a:ext>
            </a:extLst>
          </p:cNvPr>
          <p:cNvSpPr txBox="1"/>
          <p:nvPr/>
        </p:nvSpPr>
        <p:spPr>
          <a:xfrm>
            <a:off x="10305175" y="3918793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Validation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2B0ECE2-09AC-536F-1F0E-515457364472}"/>
              </a:ext>
            </a:extLst>
          </p:cNvPr>
          <p:cNvSpPr txBox="1"/>
          <p:nvPr/>
        </p:nvSpPr>
        <p:spPr>
          <a:xfrm>
            <a:off x="1367886" y="4104103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CA3980D-248E-9B02-6BB9-2C95852A38F4}"/>
              </a:ext>
            </a:extLst>
          </p:cNvPr>
          <p:cNvSpPr txBox="1"/>
          <p:nvPr/>
        </p:nvSpPr>
        <p:spPr>
          <a:xfrm>
            <a:off x="4946342" y="4195792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4DB300-38D8-7110-61E9-4110E582D8E5}"/>
              </a:ext>
            </a:extLst>
          </p:cNvPr>
          <p:cNvSpPr txBox="1"/>
          <p:nvPr/>
        </p:nvSpPr>
        <p:spPr>
          <a:xfrm>
            <a:off x="8605082" y="425248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Training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63BEB2-7209-96E7-CAEE-7B8650E04DCB}"/>
              </a:ext>
            </a:extLst>
          </p:cNvPr>
          <p:cNvSpPr txBox="1"/>
          <p:nvPr/>
        </p:nvSpPr>
        <p:spPr>
          <a:xfrm>
            <a:off x="838199" y="5492459"/>
            <a:ext cx="1059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Top 1. Kombination: 3 </a:t>
            </a:r>
            <a:r>
              <a:rPr lang="de-DE" sz="1400" dirty="0" err="1"/>
              <a:t>Conv</a:t>
            </a:r>
            <a:r>
              <a:rPr lang="de-DE" sz="1400" dirty="0"/>
              <a:t>. Blöcke (jeweils 2 </a:t>
            </a:r>
            <a:r>
              <a:rPr lang="de-DE" sz="1400" dirty="0" err="1"/>
              <a:t>Conv</a:t>
            </a:r>
            <a:r>
              <a:rPr lang="de-DE" sz="1400" dirty="0"/>
              <a:t>. </a:t>
            </a:r>
            <a:r>
              <a:rPr lang="de-DE" sz="1400" dirty="0" err="1"/>
              <a:t>Layers</a:t>
            </a:r>
            <a:r>
              <a:rPr lang="de-DE" sz="1400" dirty="0"/>
              <a:t> und 1 Max Pooling), Start Filter 32, 2 FC-</a:t>
            </a:r>
            <a:r>
              <a:rPr lang="de-DE" sz="1400" dirty="0" err="1"/>
              <a:t>Layers</a:t>
            </a:r>
            <a:r>
              <a:rPr lang="de-DE" sz="1400" dirty="0"/>
              <a:t> (jeweils n-Nodes) mit Dropout (0.8) und Batch Normalisierung</a:t>
            </a:r>
          </a:p>
        </p:txBody>
      </p:sp>
    </p:spTree>
    <p:extLst>
      <p:ext uri="{BB962C8B-B14F-4D97-AF65-F5344CB8AC3E}">
        <p14:creationId xmlns:p14="http://schemas.microsoft.com/office/powerpoint/2010/main" val="134565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9393B-E245-67E3-902B-2207E96F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Rate und Early </a:t>
            </a:r>
            <a:r>
              <a:rPr lang="de-DE" dirty="0" err="1"/>
              <a:t>Stopping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A872A-D5B0-D040-E72C-F1817B87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0992"/>
          </a:xfrm>
        </p:spPr>
        <p:txBody>
          <a:bodyPr>
            <a:normAutofit/>
          </a:bodyPr>
          <a:lstStyle/>
          <a:p>
            <a:r>
              <a:rPr lang="de-DE" dirty="0"/>
              <a:t>Early </a:t>
            </a:r>
            <a:r>
              <a:rPr lang="de-DE" dirty="0" err="1"/>
              <a:t>Stopping</a:t>
            </a:r>
            <a:r>
              <a:rPr lang="de-DE" dirty="0"/>
              <a:t> verwendet</a:t>
            </a:r>
          </a:p>
          <a:p>
            <a:pPr lvl="1"/>
            <a:r>
              <a:rPr lang="de-DE" dirty="0"/>
              <a:t>Bei keiner Verbesserung (Validation Loss) innerhalb 3 Epochen stoppen</a:t>
            </a:r>
          </a:p>
          <a:p>
            <a:r>
              <a:rPr lang="de-DE" dirty="0"/>
              <a:t>Weiteres Ausprobiert</a:t>
            </a:r>
          </a:p>
          <a:p>
            <a:pPr lvl="1"/>
            <a:r>
              <a:rPr lang="de-DE" dirty="0"/>
              <a:t>Anzahl der Nodes: 	512 und 1024</a:t>
            </a:r>
          </a:p>
          <a:p>
            <a:pPr lvl="1"/>
            <a:r>
              <a:rPr lang="de-DE" dirty="0"/>
              <a:t>Start Filter: 		32 und 64</a:t>
            </a:r>
          </a:p>
          <a:p>
            <a:pPr lvl="1"/>
            <a:r>
              <a:rPr lang="de-DE" dirty="0"/>
              <a:t>Learning Rates (Adam):	0.001, 0.0005, 0.00025 und 0.0001</a:t>
            </a:r>
          </a:p>
          <a:p>
            <a:pPr lvl="1"/>
            <a:r>
              <a:rPr lang="de-DE" dirty="0"/>
              <a:t>Mehr Daten bis zu ca. 250K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50AD79-937A-D874-A80A-0F14C78E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4EC60-80EE-26EA-0AFD-3BBC4019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Meilenstein 3 - Eigene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CBD24-9871-9895-95C9-FF44EE43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7FC9-2FE5-4DF0-85CD-A4060CFBBF50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6A0122-FBBD-8E81-99E1-213CDA103C19}"/>
              </a:ext>
            </a:extLst>
          </p:cNvPr>
          <p:cNvSpPr txBox="1"/>
          <p:nvPr/>
        </p:nvSpPr>
        <p:spPr>
          <a:xfrm>
            <a:off x="939567" y="5532595"/>
            <a:ext cx="1041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Feste Parameter: 3 </a:t>
            </a:r>
            <a:r>
              <a:rPr lang="de-DE" sz="1400" dirty="0" err="1"/>
              <a:t>Conv</a:t>
            </a:r>
            <a:r>
              <a:rPr lang="de-DE" sz="1400" dirty="0"/>
              <a:t> Blöcke (jeweils 2 </a:t>
            </a:r>
            <a:r>
              <a:rPr lang="de-DE" sz="1400" dirty="0" err="1"/>
              <a:t>Conv</a:t>
            </a:r>
            <a:r>
              <a:rPr lang="de-DE" sz="1400" dirty="0"/>
              <a:t>. </a:t>
            </a:r>
            <a:r>
              <a:rPr lang="de-DE" sz="1400" dirty="0" err="1"/>
              <a:t>Layers</a:t>
            </a:r>
            <a:r>
              <a:rPr lang="de-DE" sz="1400" dirty="0"/>
              <a:t> mit Max Pooling), 2 FC-</a:t>
            </a:r>
            <a:r>
              <a:rPr lang="de-DE" sz="1400" dirty="0" err="1"/>
              <a:t>Layers</a:t>
            </a:r>
            <a:r>
              <a:rPr lang="de-DE" sz="1400" dirty="0"/>
              <a:t> mit Dropout 0.8 und Batch Normalisierung, 32 Batch-Size, Max. 100 Epochen</a:t>
            </a:r>
          </a:p>
        </p:txBody>
      </p:sp>
    </p:spTree>
    <p:extLst>
      <p:ext uri="{BB962C8B-B14F-4D97-AF65-F5344CB8AC3E}">
        <p14:creationId xmlns:p14="http://schemas.microsoft.com/office/powerpoint/2010/main" val="263580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Microsoft Office PowerPoint</Application>
  <PresentationFormat>Breitbild</PresentationFormat>
  <Paragraphs>472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Meilenstein 3: Eigene Architektur</vt:lpstr>
      <vt:lpstr>Inhalt</vt:lpstr>
      <vt:lpstr>Daten</vt:lpstr>
      <vt:lpstr>Vorbereitung</vt:lpstr>
      <vt:lpstr>Grid-Search</vt:lpstr>
      <vt:lpstr>Ergebnisse</vt:lpstr>
      <vt:lpstr>Dropout und Batch Normalisierung</vt:lpstr>
      <vt:lpstr>Anzahl der Nodes in FC-Layers</vt:lpstr>
      <vt:lpstr>Learning Rate und Early Stopping</vt:lpstr>
      <vt:lpstr>Ergebnisse</vt:lpstr>
      <vt:lpstr>Finale Model</vt:lpstr>
      <vt:lpstr>Predictions (Eigener Datensatz)</vt:lpstr>
      <vt:lpstr>Fine-Tuning</vt:lpstr>
      <vt:lpstr>Predictions (Eigener Datensatz)</vt:lpstr>
      <vt:lpstr>PowerPoint-Präsentation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3: Eigene Architektur</dc:title>
  <dc:creator>Michael Feller</dc:creator>
  <cp:lastModifiedBy>Michael Feller</cp:lastModifiedBy>
  <cp:revision>199</cp:revision>
  <dcterms:created xsi:type="dcterms:W3CDTF">2023-05-23T17:33:36Z</dcterms:created>
  <dcterms:modified xsi:type="dcterms:W3CDTF">2023-06-01T05:22:08Z</dcterms:modified>
</cp:coreProperties>
</file>