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726-2023-472F-BACA-62342F79A2E4}" type="datetimeFigureOut">
              <a:rPr lang="pt-BR" smtClean="0"/>
              <a:t>9/5/2010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A152-F36E-4F5C-8A60-5E534462E7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726-2023-472F-BACA-62342F79A2E4}" type="datetimeFigureOut">
              <a:rPr lang="pt-BR" smtClean="0"/>
              <a:t>9/5/2010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A152-F36E-4F5C-8A60-5E534462E7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726-2023-472F-BACA-62342F79A2E4}" type="datetimeFigureOut">
              <a:rPr lang="pt-BR" smtClean="0"/>
              <a:t>9/5/2010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A152-F36E-4F5C-8A60-5E534462E7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726-2023-472F-BACA-62342F79A2E4}" type="datetimeFigureOut">
              <a:rPr lang="pt-BR" smtClean="0"/>
              <a:t>9/5/2010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A152-F36E-4F5C-8A60-5E534462E7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726-2023-472F-BACA-62342F79A2E4}" type="datetimeFigureOut">
              <a:rPr lang="pt-BR" smtClean="0"/>
              <a:t>9/5/2010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A152-F36E-4F5C-8A60-5E534462E7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726-2023-472F-BACA-62342F79A2E4}" type="datetimeFigureOut">
              <a:rPr lang="pt-BR" smtClean="0"/>
              <a:t>9/5/2010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A152-F36E-4F5C-8A60-5E534462E7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726-2023-472F-BACA-62342F79A2E4}" type="datetimeFigureOut">
              <a:rPr lang="pt-BR" smtClean="0"/>
              <a:t>9/5/2010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A152-F36E-4F5C-8A60-5E534462E7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726-2023-472F-BACA-62342F79A2E4}" type="datetimeFigureOut">
              <a:rPr lang="pt-BR" smtClean="0"/>
              <a:t>9/5/2010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A152-F36E-4F5C-8A60-5E534462E7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726-2023-472F-BACA-62342F79A2E4}" type="datetimeFigureOut">
              <a:rPr lang="pt-BR" smtClean="0"/>
              <a:t>9/5/2010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A152-F36E-4F5C-8A60-5E534462E7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726-2023-472F-BACA-62342F79A2E4}" type="datetimeFigureOut">
              <a:rPr lang="pt-BR" smtClean="0"/>
              <a:t>9/5/2010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A152-F36E-4F5C-8A60-5E534462E7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726-2023-472F-BACA-62342F79A2E4}" type="datetimeFigureOut">
              <a:rPr lang="pt-BR" smtClean="0"/>
              <a:t>9/5/2010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A152-F36E-4F5C-8A60-5E534462E7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6726-2023-472F-BACA-62342F79A2E4}" type="datetimeFigureOut">
              <a:rPr lang="pt-BR" smtClean="0"/>
              <a:t>9/5/2010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5A152-F36E-4F5C-8A60-5E534462E7F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ocialnomics.net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9144000" cy="579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0" y="592933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latin typeface="Tahoma" pitchFamily="34" charset="0"/>
                <a:cs typeface="Tahoma" pitchFamily="34" charset="0"/>
              </a:rPr>
              <a:t>A Revolução das Mídias Sociais</a:t>
            </a:r>
            <a:endParaRPr lang="pt-BR" sz="44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Não </a:t>
            </a:r>
            <a:r>
              <a:rPr lang="pt-BR" sz="4400" dirty="0"/>
              <a:t>temos escolha quanto a fazer </a:t>
            </a:r>
            <a:r>
              <a:rPr lang="pt-BR" sz="4400" dirty="0" smtClean="0"/>
              <a:t>mídia social, </a:t>
            </a:r>
            <a:r>
              <a:rPr lang="pt-BR" sz="4400" dirty="0"/>
              <a:t>a questão é quão bem a fazemos</a:t>
            </a:r>
            <a:endParaRPr lang="pt-BR" sz="44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Se o </a:t>
            </a:r>
            <a:r>
              <a:rPr lang="pt-BR" sz="6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pt-BR" sz="4400" dirty="0"/>
              <a:t> fosse um país seria </a:t>
            </a:r>
            <a:r>
              <a:rPr lang="pt-BR" sz="4400" dirty="0">
                <a:solidFill>
                  <a:srgbClr val="FF0000"/>
                </a:solidFill>
              </a:rPr>
              <a:t>o terceiro maior do mundo </a:t>
            </a:r>
            <a:endParaRPr lang="pt-BR" sz="4400" dirty="0" smtClean="0">
              <a:solidFill>
                <a:srgbClr val="FF0000"/>
              </a:solidFill>
            </a:endParaRPr>
          </a:p>
          <a:p>
            <a:pPr algn="ctr"/>
            <a:r>
              <a:rPr lang="pt-BR" sz="4400" dirty="0" smtClean="0"/>
              <a:t>à </a:t>
            </a:r>
            <a:r>
              <a:rPr lang="pt-BR" sz="4400" dirty="0"/>
              <a:t>frente dos </a:t>
            </a:r>
            <a:r>
              <a:rPr lang="pt-BR" sz="4400" dirty="0">
                <a:solidFill>
                  <a:srgbClr val="00B050"/>
                </a:solidFill>
              </a:rPr>
              <a:t>Estados Unidos </a:t>
            </a:r>
            <a:r>
              <a:rPr lang="pt-BR" sz="4400" dirty="0"/>
              <a:t>e </a:t>
            </a:r>
            <a:endParaRPr lang="pt-BR" sz="4400" dirty="0" smtClean="0"/>
          </a:p>
          <a:p>
            <a:pPr algn="ctr"/>
            <a:r>
              <a:rPr lang="pt-BR" sz="4400" dirty="0" smtClean="0"/>
              <a:t>apenas </a:t>
            </a:r>
            <a:r>
              <a:rPr lang="pt-BR" sz="4400" dirty="0"/>
              <a:t>atrás da </a:t>
            </a:r>
            <a:endParaRPr lang="pt-BR" sz="4400" dirty="0" smtClean="0"/>
          </a:p>
          <a:p>
            <a:pPr algn="ctr"/>
            <a:r>
              <a:rPr lang="pt-BR" sz="4400" dirty="0" smtClean="0">
                <a:solidFill>
                  <a:srgbClr val="00B050"/>
                </a:solidFill>
              </a:rPr>
              <a:t>China </a:t>
            </a:r>
            <a:r>
              <a:rPr lang="pt-BR" sz="4400" dirty="0">
                <a:solidFill>
                  <a:srgbClr val="00B050"/>
                </a:solidFill>
              </a:rPr>
              <a:t>e da Índia </a:t>
            </a:r>
            <a:endParaRPr lang="pt-BR" sz="4400" dirty="0" smtClean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dirty="0">
                <a:solidFill>
                  <a:srgbClr val="FF0000"/>
                </a:solidFill>
              </a:rPr>
              <a:t>80% </a:t>
            </a:r>
            <a:r>
              <a:rPr lang="pt-BR" sz="4400" dirty="0"/>
              <a:t>das empresas utilizam mídias sociais para o recrutamento; sendo </a:t>
            </a:r>
            <a:r>
              <a:rPr lang="pt-BR" sz="9600" dirty="0">
                <a:solidFill>
                  <a:srgbClr val="FF0000"/>
                </a:solidFill>
              </a:rPr>
              <a:t>95%</a:t>
            </a:r>
            <a:r>
              <a:rPr lang="pt-BR" sz="4400" dirty="0"/>
              <a:t> desses com o </a:t>
            </a:r>
            <a:r>
              <a:rPr lang="pt-BR" sz="4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LinkedIn</a:t>
            </a:r>
            <a:r>
              <a:rPr lang="pt-BR" sz="4400" dirty="0"/>
              <a:t> </a:t>
            </a:r>
            <a:endParaRPr lang="pt-BR" sz="4400" dirty="0" smtClean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O </a:t>
            </a:r>
            <a:r>
              <a:rPr lang="pt-BR" sz="8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segmento</a:t>
            </a:r>
            <a:r>
              <a:rPr lang="pt-BR" sz="4400" dirty="0"/>
              <a:t> de mais rápido crescimento no </a:t>
            </a:r>
            <a:r>
              <a:rPr lang="pt-BR" sz="6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pt-BR" sz="4400" dirty="0" smtClean="0"/>
              <a:t> </a:t>
            </a:r>
            <a:r>
              <a:rPr lang="pt-BR" sz="4400" dirty="0"/>
              <a:t>é </a:t>
            </a:r>
            <a:r>
              <a:rPr lang="pt-BR" sz="4400" dirty="0" smtClean="0"/>
              <a:t>do </a:t>
            </a:r>
            <a:r>
              <a:rPr lang="pt-BR" sz="4400" dirty="0" smtClean="0">
                <a:solidFill>
                  <a:srgbClr val="FF0000"/>
                </a:solidFill>
              </a:rPr>
              <a:t>sexo feminino </a:t>
            </a:r>
            <a:r>
              <a:rPr lang="pt-BR" sz="4400" dirty="0" smtClean="0"/>
              <a:t>entre </a:t>
            </a:r>
          </a:p>
          <a:p>
            <a:pPr algn="ctr"/>
            <a:r>
              <a:rPr lang="pt-BR" sz="4400" dirty="0" smtClean="0">
                <a:solidFill>
                  <a:srgbClr val="FF0000"/>
                </a:solidFill>
              </a:rPr>
              <a:t>55-65 anos </a:t>
            </a:r>
            <a:r>
              <a:rPr lang="pt-BR" sz="4400" dirty="0" smtClean="0"/>
              <a:t>de idade </a:t>
            </a:r>
            <a:endParaRPr lang="pt-BR" sz="4400" dirty="0" smtClean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Ashton Kutcher e Ellen Degeneres (juntos) tem mais seguidores no </a:t>
            </a:r>
            <a:r>
              <a:rPr lang="pt-BR" sz="4400" dirty="0" err="1"/>
              <a:t>Twitter</a:t>
            </a:r>
            <a:r>
              <a:rPr lang="pt-BR" sz="4400" dirty="0"/>
              <a:t> que as populações </a:t>
            </a:r>
            <a:endParaRPr lang="pt-BR" sz="4400" dirty="0" smtClean="0"/>
          </a:p>
          <a:p>
            <a:pPr algn="ctr"/>
            <a:r>
              <a:rPr lang="pt-BR" sz="4400" dirty="0" smtClean="0"/>
              <a:t>da </a:t>
            </a:r>
            <a:r>
              <a:rPr lang="pt-BR" sz="4400" dirty="0"/>
              <a:t>Irlanda, da Noruega, e Panamá.</a:t>
            </a:r>
            <a:r>
              <a:rPr lang="pt-BR" sz="4400" dirty="0" smtClean="0"/>
              <a:t> </a:t>
            </a:r>
            <a:endParaRPr lang="pt-BR" sz="4400" dirty="0" smtClean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dirty="0">
                <a:solidFill>
                  <a:srgbClr val="FF0000"/>
                </a:solidFill>
              </a:rPr>
              <a:t>50% </a:t>
            </a:r>
            <a:r>
              <a:rPr lang="pt-BR" sz="4400" dirty="0"/>
              <a:t>do tráfego de Internet móvel no </a:t>
            </a:r>
            <a:r>
              <a:rPr lang="pt-BR" sz="4400" dirty="0">
                <a:solidFill>
                  <a:srgbClr val="FF0000"/>
                </a:solidFill>
              </a:rPr>
              <a:t>Reino Unido </a:t>
            </a:r>
            <a:r>
              <a:rPr lang="pt-BR" sz="4400" dirty="0"/>
              <a:t>está no </a:t>
            </a:r>
            <a:r>
              <a:rPr lang="pt-BR" sz="4400" dirty="0" err="1" smtClean="0"/>
              <a:t>Facebook</a:t>
            </a:r>
            <a:r>
              <a:rPr lang="pt-BR" sz="4400" dirty="0" smtClean="0"/>
              <a:t>. </a:t>
            </a:r>
          </a:p>
          <a:p>
            <a:pPr algn="ctr"/>
            <a:r>
              <a:rPr lang="pt-BR" sz="4400" dirty="0" smtClean="0"/>
              <a:t>As </a:t>
            </a:r>
            <a:r>
              <a:rPr lang="pt-BR" sz="4400" dirty="0"/>
              <a:t>pessoas fazem </a:t>
            </a:r>
            <a:r>
              <a:rPr lang="pt-BR" sz="4400" dirty="0" smtClean="0"/>
              <a:t>atualizações </a:t>
            </a:r>
            <a:r>
              <a:rPr lang="pt-BR" sz="4400" dirty="0"/>
              <a:t>em qualquer lugar, a qualquer hora </a:t>
            </a:r>
            <a:endParaRPr lang="pt-BR" sz="4400" dirty="0" smtClean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dirty="0">
                <a:solidFill>
                  <a:srgbClr val="FF0000"/>
                </a:solidFill>
              </a:rPr>
              <a:t>Geração Y e Z </a:t>
            </a:r>
            <a:r>
              <a:rPr lang="pt-BR" sz="4400" dirty="0"/>
              <a:t>consideram </a:t>
            </a:r>
            <a:r>
              <a:rPr lang="pt-BR" sz="4400" dirty="0">
                <a:solidFill>
                  <a:srgbClr val="00B050"/>
                </a:solidFill>
              </a:rPr>
              <a:t>e-mail ultrapassado </a:t>
            </a:r>
            <a:r>
              <a:rPr lang="pt-BR" sz="4400" dirty="0"/>
              <a:t>- algumas universidades pararam de distribuir contas de email </a:t>
            </a:r>
            <a:endParaRPr lang="pt-BR" sz="4400" dirty="0" smtClean="0"/>
          </a:p>
          <a:p>
            <a:pPr algn="ctr"/>
            <a:endParaRPr lang="pt-BR" sz="4400" dirty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pt-BR" sz="4400" dirty="0"/>
              <a:t>Em vez disso, estão distribuindo: </a:t>
            </a:r>
            <a:r>
              <a:rPr lang="pt-BR" sz="4400" dirty="0" err="1">
                <a:solidFill>
                  <a:srgbClr val="0070C0"/>
                </a:solidFill>
              </a:rPr>
              <a:t>eReaders</a:t>
            </a:r>
            <a:r>
              <a:rPr lang="pt-BR" sz="4400" dirty="0">
                <a:solidFill>
                  <a:srgbClr val="0070C0"/>
                </a:solidFill>
              </a:rPr>
              <a:t>, </a:t>
            </a:r>
            <a:r>
              <a:rPr lang="pt-BR" sz="4400" dirty="0" err="1">
                <a:solidFill>
                  <a:srgbClr val="0070C0"/>
                </a:solidFill>
              </a:rPr>
              <a:t>iPads</a:t>
            </a:r>
            <a:r>
              <a:rPr lang="pt-BR" sz="4400" dirty="0">
                <a:solidFill>
                  <a:srgbClr val="0070C0"/>
                </a:solidFill>
              </a:rPr>
              <a:t> , </a:t>
            </a:r>
            <a:r>
              <a:rPr lang="pt-BR" sz="4400" dirty="0" err="1">
                <a:solidFill>
                  <a:srgbClr val="0070C0"/>
                </a:solidFill>
              </a:rPr>
              <a:t>Tablets</a:t>
            </a:r>
            <a:endParaRPr lang="pt-BR" sz="440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/>
              <a:t>O que acontece em</a:t>
            </a:r>
            <a:r>
              <a:rPr lang="pt-BR" sz="9600" dirty="0">
                <a:solidFill>
                  <a:srgbClr val="FF0000"/>
                </a:solidFill>
              </a:rPr>
              <a:t> </a:t>
            </a:r>
            <a:endParaRPr lang="pt-BR" sz="9600" dirty="0" smtClean="0">
              <a:solidFill>
                <a:srgbClr val="FF0000"/>
              </a:solidFill>
            </a:endParaRPr>
          </a:p>
          <a:p>
            <a:pPr algn="ctr"/>
            <a:r>
              <a:rPr lang="pt-BR" sz="9600" dirty="0" smtClean="0">
                <a:solidFill>
                  <a:srgbClr val="FF0000"/>
                </a:solidFill>
              </a:rPr>
              <a:t>Vegas </a:t>
            </a:r>
          </a:p>
          <a:p>
            <a:pPr algn="ctr"/>
            <a:r>
              <a:rPr lang="pt-BR" sz="4400" dirty="0" smtClean="0"/>
              <a:t>fica </a:t>
            </a:r>
            <a:r>
              <a:rPr lang="pt-BR" sz="4400" dirty="0"/>
              <a:t>no </a:t>
            </a:r>
            <a:endParaRPr lang="pt-BR" sz="4400" dirty="0" smtClean="0"/>
          </a:p>
          <a:p>
            <a:pPr algn="r"/>
            <a:r>
              <a:rPr lang="pt-BR" sz="4400" dirty="0" err="1" smtClean="0">
                <a:solidFill>
                  <a:srgbClr val="0070C0"/>
                </a:solidFill>
              </a:rPr>
              <a:t>YouTube</a:t>
            </a:r>
            <a:r>
              <a:rPr lang="pt-BR" sz="4400" dirty="0">
                <a:solidFill>
                  <a:srgbClr val="0070C0"/>
                </a:solidFill>
              </a:rPr>
              <a:t>, </a:t>
            </a:r>
            <a:r>
              <a:rPr lang="pt-BR" sz="4400" dirty="0" err="1">
                <a:solidFill>
                  <a:srgbClr val="0070C0"/>
                </a:solidFill>
              </a:rPr>
              <a:t>Flickr</a:t>
            </a:r>
            <a:r>
              <a:rPr lang="pt-BR" sz="4400" dirty="0">
                <a:solidFill>
                  <a:srgbClr val="0070C0"/>
                </a:solidFill>
              </a:rPr>
              <a:t>, </a:t>
            </a:r>
            <a:r>
              <a:rPr lang="pt-BR" sz="4400" dirty="0" err="1">
                <a:solidFill>
                  <a:srgbClr val="0070C0"/>
                </a:solidFill>
              </a:rPr>
              <a:t>Twitter</a:t>
            </a:r>
            <a:r>
              <a:rPr lang="pt-BR" sz="4400" dirty="0">
                <a:solidFill>
                  <a:srgbClr val="0070C0"/>
                </a:solidFill>
              </a:rPr>
              <a:t>, </a:t>
            </a:r>
            <a:r>
              <a:rPr lang="pt-BR" sz="4400" dirty="0" err="1">
                <a:solidFill>
                  <a:srgbClr val="0070C0"/>
                </a:solidFill>
              </a:rPr>
              <a:t>Facebook</a:t>
            </a:r>
            <a:endParaRPr lang="pt-BR" sz="440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O </a:t>
            </a:r>
            <a:r>
              <a:rPr lang="pt-BR" sz="9600" dirty="0" smtClean="0">
                <a:solidFill>
                  <a:srgbClr val="FF0000"/>
                </a:solidFill>
              </a:rPr>
              <a:t>2º</a:t>
            </a:r>
            <a:r>
              <a:rPr lang="pt-BR" sz="4400" dirty="0" smtClean="0"/>
              <a:t> maior </a:t>
            </a:r>
            <a:r>
              <a:rPr lang="pt-BR" sz="4400" dirty="0"/>
              <a:t>sistema de busca do mundo é o </a:t>
            </a:r>
            <a:r>
              <a:rPr lang="pt-BR" sz="9600" dirty="0" err="1">
                <a:solidFill>
                  <a:srgbClr val="FF0000"/>
                </a:solidFill>
              </a:rPr>
              <a:t>YouTube</a:t>
            </a:r>
            <a:r>
              <a:rPr lang="pt-BR" sz="9600" dirty="0">
                <a:solidFill>
                  <a:srgbClr val="FF0000"/>
                </a:solidFill>
              </a:rPr>
              <a:t> </a:t>
            </a:r>
            <a:endParaRPr lang="pt-BR" sz="96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Enquanto você assistir a </a:t>
            </a:r>
            <a:r>
              <a:rPr lang="pt-BR" sz="7200" dirty="0">
                <a:solidFill>
                  <a:srgbClr val="FF0000"/>
                </a:solidFill>
              </a:rPr>
              <a:t>um</a:t>
            </a:r>
            <a:r>
              <a:rPr lang="pt-BR" sz="4400" dirty="0"/>
              <a:t> vídeo, </a:t>
            </a:r>
            <a:r>
              <a:rPr lang="pt-BR" sz="4400" dirty="0">
                <a:solidFill>
                  <a:srgbClr val="FF0000"/>
                </a:solidFill>
              </a:rPr>
              <a:t>100 horas </a:t>
            </a:r>
            <a:r>
              <a:rPr lang="pt-BR" sz="4400" dirty="0"/>
              <a:t>a mais estão sendo carregados para o </a:t>
            </a:r>
            <a:r>
              <a:rPr lang="pt-BR" sz="4400" dirty="0" err="1">
                <a:solidFill>
                  <a:srgbClr val="FF0000"/>
                </a:solidFill>
              </a:rPr>
              <a:t>YouTube</a:t>
            </a:r>
            <a:r>
              <a:rPr lang="pt-BR" sz="4400" dirty="0">
                <a:solidFill>
                  <a:srgbClr val="FF0000"/>
                </a:solidFill>
              </a:rPr>
              <a:t> </a:t>
            </a:r>
            <a:endParaRPr lang="pt-BR" sz="96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800" dirty="0" smtClean="0"/>
              <a:t>Mais de </a:t>
            </a:r>
          </a:p>
          <a:p>
            <a:r>
              <a:rPr lang="pt-BR" sz="15000" dirty="0" smtClean="0">
                <a:solidFill>
                  <a:srgbClr val="FF0000"/>
                </a:solidFill>
              </a:rPr>
              <a:t>50%</a:t>
            </a:r>
          </a:p>
          <a:p>
            <a:pPr algn="r"/>
            <a:r>
              <a:rPr lang="pt-BR" sz="4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400" dirty="0" smtClean="0"/>
              <a:t>da população mundial tem menos de </a:t>
            </a:r>
            <a:r>
              <a:rPr lang="pt-BR" sz="13000" dirty="0" smtClean="0">
                <a:solidFill>
                  <a:srgbClr val="FF0000"/>
                </a:solidFill>
              </a:rPr>
              <a:t>30</a:t>
            </a:r>
            <a:r>
              <a:rPr lang="pt-BR" sz="4800" dirty="0" smtClean="0"/>
              <a:t> </a:t>
            </a:r>
          </a:p>
          <a:p>
            <a:pPr algn="r"/>
            <a:r>
              <a:rPr lang="pt-BR" sz="4400" dirty="0" smtClean="0"/>
              <a:t>anos de idade </a:t>
            </a:r>
          </a:p>
          <a:p>
            <a:pPr algn="ctr"/>
            <a:endParaRPr lang="pt-BR" sz="48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A </a:t>
            </a:r>
            <a:r>
              <a:rPr lang="pt-BR" sz="4400" dirty="0">
                <a:solidFill>
                  <a:srgbClr val="FF0000"/>
                </a:solidFill>
              </a:rPr>
              <a:t>Wikipédia</a:t>
            </a:r>
            <a:r>
              <a:rPr lang="pt-BR" sz="4400" dirty="0"/>
              <a:t> possui mais de </a:t>
            </a:r>
            <a:r>
              <a:rPr lang="pt-BR" sz="4400" dirty="0">
                <a:solidFill>
                  <a:srgbClr val="FF0000"/>
                </a:solidFill>
              </a:rPr>
              <a:t>15 milhões </a:t>
            </a:r>
            <a:r>
              <a:rPr lang="pt-BR" sz="4400" dirty="0"/>
              <a:t>de artigos </a:t>
            </a:r>
            <a:r>
              <a:rPr lang="pt-BR" sz="4400" dirty="0" smtClean="0"/>
              <a:t> </a:t>
            </a:r>
          </a:p>
          <a:p>
            <a:pPr algn="ctr"/>
            <a:r>
              <a:rPr lang="pt-BR" sz="4400" dirty="0" smtClean="0"/>
              <a:t>Estudos </a:t>
            </a:r>
            <a:r>
              <a:rPr lang="pt-BR" sz="4400" dirty="0"/>
              <a:t>mostram que é mais preciso do que a </a:t>
            </a:r>
            <a:r>
              <a:rPr lang="pt-BR" sz="4400" dirty="0">
                <a:solidFill>
                  <a:srgbClr val="FF0000"/>
                </a:solidFill>
              </a:rPr>
              <a:t>Enciclopédia Britânica </a:t>
            </a:r>
            <a:endParaRPr lang="pt-BR" sz="4400" dirty="0"/>
          </a:p>
          <a:p>
            <a:pPr algn="ctr"/>
            <a:endParaRPr lang="pt-BR" sz="4400" dirty="0" smtClean="0"/>
          </a:p>
          <a:p>
            <a:pPr algn="ctr"/>
            <a:r>
              <a:rPr lang="pt-BR" sz="8000" dirty="0" smtClean="0">
                <a:solidFill>
                  <a:srgbClr val="FF0000"/>
                </a:solidFill>
              </a:rPr>
              <a:t>78</a:t>
            </a:r>
            <a:r>
              <a:rPr lang="pt-BR" sz="8000" dirty="0">
                <a:solidFill>
                  <a:srgbClr val="FF0000"/>
                </a:solidFill>
              </a:rPr>
              <a:t>% </a:t>
            </a:r>
            <a:r>
              <a:rPr lang="pt-BR" sz="4400" dirty="0"/>
              <a:t>desses artigos não são </a:t>
            </a:r>
            <a:r>
              <a:rPr lang="pt-BR" sz="4400" dirty="0" smtClean="0"/>
              <a:t>em </a:t>
            </a:r>
            <a:r>
              <a:rPr lang="pt-BR" sz="4400" dirty="0" smtClean="0">
                <a:solidFill>
                  <a:srgbClr val="FF0000"/>
                </a:solidFill>
              </a:rPr>
              <a:t>Inglês </a:t>
            </a:r>
            <a:endParaRPr lang="pt-BR" sz="96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Existem mais de </a:t>
            </a:r>
            <a:endParaRPr lang="pt-BR" sz="4400" dirty="0" smtClean="0"/>
          </a:p>
          <a:p>
            <a:pPr algn="ctr"/>
            <a:r>
              <a:rPr lang="pt-BR" sz="9600" dirty="0" smtClean="0">
                <a:solidFill>
                  <a:srgbClr val="FF0000"/>
                </a:solidFill>
              </a:rPr>
              <a:t>200 milhões</a:t>
            </a:r>
          </a:p>
          <a:p>
            <a:pPr algn="ctr"/>
            <a:r>
              <a:rPr lang="pt-BR" sz="9600" dirty="0" smtClean="0">
                <a:solidFill>
                  <a:srgbClr val="FF0000"/>
                </a:solidFill>
              </a:rPr>
              <a:t> </a:t>
            </a:r>
            <a:r>
              <a:rPr lang="pt-BR" sz="4400" dirty="0"/>
              <a:t>Blogs </a:t>
            </a:r>
            <a:endParaRPr lang="pt-BR" sz="96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Graças </a:t>
            </a:r>
            <a:r>
              <a:rPr lang="pt-BR" sz="4400" dirty="0"/>
              <a:t>a velocidade de comunicação das </a:t>
            </a:r>
            <a:r>
              <a:rPr lang="pt-BR" sz="4400" dirty="0" smtClean="0"/>
              <a:t>mídias </a:t>
            </a:r>
            <a:r>
              <a:rPr lang="pt-BR" sz="4400" dirty="0"/>
              <a:t>sociais, a comunicação, ora pessoal, tem um alcance </a:t>
            </a:r>
            <a:r>
              <a:rPr lang="pt-BR" sz="4400" dirty="0" smtClean="0"/>
              <a:t>mundial</a:t>
            </a:r>
            <a:endParaRPr lang="pt-BR" sz="96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Se você fosse pago de </a:t>
            </a:r>
            <a:r>
              <a:rPr lang="pt-BR" sz="4400" dirty="0">
                <a:solidFill>
                  <a:srgbClr val="FF0000"/>
                </a:solidFill>
              </a:rPr>
              <a:t>US $ 1 </a:t>
            </a:r>
            <a:r>
              <a:rPr lang="pt-BR" sz="4400" dirty="0"/>
              <a:t>por cada vez que um artigo fosse publicado </a:t>
            </a:r>
            <a:r>
              <a:rPr lang="pt-BR" sz="4400" dirty="0" smtClean="0"/>
              <a:t>na </a:t>
            </a:r>
            <a:r>
              <a:rPr lang="pt-BR" sz="4400" dirty="0" err="1">
                <a:solidFill>
                  <a:srgbClr val="FF0000"/>
                </a:solidFill>
              </a:rPr>
              <a:t>Wikipedia</a:t>
            </a:r>
            <a:r>
              <a:rPr lang="pt-BR" sz="4400" dirty="0">
                <a:solidFill>
                  <a:srgbClr val="FF0000"/>
                </a:solidFill>
              </a:rPr>
              <a:t> </a:t>
            </a:r>
            <a:endParaRPr lang="pt-BR" sz="4400" dirty="0" smtClean="0">
              <a:solidFill>
                <a:srgbClr val="FF0000"/>
              </a:solidFill>
            </a:endParaRPr>
          </a:p>
          <a:p>
            <a:pPr algn="ctr"/>
            <a:r>
              <a:rPr lang="pt-BR" sz="4400" dirty="0" smtClean="0"/>
              <a:t>você </a:t>
            </a:r>
            <a:r>
              <a:rPr lang="pt-BR" sz="4400" dirty="0"/>
              <a:t>ganharia </a:t>
            </a:r>
            <a:endParaRPr lang="pt-BR" sz="4400" dirty="0" smtClean="0"/>
          </a:p>
          <a:p>
            <a:pPr algn="ctr"/>
            <a:r>
              <a:rPr lang="pt-BR" sz="4400" dirty="0" smtClean="0">
                <a:solidFill>
                  <a:srgbClr val="FF0000"/>
                </a:solidFill>
              </a:rPr>
              <a:t>$ </a:t>
            </a:r>
            <a:r>
              <a:rPr lang="pt-BR" sz="4400" dirty="0">
                <a:solidFill>
                  <a:srgbClr val="FF0000"/>
                </a:solidFill>
              </a:rPr>
              <a:t>156,23 </a:t>
            </a:r>
            <a:r>
              <a:rPr lang="pt-BR" sz="4400" dirty="0"/>
              <a:t>por hora </a:t>
            </a:r>
            <a:endParaRPr lang="pt-BR" sz="96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dirty="0">
                <a:solidFill>
                  <a:srgbClr val="FF0000"/>
                </a:solidFill>
              </a:rPr>
              <a:t>25% </a:t>
            </a:r>
            <a:endParaRPr lang="pt-BR" sz="9600" dirty="0" smtClean="0">
              <a:solidFill>
                <a:srgbClr val="FF0000"/>
              </a:solidFill>
            </a:endParaRPr>
          </a:p>
          <a:p>
            <a:pPr algn="ctr"/>
            <a:r>
              <a:rPr lang="pt-BR" sz="4400" dirty="0" smtClean="0"/>
              <a:t>dos </a:t>
            </a:r>
            <a:r>
              <a:rPr lang="pt-BR" sz="4400" dirty="0"/>
              <a:t>resultados de </a:t>
            </a:r>
            <a:r>
              <a:rPr lang="pt-BR" sz="4400" dirty="0" smtClean="0"/>
              <a:t>pesquisa para </a:t>
            </a:r>
          </a:p>
          <a:p>
            <a:pPr algn="ctr"/>
            <a:r>
              <a:rPr lang="pt-BR" sz="4400" dirty="0" smtClean="0"/>
              <a:t>“As </a:t>
            </a:r>
            <a:r>
              <a:rPr lang="pt-BR" sz="4400" dirty="0"/>
              <a:t>20 melhores marcas do </a:t>
            </a:r>
            <a:r>
              <a:rPr lang="pt-BR" sz="4400" dirty="0" smtClean="0"/>
              <a:t>mundo“</a:t>
            </a:r>
          </a:p>
          <a:p>
            <a:pPr algn="ctr"/>
            <a:r>
              <a:rPr lang="pt-BR" sz="4400" dirty="0" smtClean="0"/>
              <a:t>são </a:t>
            </a:r>
            <a:r>
              <a:rPr lang="pt-BR" sz="4400" dirty="0"/>
              <a:t>criadas por links </a:t>
            </a:r>
            <a:endParaRPr lang="pt-BR" sz="4400" dirty="0" smtClean="0"/>
          </a:p>
          <a:p>
            <a:pPr algn="ctr"/>
            <a:r>
              <a:rPr lang="pt-BR" sz="4400" dirty="0" smtClean="0"/>
              <a:t>feito </a:t>
            </a:r>
            <a:r>
              <a:rPr lang="pt-BR" sz="4400" dirty="0"/>
              <a:t>por usuários</a:t>
            </a:r>
            <a:endParaRPr lang="pt-BR" sz="96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As pessoas se preocupam mais os </a:t>
            </a:r>
            <a:r>
              <a:rPr lang="pt-BR" sz="4400" dirty="0" smtClean="0">
                <a:solidFill>
                  <a:srgbClr val="FF0000"/>
                </a:solidFill>
              </a:rPr>
              <a:t>rankings </a:t>
            </a:r>
            <a:r>
              <a:rPr lang="pt-BR" sz="4400" dirty="0">
                <a:solidFill>
                  <a:srgbClr val="FF0000"/>
                </a:solidFill>
              </a:rPr>
              <a:t>das mídias sociais </a:t>
            </a:r>
            <a:r>
              <a:rPr lang="pt-BR" sz="4400" dirty="0"/>
              <a:t>de seus produtos e serviços do que como o Google os classifica </a:t>
            </a:r>
            <a:endParaRPr lang="pt-BR" sz="4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dirty="0">
                <a:solidFill>
                  <a:srgbClr val="FF0000"/>
                </a:solidFill>
              </a:rPr>
              <a:t>78% </a:t>
            </a:r>
            <a:r>
              <a:rPr lang="pt-BR" sz="4400" dirty="0"/>
              <a:t>dos consumidores confiam nas recomendações das </a:t>
            </a:r>
            <a:r>
              <a:rPr lang="pt-BR" sz="4400" dirty="0">
                <a:solidFill>
                  <a:srgbClr val="FF0000"/>
                </a:solidFill>
              </a:rPr>
              <a:t>mídias </a:t>
            </a:r>
            <a:r>
              <a:rPr lang="pt-BR" sz="4400" dirty="0" smtClean="0">
                <a:solidFill>
                  <a:srgbClr val="FF0000"/>
                </a:solidFill>
              </a:rPr>
              <a:t>sociais</a:t>
            </a:r>
          </a:p>
          <a:p>
            <a:pPr algn="ctr"/>
            <a:endParaRPr lang="pt-BR" sz="4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pt-BR" sz="4400" dirty="0"/>
              <a:t>Apenas </a:t>
            </a:r>
            <a:r>
              <a:rPr lang="pt-BR" sz="4400" dirty="0">
                <a:solidFill>
                  <a:srgbClr val="FF0000"/>
                </a:solidFill>
              </a:rPr>
              <a:t>14% </a:t>
            </a:r>
            <a:r>
              <a:rPr lang="pt-BR" sz="4400" dirty="0"/>
              <a:t>confiam </a:t>
            </a:r>
            <a:r>
              <a:rPr lang="pt-BR" sz="4400" dirty="0" smtClean="0"/>
              <a:t>em anúncios </a:t>
            </a:r>
            <a:endParaRPr lang="pt-BR" sz="4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Apenas </a:t>
            </a:r>
            <a:r>
              <a:rPr lang="pt-BR" sz="9600" dirty="0">
                <a:solidFill>
                  <a:srgbClr val="FF0000"/>
                </a:solidFill>
              </a:rPr>
              <a:t>18% </a:t>
            </a:r>
            <a:endParaRPr lang="pt-BR" sz="9600" dirty="0" smtClean="0">
              <a:solidFill>
                <a:srgbClr val="FF0000"/>
              </a:solidFill>
            </a:endParaRPr>
          </a:p>
          <a:p>
            <a:pPr algn="ctr"/>
            <a:r>
              <a:rPr lang="pt-BR" sz="4400" dirty="0" smtClean="0"/>
              <a:t>das </a:t>
            </a:r>
            <a:r>
              <a:rPr lang="pt-BR" sz="4400" dirty="0"/>
              <a:t>campanhas de </a:t>
            </a:r>
            <a:endParaRPr lang="pt-BR" sz="4400" dirty="0" smtClean="0"/>
          </a:p>
          <a:p>
            <a:pPr algn="ctr"/>
            <a:r>
              <a:rPr lang="pt-BR" sz="8000" dirty="0" smtClean="0">
                <a:solidFill>
                  <a:srgbClr val="FF0000"/>
                </a:solidFill>
              </a:rPr>
              <a:t>TV </a:t>
            </a:r>
            <a:r>
              <a:rPr lang="pt-BR" sz="8000" dirty="0">
                <a:solidFill>
                  <a:srgbClr val="FF0000"/>
                </a:solidFill>
              </a:rPr>
              <a:t>tradicionais </a:t>
            </a:r>
            <a:endParaRPr lang="pt-BR" sz="8000" dirty="0" smtClean="0">
              <a:solidFill>
                <a:srgbClr val="FF0000"/>
              </a:solidFill>
            </a:endParaRPr>
          </a:p>
          <a:p>
            <a:pPr algn="ctr"/>
            <a:r>
              <a:rPr lang="pt-BR" sz="4400" dirty="0" smtClean="0"/>
              <a:t>geraram </a:t>
            </a:r>
            <a:r>
              <a:rPr lang="pt-BR" sz="4400" dirty="0"/>
              <a:t>um </a:t>
            </a:r>
            <a:endParaRPr lang="pt-BR" sz="4400" dirty="0" smtClean="0"/>
          </a:p>
          <a:p>
            <a:pPr algn="ctr"/>
            <a:r>
              <a:rPr lang="pt-BR" sz="6000" dirty="0" smtClean="0">
                <a:solidFill>
                  <a:srgbClr val="FF0000"/>
                </a:solidFill>
              </a:rPr>
              <a:t>ROI </a:t>
            </a:r>
            <a:r>
              <a:rPr lang="pt-BR" sz="6000" dirty="0">
                <a:solidFill>
                  <a:srgbClr val="FF0000"/>
                </a:solidFill>
              </a:rPr>
              <a:t>positivo </a:t>
            </a:r>
            <a:endParaRPr lang="pt-BR" sz="60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err="1">
                <a:solidFill>
                  <a:srgbClr val="FF0000"/>
                </a:solidFill>
              </a:rPr>
              <a:t>Kindle</a:t>
            </a:r>
            <a:r>
              <a:rPr lang="pt-BR" sz="4400" dirty="0"/>
              <a:t> vendeu </a:t>
            </a:r>
            <a:r>
              <a:rPr lang="pt-BR" sz="4400" dirty="0">
                <a:solidFill>
                  <a:srgbClr val="FF0000"/>
                </a:solidFill>
              </a:rPr>
              <a:t>mais</a:t>
            </a:r>
            <a:r>
              <a:rPr lang="pt-BR" sz="4400" dirty="0"/>
              <a:t> livros que em papel de Natal </a:t>
            </a:r>
            <a:endParaRPr lang="pt-BR" sz="60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>
                <a:solidFill>
                  <a:srgbClr val="FF0000"/>
                </a:solidFill>
              </a:rPr>
              <a:t>24 dos 25 </a:t>
            </a:r>
            <a:r>
              <a:rPr lang="pt-BR" sz="4400" dirty="0"/>
              <a:t>maiores jornais estão experimentando </a:t>
            </a:r>
            <a:endParaRPr lang="pt-BR" sz="4400" dirty="0" smtClean="0"/>
          </a:p>
          <a:p>
            <a:pPr algn="ctr"/>
            <a:r>
              <a:rPr lang="pt-BR" sz="8800" dirty="0" smtClean="0">
                <a:solidFill>
                  <a:srgbClr val="FF0000"/>
                </a:solidFill>
              </a:rPr>
              <a:t>quedas</a:t>
            </a:r>
            <a:r>
              <a:rPr lang="pt-BR" sz="4400" dirty="0" smtClean="0"/>
              <a:t> </a:t>
            </a:r>
            <a:r>
              <a:rPr lang="pt-BR" sz="4400" dirty="0"/>
              <a:t>recordes em circulação </a:t>
            </a:r>
            <a:endParaRPr lang="pt-BR" sz="4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0" dirty="0">
                <a:solidFill>
                  <a:srgbClr val="FF0000"/>
                </a:solidFill>
              </a:rPr>
              <a:t>96%</a:t>
            </a:r>
            <a:r>
              <a:rPr lang="pt-BR" sz="15000" dirty="0">
                <a:solidFill>
                  <a:srgbClr val="FF0000"/>
                </a:solidFill>
              </a:rPr>
              <a:t> </a:t>
            </a:r>
            <a:endParaRPr lang="pt-BR" sz="15000" dirty="0" smtClean="0">
              <a:solidFill>
                <a:srgbClr val="FF0000"/>
              </a:solidFill>
            </a:endParaRPr>
          </a:p>
          <a:p>
            <a:pPr algn="ctr"/>
            <a:r>
              <a:rPr lang="pt-BR" sz="4400" dirty="0" smtClean="0"/>
              <a:t>deles </a:t>
            </a:r>
            <a:r>
              <a:rPr lang="pt-BR" sz="4400" dirty="0"/>
              <a:t>aderiram a uma rede </a:t>
            </a:r>
            <a:r>
              <a:rPr lang="pt-BR" sz="4400" dirty="0" smtClean="0"/>
              <a:t>social</a:t>
            </a:r>
          </a:p>
          <a:p>
            <a:endParaRPr lang="pt-BR" sz="4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endParaRPr lang="pt-BR" sz="4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>
                <a:solidFill>
                  <a:srgbClr val="FF0000"/>
                </a:solidFill>
              </a:rPr>
              <a:t>60 milhões </a:t>
            </a:r>
            <a:r>
              <a:rPr lang="pt-BR" sz="4400" dirty="0"/>
              <a:t>de atualizações de status no</a:t>
            </a:r>
            <a:r>
              <a:rPr lang="pt-BR" sz="8800" dirty="0"/>
              <a:t> </a:t>
            </a:r>
            <a:r>
              <a:rPr lang="pt-BR" sz="8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pt-BR" sz="8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4400" dirty="0"/>
              <a:t>acontecem diariamente </a:t>
            </a:r>
            <a:endParaRPr lang="pt-BR" sz="4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rgbClr val="FF0000"/>
                </a:solidFill>
              </a:rPr>
              <a:t>Mídia Social </a:t>
            </a:r>
            <a:r>
              <a:rPr lang="pt-BR" sz="4400" dirty="0"/>
              <a:t>não é um modismo, é uma mudança fundamental na maneira como nos comunicamos </a:t>
            </a:r>
            <a:endParaRPr lang="pt-BR" sz="4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De </a:t>
            </a:r>
            <a:r>
              <a:rPr lang="pt-BR" sz="4400" dirty="0"/>
              <a:t>acordo com as vendas</a:t>
            </a:r>
            <a:r>
              <a:rPr lang="pt-BR" sz="4400" dirty="0" smtClean="0"/>
              <a:t>,</a:t>
            </a:r>
          </a:p>
          <a:p>
            <a:pPr algn="ctr"/>
            <a:r>
              <a:rPr lang="pt-BR" sz="4400" dirty="0" smtClean="0"/>
              <a:t> </a:t>
            </a:r>
            <a:r>
              <a:rPr lang="pt-BR" sz="4400" dirty="0"/>
              <a:t>empresas bem sucedidas </a:t>
            </a:r>
            <a:endParaRPr lang="pt-BR" sz="4400" dirty="0" smtClean="0"/>
          </a:p>
          <a:p>
            <a:pPr algn="ctr"/>
            <a:r>
              <a:rPr lang="pt-BR" sz="4400" dirty="0" smtClean="0"/>
              <a:t>no </a:t>
            </a:r>
            <a:r>
              <a:rPr lang="pt-BR" sz="4400" dirty="0"/>
              <a:t>meio de comunicação social agem </a:t>
            </a:r>
            <a:r>
              <a:rPr lang="pt-BR" sz="4400" dirty="0">
                <a:solidFill>
                  <a:srgbClr val="FF0000"/>
                </a:solidFill>
              </a:rPr>
              <a:t>mais</a:t>
            </a:r>
            <a:r>
              <a:rPr lang="pt-BR" sz="4400" dirty="0"/>
              <a:t> como  </a:t>
            </a:r>
            <a:r>
              <a:rPr lang="pt-BR" sz="4400" dirty="0" err="1">
                <a:solidFill>
                  <a:srgbClr val="FF0000"/>
                </a:solidFill>
              </a:rPr>
              <a:t>Dale</a:t>
            </a:r>
            <a:r>
              <a:rPr lang="pt-BR" sz="4400" dirty="0">
                <a:solidFill>
                  <a:srgbClr val="FF0000"/>
                </a:solidFill>
              </a:rPr>
              <a:t> </a:t>
            </a:r>
            <a:r>
              <a:rPr lang="pt-BR" sz="4400" dirty="0" err="1">
                <a:solidFill>
                  <a:srgbClr val="FF0000"/>
                </a:solidFill>
              </a:rPr>
              <a:t>Carnegie</a:t>
            </a:r>
            <a:r>
              <a:rPr lang="pt-BR" sz="4400" dirty="0">
                <a:solidFill>
                  <a:srgbClr val="FF0000"/>
                </a:solidFill>
              </a:rPr>
              <a:t> </a:t>
            </a:r>
            <a:r>
              <a:rPr lang="pt-BR" sz="4400" dirty="0"/>
              <a:t>e </a:t>
            </a:r>
            <a:r>
              <a:rPr lang="pt-BR" sz="4400" dirty="0">
                <a:solidFill>
                  <a:srgbClr val="7030A0"/>
                </a:solidFill>
              </a:rPr>
              <a:t>menos</a:t>
            </a:r>
            <a:r>
              <a:rPr lang="pt-BR" sz="4400" dirty="0"/>
              <a:t> como </a:t>
            </a:r>
            <a:r>
              <a:rPr lang="pt-BR" sz="4400" dirty="0" err="1">
                <a:solidFill>
                  <a:srgbClr val="7030A0"/>
                </a:solidFill>
              </a:rPr>
              <a:t>Mad</a:t>
            </a:r>
            <a:r>
              <a:rPr lang="pt-BR" sz="4400" dirty="0">
                <a:solidFill>
                  <a:srgbClr val="7030A0"/>
                </a:solidFill>
              </a:rPr>
              <a:t> </a:t>
            </a:r>
            <a:r>
              <a:rPr lang="pt-BR" sz="4400" dirty="0" err="1">
                <a:solidFill>
                  <a:srgbClr val="7030A0"/>
                </a:solidFill>
              </a:rPr>
              <a:t>Men</a:t>
            </a:r>
            <a:endParaRPr lang="pt-BR" sz="4400" dirty="0">
              <a:solidFill>
                <a:srgbClr val="7030A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rgbClr val="FF0000"/>
                </a:solidFill>
              </a:rPr>
              <a:t>O ROI da mídia social </a:t>
            </a:r>
            <a:r>
              <a:rPr lang="pt-BR" sz="4400" dirty="0"/>
              <a:t>é que fará o seu negócio continuar a existir em </a:t>
            </a:r>
            <a:r>
              <a:rPr lang="pt-BR" sz="4400" dirty="0">
                <a:solidFill>
                  <a:srgbClr val="FF0000"/>
                </a:solidFill>
              </a:rPr>
              <a:t>5 anos </a:t>
            </a:r>
            <a:endParaRPr lang="pt-BR" sz="4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err="1">
                <a:solidFill>
                  <a:srgbClr val="FF0000"/>
                </a:solidFill>
              </a:rPr>
              <a:t>comScore</a:t>
            </a:r>
            <a:r>
              <a:rPr lang="pt-BR" sz="4400" dirty="0"/>
              <a:t> indica que a </a:t>
            </a:r>
            <a:r>
              <a:rPr lang="pt-BR" sz="4400" dirty="0">
                <a:solidFill>
                  <a:srgbClr val="FF0000"/>
                </a:solidFill>
              </a:rPr>
              <a:t>Rússia </a:t>
            </a:r>
            <a:r>
              <a:rPr lang="pt-BR" sz="4400" dirty="0"/>
              <a:t>tem a maior audiência em envolver meios de comunicação social com os visitantes e os gastos </a:t>
            </a:r>
            <a:r>
              <a:rPr lang="pt-BR" sz="4400" dirty="0">
                <a:solidFill>
                  <a:srgbClr val="FF0000"/>
                </a:solidFill>
              </a:rPr>
              <a:t>6,6 horas </a:t>
            </a:r>
            <a:r>
              <a:rPr lang="pt-BR" sz="4400" dirty="0"/>
              <a:t>vendo </a:t>
            </a:r>
            <a:r>
              <a:rPr lang="pt-BR" sz="4400" dirty="0">
                <a:solidFill>
                  <a:srgbClr val="FF0000"/>
                </a:solidFill>
              </a:rPr>
              <a:t>1307</a:t>
            </a:r>
            <a:r>
              <a:rPr lang="pt-BR" sz="4400" dirty="0"/>
              <a:t> páginas por visitante por mês </a:t>
            </a:r>
            <a:endParaRPr lang="pt-BR" sz="4400" dirty="0" smtClean="0"/>
          </a:p>
          <a:p>
            <a:pPr algn="ctr"/>
            <a:endParaRPr lang="pt-BR" sz="4400" dirty="0"/>
          </a:p>
          <a:p>
            <a:pPr algn="ctr"/>
            <a:r>
              <a:rPr lang="pt-BR" sz="4400" dirty="0" smtClean="0">
                <a:solidFill>
                  <a:srgbClr val="FF0000"/>
                </a:solidFill>
              </a:rPr>
              <a:t> </a:t>
            </a:r>
            <a:r>
              <a:rPr lang="pt-BR" sz="4400" dirty="0" err="1">
                <a:solidFill>
                  <a:srgbClr val="FF0000"/>
                </a:solidFill>
              </a:rPr>
              <a:t>Vkontakte</a:t>
            </a:r>
            <a:r>
              <a:rPr lang="pt-BR" sz="4400" dirty="0">
                <a:solidFill>
                  <a:srgbClr val="FF0000"/>
                </a:solidFill>
              </a:rPr>
              <a:t>.</a:t>
            </a:r>
            <a:r>
              <a:rPr lang="pt-BR" sz="4400" dirty="0" err="1">
                <a:solidFill>
                  <a:srgbClr val="FF0000"/>
                </a:solidFill>
              </a:rPr>
              <a:t>ru</a:t>
            </a:r>
            <a:r>
              <a:rPr lang="pt-BR" sz="4400" dirty="0">
                <a:solidFill>
                  <a:srgbClr val="FF0000"/>
                </a:solidFill>
              </a:rPr>
              <a:t> </a:t>
            </a:r>
            <a:r>
              <a:rPr lang="pt-BR" sz="4400" dirty="0"/>
              <a:t>é a rede social número 1</a:t>
            </a:r>
            <a:endParaRPr lang="pt-BR" sz="4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solidFill>
                  <a:srgbClr val="FF0000"/>
                </a:solidFill>
              </a:rPr>
              <a:t>Dados Baseados do vídeo postado em </a:t>
            </a:r>
          </a:p>
          <a:p>
            <a:pPr algn="ctr"/>
            <a:r>
              <a:rPr lang="pt-BR" sz="4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2"/>
              </a:rPr>
              <a:t>http://socialnomics.net/</a:t>
            </a:r>
            <a:endParaRPr lang="pt-BR" sz="44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endParaRPr lang="pt-BR" sz="4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pt-BR" sz="4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Feito por:</a:t>
            </a:r>
          </a:p>
          <a:p>
            <a:pPr algn="ctr"/>
            <a:r>
              <a:rPr lang="pt-BR" sz="4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Camila </a:t>
            </a:r>
            <a:r>
              <a:rPr lang="pt-BR" sz="44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Carrano</a:t>
            </a:r>
            <a:endParaRPr lang="pt-BR" sz="44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pt-BR" sz="4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@</a:t>
            </a:r>
            <a:r>
              <a:rPr lang="pt-BR" sz="44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camilajoaquina</a:t>
            </a:r>
            <a:endParaRPr lang="pt-BR" sz="4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400" dirty="0" smtClean="0"/>
          </a:p>
          <a:p>
            <a:pPr algn="ctr"/>
            <a:endParaRPr lang="pt-BR" sz="4400" dirty="0"/>
          </a:p>
          <a:p>
            <a:pPr algn="ctr"/>
            <a:endParaRPr lang="pt-BR" sz="4400" dirty="0" smtClean="0"/>
          </a:p>
          <a:p>
            <a:pPr algn="ctr"/>
            <a:r>
              <a:rPr lang="pt-BR" sz="4400" dirty="0" smtClean="0"/>
              <a:t>ultrapassa </a:t>
            </a:r>
            <a:r>
              <a:rPr lang="pt-BR" sz="4400" dirty="0"/>
              <a:t>Google no tráfego semanal nos </a:t>
            </a:r>
            <a:r>
              <a:rPr lang="pt-BR" sz="4400" dirty="0" err="1"/>
              <a:t>E.U.</a:t>
            </a:r>
            <a:r>
              <a:rPr lang="pt-BR" sz="4400" dirty="0"/>
              <a:t>A </a:t>
            </a:r>
            <a:endParaRPr lang="pt-BR" sz="4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endParaRPr lang="pt-BR" sz="4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428746"/>
            <a:ext cx="4191003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Mídias </a:t>
            </a:r>
            <a:r>
              <a:rPr lang="pt-BR" sz="4400" dirty="0"/>
              <a:t>Sociais superaram pornografia como atividade </a:t>
            </a:r>
            <a:r>
              <a:rPr lang="pt-BR" sz="4400" dirty="0" smtClean="0"/>
              <a:t>nº1 </a:t>
            </a:r>
            <a:r>
              <a:rPr lang="pt-BR" sz="4400" dirty="0"/>
              <a:t>na web </a:t>
            </a:r>
            <a:endParaRPr lang="pt-BR" sz="4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rgbClr val="FF0000"/>
                </a:solidFill>
              </a:rPr>
              <a:t>1 </a:t>
            </a:r>
            <a:r>
              <a:rPr lang="pt-BR" sz="4400" dirty="0"/>
              <a:t>em cada </a:t>
            </a:r>
            <a:r>
              <a:rPr lang="pt-BR" sz="4400" dirty="0">
                <a:solidFill>
                  <a:srgbClr val="FF0000"/>
                </a:solidFill>
              </a:rPr>
              <a:t>8</a:t>
            </a:r>
            <a:r>
              <a:rPr lang="pt-BR" sz="4400" dirty="0"/>
              <a:t> casais nos Estados Unidos se conheceram através das mídias sociais no ano passado </a:t>
            </a:r>
            <a:endParaRPr lang="pt-BR" sz="4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Anos para atingir </a:t>
            </a:r>
            <a:r>
              <a:rPr lang="pt-BR" sz="6500" dirty="0">
                <a:solidFill>
                  <a:srgbClr val="FF0000"/>
                </a:solidFill>
              </a:rPr>
              <a:t>50 milhões </a:t>
            </a:r>
            <a:r>
              <a:rPr lang="pt-BR" sz="4400" dirty="0"/>
              <a:t>de usuários: </a:t>
            </a:r>
            <a:endParaRPr lang="pt-BR" sz="4400" dirty="0" smtClean="0"/>
          </a:p>
          <a:p>
            <a:pPr algn="ctr"/>
            <a:endParaRPr lang="pt-BR" sz="4400" dirty="0" smtClean="0"/>
          </a:p>
          <a:p>
            <a:pPr algn="ctr"/>
            <a:r>
              <a:rPr lang="pt-BR" sz="4400" dirty="0" smtClean="0"/>
              <a:t>	Rádio - 38 anos</a:t>
            </a:r>
            <a:r>
              <a:rPr lang="pt-BR" sz="4400" dirty="0"/>
              <a:t> </a:t>
            </a:r>
            <a:r>
              <a:rPr lang="pt-BR" sz="4400" dirty="0" smtClean="0"/>
              <a:t> </a:t>
            </a:r>
          </a:p>
          <a:p>
            <a:pPr algn="ctr"/>
            <a:r>
              <a:rPr lang="pt-BR" sz="4400" dirty="0" smtClean="0"/>
              <a:t>	TV - 13 anos</a:t>
            </a:r>
            <a:r>
              <a:rPr lang="pt-BR" sz="4400" dirty="0"/>
              <a:t> </a:t>
            </a:r>
            <a:r>
              <a:rPr lang="pt-BR" sz="4400" dirty="0" smtClean="0"/>
              <a:t> 	</a:t>
            </a:r>
          </a:p>
          <a:p>
            <a:pPr algn="ctr"/>
            <a:r>
              <a:rPr lang="pt-BR" sz="4400" dirty="0"/>
              <a:t>	</a:t>
            </a:r>
            <a:r>
              <a:rPr lang="pt-BR" sz="4400" dirty="0" smtClean="0"/>
              <a:t>Internet - 4 anos</a:t>
            </a:r>
            <a:r>
              <a:rPr lang="pt-BR" sz="4400" dirty="0"/>
              <a:t> </a:t>
            </a:r>
            <a:r>
              <a:rPr lang="pt-BR" sz="4400" dirty="0" smtClean="0"/>
              <a:t> </a:t>
            </a:r>
          </a:p>
          <a:p>
            <a:pPr algn="ctr"/>
            <a:r>
              <a:rPr lang="pt-BR" sz="4400" dirty="0"/>
              <a:t>	</a:t>
            </a:r>
            <a:r>
              <a:rPr lang="pt-BR" sz="4400" dirty="0" err="1" smtClean="0"/>
              <a:t>iPod</a:t>
            </a:r>
            <a:r>
              <a:rPr lang="pt-BR" sz="4400" dirty="0" smtClean="0"/>
              <a:t> - 3 anos </a:t>
            </a:r>
            <a:endParaRPr lang="pt-BR" sz="4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pt-BR" sz="4400" dirty="0"/>
              <a:t> adicionou mais de </a:t>
            </a:r>
            <a:endParaRPr lang="pt-BR" sz="4400" dirty="0" smtClean="0"/>
          </a:p>
          <a:p>
            <a:pPr algn="ctr"/>
            <a:r>
              <a:rPr lang="pt-BR" sz="8000" dirty="0" smtClean="0">
                <a:solidFill>
                  <a:srgbClr val="FF0000"/>
                </a:solidFill>
              </a:rPr>
              <a:t>200 </a:t>
            </a:r>
            <a:r>
              <a:rPr lang="pt-BR" sz="8000" dirty="0">
                <a:solidFill>
                  <a:srgbClr val="FF0000"/>
                </a:solidFill>
              </a:rPr>
              <a:t>milhões </a:t>
            </a:r>
            <a:endParaRPr lang="pt-BR" sz="8000" dirty="0" smtClean="0">
              <a:solidFill>
                <a:srgbClr val="FF0000"/>
              </a:solidFill>
            </a:endParaRPr>
          </a:p>
          <a:p>
            <a:pPr algn="ctr"/>
            <a:r>
              <a:rPr lang="pt-BR" sz="4400" dirty="0" smtClean="0"/>
              <a:t>de </a:t>
            </a:r>
            <a:r>
              <a:rPr lang="pt-BR" sz="4400" dirty="0"/>
              <a:t>usuários em </a:t>
            </a:r>
            <a:endParaRPr lang="pt-BR" sz="4400" dirty="0" smtClean="0"/>
          </a:p>
          <a:p>
            <a:pPr algn="ctr"/>
            <a:r>
              <a:rPr lang="pt-BR" sz="4400" dirty="0" smtClean="0">
                <a:solidFill>
                  <a:srgbClr val="FF0000"/>
                </a:solidFill>
              </a:rPr>
              <a:t>menos </a:t>
            </a:r>
            <a:r>
              <a:rPr lang="pt-BR" sz="4400" dirty="0">
                <a:solidFill>
                  <a:srgbClr val="FF0000"/>
                </a:solidFill>
              </a:rPr>
              <a:t>de um ano </a:t>
            </a:r>
            <a:endParaRPr lang="pt-BR" sz="44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Aplicações para o </a:t>
            </a:r>
            <a:r>
              <a:rPr lang="pt-BR" sz="4400" dirty="0" err="1"/>
              <a:t>iPhone</a:t>
            </a:r>
            <a:r>
              <a:rPr lang="pt-BR" sz="4400" dirty="0"/>
              <a:t> atingiu </a:t>
            </a:r>
            <a:endParaRPr lang="pt-BR" sz="4400" dirty="0" smtClean="0"/>
          </a:p>
          <a:p>
            <a:pPr algn="ctr"/>
            <a:r>
              <a:rPr lang="pt-BR" sz="8000" dirty="0" smtClean="0">
                <a:solidFill>
                  <a:srgbClr val="FF0000"/>
                </a:solidFill>
              </a:rPr>
              <a:t>1 </a:t>
            </a:r>
            <a:r>
              <a:rPr lang="pt-BR" sz="8000" dirty="0">
                <a:solidFill>
                  <a:srgbClr val="FF0000"/>
                </a:solidFill>
              </a:rPr>
              <a:t>bilhão </a:t>
            </a:r>
            <a:endParaRPr lang="pt-BR" sz="8000" dirty="0" smtClean="0">
              <a:solidFill>
                <a:srgbClr val="FF0000"/>
              </a:solidFill>
            </a:endParaRPr>
          </a:p>
          <a:p>
            <a:pPr algn="ctr"/>
            <a:r>
              <a:rPr lang="pt-BR" sz="4400" dirty="0" smtClean="0"/>
              <a:t>em</a:t>
            </a:r>
            <a:r>
              <a:rPr lang="pt-BR" sz="8000" dirty="0" smtClean="0"/>
              <a:t> </a:t>
            </a:r>
          </a:p>
          <a:p>
            <a:pPr algn="ctr"/>
            <a:r>
              <a:rPr lang="pt-BR" sz="8000" dirty="0" smtClean="0">
                <a:solidFill>
                  <a:srgbClr val="FF0000"/>
                </a:solidFill>
              </a:rPr>
              <a:t>nove </a:t>
            </a:r>
            <a:r>
              <a:rPr lang="pt-BR" sz="8000" dirty="0">
                <a:solidFill>
                  <a:srgbClr val="FF0000"/>
                </a:solidFill>
              </a:rPr>
              <a:t>meses</a:t>
            </a:r>
            <a:endParaRPr lang="pt-BR" sz="44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581</Words>
  <Application>Microsoft Office PowerPoint</Application>
  <PresentationFormat>Apresentação na tela (4:3)</PresentationFormat>
  <Paragraphs>91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Ampla</dc:creator>
  <cp:lastModifiedBy>Ampla</cp:lastModifiedBy>
  <cp:revision>10</cp:revision>
  <dcterms:created xsi:type="dcterms:W3CDTF">2010-05-09T18:33:41Z</dcterms:created>
  <dcterms:modified xsi:type="dcterms:W3CDTF">2010-05-09T20:10:49Z</dcterms:modified>
</cp:coreProperties>
</file>