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  <p:embeddedFont>
      <p:font typeface="Fjalla One"/>
      <p:regular r:id="rId16"/>
    </p:embeddedFont>
    <p:embeddedFont>
      <p:font typeface="Barlow Semi Condensed"/>
      <p:regular r:id="rId17"/>
      <p:bold r:id="rId18"/>
      <p:italic r:id="rId19"/>
      <p:boldItalic r:id="rId20"/>
    </p:embeddedFont>
    <p:embeddedFont>
      <p:font typeface="Merriweather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BarlowSemiCondensed-boldItalic.fntdata"/><Relationship Id="rId11" Type="http://schemas.openxmlformats.org/officeDocument/2006/relationships/slide" Target="slides/slide6.xml"/><Relationship Id="rId22" Type="http://schemas.openxmlformats.org/officeDocument/2006/relationships/font" Target="fonts/Merriweather-bold.fntdata"/><Relationship Id="rId10" Type="http://schemas.openxmlformats.org/officeDocument/2006/relationships/slide" Target="slides/slide5.xml"/><Relationship Id="rId21" Type="http://schemas.openxmlformats.org/officeDocument/2006/relationships/font" Target="fonts/Merriweather-regular.fntdata"/><Relationship Id="rId13" Type="http://schemas.openxmlformats.org/officeDocument/2006/relationships/font" Target="fonts/Roboto-bold.fntdata"/><Relationship Id="rId24" Type="http://schemas.openxmlformats.org/officeDocument/2006/relationships/font" Target="fonts/Merriweather-boldItalic.fntdata"/><Relationship Id="rId12" Type="http://schemas.openxmlformats.org/officeDocument/2006/relationships/font" Target="fonts/Roboto-regular.fntdata"/><Relationship Id="rId23" Type="http://schemas.openxmlformats.org/officeDocument/2006/relationships/font" Target="fonts/Merriweather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17" Type="http://schemas.openxmlformats.org/officeDocument/2006/relationships/font" Target="fonts/BarlowSemiCondensed-regular.fntdata"/><Relationship Id="rId16" Type="http://schemas.openxmlformats.org/officeDocument/2006/relationships/font" Target="fonts/FjallaOne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BarlowSemiCondensed-italic.fntdata"/><Relationship Id="rId6" Type="http://schemas.openxmlformats.org/officeDocument/2006/relationships/slide" Target="slides/slide1.xml"/><Relationship Id="rId18" Type="http://schemas.openxmlformats.org/officeDocument/2006/relationships/font" Target="fonts/BarlowSemiCondensed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52ab3291b9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52ab3291b9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52b1fcec37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52b1fcec37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52b1fcec37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52b1fcec37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52b1fcec37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52b1fcec37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52ab3291b9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52ab3291b9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Relationship Id="rId4" Type="http://schemas.openxmlformats.org/officeDocument/2006/relationships/image" Target="../media/image2.png"/><Relationship Id="rId10" Type="http://schemas.openxmlformats.org/officeDocument/2006/relationships/image" Target="../media/image11.png"/><Relationship Id="rId9" Type="http://schemas.openxmlformats.org/officeDocument/2006/relationships/image" Target="../media/image9.png"/><Relationship Id="rId5" Type="http://schemas.openxmlformats.org/officeDocument/2006/relationships/image" Target="../media/image12.png"/><Relationship Id="rId6" Type="http://schemas.openxmlformats.org/officeDocument/2006/relationships/image" Target="../media/image3.png"/><Relationship Id="rId7" Type="http://schemas.openxmlformats.org/officeDocument/2006/relationships/image" Target="../media/image10.png"/><Relationship Id="rId8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D000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340850" y="32420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28A3AF"/>
                </a:solidFill>
              </a:rPr>
              <a:t>Maria Fernanda Ribeiro</a:t>
            </a:r>
            <a:endParaRPr b="1">
              <a:solidFill>
                <a:srgbClr val="28A3AF"/>
              </a:solidFill>
            </a:endParaRPr>
          </a:p>
        </p:txBody>
      </p:sp>
      <p:sp>
        <p:nvSpPr>
          <p:cNvPr id="65" name="Google Shape;65;p13"/>
          <p:cNvSpPr txBox="1"/>
          <p:nvPr/>
        </p:nvSpPr>
        <p:spPr>
          <a:xfrm>
            <a:off x="340850" y="1467175"/>
            <a:ext cx="5516100" cy="13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200">
                <a:solidFill>
                  <a:srgbClr val="1A1446"/>
                </a:solidFill>
                <a:latin typeface="Fjalla One"/>
                <a:ea typeface="Fjalla One"/>
                <a:cs typeface="Fjalla One"/>
                <a:sym typeface="Fjalla One"/>
              </a:rPr>
              <a:t>Household electric power consumption</a:t>
            </a:r>
            <a:endParaRPr sz="6000">
              <a:solidFill>
                <a:srgbClr val="1A1446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66" name="Google Shape;66;p13"/>
          <p:cNvSpPr/>
          <p:nvPr/>
        </p:nvSpPr>
        <p:spPr>
          <a:xfrm>
            <a:off x="5060925" y="757650"/>
            <a:ext cx="3701100" cy="3628200"/>
          </a:xfrm>
          <a:prstGeom prst="ellipse">
            <a:avLst/>
          </a:prstGeom>
          <a:solidFill>
            <a:srgbClr val="99E5EA"/>
          </a:solidFill>
          <a:ln cap="flat" cmpd="sng" w="9525">
            <a:solidFill>
              <a:srgbClr val="28A3AF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7" name="Google Shape;6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35238" y="1195503"/>
            <a:ext cx="2752475" cy="27524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/>
          <p:nvPr/>
        </p:nvSpPr>
        <p:spPr>
          <a:xfrm>
            <a:off x="-9725" y="-14575"/>
            <a:ext cx="9144000" cy="859800"/>
          </a:xfrm>
          <a:prstGeom prst="rect">
            <a:avLst/>
          </a:prstGeom>
          <a:solidFill>
            <a:srgbClr val="FFD000"/>
          </a:solidFill>
          <a:ln cap="flat" cmpd="sng" w="9525">
            <a:solidFill>
              <a:srgbClr val="FFD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4"/>
          <p:cNvSpPr txBox="1"/>
          <p:nvPr/>
        </p:nvSpPr>
        <p:spPr>
          <a:xfrm>
            <a:off x="0" y="63300"/>
            <a:ext cx="5250300" cy="3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200">
                <a:solidFill>
                  <a:srgbClr val="1A1446"/>
                </a:solidFill>
                <a:latin typeface="Fjalla One"/>
                <a:ea typeface="Fjalla One"/>
                <a:cs typeface="Fjalla One"/>
                <a:sym typeface="Fjalla One"/>
              </a:rPr>
              <a:t>Exploratory Data Analysis</a:t>
            </a:r>
            <a:endParaRPr sz="6000">
              <a:solidFill>
                <a:srgbClr val="1A1446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74" name="Google Shape;74;p14"/>
          <p:cNvSpPr txBox="1"/>
          <p:nvPr/>
        </p:nvSpPr>
        <p:spPr>
          <a:xfrm>
            <a:off x="135975" y="959900"/>
            <a:ext cx="3220800" cy="6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3D3D"/>
              </a:buClr>
              <a:buSzPts val="1600"/>
              <a:buFont typeface="Barlow Semi Condensed"/>
              <a:buChar char="●"/>
            </a:pPr>
            <a:r>
              <a:rPr lang="pt-BR" sz="1600">
                <a:solidFill>
                  <a:srgbClr val="3D3D3D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Number of data: 2075259</a:t>
            </a:r>
            <a:endParaRPr sz="1600">
              <a:solidFill>
                <a:srgbClr val="3D3D3D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D3D3D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3D3D"/>
              </a:buClr>
              <a:buSzPts val="1600"/>
              <a:buFont typeface="Barlow Semi Condensed"/>
              <a:buChar char="●"/>
            </a:pPr>
            <a:r>
              <a:rPr lang="pt-BR" sz="1600">
                <a:solidFill>
                  <a:srgbClr val="3D3D3D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Number of features: 9</a:t>
            </a:r>
            <a:endParaRPr sz="1600">
              <a:solidFill>
                <a:srgbClr val="3D3D3D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D3D3D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3D3D"/>
              </a:buClr>
              <a:buSzPts val="1600"/>
              <a:buFont typeface="Barlow Semi Condensed"/>
              <a:buChar char="●"/>
            </a:pPr>
            <a:r>
              <a:rPr lang="pt-BR" sz="1600">
                <a:solidFill>
                  <a:srgbClr val="3D3D3D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New feature created - energy consumption (watt-hour)</a:t>
            </a:r>
            <a:endParaRPr sz="1600">
              <a:solidFill>
                <a:srgbClr val="3D3D3D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D3D3D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3D3D"/>
              </a:buClr>
              <a:buSzPts val="1600"/>
              <a:buFont typeface="Barlow Semi Condensed"/>
              <a:buChar char="●"/>
            </a:pPr>
            <a:r>
              <a:rPr lang="pt-BR" sz="1600">
                <a:solidFill>
                  <a:srgbClr val="3D3D3D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Datetimes with missing values: 25979</a:t>
            </a:r>
            <a:endParaRPr sz="1600">
              <a:solidFill>
                <a:srgbClr val="3D3D3D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D3D3D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3D3D"/>
              </a:buClr>
              <a:buSzPts val="1600"/>
              <a:buFont typeface="Barlow Semi Condensed"/>
              <a:buChar char="●"/>
            </a:pPr>
            <a:r>
              <a:rPr lang="pt-BR" sz="1600">
                <a:solidFill>
                  <a:srgbClr val="3D3D3D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Missing Data ( Nan, ? and Null) treated with interpolation of data</a:t>
            </a:r>
            <a:endParaRPr sz="1600">
              <a:solidFill>
                <a:srgbClr val="3D3D3D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D3D3D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3D3D"/>
              </a:buClr>
              <a:buSzPts val="1600"/>
              <a:buFont typeface="Barlow Semi Condensed"/>
              <a:buChar char="●"/>
            </a:pPr>
            <a:r>
              <a:rPr lang="pt-BR" sz="1600">
                <a:solidFill>
                  <a:srgbClr val="3D3D3D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Outliers happen frequently between august and september</a:t>
            </a:r>
            <a:endParaRPr sz="1600">
              <a:solidFill>
                <a:srgbClr val="3D3D3D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pic>
        <p:nvPicPr>
          <p:cNvPr id="75" name="Google Shape;7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2975" y="1018200"/>
            <a:ext cx="4692774" cy="177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38576" y="3042150"/>
            <a:ext cx="4597174" cy="204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/>
          <p:nvPr/>
        </p:nvSpPr>
        <p:spPr>
          <a:xfrm>
            <a:off x="-9725" y="-14575"/>
            <a:ext cx="9144000" cy="859800"/>
          </a:xfrm>
          <a:prstGeom prst="rect">
            <a:avLst/>
          </a:prstGeom>
          <a:solidFill>
            <a:srgbClr val="FFD000"/>
          </a:solidFill>
          <a:ln cap="flat" cmpd="sng" w="9525">
            <a:solidFill>
              <a:srgbClr val="FFD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5"/>
          <p:cNvSpPr txBox="1"/>
          <p:nvPr/>
        </p:nvSpPr>
        <p:spPr>
          <a:xfrm>
            <a:off x="196975" y="136175"/>
            <a:ext cx="5250300" cy="3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200">
                <a:solidFill>
                  <a:srgbClr val="1A1446"/>
                </a:solidFill>
                <a:latin typeface="Fjalla One"/>
                <a:ea typeface="Fjalla One"/>
                <a:cs typeface="Fjalla One"/>
                <a:sym typeface="Fjalla One"/>
              </a:rPr>
              <a:t>Key Findings</a:t>
            </a:r>
            <a:endParaRPr sz="6000">
              <a:solidFill>
                <a:srgbClr val="1A1446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83" name="Google Shape;83;p15"/>
          <p:cNvSpPr/>
          <p:nvPr/>
        </p:nvSpPr>
        <p:spPr>
          <a:xfrm>
            <a:off x="160375" y="928950"/>
            <a:ext cx="422700" cy="437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5"/>
          <p:cNvSpPr txBox="1"/>
          <p:nvPr/>
        </p:nvSpPr>
        <p:spPr>
          <a:xfrm>
            <a:off x="660550" y="856888"/>
            <a:ext cx="3278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3D3D3D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Mean Power consumption is decreasing each year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5" name="Google Shape;8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975" y="989950"/>
            <a:ext cx="349500" cy="34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7587" y="1485925"/>
            <a:ext cx="3924326" cy="150842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5"/>
          <p:cNvSpPr txBox="1"/>
          <p:nvPr/>
        </p:nvSpPr>
        <p:spPr>
          <a:xfrm>
            <a:off x="5770075" y="9477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3D3D3D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Power consumption is greater at Winter</a:t>
            </a:r>
            <a:endParaRPr>
              <a:solidFill>
                <a:srgbClr val="3D3D3D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88" name="Google Shape;88;p15"/>
          <p:cNvSpPr/>
          <p:nvPr/>
        </p:nvSpPr>
        <p:spPr>
          <a:xfrm>
            <a:off x="5213700" y="928950"/>
            <a:ext cx="422700" cy="437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63499" y="1450375"/>
            <a:ext cx="4170778" cy="1580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7413" y="3635050"/>
            <a:ext cx="3964662" cy="150842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5"/>
          <p:cNvSpPr txBox="1"/>
          <p:nvPr/>
        </p:nvSpPr>
        <p:spPr>
          <a:xfrm>
            <a:off x="660550" y="3030700"/>
            <a:ext cx="3278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3D3D3D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Power consumption increases before and after working hours </a:t>
            </a:r>
            <a:endParaRPr>
              <a:solidFill>
                <a:srgbClr val="3D3D3D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92" name="Google Shape;92;p15"/>
          <p:cNvSpPr/>
          <p:nvPr/>
        </p:nvSpPr>
        <p:spPr>
          <a:xfrm>
            <a:off x="160375" y="3095850"/>
            <a:ext cx="422700" cy="437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250300" y="973050"/>
            <a:ext cx="349500" cy="349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94" name="Google Shape;94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19375" y="3162350"/>
            <a:ext cx="304700" cy="30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077340" y="3533550"/>
            <a:ext cx="3943098" cy="1580325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5"/>
          <p:cNvSpPr/>
          <p:nvPr/>
        </p:nvSpPr>
        <p:spPr>
          <a:xfrm>
            <a:off x="5213700" y="3063275"/>
            <a:ext cx="422700" cy="437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5"/>
          <p:cNvSpPr txBox="1"/>
          <p:nvPr/>
        </p:nvSpPr>
        <p:spPr>
          <a:xfrm>
            <a:off x="5835075" y="308202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3D3D3D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Seasonality annual and daily</a:t>
            </a:r>
            <a:endParaRPr>
              <a:solidFill>
                <a:srgbClr val="3D3D3D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pic>
        <p:nvPicPr>
          <p:cNvPr id="98" name="Google Shape;98;p1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250300" y="3107375"/>
            <a:ext cx="304700" cy="30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/>
          <p:nvPr/>
        </p:nvSpPr>
        <p:spPr>
          <a:xfrm>
            <a:off x="-9725" y="-14575"/>
            <a:ext cx="9144000" cy="859800"/>
          </a:xfrm>
          <a:prstGeom prst="rect">
            <a:avLst/>
          </a:prstGeom>
          <a:solidFill>
            <a:srgbClr val="FFD000"/>
          </a:solidFill>
          <a:ln cap="flat" cmpd="sng" w="9525">
            <a:solidFill>
              <a:srgbClr val="FFD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6"/>
          <p:cNvSpPr/>
          <p:nvPr/>
        </p:nvSpPr>
        <p:spPr>
          <a:xfrm>
            <a:off x="323938" y="1043713"/>
            <a:ext cx="1632600" cy="1591200"/>
          </a:xfrm>
          <a:prstGeom prst="ellipse">
            <a:avLst/>
          </a:prstGeom>
          <a:solidFill>
            <a:srgbClr val="99E5EA"/>
          </a:solidFill>
          <a:ln cap="flat" cmpd="sng" w="9525">
            <a:solidFill>
              <a:srgbClr val="28A3AF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6"/>
          <p:cNvSpPr txBox="1"/>
          <p:nvPr/>
        </p:nvSpPr>
        <p:spPr>
          <a:xfrm>
            <a:off x="0" y="63300"/>
            <a:ext cx="5250300" cy="349500"/>
          </a:xfrm>
          <a:prstGeom prst="rect">
            <a:avLst/>
          </a:prstGeom>
          <a:noFill/>
          <a:ln cap="flat" cmpd="sng" w="9525">
            <a:solidFill>
              <a:srgbClr val="FFD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200">
                <a:solidFill>
                  <a:srgbClr val="1A1446"/>
                </a:solidFill>
                <a:latin typeface="Fjalla One"/>
                <a:ea typeface="Fjalla One"/>
                <a:cs typeface="Fjalla One"/>
                <a:sym typeface="Fjalla One"/>
              </a:rPr>
              <a:t>Business Problem</a:t>
            </a:r>
            <a:endParaRPr sz="6000">
              <a:solidFill>
                <a:srgbClr val="1A1446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pic>
        <p:nvPicPr>
          <p:cNvPr id="106" name="Google Shape;10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813" y="1233888"/>
            <a:ext cx="1210875" cy="121087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6"/>
          <p:cNvSpPr txBox="1"/>
          <p:nvPr/>
        </p:nvSpPr>
        <p:spPr>
          <a:xfrm>
            <a:off x="2307050" y="885025"/>
            <a:ext cx="6571500" cy="21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494949"/>
                </a:solidFill>
                <a:latin typeface="Roboto"/>
                <a:ea typeface="Roboto"/>
                <a:cs typeface="Roboto"/>
                <a:sym typeface="Roboto"/>
              </a:rPr>
              <a:t>An electrical company has capital that can be invested in new infrastructure. It is essential to know the consumption of each area and if there is a </a:t>
            </a:r>
            <a:r>
              <a:rPr b="1" lang="pt-BR" sz="1600">
                <a:solidFill>
                  <a:srgbClr val="494949"/>
                </a:solidFill>
                <a:latin typeface="Roboto"/>
                <a:ea typeface="Roboto"/>
                <a:cs typeface="Roboto"/>
                <a:sym typeface="Roboto"/>
              </a:rPr>
              <a:t>tendency for growth or decay in their power consumption</a:t>
            </a:r>
            <a:r>
              <a:rPr lang="pt-BR" sz="1600">
                <a:solidFill>
                  <a:srgbClr val="494949"/>
                </a:solidFill>
                <a:latin typeface="Roboto"/>
                <a:ea typeface="Roboto"/>
                <a:cs typeface="Roboto"/>
                <a:sym typeface="Roboto"/>
              </a:rPr>
              <a:t> to make the best decision of the scarce capital.</a:t>
            </a:r>
            <a:endParaRPr sz="1600">
              <a:solidFill>
                <a:srgbClr val="49494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9494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494949"/>
                </a:solidFill>
                <a:latin typeface="Roboto"/>
                <a:ea typeface="Roboto"/>
                <a:cs typeface="Roboto"/>
                <a:sym typeface="Roboto"/>
              </a:rPr>
              <a:t>Also, it is essential to </a:t>
            </a:r>
            <a:r>
              <a:rPr b="1" lang="pt-BR" sz="1600">
                <a:solidFill>
                  <a:srgbClr val="494949"/>
                </a:solidFill>
                <a:latin typeface="Roboto"/>
                <a:ea typeface="Roboto"/>
                <a:cs typeface="Roboto"/>
                <a:sym typeface="Roboto"/>
              </a:rPr>
              <a:t>verify growing trends</a:t>
            </a:r>
            <a:r>
              <a:rPr lang="pt-BR" sz="1600">
                <a:solidFill>
                  <a:srgbClr val="494949"/>
                </a:solidFill>
                <a:latin typeface="Roboto"/>
                <a:ea typeface="Roboto"/>
                <a:cs typeface="Roboto"/>
                <a:sym typeface="Roboto"/>
              </a:rPr>
              <a:t> when the consumption achieves critical values for the current electrical grid network to plan the infrastructure delivery.</a:t>
            </a:r>
            <a:endParaRPr sz="1600">
              <a:solidFill>
                <a:srgbClr val="4949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" name="Google Shape;108;p16"/>
          <p:cNvSpPr txBox="1"/>
          <p:nvPr/>
        </p:nvSpPr>
        <p:spPr>
          <a:xfrm>
            <a:off x="321475" y="3149275"/>
            <a:ext cx="84816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494949"/>
                </a:solidFill>
                <a:latin typeface="Roboto"/>
                <a:ea typeface="Roboto"/>
                <a:cs typeface="Roboto"/>
                <a:sym typeface="Roboto"/>
              </a:rPr>
              <a:t>An analyst suggests that the company can use the data of one house to do the </a:t>
            </a:r>
            <a:r>
              <a:rPr lang="pt-BR" sz="1600">
                <a:solidFill>
                  <a:srgbClr val="494949"/>
                </a:solidFill>
                <a:latin typeface="Roboto"/>
                <a:ea typeface="Roboto"/>
                <a:cs typeface="Roboto"/>
                <a:sym typeface="Roboto"/>
              </a:rPr>
              <a:t>preliminary</a:t>
            </a:r>
            <a:r>
              <a:rPr lang="pt-BR" sz="1600">
                <a:solidFill>
                  <a:srgbClr val="494949"/>
                </a:solidFill>
                <a:latin typeface="Roboto"/>
                <a:ea typeface="Roboto"/>
                <a:cs typeface="Roboto"/>
                <a:sym typeface="Roboto"/>
              </a:rPr>
              <a:t> analysis and, once the analysis hypothesis get approved, they will apply it the whole area.</a:t>
            </a:r>
            <a:endParaRPr sz="1600">
              <a:solidFill>
                <a:srgbClr val="4949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" name="Google Shape;109;p16"/>
          <p:cNvSpPr txBox="1"/>
          <p:nvPr/>
        </p:nvSpPr>
        <p:spPr>
          <a:xfrm>
            <a:off x="459300" y="4168875"/>
            <a:ext cx="84816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494949"/>
                </a:solidFill>
                <a:latin typeface="Roboto"/>
                <a:ea typeface="Roboto"/>
                <a:cs typeface="Roboto"/>
                <a:sym typeface="Roboto"/>
              </a:rPr>
              <a:t>With this dataset you can analyse consumptions </a:t>
            </a:r>
            <a:r>
              <a:rPr b="1" lang="pt-BR" sz="1600">
                <a:solidFill>
                  <a:srgbClr val="494949"/>
                </a:solidFill>
                <a:latin typeface="Roboto"/>
                <a:ea typeface="Roboto"/>
                <a:cs typeface="Roboto"/>
                <a:sym typeface="Roboto"/>
              </a:rPr>
              <a:t>trend</a:t>
            </a:r>
            <a:r>
              <a:rPr lang="pt-BR" sz="1600">
                <a:solidFill>
                  <a:srgbClr val="494949"/>
                </a:solidFill>
                <a:latin typeface="Roboto"/>
                <a:ea typeface="Roboto"/>
                <a:cs typeface="Roboto"/>
                <a:sym typeface="Roboto"/>
              </a:rPr>
              <a:t>; </a:t>
            </a:r>
            <a:r>
              <a:rPr b="1" lang="pt-BR" sz="1600">
                <a:solidFill>
                  <a:srgbClr val="494949"/>
                </a:solidFill>
                <a:latin typeface="Roboto"/>
                <a:ea typeface="Roboto"/>
                <a:cs typeface="Roboto"/>
                <a:sym typeface="Roboto"/>
              </a:rPr>
              <a:t>time of day</a:t>
            </a:r>
            <a:r>
              <a:rPr lang="pt-BR" sz="1600">
                <a:solidFill>
                  <a:srgbClr val="494949"/>
                </a:solidFill>
                <a:latin typeface="Roboto"/>
                <a:ea typeface="Roboto"/>
                <a:cs typeface="Roboto"/>
                <a:sym typeface="Roboto"/>
              </a:rPr>
              <a:t> and </a:t>
            </a:r>
            <a:r>
              <a:rPr b="1" lang="pt-BR" sz="1600">
                <a:solidFill>
                  <a:srgbClr val="494949"/>
                </a:solidFill>
                <a:latin typeface="Roboto"/>
                <a:ea typeface="Roboto"/>
                <a:cs typeface="Roboto"/>
                <a:sym typeface="Roboto"/>
              </a:rPr>
              <a:t>period of year</a:t>
            </a:r>
            <a:r>
              <a:rPr lang="pt-BR" sz="1600">
                <a:solidFill>
                  <a:srgbClr val="494949"/>
                </a:solidFill>
                <a:latin typeface="Roboto"/>
                <a:ea typeface="Roboto"/>
                <a:cs typeface="Roboto"/>
                <a:sym typeface="Roboto"/>
              </a:rPr>
              <a:t> with more power consumptions and </a:t>
            </a:r>
            <a:r>
              <a:rPr b="1" lang="pt-BR" sz="1600">
                <a:solidFill>
                  <a:srgbClr val="494949"/>
                </a:solidFill>
                <a:latin typeface="Roboto"/>
                <a:ea typeface="Roboto"/>
                <a:cs typeface="Roboto"/>
                <a:sym typeface="Roboto"/>
              </a:rPr>
              <a:t>family habits </a:t>
            </a:r>
            <a:r>
              <a:rPr lang="pt-BR" sz="1600">
                <a:solidFill>
                  <a:srgbClr val="494949"/>
                </a:solidFill>
                <a:latin typeface="Roboto"/>
                <a:ea typeface="Roboto"/>
                <a:cs typeface="Roboto"/>
                <a:sym typeface="Roboto"/>
              </a:rPr>
              <a:t>as time of shower and sleep hours.</a:t>
            </a:r>
            <a:endParaRPr sz="1600">
              <a:solidFill>
                <a:srgbClr val="4949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0" name="Google Shape;110;p16"/>
          <p:cNvCxnSpPr/>
          <p:nvPr/>
        </p:nvCxnSpPr>
        <p:spPr>
          <a:xfrm flipH="1" rot="10800000">
            <a:off x="150575" y="4113700"/>
            <a:ext cx="8815200" cy="14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/>
          <p:nvPr/>
        </p:nvSpPr>
        <p:spPr>
          <a:xfrm>
            <a:off x="-9725" y="-14575"/>
            <a:ext cx="9144000" cy="859800"/>
          </a:xfrm>
          <a:prstGeom prst="rect">
            <a:avLst/>
          </a:prstGeom>
          <a:solidFill>
            <a:srgbClr val="FFD000"/>
          </a:solidFill>
          <a:ln cap="flat" cmpd="sng" w="9525">
            <a:solidFill>
              <a:srgbClr val="FFD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7"/>
          <p:cNvSpPr txBox="1"/>
          <p:nvPr/>
        </p:nvSpPr>
        <p:spPr>
          <a:xfrm>
            <a:off x="0" y="63300"/>
            <a:ext cx="5250300" cy="3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200">
                <a:solidFill>
                  <a:srgbClr val="1A1446"/>
                </a:solidFill>
                <a:latin typeface="Fjalla One"/>
                <a:ea typeface="Fjalla One"/>
                <a:cs typeface="Fjalla One"/>
                <a:sym typeface="Fjalla One"/>
              </a:rPr>
              <a:t>Modeling</a:t>
            </a:r>
            <a:endParaRPr sz="6000">
              <a:solidFill>
                <a:srgbClr val="1A1446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117" name="Google Shape;117;p17"/>
          <p:cNvSpPr/>
          <p:nvPr/>
        </p:nvSpPr>
        <p:spPr>
          <a:xfrm>
            <a:off x="9144000" y="1786400"/>
            <a:ext cx="1311300" cy="1224000"/>
          </a:xfrm>
          <a:prstGeom prst="foldedCorner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Include your modeling approach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8" name="Google Shape;11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2675" y="3083200"/>
            <a:ext cx="4786074" cy="1761126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7"/>
          <p:cNvSpPr txBox="1"/>
          <p:nvPr/>
        </p:nvSpPr>
        <p:spPr>
          <a:xfrm>
            <a:off x="135975" y="959900"/>
            <a:ext cx="3996600" cy="6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3D3D"/>
              </a:buClr>
              <a:buSzPts val="1600"/>
              <a:buFont typeface="Barlow Semi Condensed"/>
              <a:buChar char="●"/>
            </a:pPr>
            <a:r>
              <a:rPr lang="pt-BR" sz="1600">
                <a:solidFill>
                  <a:srgbClr val="3D3D3D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Rolling Average used in order to track the behavior (blue line).</a:t>
            </a:r>
            <a:endParaRPr sz="1600">
              <a:solidFill>
                <a:srgbClr val="3D3D3D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3D3D"/>
              </a:buClr>
              <a:buSzPts val="1600"/>
              <a:buFont typeface="Barlow Semi Condensed"/>
              <a:buChar char="●"/>
            </a:pPr>
            <a:r>
              <a:rPr lang="pt-BR" sz="1600">
                <a:solidFill>
                  <a:srgbClr val="3D3D3D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Linear Regression made after the rolling average to obtain the trending line</a:t>
            </a:r>
            <a:endParaRPr sz="1600">
              <a:solidFill>
                <a:srgbClr val="3D3D3D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3D3D"/>
              </a:buClr>
              <a:buSzPts val="1600"/>
              <a:buFont typeface="Barlow Semi Condensed"/>
              <a:buChar char="●"/>
            </a:pPr>
            <a:r>
              <a:rPr lang="pt-BR" sz="1600">
                <a:solidFill>
                  <a:srgbClr val="3D3D3D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It is noticeable that the </a:t>
            </a:r>
            <a:r>
              <a:rPr b="1" lang="pt-BR" sz="1600">
                <a:solidFill>
                  <a:srgbClr val="3D3D3D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power consumption</a:t>
            </a:r>
            <a:r>
              <a:rPr lang="pt-BR" sz="1600">
                <a:solidFill>
                  <a:srgbClr val="3D3D3D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is </a:t>
            </a:r>
            <a:r>
              <a:rPr b="1" lang="pt-BR" sz="1600">
                <a:solidFill>
                  <a:srgbClr val="3D3D3D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decreasing with time</a:t>
            </a:r>
            <a:endParaRPr b="1" sz="1600">
              <a:solidFill>
                <a:srgbClr val="3D3D3D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D3D3D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D3D3D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pic>
        <p:nvPicPr>
          <p:cNvPr id="120" name="Google Shape;12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52850" y="925725"/>
            <a:ext cx="4745725" cy="176112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7"/>
          <p:cNvSpPr txBox="1"/>
          <p:nvPr/>
        </p:nvSpPr>
        <p:spPr>
          <a:xfrm>
            <a:off x="135975" y="3370800"/>
            <a:ext cx="3996600" cy="6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3D3D"/>
              </a:buClr>
              <a:buSzPts val="1600"/>
              <a:buFont typeface="Barlow Semi Condensed"/>
              <a:buChar char="●"/>
            </a:pPr>
            <a:r>
              <a:rPr lang="pt-BR" sz="1600">
                <a:solidFill>
                  <a:srgbClr val="3D3D3D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Seasonal Forecast made after Fourier Series, for deterministic terms ( using calendar time)</a:t>
            </a:r>
            <a:endParaRPr sz="1600">
              <a:solidFill>
                <a:srgbClr val="3D3D3D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3D3D"/>
              </a:buClr>
              <a:buSzPts val="1600"/>
              <a:buFont typeface="Barlow Semi Condensed"/>
              <a:buChar char="●"/>
            </a:pPr>
            <a:r>
              <a:rPr lang="pt-BR" sz="1600">
                <a:solidFill>
                  <a:srgbClr val="3D3D3D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With it you can see the trend for the next two years (</a:t>
            </a:r>
            <a:r>
              <a:rPr b="1" lang="pt-BR" sz="1600">
                <a:solidFill>
                  <a:srgbClr val="3D3D3D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granularity</a:t>
            </a:r>
            <a:r>
              <a:rPr lang="pt-BR" sz="1600">
                <a:solidFill>
                  <a:srgbClr val="3D3D3D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level of </a:t>
            </a:r>
            <a:r>
              <a:rPr b="1" lang="pt-BR" sz="1600">
                <a:solidFill>
                  <a:srgbClr val="3D3D3D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days</a:t>
            </a:r>
            <a:r>
              <a:rPr lang="pt-BR" sz="1600">
                <a:solidFill>
                  <a:srgbClr val="3D3D3D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)</a:t>
            </a:r>
            <a:endParaRPr sz="1600">
              <a:solidFill>
                <a:srgbClr val="3D3D3D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D3D3D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D3D3D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D3D3D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A1446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8"/>
          <p:cNvSpPr txBox="1"/>
          <p:nvPr>
            <p:ph idx="1" type="subTitle"/>
          </p:nvPr>
        </p:nvSpPr>
        <p:spPr>
          <a:xfrm>
            <a:off x="-1975900" y="31546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Maria Fernanda Ribeiro</a:t>
            </a:r>
            <a:endParaRPr/>
          </a:p>
        </p:txBody>
      </p:sp>
      <p:sp>
        <p:nvSpPr>
          <p:cNvPr id="127" name="Google Shape;127;p18"/>
          <p:cNvSpPr txBox="1"/>
          <p:nvPr/>
        </p:nvSpPr>
        <p:spPr>
          <a:xfrm>
            <a:off x="340850" y="1467175"/>
            <a:ext cx="5516100" cy="24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200">
                <a:solidFill>
                  <a:srgbClr val="28A3AF"/>
                </a:solidFill>
                <a:latin typeface="Fjalla One"/>
                <a:ea typeface="Fjalla One"/>
                <a:cs typeface="Fjalla One"/>
                <a:sym typeface="Fjalla One"/>
              </a:rPr>
              <a:t>Thank you</a:t>
            </a:r>
            <a:endParaRPr sz="6000">
              <a:solidFill>
                <a:srgbClr val="28A3AF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128" name="Google Shape;128;p18"/>
          <p:cNvSpPr/>
          <p:nvPr/>
        </p:nvSpPr>
        <p:spPr>
          <a:xfrm>
            <a:off x="5060925" y="757650"/>
            <a:ext cx="3701100" cy="3628200"/>
          </a:xfrm>
          <a:prstGeom prst="ellipse">
            <a:avLst/>
          </a:prstGeom>
          <a:solidFill>
            <a:srgbClr val="99E5EA"/>
          </a:solidFill>
          <a:ln cap="flat" cmpd="sng" w="9525">
            <a:solidFill>
              <a:srgbClr val="28A3AF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9" name="Google Shape;12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35238" y="1195503"/>
            <a:ext cx="2752475" cy="27524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