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B9C1-6A3D-4C13-A01D-A515624776C7}" type="datetimeFigureOut">
              <a:rPr lang="en-GB" smtClean="0"/>
              <a:t>14/12/15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E0EF5-62D5-461F-8112-FF137DBB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CB5-6D71-EB44-9F0A-D3622F5F58F7}" type="datetimeFigureOut">
              <a:rPr lang="en-US" smtClean="0"/>
              <a:pPr/>
              <a:t>14/12/15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ycam.github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solving biological problems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025900"/>
            <a:ext cx="7772400" cy="1752600"/>
          </a:xfrm>
        </p:spPr>
        <p:txBody>
          <a:bodyPr anchor="b">
            <a:normAutofit/>
          </a:bodyPr>
          <a:lstStyle/>
          <a:p>
            <a:r>
              <a:rPr lang="en-US" sz="2000" dirty="0" smtClean="0"/>
              <a:t>Gordon Brown</a:t>
            </a:r>
            <a:r>
              <a:rPr lang="en-US" sz="2000" dirty="0"/>
              <a:t>, CRUK Cambridge </a:t>
            </a:r>
            <a:r>
              <a:rPr lang="en-US" sz="2000" dirty="0" smtClean="0"/>
              <a:t>Institute</a:t>
            </a:r>
          </a:p>
          <a:p>
            <a:r>
              <a:rPr lang="en-US" sz="2000" dirty="0"/>
              <a:t>Henry </a:t>
            </a:r>
            <a:r>
              <a:rPr lang="en-US" sz="2000" dirty="0" err="1" smtClean="0"/>
              <a:t>Farmery</a:t>
            </a:r>
            <a:r>
              <a:rPr lang="en-US" sz="2000" dirty="0" smtClean="0"/>
              <a:t>, </a:t>
            </a:r>
            <a:r>
              <a:rPr lang="en-US" sz="2000" dirty="0"/>
              <a:t>CRUK Cambridge Institute</a:t>
            </a:r>
            <a:endParaRPr lang="en-US" sz="2000" dirty="0" smtClean="0"/>
          </a:p>
          <a:p>
            <a:r>
              <a:rPr lang="en-US" sz="2000" dirty="0" smtClean="0"/>
              <a:t>Anne </a:t>
            </a:r>
            <a:r>
              <a:rPr lang="en-US" sz="2000" dirty="0" err="1" smtClean="0"/>
              <a:t>Pajon</a:t>
            </a:r>
            <a:r>
              <a:rPr lang="en-US" sz="2000" dirty="0"/>
              <a:t>, CRUK Cambridge Institute</a:t>
            </a:r>
          </a:p>
        </p:txBody>
      </p:sp>
    </p:spTree>
    <p:extLst>
      <p:ext uri="{BB962C8B-B14F-4D97-AF65-F5344CB8AC3E}">
        <p14:creationId xmlns:p14="http://schemas.microsoft.com/office/powerpoint/2010/main" val="230951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078235" y="218962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38965" y="218872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3745200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3506736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350494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373885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373885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2451321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532490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“</a:t>
            </a:r>
            <a:r>
              <a:rPr lang="en-GB" sz="2800" dirty="0" err="1" smtClean="0"/>
              <a:t>foo</a:t>
            </a:r>
            <a:r>
              <a:rPr lang="en-GB" sz="2800" dirty="0" smtClean="0"/>
              <a:t>”</a:t>
            </a:r>
            <a:endParaRPr lang="en-GB" sz="2800" dirty="0"/>
          </a:p>
        </p:txBody>
      </p:sp>
      <p:sp>
        <p:nvSpPr>
          <p:cNvPr id="24" name="Rectangle 23"/>
          <p:cNvSpPr/>
          <p:nvPr/>
        </p:nvSpPr>
        <p:spPr>
          <a:xfrm>
            <a:off x="2092080" y="5294026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638955" y="529223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29192" y="5526135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950689" y="552614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28" name="Curved Connector 27"/>
          <p:cNvCxnSpPr>
            <a:stCxn id="26" idx="2"/>
            <a:endCxn id="29" idx="2"/>
          </p:cNvCxnSpPr>
          <p:nvPr/>
        </p:nvCxnSpPr>
        <p:spPr>
          <a:xfrm rot="16200000" flipH="1">
            <a:off x="4986767" y="3703510"/>
            <a:ext cx="12700" cy="4691690"/>
          </a:xfrm>
          <a:prstGeom prst="curvedConnector3">
            <a:avLst>
              <a:gd name="adj1" fmla="val 485454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2824" y="5526135"/>
            <a:ext cx="87957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/>
              <a:t>foo</a:t>
            </a:r>
            <a:endParaRPr lang="en-GB" sz="2800" dirty="0"/>
          </a:p>
        </p:txBody>
      </p:sp>
      <p:cxnSp>
        <p:nvCxnSpPr>
          <p:cNvPr id="48" name="Shape 47"/>
          <p:cNvCxnSpPr>
            <a:stCxn id="27" idx="0"/>
            <a:endCxn id="50" idx="1"/>
          </p:cNvCxnSpPr>
          <p:nvPr/>
        </p:nvCxnSpPr>
        <p:spPr>
          <a:xfrm rot="5400000" flipH="1" flipV="1">
            <a:off x="6185837" y="5013302"/>
            <a:ext cx="589421" cy="4362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98676" y="4705886"/>
            <a:ext cx="254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garbage collection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32628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220891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219237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1138749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665222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y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9828" y="4015584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 = 5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082257" y="3791868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29132" y="3775329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319369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866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34" name="Curved Connector 33"/>
          <p:cNvCxnSpPr>
            <a:stCxn id="32" idx="2"/>
            <a:endCxn id="33" idx="2"/>
          </p:cNvCxnSpPr>
          <p:nvPr/>
        </p:nvCxnSpPr>
        <p:spPr>
          <a:xfrm rot="16200000" flipH="1">
            <a:off x="4441847" y="2721705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64925" y="401415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endParaRPr lang="en-GB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1674" y="401415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37" name="Curved Connector 36"/>
          <p:cNvCxnSpPr>
            <a:stCxn id="35" idx="0"/>
            <a:endCxn id="36" idx="0"/>
          </p:cNvCxnSpPr>
          <p:nvPr/>
        </p:nvCxnSpPr>
        <p:spPr>
          <a:xfrm rot="5400000" flipH="1" flipV="1">
            <a:off x="5280029" y="2210780"/>
            <a:ext cx="12700" cy="3606749"/>
          </a:xfrm>
          <a:prstGeom prst="curvedConnector3">
            <a:avLst>
              <a:gd name="adj1" fmla="val 34258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72429" y="538957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19304" y="537303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309541" y="560693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931038" y="560693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51" name="Curved Connector 50"/>
          <p:cNvCxnSpPr>
            <a:stCxn id="47" idx="2"/>
            <a:endCxn id="53" idx="2"/>
          </p:cNvCxnSpPr>
          <p:nvPr/>
        </p:nvCxnSpPr>
        <p:spPr>
          <a:xfrm rot="16200000" flipH="1">
            <a:off x="4844963" y="3906465"/>
            <a:ext cx="4920" cy="4452305"/>
          </a:xfrm>
          <a:prstGeom prst="curvedConnector3">
            <a:avLst>
              <a:gd name="adj1" fmla="val 110413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55097" y="561185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endParaRPr lang="en-GB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761846" y="561185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54" name="Curved Connector 53"/>
          <p:cNvCxnSpPr>
            <a:stCxn id="52" idx="0"/>
            <a:endCxn id="53" idx="0"/>
          </p:cNvCxnSpPr>
          <p:nvPr/>
        </p:nvCxnSpPr>
        <p:spPr>
          <a:xfrm rot="5400000" flipH="1" flipV="1">
            <a:off x="5270201" y="3808484"/>
            <a:ext cx="12700" cy="3606749"/>
          </a:xfrm>
          <a:prstGeom prst="curvedConnector3">
            <a:avLst>
              <a:gd name="adj1" fmla="val 296128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5" grpId="0" animBg="1"/>
      <p:bldP spid="46" grpId="0" animBg="1"/>
      <p:bldP spid="47" grpId="0" animBg="1"/>
      <p:bldP spid="49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32628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220891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219237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1138749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665222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del x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9828" y="4015584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None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082257" y="3791868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29132" y="3775329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319369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866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45" name="Rectangle 44"/>
          <p:cNvSpPr/>
          <p:nvPr/>
        </p:nvSpPr>
        <p:spPr>
          <a:xfrm>
            <a:off x="2072429" y="538957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19304" y="537303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30" grpId="0" animBg="1"/>
      <p:bldP spid="31" grpId="0" animBg="1"/>
      <p:bldP spid="32" grpId="0" animBg="1"/>
      <p:bldP spid="33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99440"/>
              </p:ext>
            </p:extLst>
          </p:nvPr>
        </p:nvGraphicFramePr>
        <p:xfrm>
          <a:off x="1524000" y="2238123"/>
          <a:ext cx="609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1665609"/>
            <a:ext cx="39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 [123, 54, 92, 87, 33]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67000" y="3857625"/>
            <a:ext cx="4953000" cy="158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3250" y="3932793"/>
            <a:ext cx="151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length is 5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and List element numbering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Split into 4 sections introducing programming with the Python language and going into some biological examples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We’d like you to follow along with the example code as we go through the material, and attempt the exercises to practice what you’ve learned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Questions are welcome at any point!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If you have specific projects/problems you like to use Python for we are happy to (try to) help during the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9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Day 1: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running the Python interpreter, variables and types, arithmetic, basic data structures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logic &amp; flow control, loops, exceptions, importing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Day 2: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custom functions, variable scope, some biological examples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dealing with files, parsing file formats, introduction to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94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There is a course webpage with links to the materials, example solutions to the exercises etc.:</a:t>
            </a:r>
          </a:p>
          <a:p>
            <a:pPr lvl="1">
              <a:spcAft>
                <a:spcPts val="600"/>
              </a:spcAft>
            </a:pPr>
            <a:r>
              <a:rPr lang="en-US" sz="3200" dirty="0" smtClean="0">
                <a:hlinkClick r:id="rId3"/>
              </a:rPr>
              <a:t>http://pycam.github.io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You are encouraged to follow along with the materials</a:t>
            </a:r>
          </a:p>
        </p:txBody>
      </p:sp>
    </p:spTree>
    <p:extLst>
      <p:ext uri="{BB962C8B-B14F-4D97-AF65-F5344CB8AC3E}">
        <p14:creationId xmlns:p14="http://schemas.microsoft.com/office/powerpoint/2010/main" val="232549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interpreted language, this means that your computer does not run Python code natively, but instead we run our code using the Python interpreter</a:t>
            </a:r>
          </a:p>
          <a:p>
            <a:r>
              <a:rPr lang="en-US" dirty="0" smtClean="0"/>
              <a:t>2 ways to run Python code</a:t>
            </a:r>
          </a:p>
          <a:p>
            <a:pPr lvl="1"/>
            <a:r>
              <a:rPr lang="en-US" dirty="0" smtClean="0"/>
              <a:t>Directly typing commands into the interpreter</a:t>
            </a:r>
          </a:p>
          <a:p>
            <a:pPr lvl="1"/>
            <a:r>
              <a:rPr lang="en-US" dirty="0" smtClean="0"/>
              <a:t>Typing code into a file and telling the interpreter to run the code from this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3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start the Python interpreter?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terminal and just type the command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in it (on a Mac or Linux machine)</a:t>
            </a:r>
          </a:p>
          <a:p>
            <a:r>
              <a:rPr lang="en-US" dirty="0" smtClean="0"/>
              <a:t>This will print out some information about your installation of python and then leave you with a command prompt which looks like &gt;&gt;&gt; </a:t>
            </a:r>
          </a:p>
          <a:p>
            <a:r>
              <a:rPr lang="en-US" dirty="0" smtClean="0"/>
              <a:t>If you want to exit the interactive interpreter you can type the command </a:t>
            </a:r>
            <a:r>
              <a:rPr lang="en-US" dirty="0" smtClean="0">
                <a:latin typeface="Courier"/>
                <a:cs typeface="Courier"/>
              </a:rPr>
              <a:t>quit()</a:t>
            </a:r>
            <a:r>
              <a:rPr lang="en-US" dirty="0" smtClean="0"/>
              <a:t> or type Ctrl-D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4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9 at 17.2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78" y="0"/>
            <a:ext cx="9195378" cy="68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" y="356784"/>
            <a:ext cx="6604000" cy="850900"/>
          </a:xfrm>
          <a:prstGeom prst="rect">
            <a:avLst/>
          </a:prstGeom>
        </p:spPr>
      </p:pic>
      <p:pic>
        <p:nvPicPr>
          <p:cNvPr id="4" name="Picture 3" descr="Screen Shot 2015-04-29 at 17.37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672" y="164455"/>
            <a:ext cx="1155625" cy="122520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provides </a:t>
            </a:r>
            <a:r>
              <a:rPr lang="en-US" dirty="0"/>
              <a:t>a rich architecture for interactive computing with:    </a:t>
            </a:r>
          </a:p>
          <a:p>
            <a:pPr lvl="1"/>
            <a:r>
              <a:rPr lang="en-US" dirty="0"/>
              <a:t>Powerful interactive shells (terminal and </a:t>
            </a:r>
            <a:r>
              <a:rPr lang="en-US" dirty="0" err="1"/>
              <a:t>Qt</a:t>
            </a:r>
            <a:r>
              <a:rPr lang="en-US" dirty="0"/>
              <a:t>-based)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browser-based notebook </a:t>
            </a:r>
            <a:r>
              <a:rPr lang="en-US" dirty="0"/>
              <a:t>with support for code, rich text, mathematical expressions, inline plots and other rich </a:t>
            </a:r>
            <a:r>
              <a:rPr lang="en-US" dirty="0" smtClean="0"/>
              <a:t>media.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interactive data visualization and use of GUI </a:t>
            </a:r>
            <a:r>
              <a:rPr lang="en-US" dirty="0" smtClean="0"/>
              <a:t>toolkits.</a:t>
            </a:r>
          </a:p>
          <a:p>
            <a:pPr lvl="1"/>
            <a:r>
              <a:rPr lang="en-US" dirty="0" smtClean="0"/>
              <a:t>Flexible</a:t>
            </a:r>
            <a:r>
              <a:rPr lang="en-US" dirty="0"/>
              <a:t>, embeddable interpreters to load into your own </a:t>
            </a:r>
            <a:r>
              <a:rPr lang="en-US" dirty="0" smtClean="0"/>
              <a:t>projects.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use, high performance tools for parallel computing.</a:t>
            </a:r>
          </a:p>
        </p:txBody>
      </p:sp>
    </p:spTree>
    <p:extLst>
      <p:ext uri="{BB962C8B-B14F-4D97-AF65-F5344CB8AC3E}">
        <p14:creationId xmlns:p14="http://schemas.microsoft.com/office/powerpoint/2010/main" val="201847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9 at 17.4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7001395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225413" y="1534913"/>
            <a:ext cx="4751317" cy="666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42300" y="220186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selected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5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515</Words>
  <Application>Microsoft Macintosh PowerPoint</Application>
  <PresentationFormat>On-screen Show (4:3)</PresentationFormat>
  <Paragraphs>102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 introduction to solving biological problems with Python</vt:lpstr>
      <vt:lpstr>This course</vt:lpstr>
      <vt:lpstr>Course structure</vt:lpstr>
      <vt:lpstr>Materials</vt:lpstr>
      <vt:lpstr>Getting started</vt:lpstr>
      <vt:lpstr>How to start the Python interpreter?</vt:lpstr>
      <vt:lpstr>PowerPoint Presentation</vt:lpstr>
      <vt:lpstr>PowerPoint Presentation</vt:lpstr>
      <vt:lpstr>PowerPoint Presentation</vt:lpstr>
      <vt:lpstr>Assignment</vt:lpstr>
      <vt:lpstr>Assignment</vt:lpstr>
      <vt:lpstr>Assignment</vt:lpstr>
      <vt:lpstr>Tuple and List element numbering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solving biological problems with Python</dc:title>
  <dc:creator>Graham Ritchie</dc:creator>
  <cp:lastModifiedBy>Cancer Research UK</cp:lastModifiedBy>
  <cp:revision>27</cp:revision>
  <dcterms:created xsi:type="dcterms:W3CDTF">2013-05-27T22:26:14Z</dcterms:created>
  <dcterms:modified xsi:type="dcterms:W3CDTF">2015-12-14T07:26:03Z</dcterms:modified>
</cp:coreProperties>
</file>