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8" r:id="rId4"/>
    <p:sldId id="259" r:id="rId5"/>
    <p:sldId id="265" r:id="rId6"/>
    <p:sldId id="260" r:id="rId7"/>
    <p:sldId id="261" r:id="rId8"/>
    <p:sldId id="268" r:id="rId9"/>
    <p:sldId id="262" r:id="rId10"/>
    <p:sldId id="266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T\Desktop\Martin\Data%20Analyst\Projects\KPMG\1\4444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T\Desktop\Martin\Data%20Analyst\Projects\KPMG\1\4444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T\Desktop\Martin\Data%20Analyst\Projects\KPMG\1\4444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T\Desktop\Martin\Data%20Analyst\Projects\KPMG\1\4444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PART\Desktop\Martin\Data%20Analyst\Projects\KPMG\1\44444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PART\Desktop\Martin\Data%20Analyst\Projects\KPMG\1\4444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% Revenue per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7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DD-4519-BF09-E9CFE596DA3C}"/>
              </c:ext>
            </c:extLst>
          </c:dPt>
          <c:dPt>
            <c:idx val="1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DD-4519-BF09-E9CFE596DA3C}"/>
              </c:ext>
            </c:extLst>
          </c:dPt>
          <c:dPt>
            <c:idx val="2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DD-4519-BF09-E9CFE596DA3C}"/>
              </c:ext>
            </c:extLst>
          </c:dPt>
          <c:dLbls>
            <c:dLbl>
              <c:idx val="0"/>
              <c:layout>
                <c:manualLayout>
                  <c:x val="-0.22372235292664952"/>
                  <c:y val="-1.381169774382564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New South Wales</a:t>
                    </a:r>
                  </a:p>
                  <a:p>
                    <a:r>
                      <a:rPr lang="en-US"/>
                      <a:t> </a:t>
                    </a:r>
                    <a:fld id="{6B3F7525-FBA0-46C5-A402-AE5CE5AACBB8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08342993749427"/>
                      <c:h val="0.2068680193668340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3DD-4519-BF09-E9CFE596DA3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DD-4519-BF09-E9CFE596DA3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3DD-4519-BF09-E9CFE596DA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'State-Revenue'!$X$15:$X$17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'State-Revenue'!$Y$15:$Y$17</c:f>
              <c:numCache>
                <c:formatCode>0%</c:formatCode>
                <c:ptCount val="3"/>
                <c:pt idx="0">
                  <c:v>0.52975209688433711</c:v>
                </c:pt>
                <c:pt idx="1">
                  <c:v>0.21425028457620682</c:v>
                </c:pt>
                <c:pt idx="2">
                  <c:v>0.25448562076767606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DD-4519-BF09-E9CFE596DA3C}"/>
            </c:ext>
          </c:extLst>
        </c:ser>
        <c:dLbls>
          <c:dLblPos val="inEnd"/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Revenue by Wealth-Segment</a:t>
            </a:r>
          </a:p>
        </c:rich>
      </c:tx>
      <c:layout>
        <c:manualLayout>
          <c:xMode val="edge"/>
          <c:yMode val="edge"/>
          <c:x val="2.1294762009224005E-2"/>
          <c:y val="2.330401559789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95-4CF0-B37C-12B7F0D5B5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B95-4CF0-B37C-12B7F0D5B53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B95-4CF0-B37C-12B7F0D5B535}"/>
              </c:ext>
            </c:extLst>
          </c:dPt>
          <c:dLbls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ABEB689-B188-4D72-A7EC-63E3359425AE}" type="VALUE">
                      <a:rPr lang="en-US">
                        <a:solidFill>
                          <a:schemeClr val="bg1">
                            <a:lumMod val="85000"/>
                          </a:schemeClr>
                        </a:solidFill>
                      </a:rPr>
                      <a:pPr>
                        <a:defRPr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defRPr>
                      </a:pPr>
                      <a:t>[VALUE]</a:t>
                    </a:fld>
                    <a:endParaRPr lang="es-MX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B95-4CF0-B37C-12B7F0D5B53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91E5749-9F9F-4E70-BBA1-247985B8A6BB}" type="VALUE">
                      <a:rPr lang="en-US">
                        <a:solidFill>
                          <a:schemeClr val="bg1">
                            <a:lumMod val="85000"/>
                          </a:schemeClr>
                        </a:solidFill>
                      </a:rPr>
                      <a:pPr>
                        <a:defRPr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defRPr>
                      </a:pPr>
                      <a:t>[VALUE]</a:t>
                    </a:fld>
                    <a:endParaRPr lang="es-MX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B95-4CF0-B37C-12B7F0D5B5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'wealth_segment-Revenue'!$H$24:$H$26</c:f>
              <c:strCache>
                <c:ptCount val="3"/>
                <c:pt idx="0">
                  <c:v>Mass Customer</c:v>
                </c:pt>
                <c:pt idx="1">
                  <c:v>High Net Worth</c:v>
                </c:pt>
                <c:pt idx="2">
                  <c:v>Affluent Customer</c:v>
                </c:pt>
              </c:strCache>
            </c:strRef>
          </c:cat>
          <c:val>
            <c:numRef>
              <c:f>'wealth_segment-Revenue'!$I$24:$I$26</c:f>
              <c:numCache>
                <c:formatCode>_("$"* #,##0_);_("$"* \(#,##0\);_("$"* "-"??_);_(@_)</c:formatCode>
                <c:ptCount val="3"/>
                <c:pt idx="0">
                  <c:v>5481483.9799999967</c:v>
                </c:pt>
                <c:pt idx="1">
                  <c:v>2770519.6300000008</c:v>
                </c:pt>
                <c:pt idx="2">
                  <c:v>2678010.8699999992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95-4CF0-B37C-12B7F0D5B53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2272527"/>
        <c:axId val="602273359"/>
      </c:barChart>
      <c:catAx>
        <c:axId val="60227252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273359"/>
        <c:crosses val="autoZero"/>
        <c:auto val="1"/>
        <c:lblAlgn val="ctr"/>
        <c:lblOffset val="100"/>
        <c:noMultiLvlLbl val="0"/>
      </c:catAx>
      <c:valAx>
        <c:axId val="602273359"/>
        <c:scaling>
          <c:orientation val="minMax"/>
        </c:scaling>
        <c:delete val="1"/>
        <c:axPos val="t"/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602272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Revenue per Customer's Age</a:t>
            </a:r>
          </a:p>
        </c:rich>
      </c:tx>
      <c:layout>
        <c:manualLayout>
          <c:xMode val="edge"/>
          <c:yMode val="edge"/>
          <c:x val="5.7743000874890649E-2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'AGES-Revenue'!$U$8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FFCCC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30-4A9A-8865-A499C869B6C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30-4A9A-8865-A499C869B6C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30-4A9A-8865-A499C869B6C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430-4A9A-8865-A499C869B6C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430-4A9A-8865-A499C869B6C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430-4A9A-8865-A499C869B6C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33.32%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430-4A9A-8865-A499C869B6C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30-4A9A-8865-A499C869B6C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30-4A9A-8865-A499C869B6C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430-4A9A-8865-A499C869B6C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430-4A9A-8865-A499C869B6C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30-4A9A-8865-A499C869B6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'AGES-Revenue'!$T$9:$T$14</c:f>
              <c:strCache>
                <c:ptCount val="6"/>
                <c:pt idx="0">
                  <c:v>40's</c:v>
                </c:pt>
                <c:pt idx="1">
                  <c:v>50's</c:v>
                </c:pt>
                <c:pt idx="2">
                  <c:v>30's</c:v>
                </c:pt>
                <c:pt idx="3">
                  <c:v>20's</c:v>
                </c:pt>
                <c:pt idx="4">
                  <c:v>+60</c:v>
                </c:pt>
                <c:pt idx="5">
                  <c:v>Other</c:v>
                </c:pt>
              </c:strCache>
            </c:strRef>
          </c:cat>
          <c:val>
            <c:numRef>
              <c:f>'AGES-Revenue'!$U$9:$U$14</c:f>
              <c:numCache>
                <c:formatCode>_("$"* #,##0.00_);_("$"* \(#,##0.00\);_("$"* "-"??_);_(@_)</c:formatCode>
                <c:ptCount val="6"/>
                <c:pt idx="0">
                  <c:v>3641887.8000000003</c:v>
                </c:pt>
                <c:pt idx="1">
                  <c:v>1915766.97</c:v>
                </c:pt>
                <c:pt idx="2">
                  <c:v>1817806.1100000006</c:v>
                </c:pt>
                <c:pt idx="3">
                  <c:v>1649027.96</c:v>
                </c:pt>
                <c:pt idx="4">
                  <c:v>1639930.01</c:v>
                </c:pt>
                <c:pt idx="5">
                  <c:v>265595.62999999995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430-4A9A-8865-A499C869B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9274111"/>
        <c:axId val="1609274527"/>
      </c:barChart>
      <c:catAx>
        <c:axId val="1609274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274527"/>
        <c:crosses val="autoZero"/>
        <c:auto val="1"/>
        <c:lblAlgn val="ctr"/>
        <c:lblOffset val="100"/>
        <c:noMultiLvlLbl val="0"/>
      </c:catAx>
      <c:valAx>
        <c:axId val="1609274527"/>
        <c:scaling>
          <c:orientation val="minMax"/>
        </c:scaling>
        <c:delete val="0"/>
        <c:axPos val="l"/>
        <c:numFmt formatCode="&quot;$&quot;#.#0,,&quot;M&quot;" sourceLinked="0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274111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62709606846881"/>
          <c:y val="6.1927188988316291E-2"/>
          <c:w val="0.77635198984021248"/>
          <c:h val="0.92712218172295269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'Per industry(na)'!$P$39</c:f>
              <c:strCache>
                <c:ptCount val="1"/>
                <c:pt idx="0">
                  <c:v>Transactions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23-43D2-805D-897E9F92375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23-43D2-805D-897E9F92375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23-43D2-805D-897E9F923751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23-43D2-805D-897E9F92375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23-43D2-805D-897E9F92375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223-43D2-805D-897E9F92375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223-43D2-805D-897E9F92375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223-43D2-805D-897E9F92375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223-43D2-805D-897E9F9237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 industry(na)'!$N$40:$N$49</c:f>
              <c:strCache>
                <c:ptCount val="9"/>
                <c:pt idx="0">
                  <c:v>Manufacturing</c:v>
                </c:pt>
                <c:pt idx="1">
                  <c:v>Financial Services</c:v>
                </c:pt>
                <c:pt idx="2">
                  <c:v>Health</c:v>
                </c:pt>
                <c:pt idx="3">
                  <c:v>Retail</c:v>
                </c:pt>
                <c:pt idx="4">
                  <c:v>Property</c:v>
                </c:pt>
                <c:pt idx="5">
                  <c:v>IT</c:v>
                </c:pt>
                <c:pt idx="6">
                  <c:v>Entertainment</c:v>
                </c:pt>
                <c:pt idx="7">
                  <c:v>Argiculture</c:v>
                </c:pt>
                <c:pt idx="8">
                  <c:v>Telecommunications</c:v>
                </c:pt>
              </c:strCache>
            </c:strRef>
          </c:cat>
          <c:val>
            <c:numRef>
              <c:f>'Per industry(na)'!$P$40:$P$49</c:f>
              <c:numCache>
                <c:formatCode>0.00%</c:formatCode>
                <c:ptCount val="9"/>
                <c:pt idx="0">
                  <c:v>0.20069999999999999</c:v>
                </c:pt>
                <c:pt idx="1">
                  <c:v>0.1943</c:v>
                </c:pt>
                <c:pt idx="2">
                  <c:v>0.15495</c:v>
                </c:pt>
                <c:pt idx="3">
                  <c:v>8.7900000000000006E-2</c:v>
                </c:pt>
                <c:pt idx="4">
                  <c:v>6.4850000000000005E-2</c:v>
                </c:pt>
                <c:pt idx="5">
                  <c:v>5.4199999999999998E-2</c:v>
                </c:pt>
                <c:pt idx="6">
                  <c:v>3.49E-2</c:v>
                </c:pt>
                <c:pt idx="7">
                  <c:v>2.8899999999999999E-2</c:v>
                </c:pt>
                <c:pt idx="8">
                  <c:v>1.77E-2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223-43D2-805D-897E9F9237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11806927"/>
        <c:axId val="17763954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'Per industry(na)'!$O$39</c15:sqref>
                        </c15:formulaRef>
                      </c:ext>
                    </c:extLst>
                    <c:strCache>
                      <c:ptCount val="1"/>
                      <c:pt idx="0">
                        <c:v>Revenue</c:v>
                      </c:pt>
                    </c:strCache>
                  </c:strRef>
                </c:tx>
                <c:spPr>
                  <a:solidFill>
                    <a:schemeClr val="accent5">
                      <a:shade val="7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'Per industry(na)'!$N$40:$N$49</c15:sqref>
                        </c15:formulaRef>
                      </c:ext>
                    </c:extLst>
                    <c:strCache>
                      <c:ptCount val="9"/>
                      <c:pt idx="0">
                        <c:v>Manufacturing</c:v>
                      </c:pt>
                      <c:pt idx="1">
                        <c:v>Financial Services</c:v>
                      </c:pt>
                      <c:pt idx="2">
                        <c:v>Health</c:v>
                      </c:pt>
                      <c:pt idx="3">
                        <c:v>Retail</c:v>
                      </c:pt>
                      <c:pt idx="4">
                        <c:v>Property</c:v>
                      </c:pt>
                      <c:pt idx="5">
                        <c:v>IT</c:v>
                      </c:pt>
                      <c:pt idx="6">
                        <c:v>Entertainment</c:v>
                      </c:pt>
                      <c:pt idx="7">
                        <c:v>Argiculture</c:v>
                      </c:pt>
                      <c:pt idx="8">
                        <c:v>Telecommunications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'Per industry(na)'!$O$40:$O$49</c15:sqref>
                        </c15:formulaRef>
                      </c:ext>
                    </c:extLst>
                    <c:numCache>
                      <c:formatCode>0.00%</c:formatCode>
                      <c:ptCount val="9"/>
                      <c:pt idx="0">
                        <c:v>0.19832221806325234</c:v>
                      </c:pt>
                      <c:pt idx="1">
                        <c:v>0.19702829193605495</c:v>
                      </c:pt>
                      <c:pt idx="2">
                        <c:v>0.15257110751559516</c:v>
                      </c:pt>
                      <c:pt idx="3">
                        <c:v>8.9843169961961747E-2</c:v>
                      </c:pt>
                      <c:pt idx="4">
                        <c:v>6.4362651716340841E-2</c:v>
                      </c:pt>
                      <c:pt idx="5">
                        <c:v>5.5491551906812708E-2</c:v>
                      </c:pt>
                      <c:pt idx="6">
                        <c:v>3.532474098901419E-2</c:v>
                      </c:pt>
                      <c:pt idx="7">
                        <c:v>2.7720354838923909E-2</c:v>
                      </c:pt>
                      <c:pt idx="8">
                        <c:v>1.7145026661711252E-2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E223-43D2-805D-897E9F923751}"/>
                  </c:ext>
                </c:extLst>
              </c15:ser>
            </c15:filteredBarSeries>
          </c:ext>
        </c:extLst>
      </c:barChart>
      <c:catAx>
        <c:axId val="161180692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395471"/>
        <c:crosses val="autoZero"/>
        <c:auto val="1"/>
        <c:lblAlgn val="ctr"/>
        <c:lblOffset val="100"/>
        <c:noMultiLvlLbl val="0"/>
      </c:catAx>
      <c:valAx>
        <c:axId val="1776395471"/>
        <c:scaling>
          <c:orientation val="minMax"/>
        </c:scaling>
        <c:delete val="1"/>
        <c:axPos val="t"/>
        <c:numFmt formatCode="0%" sourceLinked="0"/>
        <c:majorTickMark val="out"/>
        <c:minorTickMark val="none"/>
        <c:tickLblPos val="nextTo"/>
        <c:crossAx val="1611806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ProductClass!$D$34:$D$37</cx:f>
        <cx:lvl ptCount="4">
          <cx:pt idx="0">Standard</cx:pt>
          <cx:pt idx="1">Road</cx:pt>
          <cx:pt idx="2">Touring</cx:pt>
        </cx:lvl>
      </cx:strDim>
      <cx:numDim type="size">
        <cx:f>ProductClass!$E$34:$E$37</cx:f>
        <cx:lvl ptCount="4" formatCode="_(&quot;$&quot;* #,##0_);_(&quot;$&quot;* \(#,##0\);_(&quot;$&quot;* &quot;-&quot;??_);_(@_)">
          <cx:pt idx="0">8138859.5999999987</cx:pt>
          <cx:pt idx="1">1400217.6200000003</cx:pt>
          <cx:pt idx="2">1350157.8700000001</cx:pt>
        </cx:lvl>
      </cx:numDim>
    </cx:data>
  </cx:chartData>
  <cx:chart>
    <cx:title pos="t" align="ctr" overlay="0">
      <cx:tx>
        <cx:txData>
          <cx:v>Revenue by Product Class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 b="1" dirty="0"/>
            <a:t>Revenue by Product Class</a:t>
          </a:r>
        </a:p>
      </cx:txPr>
    </cx:title>
    <cx:plotArea>
      <cx:plotAreaRegion>
        <cx:series layoutId="treemap" uniqueId="{84814295-5390-4DA8-B173-7DED7C2E08A4}">
          <cx:dataPt idx="0">
            <cx:spPr>
              <a:solidFill>
                <a:schemeClr val="accent5">
                  <a:lumMod val="75000"/>
                </a:schemeClr>
              </a:solidFill>
            </cx:spPr>
          </cx:dataPt>
          <cx:dataPt idx="1">
            <cx:spPr>
              <a:solidFill>
                <a:schemeClr val="accent5">
                  <a:lumMod val="40000"/>
                  <a:lumOff val="60000"/>
                </a:schemeClr>
              </a:solidFill>
            </cx:spPr>
          </cx:dataPt>
          <cx:dataPt idx="2">
            <cx:spPr>
              <a:solidFill>
                <a:schemeClr val="accent5">
                  <a:lumMod val="40000"/>
                  <a:lumOff val="60000"/>
                </a:schemeClr>
              </a:solidFill>
            </cx:spPr>
          </cx:dataPt>
          <cx:dataLabels>
            <cx:txPr>
              <a:bodyPr spcFirstLastPara="1" vertOverflow="ellipsis" horzOverflow="overflow" wrap="square" lIns="38100" tIns="19050" rIns="38100" bIns="19050" anchor="ctr" anchorCtr="1">
                <a:spAutoFit/>
              </a:bodyPr>
              <a:lstStyle/>
              <a:p>
                <a:pPr algn="ctr" rtl="0">
                  <a:defRPr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pPr>
                <a:endParaRPr lang="en-US"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/>
                  <a:cs typeface="Arial"/>
                </a:endParaRPr>
              </a:p>
            </cx:txPr>
            <cx:visibility seriesName="0" categoryName="1" value="0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'Per industry(na)'!$P$22:$P$31</cx:f>
        <cx:lvl ptCount="10">
          <cx:pt idx="0">Manufacturing</cx:pt>
          <cx:pt idx="1">Financial Services</cx:pt>
          <cx:pt idx="2">N/A</cx:pt>
          <cx:pt idx="3">Health</cx:pt>
          <cx:pt idx="4">Retail</cx:pt>
          <cx:pt idx="5">Property</cx:pt>
          <cx:pt idx="6">IT</cx:pt>
          <cx:pt idx="7">Entertainment</cx:pt>
          <cx:pt idx="8">Argiculture</cx:pt>
          <cx:pt idx="9">Telecommunications</cx:pt>
        </cx:lvl>
      </cx:strDim>
      <cx:numDim type="val">
        <cx:f>'Per industry(na)'!$Q$22:$Q$31</cx:f>
        <cx:lvl ptCount="10" formatCode="0%">
          <cx:pt idx="0">0.19832221806325234</cx:pt>
          <cx:pt idx="1">0.19702829193605495</cx:pt>
          <cx:pt idx="2">0.16216623151565124</cx:pt>
          <cx:pt idx="3">0.15257110751559516</cx:pt>
          <cx:pt idx="4">0.089843169961961747</cx:pt>
          <cx:pt idx="5">0.064362651716340841</cx:pt>
          <cx:pt idx="6">0.055491551906812708</cx:pt>
          <cx:pt idx="7">0.03532474098901419</cx:pt>
          <cx:pt idx="8">0.027720354838923909</cx:pt>
          <cx:pt idx="9">0.017145026661711252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tx1"/>
                </a:solidFill>
              </a:defRPr>
            </a:pPr>
            <a:r>
              <a:rPr lang="en-US" sz="1400" b="1" i="0" u="none" strike="noStrike" baseline="0">
                <a:solidFill>
                  <a:schemeClr val="tx1"/>
                </a:solidFill>
                <a:latin typeface="Calibri" panose="020F0502020204030204"/>
              </a:rPr>
              <a:t>N/A </a:t>
            </a:r>
            <a:r>
              <a:rPr lang="en-US" sz="1400" b="0" i="0" u="none" strike="noStrike" baseline="0">
                <a:solidFill>
                  <a:schemeClr val="tx1"/>
                </a:solidFill>
                <a:latin typeface="Calibri" panose="020F0502020204030204"/>
              </a:rPr>
              <a:t>industy Revenue </a:t>
            </a:r>
            <a:br>
              <a:rPr lang="en-US" sz="1400" b="0" i="0" u="none" strike="noStrike" baseline="0">
                <a:solidFill>
                  <a:schemeClr val="tx1"/>
                </a:solidFill>
                <a:latin typeface="Calibri" panose="020F0502020204030204"/>
              </a:rPr>
            </a:br>
            <a:r>
              <a:rPr lang="en-US" sz="1050" b="0" i="1" u="none" strike="noStrike" baseline="0">
                <a:solidFill>
                  <a:schemeClr val="tx1"/>
                </a:solidFill>
                <a:latin typeface="Calibri" panose="020F0502020204030204"/>
              </a:rPr>
              <a:t>it's unkown from were the 16% of the revenue comes </a:t>
            </a:r>
            <a:endParaRPr lang="en-US" sz="1400" b="0" i="1" u="none" strike="noStrike" baseline="0">
              <a:solidFill>
                <a:schemeClr val="tx1"/>
              </a:solidFill>
              <a:latin typeface="Calibri" panose="020F0502020204030204"/>
            </a:endParaRPr>
          </a:p>
        </cx:rich>
      </cx:tx>
    </cx:title>
    <cx:plotArea>
      <cx:plotAreaRegion>
        <cx:series layoutId="funnel" uniqueId="{83EFB606-A895-48DC-8A84-B8242A02720E}">
          <cx:spPr>
            <a:solidFill>
              <a:schemeClr val="bg1">
                <a:lumMod val="95000"/>
              </a:schemeClr>
            </a:solidFill>
          </cx:spPr>
          <cx:dataPt idx="2">
            <cx:spPr>
              <a:solidFill>
                <a:srgbClr val="00B0F0"/>
              </a:solidFill>
              <a:ln>
                <a:solidFill>
                  <a:srgbClr val="5B9BD5">
                    <a:lumMod val="60000"/>
                    <a:lumOff val="40000"/>
                  </a:srgbClr>
                </a:solidFill>
              </a:ln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700"/>
                </a:pPr>
                <a:endParaRPr lang="en-US" sz="7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txPr>
            <cx:visibility seriesName="0" categoryName="0" value="1"/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 b="1" i="0" u="none">
                      <a:solidFill>
                        <a:schemeClr val="bg1"/>
                      </a:solidFill>
                    </a:defRPr>
                  </a:pPr>
                  <a:r>
                    <a:rPr lang="en-US" sz="1100" b="1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16%</a:t>
                  </a:r>
                </a:p>
              </cx:txPr>
              <cx:visibility seriesName="0" categoryName="0" value="1"/>
            </cx:dataLabel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 baseline="0">
                <a:solidFill>
                  <a:schemeClr val="tx1"/>
                </a:solidFill>
              </a:defRPr>
            </a:pPr>
            <a:endParaRPr lang="en-US" sz="900" b="1" i="0" u="none" strike="noStrike" baseline="0">
              <a:solidFill>
                <a:schemeClr val="tx1"/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228601" y="17371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3828051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Analyst</a:t>
            </a:r>
            <a:r>
              <a:rPr lang="en-US" dirty="0"/>
              <a:t>: Martin Fernandez Cean	</a:t>
            </a:r>
          </a:p>
          <a:p>
            <a:r>
              <a:rPr lang="en-US" b="1" dirty="0"/>
              <a:t>Email</a:t>
            </a:r>
            <a:r>
              <a:rPr lang="en-US" dirty="0"/>
              <a:t>: mfernandezcean@gmail.com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- Wealth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89200" y="884134"/>
            <a:ext cx="8565600" cy="770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54.8% of the Revenue comes from 3 industries:</a:t>
            </a:r>
            <a:br>
              <a:rPr lang="en-US" dirty="0"/>
            </a:b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Manufacturing, Financial Services &amp; Health </a:t>
            </a:r>
            <a:endParaRPr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508960"/>
              </p:ext>
            </p:extLst>
          </p:nvPr>
        </p:nvGraphicFramePr>
        <p:xfrm>
          <a:off x="1420091" y="1726353"/>
          <a:ext cx="5822592" cy="332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54413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9B91B36C-598B-5EA8-38D5-1A61B1EC591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00391010"/>
                  </p:ext>
                </p:extLst>
              </p:nvPr>
            </p:nvGraphicFramePr>
            <p:xfrm>
              <a:off x="1295399" y="1684690"/>
              <a:ext cx="5666509" cy="29842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9B91B36C-598B-5EA8-38D5-1A61B1EC59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399" y="1684690"/>
                <a:ext cx="5666509" cy="298429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hape 81">
            <a:extLst>
              <a:ext uri="{FF2B5EF4-FFF2-40B4-BE49-F238E27FC236}">
                <a16:creationId xmlns:a16="http://schemas.microsoft.com/office/drawing/2014/main" id="{5A1CFFF0-1E80-5396-2FFB-1CB209B701AA}"/>
              </a:ext>
            </a:extLst>
          </p:cNvPr>
          <p:cNvSpPr/>
          <p:nvPr/>
        </p:nvSpPr>
        <p:spPr>
          <a:xfrm>
            <a:off x="289200" y="818374"/>
            <a:ext cx="8565600" cy="737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Missing important information: </a:t>
            </a:r>
            <a:br>
              <a:rPr lang="en-US" dirty="0"/>
            </a:b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improve the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</a:t>
            </a: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marketing campaign, it would be wise to learn from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were</a:t>
            </a: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this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16% </a:t>
            </a: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revenue is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coming.</a:t>
            </a:r>
            <a:endParaRPr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835407" y="942134"/>
            <a:ext cx="4134600" cy="3937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/>
              <a:t>1-Geo</a:t>
            </a:r>
          </a:p>
          <a:p>
            <a:endParaRPr lang="en-US" sz="1800" b="1" dirty="0"/>
          </a:p>
          <a:p>
            <a:r>
              <a:rPr lang="en-US" sz="1800" b="1" dirty="0"/>
              <a:t>2-Wealth Segment</a:t>
            </a:r>
          </a:p>
          <a:p>
            <a:endParaRPr lang="en-US" sz="1800" b="1" dirty="0"/>
          </a:p>
          <a:p>
            <a:r>
              <a:rPr lang="en-US" sz="1800" b="1" dirty="0"/>
              <a:t>3-Age</a:t>
            </a:r>
          </a:p>
          <a:p>
            <a:endParaRPr lang="en-US" sz="1800" b="1" dirty="0"/>
          </a:p>
          <a:p>
            <a:r>
              <a:rPr lang="en-US" sz="1800" b="1" dirty="0"/>
              <a:t>4-Product type</a:t>
            </a:r>
          </a:p>
          <a:p>
            <a:endParaRPr lang="en-US" sz="1800" b="1" dirty="0"/>
          </a:p>
          <a:p>
            <a:r>
              <a:rPr lang="en-US" sz="1800" b="1" dirty="0"/>
              <a:t>5-Nyche approach</a:t>
            </a:r>
          </a:p>
          <a:p>
            <a:endParaRPr lang="en-US" sz="1800" b="1" dirty="0"/>
          </a:p>
          <a:p>
            <a:r>
              <a:rPr lang="en-US" sz="1400" b="1" dirty="0"/>
              <a:t>Appendix</a:t>
            </a:r>
            <a:endParaRPr lang="en-US" sz="1800" b="1" dirty="0"/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room with many bicycles in it">
            <a:extLst>
              <a:ext uri="{FF2B5EF4-FFF2-40B4-BE49-F238E27FC236}">
                <a16:creationId xmlns:a16="http://schemas.microsoft.com/office/drawing/2014/main" id="{ADED4EF2-1E15-EADA-6AD5-C336B135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55" y="1553332"/>
            <a:ext cx="3776755" cy="2036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71727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Exploration- Geo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-155194" y="882664"/>
            <a:ext cx="8565600" cy="76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New South Wales Represents the 53% of the Total Revenue. </a:t>
            </a:r>
            <a:br>
              <a:rPr lang="en-US" dirty="0"/>
            </a:b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Victoria 25% and Queensland 21%</a:t>
            </a:r>
            <a:endParaRPr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343166"/>
              </p:ext>
            </p:extLst>
          </p:nvPr>
        </p:nvGraphicFramePr>
        <p:xfrm>
          <a:off x="3862219" y="1710045"/>
          <a:ext cx="4437352" cy="2847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78324"/>
              </p:ext>
            </p:extLst>
          </p:nvPr>
        </p:nvGraphicFramePr>
        <p:xfrm>
          <a:off x="680134" y="2214626"/>
          <a:ext cx="2838597" cy="1171612"/>
        </p:xfrm>
        <a:graphic>
          <a:graphicData uri="http://schemas.openxmlformats.org/drawingml/2006/table">
            <a:tbl>
              <a:tblPr/>
              <a:tblGrid>
                <a:gridCol w="1216542">
                  <a:extLst>
                    <a:ext uri="{9D8B030D-6E8A-4147-A177-3AD203B41FA5}">
                      <a16:colId xmlns:a16="http://schemas.microsoft.com/office/drawing/2014/main" val="3439518212"/>
                    </a:ext>
                  </a:extLst>
                </a:gridCol>
                <a:gridCol w="1622055">
                  <a:extLst>
                    <a:ext uri="{9D8B030D-6E8A-4147-A177-3AD203B41FA5}">
                      <a16:colId xmlns:a16="http://schemas.microsoft.com/office/drawing/2014/main" val="512740839"/>
                    </a:ext>
                  </a:extLst>
                </a:gridCol>
              </a:tblGrid>
              <a:tr h="292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  5,790,340.85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220767"/>
                  </a:ext>
                </a:extLst>
              </a:tr>
              <a:tr h="292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$   2,341,816.45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167018"/>
                  </a:ext>
                </a:extLst>
              </a:tr>
              <a:tr h="292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$   2,781,600.10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99533"/>
                  </a:ext>
                </a:extLst>
              </a:tr>
              <a:tr h="292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$ 10,913,757.40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8496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- Wealth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699730"/>
              </p:ext>
            </p:extLst>
          </p:nvPr>
        </p:nvGraphicFramePr>
        <p:xfrm>
          <a:off x="433503" y="2212551"/>
          <a:ext cx="6126624" cy="279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hape 72">
            <a:extLst>
              <a:ext uri="{FF2B5EF4-FFF2-40B4-BE49-F238E27FC236}">
                <a16:creationId xmlns:a16="http://schemas.microsoft.com/office/drawing/2014/main" id="{A16B83C8-DEB5-1205-9136-37807A967760}"/>
              </a:ext>
            </a:extLst>
          </p:cNvPr>
          <p:cNvSpPr/>
          <p:nvPr/>
        </p:nvSpPr>
        <p:spPr>
          <a:xfrm>
            <a:off x="-120558" y="756384"/>
            <a:ext cx="8565600" cy="112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The Mass Customer segment represent the 50.1% of the Total Revenue.</a:t>
            </a:r>
            <a:br>
              <a:rPr lang="en-US" dirty="0"/>
            </a:b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Net Worth 25.4% and Affluent Customer 24.3%</a:t>
            </a:r>
            <a:endParaRPr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-11025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- Age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66479" y="653541"/>
            <a:ext cx="8565600" cy="1157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 between 40-49 years tend to be more profitable than other ages. </a:t>
            </a:r>
            <a:br>
              <a:rPr lang="en-US" dirty="0"/>
            </a:b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50’s and 30’s combined reach a 34.16%</a:t>
            </a:r>
            <a:endParaRPr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412708"/>
              </p:ext>
            </p:extLst>
          </p:nvPr>
        </p:nvGraphicFramePr>
        <p:xfrm>
          <a:off x="1568715" y="1997593"/>
          <a:ext cx="4991411" cy="2881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5682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Exploration- Product Type</a:t>
            </a:r>
          </a:p>
        </p:txBody>
      </p:sp>
      <p:sp>
        <p:nvSpPr>
          <p:cNvPr id="141" name="Shape 90"/>
          <p:cNvSpPr/>
          <p:nvPr/>
        </p:nvSpPr>
        <p:spPr>
          <a:xfrm>
            <a:off x="52625" y="898528"/>
            <a:ext cx="8565600" cy="770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/>
              <a:t>By far, </a:t>
            </a:r>
            <a:r>
              <a:rPr lang="en-US" dirty="0"/>
              <a:t>Standard Product </a:t>
            </a:r>
            <a:r>
              <a:rPr lang="en-US" b="0" dirty="0"/>
              <a:t>is the most </a:t>
            </a:r>
            <a:r>
              <a:rPr lang="en-US" dirty="0"/>
              <a:t>Popular</a:t>
            </a:r>
            <a:r>
              <a:rPr lang="en-US" b="0" dirty="0"/>
              <a:t> in the market.</a:t>
            </a:r>
            <a:br>
              <a:rPr lang="en-US" b="0" dirty="0"/>
            </a:b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Mountain Type Revenue is almost zero (</a:t>
            </a: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could be revised its continuity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endParaRPr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7090"/>
              </p:ext>
            </p:extLst>
          </p:nvPr>
        </p:nvGraphicFramePr>
        <p:xfrm>
          <a:off x="205025" y="2240410"/>
          <a:ext cx="3505738" cy="1367501"/>
        </p:xfrm>
        <a:graphic>
          <a:graphicData uri="http://schemas.openxmlformats.org/drawingml/2006/table">
            <a:tbl>
              <a:tblPr/>
              <a:tblGrid>
                <a:gridCol w="1544378">
                  <a:extLst>
                    <a:ext uri="{9D8B030D-6E8A-4147-A177-3AD203B41FA5}">
                      <a16:colId xmlns:a16="http://schemas.microsoft.com/office/drawing/2014/main" val="4041661223"/>
                    </a:ext>
                  </a:extLst>
                </a:gridCol>
                <a:gridCol w="1961360">
                  <a:extLst>
                    <a:ext uri="{9D8B030D-6E8A-4147-A177-3AD203B41FA5}">
                      <a16:colId xmlns:a16="http://schemas.microsoft.com/office/drawing/2014/main" val="1416298349"/>
                    </a:ext>
                  </a:extLst>
                </a:gridCol>
              </a:tblGrid>
              <a:tr h="265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8,138,860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530402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1,400,218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150179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Touring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1,350,158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794075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Mountain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40,779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200485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10,930,014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0620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7" name="Gráfico 16"/>
              <p:cNvGraphicFramePr/>
              <p:nvPr>
                <p:extLst>
                  <p:ext uri="{D42A27DB-BD31-4B8C-83A1-F6EECF244321}">
                    <p14:modId xmlns:p14="http://schemas.microsoft.com/office/powerpoint/2010/main" val="3546687633"/>
                  </p:ext>
                </p:extLst>
              </p:nvPr>
            </p:nvGraphicFramePr>
            <p:xfrm>
              <a:off x="4094716" y="1747287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7" name="Gráfico 1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4716" y="1747287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Model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852149"/>
            <a:ext cx="8565600" cy="76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Model has 3 tables. One lookup </a:t>
            </a:r>
            <a:r>
              <a:rPr lang="en-US" sz="1400" b="0" i="1" dirty="0"/>
              <a:t>(Transactions) </a:t>
            </a:r>
            <a:r>
              <a:rPr lang="en-US" dirty="0"/>
              <a:t>and two Data </a:t>
            </a:r>
            <a:r>
              <a:rPr lang="en-US" sz="1400" b="0" i="1" dirty="0"/>
              <a:t>(CustomerAddress, CustomerDemographic)</a:t>
            </a:r>
            <a:endParaRPr sz="1400" b="0" i="1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5" y="1843405"/>
            <a:ext cx="4536613" cy="2524591"/>
          </a:xfrm>
          <a:prstGeom prst="rect">
            <a:avLst/>
          </a:prstGeom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46961"/>
              </p:ext>
            </p:extLst>
          </p:nvPr>
        </p:nvGraphicFramePr>
        <p:xfrm>
          <a:off x="119562" y="1946431"/>
          <a:ext cx="4260539" cy="147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945">
                  <a:extLst>
                    <a:ext uri="{9D8B030D-6E8A-4147-A177-3AD203B41FA5}">
                      <a16:colId xmlns:a16="http://schemas.microsoft.com/office/drawing/2014/main" val="2662653271"/>
                    </a:ext>
                  </a:extLst>
                </a:gridCol>
                <a:gridCol w="743196">
                  <a:extLst>
                    <a:ext uri="{9D8B030D-6E8A-4147-A177-3AD203B41FA5}">
                      <a16:colId xmlns:a16="http://schemas.microsoft.com/office/drawing/2014/main" val="765858233"/>
                    </a:ext>
                  </a:extLst>
                </a:gridCol>
                <a:gridCol w="1682398">
                  <a:extLst>
                    <a:ext uri="{9D8B030D-6E8A-4147-A177-3AD203B41FA5}">
                      <a16:colId xmlns:a16="http://schemas.microsoft.com/office/drawing/2014/main" val="2596372092"/>
                    </a:ext>
                  </a:extLst>
                </a:gridCol>
              </a:tblGrid>
              <a:tr h="310090">
                <a:tc>
                  <a:txBody>
                    <a:bodyPr/>
                    <a:lstStyle/>
                    <a:p>
                      <a:pPr algn="l"/>
                      <a:r>
                        <a:rPr lang="es-MX" sz="1000" b="1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CustomerAddress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Open Sans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000" b="1" i="1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Transactions</a:t>
                      </a:r>
                      <a:endParaRPr lang="es-MX" sz="1000" b="1" i="1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Open Sans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6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1000" b="0" i="1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Primary</a:t>
                      </a:r>
                      <a:r>
                        <a:rPr lang="es-MX" sz="10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 Key: </a:t>
                      </a:r>
                      <a:r>
                        <a:rPr lang="es-MX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customer_id</a:t>
                      </a:r>
                      <a:endParaRPr lang="es-MX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Open Sans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One</a:t>
                      </a:r>
                      <a:r>
                        <a:rPr lang="es-MX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-To-</a:t>
                      </a:r>
                      <a:r>
                        <a:rPr lang="es-MX" sz="10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Many</a:t>
                      </a:r>
                      <a:endParaRPr lang="es-MX" sz="10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Open Sans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1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Foreing</a:t>
                      </a:r>
                      <a:r>
                        <a:rPr lang="es-MX" sz="10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 Key: </a:t>
                      </a:r>
                      <a:r>
                        <a:rPr lang="es-MX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customer_id</a:t>
                      </a:r>
                      <a:endParaRPr lang="es-MX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Open Sans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8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1000" b="1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CustomerDemographic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Open Sans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i="1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Transactions</a:t>
                      </a:r>
                      <a:endParaRPr lang="es-MX" sz="1000" b="1" i="1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Open Sans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6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1000" b="0" i="1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Primary</a:t>
                      </a:r>
                      <a:r>
                        <a:rPr lang="es-MX" sz="10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 Key: </a:t>
                      </a:r>
                      <a:r>
                        <a:rPr lang="es-MX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customer_id</a:t>
                      </a:r>
                      <a:endParaRPr lang="es-MX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Open Sans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One</a:t>
                      </a:r>
                      <a:r>
                        <a:rPr lang="es-MX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-To-</a:t>
                      </a:r>
                      <a:r>
                        <a:rPr lang="es-MX" sz="10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Many</a:t>
                      </a:r>
                      <a:endParaRPr lang="es-MX" sz="10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Open Sans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1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Foreing</a:t>
                      </a:r>
                      <a:r>
                        <a:rPr lang="es-MX" sz="10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 Key: </a:t>
                      </a:r>
                      <a:r>
                        <a:rPr lang="es-MX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Open Sans"/>
                          <a:ea typeface="+mn-ea"/>
                          <a:cs typeface="+mn-cs"/>
                          <a:sym typeface="Arial"/>
                        </a:rPr>
                        <a:t>customer_id</a:t>
                      </a:r>
                      <a:endParaRPr lang="es-MX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Open Sans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7546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Victoria possible Niche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757040"/>
            <a:ext cx="8565600" cy="1368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In order to expand, finding a niche in the market to work is an attractive possibility</a:t>
            </a:r>
            <a:r>
              <a:rPr lang="en-US" sz="1600" i="1" dirty="0"/>
              <a:t>. </a:t>
            </a: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Costumers from Victoria State, Mass Customer Segment and that buys Standard type product seem to have potential</a:t>
            </a: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sz="1400" b="0" dirty="0"/>
            </a:br>
            <a:endParaRPr sz="1800" b="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17495-706B-7188-0493-536A6CE0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401" y="1609839"/>
            <a:ext cx="3815655" cy="3138202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5E5841E-3A83-34F2-0DF1-2CC96EDA1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30416"/>
              </p:ext>
            </p:extLst>
          </p:nvPr>
        </p:nvGraphicFramePr>
        <p:xfrm>
          <a:off x="715944" y="2571750"/>
          <a:ext cx="3505738" cy="1367501"/>
        </p:xfrm>
        <a:graphic>
          <a:graphicData uri="http://schemas.openxmlformats.org/drawingml/2006/table">
            <a:tbl>
              <a:tblPr/>
              <a:tblGrid>
                <a:gridCol w="1544378">
                  <a:extLst>
                    <a:ext uri="{9D8B030D-6E8A-4147-A177-3AD203B41FA5}">
                      <a16:colId xmlns:a16="http://schemas.microsoft.com/office/drawing/2014/main" val="4041661223"/>
                    </a:ext>
                  </a:extLst>
                </a:gridCol>
                <a:gridCol w="1961360">
                  <a:extLst>
                    <a:ext uri="{9D8B030D-6E8A-4147-A177-3AD203B41FA5}">
                      <a16:colId xmlns:a16="http://schemas.microsoft.com/office/drawing/2014/main" val="1416298349"/>
                    </a:ext>
                  </a:extLst>
                </a:gridCol>
              </a:tblGrid>
              <a:tr h="26514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 &amp; Standard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530402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South Wales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2,158,771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150179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Victoria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1,036,623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794075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854,816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200485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4,050,211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06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8470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735</Words>
  <Application>Microsoft Office PowerPoint</Application>
  <PresentationFormat>On-screen Show (16:9)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PART</dc:creator>
  <cp:lastModifiedBy>Martín Fernandez</cp:lastModifiedBy>
  <cp:revision>52</cp:revision>
  <dcterms:modified xsi:type="dcterms:W3CDTF">2023-08-04T17:22:22Z</dcterms:modified>
</cp:coreProperties>
</file>