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  <p:embeddedFont>
      <p:font typeface="Ubuntu Light"/>
      <p:regular r:id="rId24"/>
      <p:bold r:id="rId25"/>
      <p:italic r:id="rId26"/>
      <p:boldItalic r:id="rId27"/>
    </p:embeddedFont>
    <p:embeddedFont>
      <p:font typeface="Arvo"/>
      <p:regular r:id="rId28"/>
      <p:bold r:id="rId29"/>
      <p:italic r:id="rId30"/>
      <p:boldItalic r:id="rId31"/>
    </p:embeddedFont>
    <p:embeddedFont>
      <p:font typeface="Bodoni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4AED78-BD49-408F-8006-04EB89DD18EC}">
  <a:tblStyle styleId="{AB4AED78-BD49-408F-8006-04EB89DD18E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22" Type="http://schemas.openxmlformats.org/officeDocument/2006/relationships/font" Target="fonts/Ubuntu-italic.fntdata"/><Relationship Id="rId21" Type="http://schemas.openxmlformats.org/officeDocument/2006/relationships/font" Target="fonts/Ubuntu-bold.fntdata"/><Relationship Id="rId24" Type="http://schemas.openxmlformats.org/officeDocument/2006/relationships/font" Target="fonts/UbuntuLight-regular.fntdata"/><Relationship Id="rId23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UbuntuLight-italic.fntdata"/><Relationship Id="rId25" Type="http://schemas.openxmlformats.org/officeDocument/2006/relationships/font" Target="fonts/UbuntuLight-bold.fntdata"/><Relationship Id="rId28" Type="http://schemas.openxmlformats.org/officeDocument/2006/relationships/font" Target="fonts/Arvo-regular.fntdata"/><Relationship Id="rId27" Type="http://schemas.openxmlformats.org/officeDocument/2006/relationships/font" Target="fonts/Ubuntu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v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vo-boldItalic.fntdata"/><Relationship Id="rId30" Type="http://schemas.openxmlformats.org/officeDocument/2006/relationships/font" Target="fonts/Arvo-italic.fntdata"/><Relationship Id="rId11" Type="http://schemas.openxmlformats.org/officeDocument/2006/relationships/slide" Target="slides/slide5.xml"/><Relationship Id="rId33" Type="http://schemas.openxmlformats.org/officeDocument/2006/relationships/font" Target="fonts/Bodoni-bold.fntdata"/><Relationship Id="rId10" Type="http://schemas.openxmlformats.org/officeDocument/2006/relationships/slide" Target="slides/slide4.xml"/><Relationship Id="rId32" Type="http://schemas.openxmlformats.org/officeDocument/2006/relationships/font" Target="fonts/Bodoni-regular.fntdata"/><Relationship Id="rId13" Type="http://schemas.openxmlformats.org/officeDocument/2006/relationships/slide" Target="slides/slide7.xml"/><Relationship Id="rId35" Type="http://schemas.openxmlformats.org/officeDocument/2006/relationships/font" Target="fonts/Bodoni-boldItalic.fntdata"/><Relationship Id="rId12" Type="http://schemas.openxmlformats.org/officeDocument/2006/relationships/slide" Target="slides/slide6.xml"/><Relationship Id="rId34" Type="http://schemas.openxmlformats.org/officeDocument/2006/relationships/font" Target="fonts/Bodoni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42eb61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42eb61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347aaf9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2347aaf9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2347aaf9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2347aaf9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2347aaf9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2347aaf9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2347aaf9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2347aaf9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2347aaf9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2347aaf9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2347aaf9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2347aaf9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2347aaf9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2347aaf9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2347aaf9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2347aaf9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2347aaf9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2347aaf9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2347aaf9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2347aaf9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2347aaf9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2347aaf9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E8E9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3 columns slide">
  <p:cSld name="TITLE_AND_TWO_COLUMNS_1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4" name="Google Shape;94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0" name="Google Shape;100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6" name="Google Shape;106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2" name="Google Shape;112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4" name="Google Shape;114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some text slide">
  <p:cSld name="BIG_NUMBER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&amp; some text slide 2">
  <p:cSld name="BIG_NUMBER_2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5" name="Google Shape;125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&amp; some text slide 1">
  <p:cSld name="BIG_NUMBER_1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0" name="Google Shape;130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 frame">
  <p:cSld name="BLANK_1_1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quare with title and text">
  <p:cSld name="CUSTOM_1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3" name="Google Shape;143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Content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F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E8E9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E8E9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E8E9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 with cyan frame">
  <p:cSld name="CUSTOM_1_1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9" name="Google Shape;149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frame 1">
  <p:cSld name="CUSTOM_1_1_1_1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with title and text ">
  <p:cSld name="CUSTOM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with title and text  1">
  <p:cSld name="CUSTOM_2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with title and text">
  <p:cSld name="CUSTOM_7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frame ">
  <p:cSld name="BLANK_1_1_1">
    <p:bg>
      <p:bgPr>
        <a:solidFill>
          <a:schemeClr val="accen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4" name="Google Shape;174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frame  1">
  <p:cSld name="BLANK_1_1_1_1">
    <p:bg>
      <p:bgPr>
        <a:solidFill>
          <a:schemeClr val="accen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Content 1 1">
  <p:cSld name="SECTION_HEADER_2_1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SECTION_HEADER_1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CUSTOM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slide" type="tx">
  <p:cSld name="TITLE_AND_BODY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6614550" y="355950"/>
            <a:ext cx="2330400" cy="4272900"/>
          </a:xfrm>
          <a:prstGeom prst="rect">
            <a:avLst/>
          </a:prstGeom>
          <a:solidFill>
            <a:srgbClr val="E8E9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513525" y="1320750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513525" y="76650"/>
            <a:ext cx="6594300" cy="7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cxnSp>
        <p:nvCxnSpPr>
          <p:cNvPr id="54" name="Google Shape;54;p8"/>
          <p:cNvCxnSpPr/>
          <p:nvPr/>
        </p:nvCxnSpPr>
        <p:spPr>
          <a:xfrm>
            <a:off x="1477275" y="-107400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F646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1">
  <p:cSld name="TITLE_AND_BODY_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9" name="Google Shape;59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AND_BODY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5" name="Google Shape;65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ctrTitle"/>
          </p:nvPr>
        </p:nvSpPr>
        <p:spPr>
          <a:xfrm>
            <a:off x="1323725" y="1316400"/>
            <a:ext cx="6287400" cy="2055300"/>
          </a:xfrm>
          <a:prstGeom prst="rect">
            <a:avLst/>
          </a:prstGeom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Marketing campaign data analysis</a:t>
            </a:r>
            <a:endParaRPr i="1"/>
          </a:p>
        </p:txBody>
      </p:sp>
      <p:sp>
        <p:nvSpPr>
          <p:cNvPr id="184" name="Google Shape;184;p28"/>
          <p:cNvSpPr txBox="1"/>
          <p:nvPr>
            <p:ph type="ctrTitle"/>
          </p:nvPr>
        </p:nvSpPr>
        <p:spPr>
          <a:xfrm>
            <a:off x="5565100" y="3950850"/>
            <a:ext cx="3145500" cy="81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" sz="1600"/>
              <a:t>Matheus Ferraciolli</a:t>
            </a:r>
            <a:endParaRPr b="0" i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513525" y="1320750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 used a logistic regression classifier: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Easy to interpret model output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Similar performance than more advanced techniques (for this dataset)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For the test set, for the 739 test clients, we had: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100 positive responses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13.5% (100/739) positive response rate</a:t>
            </a:r>
            <a:endParaRPr/>
          </a:p>
        </p:txBody>
      </p:sp>
      <p:sp>
        <p:nvSpPr>
          <p:cNvPr id="257" name="Google Shape;257;p37"/>
          <p:cNvSpPr txBox="1"/>
          <p:nvPr>
            <p:ph type="title"/>
          </p:nvPr>
        </p:nvSpPr>
        <p:spPr>
          <a:xfrm>
            <a:off x="513525" y="83325"/>
            <a:ext cx="6594300" cy="7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Response prediction</a:t>
            </a:r>
            <a:endParaRPr sz="2200"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6647575" y="846600"/>
            <a:ext cx="2316600" cy="3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What we answered?</a:t>
            </a:r>
            <a:endParaRPr b="1" sz="15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“If we only called respondents which the model predicts a 5% or more, probability of accepting, how would the campaign fare?”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513525" y="76650"/>
            <a:ext cx="6594300" cy="7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Response prediction</a:t>
            </a:r>
            <a:endParaRPr/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25" y="1017750"/>
            <a:ext cx="5407426" cy="354037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6634175" y="846600"/>
            <a:ext cx="2289600" cy="29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False positives</a:t>
            </a:r>
            <a:r>
              <a:rPr lang="es" sz="1200">
                <a:solidFill>
                  <a:schemeClr val="dk2"/>
                </a:solidFill>
              </a:rPr>
              <a:t> (model says 5% or more chance of buying and does not buy)</a:t>
            </a:r>
            <a:r>
              <a:rPr b="1" lang="es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: 376</a:t>
            </a:r>
            <a:endParaRPr b="1"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True positives </a:t>
            </a:r>
            <a:r>
              <a:rPr lang="es" sz="1200">
                <a:solidFill>
                  <a:schemeClr val="dk2"/>
                </a:solidFill>
              </a:rPr>
              <a:t>(model says 5% or more chance of buying and buys):</a:t>
            </a:r>
            <a:r>
              <a:rPr b="1" lang="es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s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98</a:t>
            </a:r>
            <a:endParaRPr b="1"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6597100" y="685600"/>
            <a:ext cx="23358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Model sample acceptance rate: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98/(98+376) = 20.6%</a:t>
            </a:r>
            <a:endParaRPr sz="1500"/>
          </a:p>
        </p:txBody>
      </p:sp>
      <p:sp>
        <p:nvSpPr>
          <p:cNvPr id="271" name="Google Shape;271;p39"/>
          <p:cNvSpPr txBox="1"/>
          <p:nvPr>
            <p:ph type="title"/>
          </p:nvPr>
        </p:nvSpPr>
        <p:spPr>
          <a:xfrm>
            <a:off x="513525" y="76650"/>
            <a:ext cx="6594300" cy="7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Response prediction</a:t>
            </a:r>
            <a:endParaRPr/>
          </a:p>
        </p:txBody>
      </p:sp>
      <p:sp>
        <p:nvSpPr>
          <p:cNvPr id="272" name="Google Shape;272;p39"/>
          <p:cNvSpPr txBox="1"/>
          <p:nvPr/>
        </p:nvSpPr>
        <p:spPr>
          <a:xfrm>
            <a:off x="6562000" y="1718538"/>
            <a:ext cx="24060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Original sample acceptance rate:</a:t>
            </a:r>
            <a:endParaRPr sz="1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100/739 = 13.5%</a:t>
            </a:r>
            <a:endParaRPr sz="15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6562000" y="3009625"/>
            <a:ext cx="24060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20.6/13.5 = </a:t>
            </a:r>
            <a:r>
              <a:rPr b="1" lang="es" sz="17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~50% increase in acceptance rate</a:t>
            </a:r>
            <a:endParaRPr b="1" sz="20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1273800" y="1230825"/>
            <a:ext cx="3000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IN NUMBERS</a:t>
            </a:r>
            <a:endParaRPr b="1" sz="17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75" name="Google Shape;275;p39"/>
          <p:cNvGraphicFramePr/>
          <p:nvPr/>
        </p:nvGraphicFramePr>
        <p:xfrm>
          <a:off x="513525" y="1613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{AB4AED78-BD49-408F-8006-04EB89DD18EC}</a:tableStyleId>
              </a:tblPr>
              <a:tblGrid>
                <a:gridCol w="2265350"/>
                <a:gridCol w="1053650"/>
                <a:gridCol w="1053650"/>
              </a:tblGrid>
              <a:tr h="65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</a:t>
                      </a:r>
                      <a:endParaRPr sz="15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Revenue</a:t>
                      </a:r>
                      <a:endParaRPr sz="15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Ubuntu"/>
                          <a:ea typeface="Ubuntu"/>
                          <a:cs typeface="Ubuntu"/>
                          <a:sym typeface="Ubuntu"/>
                        </a:rPr>
                        <a:t>739 sample with 100 success</a:t>
                      </a:r>
                      <a:endParaRPr sz="15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2217</a:t>
                      </a:r>
                      <a:endParaRPr sz="15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1100</a:t>
                      </a:r>
                      <a:endParaRPr sz="15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Ubuntu"/>
                          <a:ea typeface="Ubuntu"/>
                          <a:cs typeface="Ubuntu"/>
                          <a:sym typeface="Ubuntu"/>
                        </a:rPr>
                        <a:t>474 sample with 98 sucess</a:t>
                      </a:r>
                      <a:endParaRPr sz="15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1422</a:t>
                      </a:r>
                      <a:endParaRPr sz="15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1078</a:t>
                      </a:r>
                      <a:endParaRPr sz="15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9"/>
          <p:cNvSpPr/>
          <p:nvPr/>
        </p:nvSpPr>
        <p:spPr>
          <a:xfrm>
            <a:off x="5129400" y="2410625"/>
            <a:ext cx="652200" cy="912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64646"/>
          </a:solidFill>
          <a:ln cap="flat" cmpd="sng" w="9525">
            <a:solidFill>
              <a:srgbClr val="F646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 txBox="1"/>
          <p:nvPr/>
        </p:nvSpPr>
        <p:spPr>
          <a:xfrm>
            <a:off x="2607675" y="3571850"/>
            <a:ext cx="24060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36% decrease in cost with 2% decrease in revenue</a:t>
            </a:r>
            <a:endParaRPr sz="15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513525" y="1320750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Based on this analysis we: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Should segment our customer data to find characteristics and behaviors for each category and drive decision making to increase the number of people in our ideal group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Can use machine learning models to, in a realistic scenario, substantially reduce campaign costs with small effect on revenue</a:t>
            </a:r>
            <a:endParaRPr/>
          </a:p>
        </p:txBody>
      </p:sp>
      <p:sp>
        <p:nvSpPr>
          <p:cNvPr id="283" name="Google Shape;283;p40"/>
          <p:cNvSpPr txBox="1"/>
          <p:nvPr>
            <p:ph type="title"/>
          </p:nvPr>
        </p:nvSpPr>
        <p:spPr>
          <a:xfrm>
            <a:off x="513525" y="76650"/>
            <a:ext cx="6594300" cy="7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Closing remarks</a:t>
            </a:r>
            <a:endParaRPr/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6597100" y="685600"/>
            <a:ext cx="2335800" cy="1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Next steps:</a:t>
            </a:r>
            <a:endParaRPr b="1" sz="21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s" sz="1200">
                <a:solidFill>
                  <a:schemeClr val="dk2"/>
                </a:solidFill>
              </a:rPr>
              <a:t>Apply the same logic to other campaigns data to see if the conclusions still hold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s" sz="1200">
                <a:solidFill>
                  <a:schemeClr val="dk2"/>
                </a:solidFill>
              </a:rPr>
              <a:t>Develop category specific models to predict customer segment behavior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1" name="Google Shape;191;p29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data</a:t>
            </a:r>
            <a:endParaRPr/>
          </a:p>
        </p:txBody>
      </p:sp>
      <p:sp>
        <p:nvSpPr>
          <p:cNvPr id="192" name="Google Shape;192;p29"/>
          <p:cNvSpPr txBox="1"/>
          <p:nvPr>
            <p:ph idx="3" type="subTitle"/>
          </p:nvPr>
        </p:nvSpPr>
        <p:spPr>
          <a:xfrm>
            <a:off x="4696225" y="2836675"/>
            <a:ext cx="3945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to improve our perception on client data and use machine learning to drive decision making</a:t>
            </a:r>
            <a:br>
              <a:rPr lang="es"/>
            </a:br>
            <a:endParaRPr/>
          </a:p>
        </p:txBody>
      </p:sp>
      <p:sp>
        <p:nvSpPr>
          <p:cNvPr id="193" name="Google Shape;193;p29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Client segmentation &amp; Response prediction</a:t>
            </a:r>
            <a:endParaRPr sz="1400"/>
          </a:p>
        </p:txBody>
      </p:sp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4696225" y="1709450"/>
            <a:ext cx="38523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Campaign data exploration and insights</a:t>
            </a:r>
            <a:endParaRPr/>
          </a:p>
        </p:txBody>
      </p:sp>
      <p:sp>
        <p:nvSpPr>
          <p:cNvPr id="195" name="Google Shape;195;p29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we can previous campaigns’ data to improve advertising efficiency</a:t>
            </a:r>
            <a:endParaRPr/>
          </a:p>
        </p:txBody>
      </p:sp>
      <p:sp>
        <p:nvSpPr>
          <p:cNvPr id="196" name="Google Shape;196;p29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Proposals &amp; Closing remarks</a:t>
            </a:r>
            <a:endParaRPr/>
          </a:p>
        </p:txBody>
      </p:sp>
      <p:sp>
        <p:nvSpPr>
          <p:cNvPr id="197" name="Google Shape;197;p29"/>
          <p:cNvSpPr txBox="1"/>
          <p:nvPr>
            <p:ph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98" name="Google Shape;198;p29"/>
          <p:cNvSpPr txBox="1"/>
          <p:nvPr>
            <p:ph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199" name="Google Shape;199;p29"/>
          <p:cNvSpPr txBox="1"/>
          <p:nvPr>
            <p:ph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513525" y="76650"/>
            <a:ext cx="6594300" cy="7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data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401400" y="1525450"/>
            <a:ext cx="5877000" cy="22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 sz="1600">
                <a:solidFill>
                  <a:schemeClr val="dk2"/>
                </a:solidFill>
              </a:rPr>
              <a:t>Marketing campaign to sell a new gadget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 sz="1600">
                <a:solidFill>
                  <a:schemeClr val="dk2"/>
                </a:solidFill>
              </a:rPr>
              <a:t>Data</a:t>
            </a:r>
            <a:r>
              <a:rPr lang="es" sz="1600">
                <a:solidFill>
                  <a:schemeClr val="dk2"/>
                </a:solidFill>
              </a:rPr>
              <a:t> from 2240 respondents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 sz="1600">
                <a:solidFill>
                  <a:schemeClr val="dk2"/>
                </a:solidFill>
              </a:rPr>
              <a:t>15% success rate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 sz="1600">
                <a:solidFill>
                  <a:schemeClr val="dk2"/>
                </a:solidFill>
              </a:rPr>
              <a:t>Campaign cost was 6720 MU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 sz="1600">
                <a:solidFill>
                  <a:schemeClr val="dk2"/>
                </a:solidFill>
              </a:rPr>
              <a:t>Campaign revenue was 3674 MU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4137300" y="2759775"/>
            <a:ext cx="711900" cy="450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4896200" y="2759775"/>
            <a:ext cx="14292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-"/>
            </a:pPr>
            <a:r>
              <a:rPr b="1" lang="es"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3046MU</a:t>
            </a:r>
            <a:endParaRPr b="1" sz="16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6802025" y="1252000"/>
            <a:ext cx="1873500" cy="28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Can we use our data </a:t>
            </a:r>
            <a:endParaRPr b="1" sz="21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to</a:t>
            </a:r>
            <a:endParaRPr b="1" sz="21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increase</a:t>
            </a:r>
            <a:endParaRPr b="1" sz="21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profit?</a:t>
            </a:r>
            <a:endParaRPr b="1" sz="21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513525" y="76650"/>
            <a:ext cx="6594300" cy="7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 insights</a:t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25" y="1259350"/>
            <a:ext cx="5642424" cy="30843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6600575" y="699525"/>
            <a:ext cx="2316600" cy="3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Higher education has above average acceptance rate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Basic education has a very low acceptance rate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Who would we advertise to?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7010700" y="3558850"/>
            <a:ext cx="14292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People with higher education</a:t>
            </a:r>
            <a:endParaRPr b="1" sz="13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513525" y="76650"/>
            <a:ext cx="6594300" cy="7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 insights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6620725" y="377225"/>
            <a:ext cx="2316600" cy="3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Single people have a higher acceptance rate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Married and together have a lower acceptance rate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Who do we advertise to?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75" y="1232322"/>
            <a:ext cx="5849026" cy="31770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6714750" y="3557625"/>
            <a:ext cx="20949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Ubuntu"/>
              <a:buChar char="●"/>
            </a:pPr>
            <a:r>
              <a:rPr b="1" lang="es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higher education</a:t>
            </a:r>
            <a:endParaRPr b="1" sz="13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Ubuntu"/>
              <a:buChar char="●"/>
            </a:pPr>
            <a:r>
              <a:rPr b="1" lang="es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single status</a:t>
            </a:r>
            <a:endParaRPr b="1" sz="13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513525" y="1320750"/>
            <a:ext cx="5877000" cy="13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Pros: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Are useful for initial exploration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Provide better understanding of data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Help formulate hypothesis to drive further analysis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Are limited for big datasets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Require a lot of time</a:t>
            </a:r>
            <a:endParaRPr/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513525" y="76650"/>
            <a:ext cx="6594300" cy="7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 insights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6628625" y="466875"/>
            <a:ext cx="23088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What to do next?</a:t>
            </a:r>
            <a:endParaRPr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</a:pPr>
            <a:r>
              <a:rPr lang="es">
                <a:solidFill>
                  <a:schemeClr val="dk2"/>
                </a:solidFill>
              </a:rPr>
              <a:t>Client segmentation</a:t>
            </a:r>
            <a:endParaRPr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Machine learning to predict respondent acceptance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513525" y="1320750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We used: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Recency: How many days since the last purchase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Frequency: How many purchases a client made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Monetary value: How much a client spent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To segment clients in 3 categories: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Need Focus: Clients with bad values on the metrics above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Make happier: Client with average values on the metrics above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Keep happy: Clients with good values on the values above</a:t>
            </a:r>
            <a:endParaRPr/>
          </a:p>
        </p:txBody>
      </p:sp>
      <p:sp>
        <p:nvSpPr>
          <p:cNvPr id="237" name="Google Shape;237;p34"/>
          <p:cNvSpPr txBox="1"/>
          <p:nvPr>
            <p:ph type="title"/>
          </p:nvPr>
        </p:nvSpPr>
        <p:spPr>
          <a:xfrm>
            <a:off x="513525" y="83325"/>
            <a:ext cx="6594300" cy="7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Client segmentation 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6567050" y="595550"/>
            <a:ext cx="2343300" cy="3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New categories based on client data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Quantitative metric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Different response rate per category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What to do?</a:t>
            </a:r>
            <a:endParaRPr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s" sz="1200">
                <a:solidFill>
                  <a:schemeClr val="dk2"/>
                </a:solidFill>
              </a:rPr>
              <a:t>Understand the differences between categories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s" sz="1200">
                <a:solidFill>
                  <a:schemeClr val="dk2"/>
                </a:solidFill>
              </a:rPr>
              <a:t>Find more characteristics from the “Keep happy” group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s" sz="1200">
                <a:solidFill>
                  <a:schemeClr val="dk2"/>
                </a:solidFill>
              </a:rPr>
              <a:t>Find ways to bring people from the other groups to the 3rd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43" name="Google Shape;243;p35"/>
          <p:cNvSpPr txBox="1"/>
          <p:nvPr>
            <p:ph type="title"/>
          </p:nvPr>
        </p:nvSpPr>
        <p:spPr>
          <a:xfrm>
            <a:off x="486650" y="96800"/>
            <a:ext cx="6594300" cy="7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Client segmentation </a:t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00" y="1264953"/>
            <a:ext cx="6223350" cy="32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513525" y="1320750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To further expand the use of our data we can build a model to predict marketing response: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Train a machine learning model to predict probabilities of buying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Test on unseen data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Compare the results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Calculate scenarios</a:t>
            </a:r>
            <a:endParaRPr/>
          </a:p>
        </p:txBody>
      </p:sp>
      <p:sp>
        <p:nvSpPr>
          <p:cNvPr id="250" name="Google Shape;250;p36"/>
          <p:cNvSpPr txBox="1"/>
          <p:nvPr>
            <p:ph type="title"/>
          </p:nvPr>
        </p:nvSpPr>
        <p:spPr>
          <a:xfrm>
            <a:off x="513525" y="83325"/>
            <a:ext cx="6594300" cy="7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Response prediction</a:t>
            </a:r>
            <a:endParaRPr sz="2200"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6634150" y="846600"/>
            <a:ext cx="2316600" cy="3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1500 client data used to train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739 clients used to test the model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Study model parameters to interpret how it makes predictions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737D"/>
      </a:accent1>
      <a:accent2>
        <a:srgbClr val="FDA9AF"/>
      </a:accent2>
      <a:accent3>
        <a:srgbClr val="B8141F"/>
      </a:accent3>
      <a:accent4>
        <a:srgbClr val="8A1E26"/>
      </a:accent4>
      <a:accent5>
        <a:srgbClr val="DF1927"/>
      </a:accent5>
      <a:accent6>
        <a:srgbClr val="F1B5B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