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6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image5.png" ContentType="image/png"/>
  <Override PartName="/ppt/media/image3.png" ContentType="image/png"/>
  <Override PartName="/ppt/media/image6.wmf" ContentType="image/x-wmf"/>
  <Override PartName="/ppt/media/image7.wmf" ContentType="image/x-wmf"/>
  <Override PartName="/ppt/media/image4.wmf" ContentType="image/x-wmf"/>
  <Override PartName="/ppt/media/image1.wmf" ContentType="image/x-wmf"/>
  <Override PartName="/ppt/media/image2.wmf" ContentType="image/x-wmf"/>
  <Override PartName="/ppt/media/image8.wmf" ContentType="image/x-wmf"/>
  <Override PartName="/ppt/media/image9.wmf" ContentType="image/x-wmf"/>
  <Override PartName="/ppt/media/image22.wmf" ContentType="image/x-wmf"/>
  <Override PartName="/ppt/media/image21.wmf" ContentType="image/x-wmf"/>
  <Override PartName="/ppt/media/image20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0.wmf" ContentType="image/x-wmf"/>
  <Override PartName="/ppt/media/image11.wmf" ContentType="image/x-wmf"/>
  <Override PartName="/ppt/media/image14.wmf" ContentType="image/x-wmf"/>
  <Override PartName="/ppt/media/image13.wmf" ContentType="image/x-wmf"/>
  <Override PartName="/ppt/media/image23.png" ContentType="image/png"/>
  <Override PartName="/ppt/media/image12.png" ContentType="image/png"/>
  <Override PartName="/ppt/media/image15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0C596C3-991A-40D0-A2D4-0E6E40D9EFE7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2FAA741-3A56-4083-8B0D-813046DFE630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09DF01-1CDB-4EC6-B7B3-9E635FE0CDD1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E6D603-52DE-4CD9-82EA-EF186EAF87B3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9E6273-23F6-43E8-98DE-801C4DA7910E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726768-5A98-40C8-BE09-1601C458329F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2CE0C16-D46B-4767-AE31-0A9F78DB39F0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FE2AE2-7597-417C-A71A-9F3B4B367C2C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29CC7C-74E4-4A00-B418-BF6FFC8BDD56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0B4EC7F-59ED-4046-A3D7-2FDD17F12F04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62AE22-A2CA-47E6-83C7-9053FF3627DD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2DB298-E628-4FC8-AD3C-45241A19C803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99339A-E886-4473-8C41-BFC6C76830D1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3834503-5F20-41B5-9F95-4321FCB152C2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3CDAD7-6F1C-4841-B60D-2F9342D386A4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5ED7C5-C483-4FCA-8F71-E44D698529B8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3BF1B1F-DBB1-463A-9241-783AE7E966C7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9A383FC-2CCC-4DC2-A7F6-D813C23D3C95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F98D39-7B5D-4E54-B67B-D4EFC689D334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877F56-95B3-4D67-806C-7C773F71E3F9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E540F2A-6654-4A13-9E76-24E7AA4BFD35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EDE827-8516-4F4C-83FE-2FEB4C7CAFF7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EF5AC5-E9EE-40F1-8C7E-7EBD262D2297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06EC6D9-F4F2-4209-8B5D-2F28E423F797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808FC1-4AE9-4265-810F-28657F3FCFBC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F3A2ED1-072E-44AF-8C42-E93F1E7D9143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7E8692-A7E6-481D-B6DB-6BFCE60C5EF7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F53972-BCFB-403D-983B-7127A59E9C39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1284120" y="695160"/>
            <a:ext cx="4289400" cy="32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709B6BB-BD90-4F3B-AE27-264F36E0944C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843D96-A069-452D-8492-F9D7BE9FE82F}" type="datetime">
              <a:rPr b="0" lang="pt-BR" sz="900" spc="-1" strike="noStrike">
                <a:solidFill>
                  <a:srgbClr val="8b8b8b"/>
                </a:solidFill>
                <a:latin typeface="Trebuchet MS"/>
              </a:rPr>
              <a:t>05/11/20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F84BB8-B82A-4B2A-B340-527FAA0B7402}" type="slidenum">
              <a:rPr b="0" lang="pt-BR" sz="900" spc="-1" strike="noStrike">
                <a:solidFill>
                  <a:srgbClr val="90c226"/>
                </a:solidFill>
                <a:latin typeface="Trebuchet MS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editar o formato do texto da estrutura de tópicos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2.º nível da estrutura de tópicos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3.º nível da estrutura de tópicos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4.º nível da estrutura de tópicos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5.º nível da estrutura de tópicos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6.º nível da estrutura de tópicos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7.º nível da estrutura de tópicos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53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3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editar o texto mestre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5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F79037-9639-409A-94E0-1B88BBE3A50E}" type="datetime">
              <a:rPr b="0" lang="pt-BR" sz="900" spc="-1" strike="noStrike">
                <a:solidFill>
                  <a:srgbClr val="8b8b8b"/>
                </a:solidFill>
                <a:latin typeface="Trebuchet MS"/>
              </a:rPr>
              <a:t>05/11/20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66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67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799262-9307-4846-8A00-46233B627AAC}" type="slidenum">
              <a:rPr b="0" lang="pt-BR" sz="900" spc="-1" strike="noStrike">
                <a:solidFill>
                  <a:srgbClr val="90c226"/>
                </a:solidFill>
                <a:latin typeface="Trebuchet MS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0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6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8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9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1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2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5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editar o texto mestre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7" name="PlaceHolder 14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editar o texto mestre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8" name="PlaceHolder 15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D8EFBC-774E-4343-8AC7-06D541A8A45C}" type="datetime">
              <a:rPr b="0" lang="pt-BR" sz="900" spc="-1" strike="noStrike">
                <a:solidFill>
                  <a:srgbClr val="8b8b8b"/>
                </a:solidFill>
                <a:latin typeface="Trebuchet MS"/>
              </a:rPr>
              <a:t>05/11/20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19" name="PlaceHolder 16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20" name="PlaceHolder 17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AB7E663-1A85-483E-A2AB-9BC3F7E63D45}" type="slidenum">
              <a:rPr b="0" lang="pt-BR" sz="900" spc="-1" strike="noStrike">
                <a:solidFill>
                  <a:srgbClr val="90c226"/>
                </a:solidFill>
                <a:latin typeface="Trebuchet MS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5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0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1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68" name="PlaceHolder 12"/>
          <p:cNvSpPr>
            <a:spLocks noGrp="1"/>
          </p:cNvSpPr>
          <p:nvPr>
            <p:ph type="title"/>
          </p:nvPr>
        </p:nvSpPr>
        <p:spPr>
          <a:xfrm>
            <a:off x="1826640" y="301680"/>
            <a:ext cx="975096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9" name="PlaceHolder 13"/>
          <p:cNvSpPr>
            <a:spLocks noGrp="1"/>
          </p:cNvSpPr>
          <p:nvPr>
            <p:ph type="body"/>
          </p:nvPr>
        </p:nvSpPr>
        <p:spPr>
          <a:xfrm>
            <a:off x="1826640" y="1827360"/>
            <a:ext cx="477288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editar o texto mestre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0" name="PlaceHolder 14"/>
          <p:cNvSpPr>
            <a:spLocks noGrp="1"/>
          </p:cNvSpPr>
          <p:nvPr>
            <p:ph type="body"/>
          </p:nvPr>
        </p:nvSpPr>
        <p:spPr>
          <a:xfrm>
            <a:off x="6802920" y="1827360"/>
            <a:ext cx="4774680" cy="19807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editar o texto mestre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1" name="PlaceHolder 15"/>
          <p:cNvSpPr>
            <a:spLocks noGrp="1"/>
          </p:cNvSpPr>
          <p:nvPr>
            <p:ph type="body"/>
          </p:nvPr>
        </p:nvSpPr>
        <p:spPr>
          <a:xfrm>
            <a:off x="6802920" y="3960720"/>
            <a:ext cx="4774680" cy="19807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editar o texto mestre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2" name="PlaceHolder 16"/>
          <p:cNvSpPr>
            <a:spLocks noGrp="1"/>
          </p:cNvSpPr>
          <p:nvPr>
            <p:ph type="ftr"/>
          </p:nvPr>
        </p:nvSpPr>
        <p:spPr>
          <a:xfrm>
            <a:off x="3647160" y="6642000"/>
            <a:ext cx="6057720" cy="21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Trebuchet MS"/>
              </a:rPr>
              <a:t>Luzia Vidal de Souza – UFPR – Meta-Heurísticas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173" name="PlaceHolder 17"/>
          <p:cNvSpPr>
            <a:spLocks noGrp="1"/>
          </p:cNvSpPr>
          <p:nvPr>
            <p:ph type="sldNum"/>
          </p:nvPr>
        </p:nvSpPr>
        <p:spPr>
          <a:xfrm>
            <a:off x="10752840" y="5805360"/>
            <a:ext cx="829440" cy="899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A60558-CE98-49FB-8327-E3423FFD6236}" type="slidenum">
              <a:rPr b="0" lang="pt-BR" sz="900" spc="-1" strike="noStrike">
                <a:solidFill>
                  <a:srgbClr val="90c226"/>
                </a:solidFill>
                <a:latin typeface="Trebuchet MS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1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1" name="PlaceHolder 12"/>
          <p:cNvSpPr>
            <a:spLocks noGrp="1"/>
          </p:cNvSpPr>
          <p:nvPr>
            <p:ph type="title"/>
          </p:nvPr>
        </p:nvSpPr>
        <p:spPr>
          <a:xfrm>
            <a:off x="1826640" y="301680"/>
            <a:ext cx="975096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2" name="PlaceHolder 13"/>
          <p:cNvSpPr>
            <a:spLocks noGrp="1"/>
          </p:cNvSpPr>
          <p:nvPr>
            <p:ph type="body"/>
          </p:nvPr>
        </p:nvSpPr>
        <p:spPr>
          <a:xfrm>
            <a:off x="1826640" y="1827360"/>
            <a:ext cx="477288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editar o texto mestre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3" name="PlaceHolder 14"/>
          <p:cNvSpPr>
            <a:spLocks noGrp="1"/>
          </p:cNvSpPr>
          <p:nvPr>
            <p:ph type="body"/>
          </p:nvPr>
        </p:nvSpPr>
        <p:spPr>
          <a:xfrm>
            <a:off x="6802920" y="1827360"/>
            <a:ext cx="4774680" cy="4114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editar o texto mestre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4" name="PlaceHolder 15"/>
          <p:cNvSpPr>
            <a:spLocks noGrp="1"/>
          </p:cNvSpPr>
          <p:nvPr>
            <p:ph type="ftr"/>
          </p:nvPr>
        </p:nvSpPr>
        <p:spPr>
          <a:xfrm>
            <a:off x="3647160" y="6642000"/>
            <a:ext cx="6057720" cy="215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Trebuchet MS"/>
              </a:rPr>
              <a:t>Luzia Vidal de Souza – UFPR – Meta-Heurísticas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225" name="PlaceHolder 16"/>
          <p:cNvSpPr>
            <a:spLocks noGrp="1"/>
          </p:cNvSpPr>
          <p:nvPr>
            <p:ph type="sldNum"/>
          </p:nvPr>
        </p:nvSpPr>
        <p:spPr>
          <a:xfrm>
            <a:off x="10752840" y="5805360"/>
            <a:ext cx="829440" cy="8996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7CD78A-D44C-4708-9C6F-E437AD2D9981}" type="slidenum">
              <a:rPr b="0" lang="pt-BR" sz="900" spc="-1" strike="noStrike">
                <a:solidFill>
                  <a:srgbClr val="90c226"/>
                </a:solidFill>
                <a:latin typeface="Trebuchet MS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196360" y="544320"/>
            <a:ext cx="7807320" cy="56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 anchor="ctr"/>
          <a:p>
            <a:pPr algn="ctr">
              <a:lnSpc>
                <a:spcPct val="100000"/>
              </a:lnSpc>
            </a:pPr>
            <a:r>
              <a:rPr b="0" lang="pt-BR" sz="2900" spc="-1" strike="noStrike">
                <a:solidFill>
                  <a:srgbClr val="000000"/>
                </a:solidFill>
                <a:latin typeface="Arial"/>
                <a:ea typeface="SimSun"/>
              </a:rPr>
              <a:t>Métodos Populacionais</a:t>
            </a:r>
            <a:endParaRPr b="0" lang="pt-BR" sz="29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Algoritmos genéticos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Holland 1975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Efetuar um estudo rigoroso dos mecanismos de adaptação da natureza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Desenvolver modelos computacionais com os princípios básicos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Trebuchet MS"/>
              </a:rPr>
              <a:t>Luzia Vidal de Souza – UFPR – Meta-Heurísticas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Algoritmos Genéticos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2387520" y="1844640"/>
            <a:ext cx="82800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Simulam processos naturais de sobrevivência e reprodução das populações, essenciais em sua evolução;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nodeType="clickEffect" fill="hold">
                      <p:stCondLst>
                        <p:cond delay="indefinite"/>
                      </p:stCondLst>
                      <p:childTnLst>
                        <p:par>
                          <p:cTn id="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2196360" y="504000"/>
            <a:ext cx="7807320" cy="1144440"/>
          </a:xfrm>
          <a:prstGeom prst="rect">
            <a:avLst/>
          </a:prstGeom>
          <a:noFill/>
          <a:ln>
            <a:noFill/>
          </a:ln>
        </p:spPr>
        <p:txBody>
          <a:bodyPr tIns="3528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Terminologia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2196360" y="1906920"/>
            <a:ext cx="3809880" cy="4644000"/>
          </a:xfrm>
          <a:prstGeom prst="rect">
            <a:avLst/>
          </a:prstGeom>
          <a:noFill/>
          <a:ln>
            <a:noFill/>
          </a:ln>
        </p:spPr>
        <p:txBody>
          <a:bodyPr tIns="19440">
            <a:normAutofit/>
          </a:bodyPr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Indivíduo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Filho, pais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População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Fitness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Genotipo ou genoma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Chromossomo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Gene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Allelo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Fenotipo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geração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6196680" y="1906920"/>
            <a:ext cx="3809880" cy="4644000"/>
          </a:xfrm>
          <a:prstGeom prst="rect">
            <a:avLst/>
          </a:prstGeom>
          <a:noFill/>
          <a:ln>
            <a:noFill/>
          </a:ln>
        </p:spPr>
        <p:txBody>
          <a:bodyPr tIns="19440">
            <a:normAutofit/>
          </a:bodyPr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Solução Candidata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Um filho é uma modificação dos pais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Um conjunto de soluções candidatas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Qualidade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Estrutura de dados do indivíduo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Um genotipo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Uma posição particular do genoma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Um valor do gene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Sua representação no problema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iteração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90c226"/>
                </a:solidFill>
                <a:latin typeface="Trebuchet MS"/>
              </a:rPr>
              <a:t>Terminologia</a:t>
            </a:r>
            <a:br/>
            <a:r>
              <a:rPr b="1" lang="en-US" sz="3200" spc="-1" strike="noStrike">
                <a:solidFill>
                  <a:srgbClr val="90c226"/>
                </a:solidFill>
                <a:latin typeface="Trebuchet MS"/>
              </a:rPr>
              <a:t>Analogia com Biologia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2387520" y="1827360"/>
            <a:ext cx="7819560" cy="411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54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Cromossomo - codificação de uma possível solução – indivíduo (“string”);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54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Os parâmetros do problema de otimização são representados por cadeias de valores.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54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Exemplos: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spcAft>
                <a:spcPts val="54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Vetores de reais: (2.345, 4.3454, 5.1, 3.4)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spcAft>
                <a:spcPts val="54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Cadeias de bits: (111011011)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spcAft>
                <a:spcPts val="54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Vetores de inteiros: (1,4,2,5,2,8)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spcAft>
                <a:spcPts val="54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ou outra estrutura de dados;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54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nodeType="clickEffect" fill="hold">
                      <p:stCondLst>
                        <p:cond delay="indefinite"/>
                      </p:stCondLst>
                      <p:childTnLst>
                        <p:par>
                          <p:cTn id="1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nodeType="clickEffect" fill="hold">
                      <p:stCondLst>
                        <p:cond delay="indefinite"/>
                      </p:stCondLst>
                      <p:childTnLst>
                        <p:par>
                          <p:cTn id="1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nodeType="clickEffect" fill="hold">
                      <p:stCondLst>
                        <p:cond delay="indefinite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nodeType="clickEffect" fill="hold">
                      <p:stCondLst>
                        <p:cond delay="indefinite"/>
                      </p:stCondLst>
                      <p:childTnLst>
                        <p:par>
                          <p:cTn id="1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90c226"/>
                </a:solidFill>
                <a:latin typeface="Trebuchet MS"/>
              </a:rPr>
              <a:t>Terminologia</a:t>
            </a:r>
            <a:br/>
            <a:r>
              <a:rPr b="1" lang="en-US" sz="3200" spc="-1" strike="noStrike">
                <a:solidFill>
                  <a:srgbClr val="90c226"/>
                </a:solidFill>
                <a:latin typeface="Trebuchet MS"/>
              </a:rPr>
              <a:t>Analogia com Biologia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Alelo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Valores que o gene pode assumir.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Ex.: um gene representando a cor de um objeto pode ter alelos como azul, preto, verde etc...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Locus - Posição de um bit específico no indivíduo ou “string”;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Genótipo – indivíduo candidato à solução – x;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Fenótipo – valor da função para um dado indivíduo f(x).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Cromossomo - Indivíduo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2495520" y="1827360"/>
            <a:ext cx="7711560" cy="466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Possíveis soluções para um determinado problema;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Composto de </a:t>
            </a:r>
            <a:r>
              <a:rPr b="1" lang="en-US" sz="2000" spc="-1" strike="noStrike">
                <a:solidFill>
                  <a:srgbClr val="2c3c43"/>
                </a:solidFill>
                <a:latin typeface="Trebuchet MS"/>
              </a:rPr>
              <a:t>genes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- cada gene possui um local fixo no cromossomo (locus);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Definido por uma </a:t>
            </a:r>
            <a:r>
              <a:rPr b="1" i="1" lang="en-US" sz="2000" spc="-1" strike="noStrike">
                <a:solidFill>
                  <a:srgbClr val="2c3c43"/>
                </a:solidFill>
                <a:latin typeface="Trebuchet MS"/>
              </a:rPr>
              <a:t>string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de comprimento finito 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Conjunto de atributos da solução;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Cada atributo é uma sequência de bits e o indivíduo é conjunto das sequências de bits (</a:t>
            </a:r>
            <a:r>
              <a:rPr b="1" lang="en-US" sz="2000" spc="-1" strike="noStrike">
                <a:solidFill>
                  <a:srgbClr val="2c3c43"/>
                </a:solidFill>
                <a:latin typeface="Trebuchet MS"/>
              </a:rPr>
              <a:t>gene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);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2c3c43"/>
                </a:solidFill>
                <a:latin typeface="Trebuchet MS"/>
              </a:rPr>
              <a:t>Alelo</a:t>
            </a:r>
            <a:r>
              <a:rPr b="1" lang="en-US" sz="2000" spc="-1" strike="noStrike">
                <a:solidFill>
                  <a:srgbClr val="2c3c43"/>
                </a:solidFill>
                <a:latin typeface="Trebuchet MS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nodeType="clickEffect" fill="hold">
                      <p:stCondLst>
                        <p:cond delay="indefinite"/>
                      </p:stCondLst>
                      <p:childTnLst>
                        <p:par>
                          <p:cTn id="1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10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10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nodeType="clickEffect" fill="hold">
                      <p:stCondLst>
                        <p:cond delay="indefinite"/>
                      </p:stCondLst>
                      <p:childTnLst>
                        <p:par>
                          <p:cTn id="1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1000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nodeType="clickEffect" fill="hold">
                      <p:stCondLst>
                        <p:cond delay="indefinite"/>
                      </p:stCondLst>
                      <p:childTnLst>
                        <p:par>
                          <p:cTn id="1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nodeType="clickEffect" fill="hold">
                      <p:stCondLst>
                        <p:cond delay="indefinite"/>
                      </p:stCondLst>
                      <p:childTnLst>
                        <p:par>
                          <p:cTn id="1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1000" fill="hold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nodeType="clickEffect" fill="hold">
                      <p:stCondLst>
                        <p:cond delay="indefinite"/>
                      </p:stCondLst>
                      <p:childTnLst>
                        <p:par>
                          <p:cTn id="1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3" dur="1000" fill="hold"/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1000" fill="hold"/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nodeType="clickEffect" fill="hold">
                      <p:stCondLst>
                        <p:cond delay="indefinite"/>
                      </p:stCondLst>
                      <p:childTnLst>
                        <p:par>
                          <p:cTn id="1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1000" fill="hold"/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Genótipo x Fenótipo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2424240" y="1827360"/>
            <a:ext cx="778320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Genótipo - Conjunto de cromossomos, genes e alelos - variável independente x;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Fenótipo - características conferidas ao genótipo (variável dependente ou função, f(x)).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nodeType="clickEffect" fill="hold">
                      <p:stCondLst>
                        <p:cond delay="indefinite"/>
                      </p:stCondLst>
                      <p:childTnLst>
                        <p:par>
                          <p:cTn id="1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87" dur="10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nodeType="clickEffect" fill="hold">
                      <p:stCondLst>
                        <p:cond delay="indefinite"/>
                      </p:stCondLst>
                      <p:childTnLst>
                        <p:par>
                          <p:cTn id="1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92" dur="10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90c226"/>
                </a:solidFill>
                <a:latin typeface="Trebuchet MS"/>
              </a:rPr>
              <a:t>Requisitos para a implementação de um AG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66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Codificação genética das possíveis soluções do problema;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66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População inicial com diversidade suficiente para permitir ao algoritmo combinar características e produzir novas soluções;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66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Definição de um método para medir a qualidade de uma solução potencial;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66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Definição de procedimentos de combinação de soluções para gerar novos indivíduos na população;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nodeType="clickEffect" fill="hold">
                      <p:stCondLst>
                        <p:cond delay="indefinite"/>
                      </p:stCondLst>
                      <p:childTnLst>
                        <p:par>
                          <p:cTn id="1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199" dur="10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nodeType="clickEffect" fill="hold">
                      <p:stCondLst>
                        <p:cond delay="indefinite"/>
                      </p:stCondLst>
                      <p:childTnLst>
                        <p:par>
                          <p:cTn id="2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04" dur="10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nodeType="clickEffect" fill="hold">
                      <p:stCondLst>
                        <p:cond delay="indefinite"/>
                      </p:stCondLst>
                      <p:childTnLst>
                        <p:par>
                          <p:cTn id="2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09" dur="1000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nodeType="clickEffect" fill="hold">
                      <p:stCondLst>
                        <p:cond delay="indefinite"/>
                      </p:stCondLst>
                      <p:childTnLst>
                        <p:par>
                          <p:cTn id="2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14" dur="1000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72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Definição de um critério de escolha das soluções que permanecerão na população ou que serão retirados desta; 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spcAft>
                <a:spcPts val="72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Definição de um procedimento para introduzir, periodicamente, alterações em algumas soluções da população;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Desse modo mantém-se a diversidade da população e a possibilidade de se produzir soluções inovadoras para serem avaliadas pelo critério de seleção dos mais aptos.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0c226"/>
                </a:solidFill>
                <a:latin typeface="Trebuchet MS"/>
              </a:rPr>
              <a:t>Requisitos para a implementação de um AG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215" dur="indefinite" restart="never" nodeType="tmRoot">
          <p:childTnLst>
            <p:seq>
              <p:cTn id="216" dur="indefinite" nodeType="mainSeq">
                <p:childTnLst>
                  <p:par>
                    <p:cTn id="217" nodeType="clickEffect" fill="hold">
                      <p:stCondLst>
                        <p:cond delay="indefinite"/>
                      </p:stCondLst>
                      <p:childTnLst>
                        <p:par>
                          <p:cTn id="2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21" dur="10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nodeType="clickEffect" fill="hold">
                      <p:stCondLst>
                        <p:cond delay="indefinite"/>
                      </p:stCondLst>
                      <p:childTnLst>
                        <p:par>
                          <p:cTn id="2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26" dur="10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nodeType="clickEffect" fill="hold">
                      <p:stCondLst>
                        <p:cond delay="indefinite"/>
                      </p:stCondLst>
                      <p:childTnLst>
                        <p:par>
                          <p:cTn id="2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31" dur="10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Idéia Fundamental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Tratar as possíveis soluções do problema como </a:t>
            </a:r>
            <a:r>
              <a:rPr b="0" lang="en-US" sz="2400" spc="-1" strike="noStrike">
                <a:solidFill>
                  <a:srgbClr val="2c3c43"/>
                </a:solidFill>
                <a:latin typeface="Trebuchet MS"/>
              </a:rPr>
              <a:t>"indivíduos"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de uma "população", que irá "evoluir" a cada iteração ou "geração". 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32" dur="indefinite" restart="never" nodeType="tmRoot">
          <p:childTnLst>
            <p:seq>
              <p:cTn id="233" dur="indefinite" nodeType="mainSeq">
                <p:childTnLst>
                  <p:par>
                    <p:cTn id="234" nodeType="clickEffect" fill="hold">
                      <p:stCondLst>
                        <p:cond delay="indefinite"/>
                      </p:stCondLst>
                      <p:childTnLst>
                        <p:par>
                          <p:cTn id="2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2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nodeType="clickEffect" fill="hold">
                      <p:stCondLst>
                        <p:cond delay="indefinite"/>
                      </p:stCondLst>
                      <p:childTnLst>
                        <p:par>
                          <p:cTn id="2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4" dur="1000" fill="hold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1000" fill="hold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196360" y="544320"/>
            <a:ext cx="7807320" cy="1062360"/>
          </a:xfrm>
          <a:prstGeom prst="rect">
            <a:avLst/>
          </a:prstGeom>
          <a:noFill/>
          <a:ln>
            <a:noFill/>
          </a:ln>
        </p:spPr>
        <p:txBody>
          <a:bodyPr tIns="3528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Métodos Populacionais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2196360" y="1906920"/>
            <a:ext cx="7807320" cy="423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Mantém um conjunto de soluções candidatas e não só uma solução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Cada solução será modificada e avaliada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Hill-Climbing paralelos ??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81920" indent="-519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Uma solução afeta a outra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81920" indent="-519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Soluções ruins podem ser descartadas ou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81920" indent="-519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Mover para as soluções boas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Processo Iterativo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Procedimento iterativo que mantém uma população de estruturas (indivíduos) - possíveis soluções para um  problema; 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A cada iteração (“geração”), os indivíduos da população passam por uma avaliação que verifica sua capacidade em oferecer uma solução satisfatória para o problema;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Esta avaliação é feita conforme uma função que recebe o nome de função de aptidão, ou função de </a:t>
            </a:r>
            <a:r>
              <a:rPr b="0" i="1" lang="en-US" sz="2500" spc="-1" strike="noStrike">
                <a:solidFill>
                  <a:srgbClr val="404040"/>
                </a:solidFill>
                <a:latin typeface="Trebuchet MS"/>
              </a:rPr>
              <a:t>fitness</a:t>
            </a: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. 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46" dur="indefinite" restart="never" nodeType="tmRoot">
          <p:childTnLst>
            <p:seq>
              <p:cTn id="247" dur="indefinite" nodeType="mainSeq">
                <p:childTnLst>
                  <p:par>
                    <p:cTn id="248" nodeType="clickEffect" fill="hold">
                      <p:stCondLst>
                        <p:cond delay="indefinite"/>
                      </p:stCondLst>
                      <p:childTnLst>
                        <p:par>
                          <p:cTn id="2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2" dur="1000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1000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nodeType="clickEffect" fill="hold">
                      <p:stCondLst>
                        <p:cond delay="indefinite"/>
                      </p:stCondLst>
                      <p:childTnLst>
                        <p:par>
                          <p:cTn id="2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1000" fill="hold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1000" fill="hold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nodeType="clickEffect" fill="hold">
                      <p:stCondLst>
                        <p:cond delay="indefinite"/>
                      </p:stCondLst>
                      <p:childTnLst>
                        <p:par>
                          <p:cTn id="2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4" dur="1000" fill="hold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5" dur="1000" fill="hold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Estrutura Genérica de um AG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t&lt;-0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Gerar a população inicial P(t)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Avaliar os indivíduos de P(t)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Repita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Selecionar progenitores P’(t) a partir de P(t)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Aplicar operadores genéticos a P’(t) obtendo a nova população P(t+1)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Avaliar P(t+1)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t&lt;-(t+1)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Até (critério de terminação atingido)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Devolver resultado final de otimização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266" dur="indefinite" restart="never" nodeType="tmRoot">
          <p:childTnLst>
            <p:seq>
              <p:cTn id="2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1826640" y="301680"/>
            <a:ext cx="975096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Seleção Proporcional - Roleta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2894040" y="1628640"/>
            <a:ext cx="7197480" cy="431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Especifica a probabilidade de que cada indivíduo seja selecionado para a próxima geração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r>
              <a:rPr b="0" i="1" lang="en-US" sz="2100" spc="-1" strike="noStrike">
                <a:solidFill>
                  <a:srgbClr val="404040"/>
                </a:solidFill>
                <a:latin typeface="Times New Roman"/>
              </a:rPr>
              <a:t>       </a:t>
            </a:r>
            <a:r>
              <a:rPr b="0" i="1" lang="en-US" sz="2100" spc="-1" strike="noStrike">
                <a:solidFill>
                  <a:srgbClr val="404040"/>
                </a:solidFill>
                <a:latin typeface="Times New Roman"/>
              </a:rPr>
              <a:t>f</a:t>
            </a:r>
            <a:r>
              <a:rPr b="0" i="1" lang="en-US" sz="2100" spc="-1" strike="noStrike" baseline="-25000">
                <a:solidFill>
                  <a:srgbClr val="404040"/>
                </a:solidFill>
                <a:latin typeface="Times New Roman"/>
              </a:rPr>
              <a:t>i</a:t>
            </a: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 é o valor de aptidão do indivíduo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            </a:t>
            </a: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- valor acumulado de aptidão de todos os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              </a:t>
            </a: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indivíduos da população (</a:t>
            </a:r>
            <a:r>
              <a:rPr b="0" i="1" lang="en-US" sz="2100" spc="-1" strike="noStrike">
                <a:solidFill>
                  <a:srgbClr val="404040"/>
                </a:solidFill>
                <a:latin typeface="Times New Roman"/>
              </a:rPr>
              <a:t>n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1523880" y="-1846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6121440" y="2489040"/>
            <a:ext cx="1397160" cy="1384200"/>
          </a:xfrm>
          <a:prstGeom prst="rect">
            <a:avLst/>
          </a:prstGeom>
          <a:ln>
            <a:noFill/>
          </a:ln>
        </p:spPr>
      </p:pic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3492360" y="4508640"/>
            <a:ext cx="507960" cy="67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nodeType="clickEffect" fill="hold">
                      <p:stCondLst>
                        <p:cond delay="indefinite"/>
                      </p:stCondLst>
                      <p:childTnLst>
                        <p:par>
                          <p:cTn id="2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74" dur="10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nodeType="clickEffect" fill="hold">
                      <p:stCondLst>
                        <p:cond delay="indefinite"/>
                      </p:stCondLst>
                      <p:childTnLst>
                        <p:par>
                          <p:cTn id="2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9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82" dur="10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nodeType="clickEffect" fill="hold">
                      <p:stCondLst>
                        <p:cond delay="indefinite"/>
                      </p:stCondLst>
                      <p:childTnLst>
                        <p:par>
                          <p:cTn id="2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87" dur="1000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0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293" dur="10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1826640" y="301680"/>
            <a:ext cx="975096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Roleta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2894040" y="1592280"/>
            <a:ext cx="7197480" cy="4824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Cada indivíduo da população recebe uma porção da roleta proporcional ao seu valor </a:t>
            </a:r>
            <a:r>
              <a:rPr b="0" i="1" lang="en-US" sz="2100" spc="-1" strike="noStrike">
                <a:solidFill>
                  <a:srgbClr val="404040"/>
                </a:solidFill>
                <a:latin typeface="Times New Roman"/>
              </a:rPr>
              <a:t>p</a:t>
            </a:r>
            <a:r>
              <a:rPr b="0" i="1" lang="en-US" sz="2100" spc="-1" strike="noStrike" baseline="-25000">
                <a:solidFill>
                  <a:srgbClr val="404040"/>
                </a:solidFill>
                <a:latin typeface="Times New Roman"/>
              </a:rPr>
              <a:t>i</a:t>
            </a: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;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O sorteio dos elementos é feito através de um </a:t>
            </a:r>
            <a:r>
              <a:rPr b="0" lang="en-US" sz="2100" spc="-1" strike="noStrike">
                <a:solidFill>
                  <a:srgbClr val="99ca3c"/>
                </a:solidFill>
                <a:latin typeface="Trebuchet MS"/>
              </a:rPr>
              <a:t>“</a:t>
            </a:r>
            <a:r>
              <a:rPr b="1" lang="en-US" sz="2100" spc="-1" strike="noStrike">
                <a:solidFill>
                  <a:srgbClr val="99ca3c"/>
                </a:solidFill>
                <a:latin typeface="Trebuchet MS"/>
              </a:rPr>
              <a:t>jogo de roleta”</a:t>
            </a:r>
            <a:r>
              <a:rPr b="0" lang="en-US" sz="2100" spc="-1" strike="noStrike">
                <a:solidFill>
                  <a:srgbClr val="99ca3c"/>
                </a:solidFill>
                <a:latin typeface="Trebuchet MS"/>
              </a:rPr>
              <a:t>,</a:t>
            </a: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 onde a probabilidade de cada indivíduo ser selecionado é proporcional ao seu </a:t>
            </a:r>
            <a:r>
              <a:rPr b="0" i="1" lang="en-US" sz="2100" spc="-1" strike="noStrike">
                <a:solidFill>
                  <a:srgbClr val="404040"/>
                </a:solidFill>
                <a:latin typeface="Trebuchet MS"/>
              </a:rPr>
              <a:t>fitness</a:t>
            </a: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37" name="Picture 10" descr=""/>
          <p:cNvPicPr/>
          <p:nvPr/>
        </p:nvPicPr>
        <p:blipFill>
          <a:blip r:embed="rId1"/>
          <a:stretch/>
        </p:blipFill>
        <p:spPr>
          <a:xfrm>
            <a:off x="3143160" y="2529000"/>
            <a:ext cx="3047760" cy="20761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338" name="Picture 11" descr=""/>
          <p:cNvPicPr/>
          <p:nvPr/>
        </p:nvPicPr>
        <p:blipFill>
          <a:blip r:embed="rId2"/>
          <a:stretch/>
        </p:blipFill>
        <p:spPr>
          <a:xfrm>
            <a:off x="5700600" y="2241720"/>
            <a:ext cx="4686120" cy="261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4" dur="indefinite" restart="never" nodeType="tmRoot">
          <p:childTnLst>
            <p:seq>
              <p:cTn id="295" dur="indefinite" nodeType="mainSeq">
                <p:childTnLst>
                  <p:par>
                    <p:cTn id="296" nodeType="clickEffect" fill="hold">
                      <p:stCondLst>
                        <p:cond delay="indefinite"/>
                      </p:stCondLst>
                      <p:childTnLst>
                        <p:par>
                          <p:cTn id="2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0" dur="10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1" dur="10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nodeType="clickEffect" fill="hold">
                      <p:stCondLst>
                        <p:cond delay="indefinite"/>
                      </p:stCondLst>
                      <p:childTnLst>
                        <p:par>
                          <p:cTn id="3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6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9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nodeType="clickEffect" fill="hold">
                      <p:stCondLst>
                        <p:cond delay="indefinite"/>
                      </p:stCondLst>
                      <p:childTnLst>
                        <p:par>
                          <p:cTn id="3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4" dur="1000" fill="hold"/>
                                        <p:tgtEl>
                                          <p:spTgt spid="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1000" fill="hold"/>
                                        <p:tgtEl>
                                          <p:spTgt spid="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Roleta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2894040" y="1827360"/>
            <a:ext cx="75578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Pode ocorrer que os indivíduos que possuem melhor 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fitness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não sejam selecionados, pois sua chance de escolha não é de 100%;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Elitismo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(Michalewicz and Schoemauer, 1996)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, uma porcentagem da população com os melhores </a:t>
            </a:r>
            <a:r>
              <a:rPr b="1" i="1" lang="en-US" sz="1600" spc="-1" strike="noStrike">
                <a:solidFill>
                  <a:srgbClr val="2c3c43"/>
                </a:solidFill>
                <a:latin typeface="Trebuchet MS"/>
              </a:rPr>
              <a:t>fitness</a:t>
            </a:r>
            <a:r>
              <a:rPr b="1" i="1" lang="en-US" sz="1600" spc="-1" strike="noStrike">
                <a:solidFill>
                  <a:srgbClr val="2c3c43"/>
                </a:solidFill>
                <a:latin typeface="Trebuchet MS"/>
              </a:rPr>
              <a:t> 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16" dur="indefinite" restart="never" nodeType="tmRoot">
          <p:childTnLst>
            <p:seq>
              <p:cTn id="317" dur="indefinite" nodeType="mainSeq">
                <p:childTnLst>
                  <p:par>
                    <p:cTn id="318" nodeType="clickEffect" fill="hold">
                      <p:stCondLst>
                        <p:cond delay="indefinite"/>
                      </p:stCondLst>
                      <p:childTnLst>
                        <p:par>
                          <p:cTn id="3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2" dur="1000" fill="hold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3" dur="1000" fill="hold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nodeType="clickEffect" fill="hold">
                      <p:stCondLst>
                        <p:cond delay="indefinite"/>
                      </p:stCondLst>
                      <p:childTnLst>
                        <p:par>
                          <p:cTn id="3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8" dur="1000" fill="hold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9" dur="1000" fill="hold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Torneio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2603520" y="1827360"/>
            <a:ext cx="76039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Um número p de indivíduos da população é escolhido aleatoriamente para formar uma sub-população temporária;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30" dur="indefinite" restart="never" nodeType="tmRoot">
          <p:childTnLst>
            <p:seq>
              <p:cTn id="331" dur="indefinite" nodeType="mainSeq">
                <p:childTnLst>
                  <p:par>
                    <p:cTn id="332" nodeType="clickEffect" fill="hold">
                      <p:stCondLst>
                        <p:cond delay="indefinite"/>
                      </p:stCondLst>
                      <p:childTnLst>
                        <p:par>
                          <p:cTn id="3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6" dur="1000" fill="hold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7" dur="1000" fill="hold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nodeType="clickEffect" fill="hold">
                      <p:stCondLst>
                        <p:cond delay="indefinite"/>
                      </p:stCondLst>
                      <p:childTnLst>
                        <p:par>
                          <p:cTn id="3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2" dur="1000" fill="hold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3" dur="1000" fill="hold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8b8b8b"/>
                </a:solidFill>
                <a:latin typeface="Trebuchet MS"/>
              </a:rPr>
              <a:t>Luzia Vidal de Souza – UFPR – Meta-Heurísticas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Ranking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5" name="TextShape 3"/>
          <p:cNvSpPr txBox="1"/>
          <p:nvPr/>
        </p:nvSpPr>
        <p:spPr>
          <a:xfrm>
            <a:off x="2894040" y="1827360"/>
            <a:ext cx="7313400" cy="214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Os indivíduos são ordenados de acordo com seu </a:t>
            </a:r>
            <a:r>
              <a:rPr b="0" i="1" lang="en-US" sz="2100" spc="-1" strike="noStrike">
                <a:solidFill>
                  <a:srgbClr val="404040"/>
                </a:solidFill>
                <a:latin typeface="Trebuchet MS"/>
              </a:rPr>
              <a:t>fitness</a:t>
            </a: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;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Indivíduo menos adaptado -&gt; valor 1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Indivíduo mais adaptado -&gt; valor igual número de indivíduos da população.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Em seguida, a cada indivíduo </a:t>
            </a:r>
            <a:r>
              <a:rPr b="0" i="1" lang="en-US" sz="2100" spc="-1" strike="noStrike">
                <a:solidFill>
                  <a:srgbClr val="404040"/>
                </a:solidFill>
                <a:latin typeface="Times New Roman"/>
              </a:rPr>
              <a:t>i</a:t>
            </a: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 é associada uma probabilidade </a:t>
            </a:r>
            <a:r>
              <a:rPr b="0" i="1" lang="en-US" sz="2100" spc="-1" strike="noStrike">
                <a:solidFill>
                  <a:srgbClr val="404040"/>
                </a:solidFill>
                <a:latin typeface="Times New Roman"/>
              </a:rPr>
              <a:t>p</a:t>
            </a:r>
            <a:r>
              <a:rPr b="0" i="1" lang="en-US" sz="2100" spc="-1" strike="noStrike" baseline="-25000">
                <a:solidFill>
                  <a:srgbClr val="404040"/>
                </a:solidFill>
                <a:latin typeface="Times New Roman"/>
              </a:rPr>
              <a:t>i</a:t>
            </a: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 de ser escolhido.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46" name="Picture 4" descr=""/>
          <p:cNvPicPr/>
          <p:nvPr/>
        </p:nvPicPr>
        <p:blipFill>
          <a:blip r:embed="rId1"/>
          <a:stretch/>
        </p:blipFill>
        <p:spPr>
          <a:xfrm>
            <a:off x="2495520" y="4149720"/>
            <a:ext cx="4590720" cy="2076120"/>
          </a:xfrm>
          <a:prstGeom prst="rect">
            <a:avLst/>
          </a:prstGeom>
          <a:ln>
            <a:noFill/>
          </a:ln>
        </p:spPr>
      </p:pic>
      <p:pic>
        <p:nvPicPr>
          <p:cNvPr id="347" name="Picture 5" descr=""/>
          <p:cNvPicPr/>
          <p:nvPr/>
        </p:nvPicPr>
        <p:blipFill>
          <a:blip r:embed="rId2"/>
          <a:stretch/>
        </p:blipFill>
        <p:spPr>
          <a:xfrm>
            <a:off x="5700600" y="3573360"/>
            <a:ext cx="6374880" cy="3071520"/>
          </a:xfrm>
          <a:prstGeom prst="rect">
            <a:avLst/>
          </a:prstGeom>
          <a:ln>
            <a:noFill/>
          </a:ln>
        </p:spPr>
      </p:pic>
      <p:sp>
        <p:nvSpPr>
          <p:cNvPr id="348" name="CustomShape 4"/>
          <p:cNvSpPr/>
          <p:nvPr/>
        </p:nvSpPr>
        <p:spPr>
          <a:xfrm>
            <a:off x="6600960" y="3357720"/>
            <a:ext cx="3060360" cy="1006200"/>
          </a:xfrm>
          <a:prstGeom prst="wedgeRoundRectCallout">
            <a:avLst>
              <a:gd name="adj1" fmla="val -60995"/>
              <a:gd name="adj2" fmla="val 45898"/>
              <a:gd name="adj3" fmla="val 16667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Problema de minimização menor fitness = maior probabilidade 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44" dur="indefinite" restart="never" nodeType="tmRoot">
          <p:childTnLst>
            <p:seq>
              <p:cTn id="345" dur="indefinite" nodeType="mainSeq">
                <p:childTnLst>
                  <p:par>
                    <p:cTn id="346" nodeType="clickEffect" fill="hold">
                      <p:stCondLst>
                        <p:cond delay="indefinite"/>
                      </p:stCondLst>
                      <p:childTnLst>
                        <p:par>
                          <p:cTn id="3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0" dur="10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1" dur="1000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nodeType="after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1000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1000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358" nodeType="after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1000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1000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nodeType="clickEffect" fill="hold">
                      <p:stCondLst>
                        <p:cond delay="indefinite"/>
                      </p:stCondLst>
                      <p:childTnLst>
                        <p:par>
                          <p:cTn id="3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6" dur="100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7" dur="100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nodeType="clickEffect" fill="hold">
                      <p:stCondLst>
                        <p:cond delay="indefinite"/>
                      </p:stCondLst>
                      <p:childTnLst>
                        <p:par>
                          <p:cTn id="3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2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nodeType="clickEffect" fill="hold">
                      <p:stCondLst>
                        <p:cond delay="indefinite"/>
                      </p:stCondLst>
                      <p:childTnLst>
                        <p:par>
                          <p:cTn id="3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nodeType="clickEffect" fill="hold">
                      <p:stCondLst>
                        <p:cond delay="indefinite"/>
                      </p:stCondLst>
                      <p:childTnLst>
                        <p:par>
                          <p:cTn id="3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2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3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nodeType="clickEffect" fill="hold">
                      <p:stCondLst>
                        <p:cond delay="indefinite"/>
                      </p:stCondLst>
                      <p:childTnLst>
                        <p:par>
                          <p:cTn id="3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87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8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Operadores Genéticos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839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Transformar a população através de sucessivas gerações até chegar a um resultado satisfatório. 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839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São necessários para que a população se diversifique e mantenha características de adaptação adquiridas nas gerações anteriores. 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839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Os operadores de cruzamento e de mutação têm um papel fundamental em um algoritmo genético.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839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Os principais operadores genéticos são: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Reprodução;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Cruzamento;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90" dur="indefinite" restart="never" nodeType="tmRoot">
          <p:childTnLst>
            <p:seq>
              <p:cTn id="391" dur="indefinite" nodeType="mainSeq">
                <p:childTnLst>
                  <p:par>
                    <p:cTn id="392" nodeType="clickEffect" fill="hold">
                      <p:stCondLst>
                        <p:cond delay="indefinite"/>
                      </p:stCondLst>
                      <p:childTnLst>
                        <p:par>
                          <p:cTn id="3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6" dur="1000" fill="hold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1000" fill="hold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nodeType="clickEffect" fill="hold">
                      <p:stCondLst>
                        <p:cond delay="indefinite"/>
                      </p:stCondLst>
                      <p:childTnLst>
                        <p:par>
                          <p:cTn id="3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2" dur="1000" fill="hold"/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3" dur="1000" fill="hold"/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nodeType="clickEffect" fill="hold">
                      <p:stCondLst>
                        <p:cond delay="indefinite"/>
                      </p:stCondLst>
                      <p:childTnLst>
                        <p:par>
                          <p:cTn id="4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8" dur="1000" fill="hold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9" dur="1000" fill="hold"/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nodeType="clickEffect" fill="hold">
                      <p:stCondLst>
                        <p:cond delay="indefinite"/>
                      </p:stCondLst>
                      <p:childTnLst>
                        <p:par>
                          <p:cTn id="4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4" dur="1000" fill="hold"/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5" dur="1000" fill="hold"/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nodeType="clickEffect" fill="hold">
                      <p:stCondLst>
                        <p:cond delay="indefinite"/>
                      </p:stCondLst>
                      <p:childTnLst>
                        <p:par>
                          <p:cTn id="4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0" dur="1000" fill="hold"/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1" dur="1000" fill="hold"/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nodeType="clickEffect" fill="hold">
                      <p:stCondLst>
                        <p:cond delay="indefinite"/>
                      </p:stCondLst>
                      <p:childTnLst>
                        <p:par>
                          <p:cTn id="4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6" dur="1000" fill="hold"/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7" dur="1000" fill="hold"/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nodeType="clickEffect" fill="hold">
                      <p:stCondLst>
                        <p:cond delay="indefinite"/>
                      </p:stCondLst>
                      <p:childTnLst>
                        <p:par>
                          <p:cTn id="4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2" dur="1000" fill="hold"/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3" dur="1000" fill="hold"/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Reprodução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90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Seleciona-se um indivíduo da população atual e o mesmo é copiado para a próxima geração sem nenhuma alteração em sua estrutura;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901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434" dur="indefinite" restart="never" nodeType="tmRoot">
          <p:childTnLst>
            <p:seq>
              <p:cTn id="435" dur="indefinite" nodeType="mainSeq">
                <p:childTnLst>
                  <p:par>
                    <p:cTn id="436" nodeType="clickEffect" fill="hold">
                      <p:stCondLst>
                        <p:cond delay="indefinite"/>
                      </p:stCondLst>
                      <p:childTnLst>
                        <p:par>
                          <p:cTn id="4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8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0" dur="10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1" dur="10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nodeType="clickEffect" fill="hold">
                      <p:stCondLst>
                        <p:cond delay="indefinite"/>
                      </p:stCondLst>
                      <p:childTnLst>
                        <p:par>
                          <p:cTn id="4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6" dur="1000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7" dur="1000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Cruzamento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Combina partes das soluções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Tipicamente se aplica a pares de soluções com uma probabilidade   Pc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Pc é um parâmetro do AG – valores em [0.6, 0.95]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448" dur="indefinite" restart="never" nodeType="tmRoot">
          <p:childTnLst>
            <p:seq>
              <p:cTn id="4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2196360" y="504000"/>
            <a:ext cx="7807320" cy="1144440"/>
          </a:xfrm>
          <a:prstGeom prst="rect">
            <a:avLst/>
          </a:prstGeom>
          <a:noFill/>
          <a:ln>
            <a:noFill/>
          </a:ln>
        </p:spPr>
        <p:txBody>
          <a:bodyPr tIns="3528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Computação Evolutiva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2196360" y="1906920"/>
            <a:ext cx="7807320" cy="432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Inspiração libre de conceitos da biologia, genetica e evolução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Originam algoritmos evolutivos (AEs)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 maoria dos Eas: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81920" indent="-519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Generacionais : atualizam a população uma vez a cada iteração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81920" indent="-519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“ </a:t>
            </a: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Steady-State”: Atualizam poucas soluções a cada iteração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12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Aes: Algoritmos Geneticos (AG), Estategias Evolutivas (EE)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Cruzamento (</a:t>
            </a:r>
            <a:r>
              <a:rPr b="0" i="1" lang="en-US" sz="3600" spc="-1" strike="noStrike">
                <a:solidFill>
                  <a:srgbClr val="90c226"/>
                </a:solidFill>
                <a:latin typeface="Trebuchet MS"/>
              </a:rPr>
              <a:t>Crossover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2351160" y="1773360"/>
            <a:ext cx="8071920" cy="457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1001"/>
              </a:spcBef>
              <a:spcAft>
                <a:spcPts val="40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Dois indivíduos pais são selecionados e seu material genético é combinado, permutando uma parte de um dos pais por uma parte do outro, gerando um novo indivíduo, que espera-se que seja melhor do que os anteriores, pois foram criados a partir da combinação das melhores partes de cada indivíduo;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spcAft>
                <a:spcPts val="40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Visa guiar a solução de maneira a combinar as melhores soluções na busca da solução ótima; 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spcAft>
                <a:spcPts val="40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Funciona da seguinte maneira: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80000"/>
              </a:lnSpc>
              <a:spcBef>
                <a:spcPts val="1001"/>
              </a:spcBef>
              <a:spcAft>
                <a:spcPts val="36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Escolhe-se dois indivíduos através do valor de sua função de aptidão;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80000"/>
              </a:lnSpc>
              <a:spcBef>
                <a:spcPts val="1001"/>
              </a:spcBef>
              <a:spcAft>
                <a:spcPts val="36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Seleciona-se, aleatoriamente, em cada indivíduo, um ou dois pontos de cruzamento;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80000"/>
              </a:lnSpc>
              <a:spcBef>
                <a:spcPts val="1001"/>
              </a:spcBef>
              <a:spcAft>
                <a:spcPts val="36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450" dur="indefinite" restart="never" nodeType="tmRoot">
          <p:childTnLst>
            <p:seq>
              <p:cTn id="451" dur="indefinite" nodeType="mainSeq">
                <p:childTnLst>
                  <p:par>
                    <p:cTn id="452" nodeType="clickEffect" fill="hold">
                      <p:stCondLst>
                        <p:cond delay="indefinite"/>
                      </p:stCondLst>
                      <p:childTnLst>
                        <p:par>
                          <p:cTn id="4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4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6" dur="1000" fill="hold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7" dur="1000" fill="hold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nodeType="clickEffect" fill="hold">
                      <p:stCondLst>
                        <p:cond delay="indefinite"/>
                      </p:stCondLst>
                      <p:childTnLst>
                        <p:par>
                          <p:cTn id="4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2" dur="1000" fill="hold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3" dur="1000" fill="hold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nodeType="clickEffect" fill="hold">
                      <p:stCondLst>
                        <p:cond delay="indefinite"/>
                      </p:stCondLst>
                      <p:childTnLst>
                        <p:par>
                          <p:cTn id="4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8" dur="1000" fill="hold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9" dur="1000" fill="hold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nodeType="clickEffect" fill="hold">
                      <p:stCondLst>
                        <p:cond delay="indefinite"/>
                      </p:stCondLst>
                      <p:childTnLst>
                        <p:par>
                          <p:cTn id="4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4" dur="1000" fill="hold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5" dur="1000" fill="hold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nodeType="clickEffect" fill="hold">
                      <p:stCondLst>
                        <p:cond delay="indefinite"/>
                      </p:stCondLst>
                      <p:childTnLst>
                        <p:par>
                          <p:cTn id="4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8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0" dur="1000" fill="hold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1" dur="1000" fill="hold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nodeType="clickEffect" fill="hold">
                      <p:stCondLst>
                        <p:cond delay="indefinite"/>
                      </p:stCondLst>
                      <p:childTnLst>
                        <p:par>
                          <p:cTn id="4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6" dur="1000" fill="hold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7" dur="1000" fill="hold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59" name="Imagem 4" descr=""/>
          <p:cNvPicPr/>
          <p:nvPr/>
        </p:nvPicPr>
        <p:blipFill>
          <a:blip r:embed="rId1"/>
          <a:stretch/>
        </p:blipFill>
        <p:spPr>
          <a:xfrm>
            <a:off x="677160" y="1930320"/>
            <a:ext cx="8614800" cy="338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8" dur="indefinite" restart="never" nodeType="tmRoot">
          <p:childTnLst>
            <p:seq>
              <p:cTn id="4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90c226"/>
                </a:solidFill>
                <a:latin typeface="Trebuchet MS"/>
              </a:rPr>
              <a:t>Exemplo de Cruzamento</a:t>
            </a:r>
            <a:br/>
            <a:r>
              <a:rPr b="0" lang="en-US" sz="3200" spc="-1" strike="noStrike">
                <a:solidFill>
                  <a:srgbClr val="90c226"/>
                </a:solidFill>
                <a:latin typeface="Trebuchet MS"/>
              </a:rPr>
              <a:t>com um ponto de cruzamento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grpSp>
        <p:nvGrpSpPr>
          <p:cNvPr id="361" name="Group 2"/>
          <p:cNvGrpSpPr/>
          <p:nvPr/>
        </p:nvGrpSpPr>
        <p:grpSpPr>
          <a:xfrm>
            <a:off x="3175560" y="5373720"/>
            <a:ext cx="1767240" cy="364680"/>
            <a:chOff x="3175560" y="5373720"/>
            <a:chExt cx="1767240" cy="364680"/>
          </a:xfrm>
        </p:grpSpPr>
        <p:sp>
          <p:nvSpPr>
            <p:cNvPr id="362" name="CustomShape 3"/>
            <p:cNvSpPr/>
            <p:nvPr/>
          </p:nvSpPr>
          <p:spPr>
            <a:xfrm>
              <a:off x="3175560" y="5373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63" name="CustomShape 4"/>
            <p:cNvSpPr/>
            <p:nvPr/>
          </p:nvSpPr>
          <p:spPr>
            <a:xfrm>
              <a:off x="3534480" y="5373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64" name="CustomShape 5"/>
            <p:cNvSpPr/>
            <p:nvPr/>
          </p:nvSpPr>
          <p:spPr>
            <a:xfrm>
              <a:off x="3894840" y="5373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65" name="CustomShape 6"/>
            <p:cNvSpPr/>
            <p:nvPr/>
          </p:nvSpPr>
          <p:spPr>
            <a:xfrm>
              <a:off x="4258080" y="5373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66" name="CustomShape 7"/>
            <p:cNvSpPr/>
            <p:nvPr/>
          </p:nvSpPr>
          <p:spPr>
            <a:xfrm>
              <a:off x="4618440" y="5373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367" name="Group 8"/>
          <p:cNvGrpSpPr/>
          <p:nvPr/>
        </p:nvGrpSpPr>
        <p:grpSpPr>
          <a:xfrm>
            <a:off x="4978800" y="5373720"/>
            <a:ext cx="1040400" cy="364680"/>
            <a:chOff x="4978800" y="5373720"/>
            <a:chExt cx="1040400" cy="364680"/>
          </a:xfrm>
        </p:grpSpPr>
        <p:sp>
          <p:nvSpPr>
            <p:cNvPr id="368" name="CustomShape 9"/>
            <p:cNvSpPr/>
            <p:nvPr/>
          </p:nvSpPr>
          <p:spPr>
            <a:xfrm>
              <a:off x="4978800" y="5373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69" name="CustomShape 10"/>
            <p:cNvSpPr/>
            <p:nvPr/>
          </p:nvSpPr>
          <p:spPr>
            <a:xfrm>
              <a:off x="5339160" y="5373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70" name="CustomShape 11"/>
            <p:cNvSpPr/>
            <p:nvPr/>
          </p:nvSpPr>
          <p:spPr>
            <a:xfrm>
              <a:off x="5694840" y="5373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371" name="Group 12"/>
          <p:cNvGrpSpPr/>
          <p:nvPr/>
        </p:nvGrpSpPr>
        <p:grpSpPr>
          <a:xfrm>
            <a:off x="6344280" y="5373720"/>
            <a:ext cx="1767240" cy="364680"/>
            <a:chOff x="6344280" y="5373720"/>
            <a:chExt cx="1767240" cy="364680"/>
          </a:xfrm>
        </p:grpSpPr>
        <p:sp>
          <p:nvSpPr>
            <p:cNvPr id="372" name="CustomShape 13"/>
            <p:cNvSpPr/>
            <p:nvPr/>
          </p:nvSpPr>
          <p:spPr>
            <a:xfrm>
              <a:off x="6344280" y="5373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73" name="CustomShape 14"/>
            <p:cNvSpPr/>
            <p:nvPr/>
          </p:nvSpPr>
          <p:spPr>
            <a:xfrm>
              <a:off x="6702840" y="5373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74" name="CustomShape 15"/>
            <p:cNvSpPr/>
            <p:nvPr/>
          </p:nvSpPr>
          <p:spPr>
            <a:xfrm>
              <a:off x="7063200" y="5373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75" name="CustomShape 16"/>
            <p:cNvSpPr/>
            <p:nvPr/>
          </p:nvSpPr>
          <p:spPr>
            <a:xfrm>
              <a:off x="7426800" y="5373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76" name="CustomShape 17"/>
            <p:cNvSpPr/>
            <p:nvPr/>
          </p:nvSpPr>
          <p:spPr>
            <a:xfrm>
              <a:off x="7787160" y="5373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377" name="Group 18"/>
          <p:cNvGrpSpPr/>
          <p:nvPr/>
        </p:nvGrpSpPr>
        <p:grpSpPr>
          <a:xfrm>
            <a:off x="8147520" y="5373720"/>
            <a:ext cx="1040400" cy="364680"/>
            <a:chOff x="8147520" y="5373720"/>
            <a:chExt cx="1040400" cy="364680"/>
          </a:xfrm>
        </p:grpSpPr>
        <p:sp>
          <p:nvSpPr>
            <p:cNvPr id="378" name="CustomShape 19"/>
            <p:cNvSpPr/>
            <p:nvPr/>
          </p:nvSpPr>
          <p:spPr>
            <a:xfrm>
              <a:off x="8147520" y="5373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79" name="CustomShape 20"/>
            <p:cNvSpPr/>
            <p:nvPr/>
          </p:nvSpPr>
          <p:spPr>
            <a:xfrm>
              <a:off x="8507880" y="5373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80" name="CustomShape 21"/>
            <p:cNvSpPr/>
            <p:nvPr/>
          </p:nvSpPr>
          <p:spPr>
            <a:xfrm>
              <a:off x="8863560" y="5373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381" name="Group 22"/>
          <p:cNvGrpSpPr/>
          <p:nvPr/>
        </p:nvGrpSpPr>
        <p:grpSpPr>
          <a:xfrm>
            <a:off x="6339240" y="3249720"/>
            <a:ext cx="1767600" cy="364680"/>
            <a:chOff x="6339240" y="3249720"/>
            <a:chExt cx="1767600" cy="364680"/>
          </a:xfrm>
        </p:grpSpPr>
        <p:sp>
          <p:nvSpPr>
            <p:cNvPr id="382" name="CustomShape 23"/>
            <p:cNvSpPr/>
            <p:nvPr/>
          </p:nvSpPr>
          <p:spPr>
            <a:xfrm>
              <a:off x="6339240" y="3249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83" name="CustomShape 24"/>
            <p:cNvSpPr/>
            <p:nvPr/>
          </p:nvSpPr>
          <p:spPr>
            <a:xfrm>
              <a:off x="6698160" y="3249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84" name="CustomShape 25"/>
            <p:cNvSpPr/>
            <p:nvPr/>
          </p:nvSpPr>
          <p:spPr>
            <a:xfrm>
              <a:off x="7058520" y="3249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85" name="CustomShape 26"/>
            <p:cNvSpPr/>
            <p:nvPr/>
          </p:nvSpPr>
          <p:spPr>
            <a:xfrm>
              <a:off x="7422120" y="3249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86" name="CustomShape 27"/>
            <p:cNvSpPr/>
            <p:nvPr/>
          </p:nvSpPr>
          <p:spPr>
            <a:xfrm>
              <a:off x="7782480" y="3249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387" name="Group 28"/>
          <p:cNvGrpSpPr/>
          <p:nvPr/>
        </p:nvGrpSpPr>
        <p:grpSpPr>
          <a:xfrm>
            <a:off x="8142840" y="3249720"/>
            <a:ext cx="1040400" cy="364680"/>
            <a:chOff x="8142840" y="3249720"/>
            <a:chExt cx="1040400" cy="364680"/>
          </a:xfrm>
        </p:grpSpPr>
        <p:sp>
          <p:nvSpPr>
            <p:cNvPr id="388" name="CustomShape 29"/>
            <p:cNvSpPr/>
            <p:nvPr/>
          </p:nvSpPr>
          <p:spPr>
            <a:xfrm>
              <a:off x="8142840" y="3249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89" name="CustomShape 30"/>
            <p:cNvSpPr/>
            <p:nvPr/>
          </p:nvSpPr>
          <p:spPr>
            <a:xfrm>
              <a:off x="8503200" y="3249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90" name="CustomShape 31"/>
            <p:cNvSpPr/>
            <p:nvPr/>
          </p:nvSpPr>
          <p:spPr>
            <a:xfrm>
              <a:off x="8858880" y="32497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391" name="CustomShape 32"/>
          <p:cNvSpPr/>
          <p:nvPr/>
        </p:nvSpPr>
        <p:spPr>
          <a:xfrm>
            <a:off x="7130520" y="2400480"/>
            <a:ext cx="1618200" cy="36468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</a:rPr>
              <a:t>Indivíduo 2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392" name="Group 33"/>
          <p:cNvGrpSpPr/>
          <p:nvPr/>
        </p:nvGrpSpPr>
        <p:grpSpPr>
          <a:xfrm>
            <a:off x="3172320" y="3249720"/>
            <a:ext cx="1767600" cy="364680"/>
            <a:chOff x="3172320" y="3249720"/>
            <a:chExt cx="1767600" cy="364680"/>
          </a:xfrm>
        </p:grpSpPr>
        <p:sp>
          <p:nvSpPr>
            <p:cNvPr id="393" name="CustomShape 34"/>
            <p:cNvSpPr/>
            <p:nvPr/>
          </p:nvSpPr>
          <p:spPr>
            <a:xfrm>
              <a:off x="3172320" y="3249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94" name="CustomShape 35"/>
            <p:cNvSpPr/>
            <p:nvPr/>
          </p:nvSpPr>
          <p:spPr>
            <a:xfrm>
              <a:off x="3531240" y="3249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95" name="CustomShape 36"/>
            <p:cNvSpPr/>
            <p:nvPr/>
          </p:nvSpPr>
          <p:spPr>
            <a:xfrm>
              <a:off x="3891600" y="3249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96" name="CustomShape 37"/>
            <p:cNvSpPr/>
            <p:nvPr/>
          </p:nvSpPr>
          <p:spPr>
            <a:xfrm>
              <a:off x="4255200" y="3249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97" name="CustomShape 38"/>
            <p:cNvSpPr/>
            <p:nvPr/>
          </p:nvSpPr>
          <p:spPr>
            <a:xfrm>
              <a:off x="4615560" y="3249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398" name="Group 39"/>
          <p:cNvGrpSpPr/>
          <p:nvPr/>
        </p:nvGrpSpPr>
        <p:grpSpPr>
          <a:xfrm>
            <a:off x="4975920" y="3249720"/>
            <a:ext cx="1040040" cy="364680"/>
            <a:chOff x="4975920" y="3249720"/>
            <a:chExt cx="1040040" cy="364680"/>
          </a:xfrm>
        </p:grpSpPr>
        <p:sp>
          <p:nvSpPr>
            <p:cNvPr id="399" name="CustomShape 40"/>
            <p:cNvSpPr/>
            <p:nvPr/>
          </p:nvSpPr>
          <p:spPr>
            <a:xfrm>
              <a:off x="4975920" y="3249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00" name="CustomShape 41"/>
            <p:cNvSpPr/>
            <p:nvPr/>
          </p:nvSpPr>
          <p:spPr>
            <a:xfrm>
              <a:off x="5336280" y="3249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01" name="CustomShape 42"/>
            <p:cNvSpPr/>
            <p:nvPr/>
          </p:nvSpPr>
          <p:spPr>
            <a:xfrm>
              <a:off x="5691600" y="32497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402" name="CustomShape 43"/>
          <p:cNvSpPr/>
          <p:nvPr/>
        </p:nvSpPr>
        <p:spPr>
          <a:xfrm>
            <a:off x="3821040" y="2365200"/>
            <a:ext cx="1598400" cy="36468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</a:rPr>
              <a:t>Indivíduo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3" name="Line 44"/>
          <p:cNvSpPr/>
          <p:nvPr/>
        </p:nvSpPr>
        <p:spPr>
          <a:xfrm>
            <a:off x="4944960" y="3012840"/>
            <a:ext cx="360" cy="86364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400000" sp="300000"/>
            </a:custDash>
            <a:round/>
            <a:tailEnd len="lg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45"/>
          <p:cNvSpPr/>
          <p:nvPr/>
        </p:nvSpPr>
        <p:spPr>
          <a:xfrm>
            <a:off x="8113680" y="3049560"/>
            <a:ext cx="360" cy="86328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400000" sp="300000"/>
            </a:custDash>
            <a:round/>
            <a:tailEnd len="lg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46"/>
          <p:cNvSpPr/>
          <p:nvPr/>
        </p:nvSpPr>
        <p:spPr>
          <a:xfrm>
            <a:off x="3611160" y="4633920"/>
            <a:ext cx="2099880" cy="36468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</a:rPr>
              <a:t>Descendente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6" name="CustomShape 47"/>
          <p:cNvSpPr/>
          <p:nvPr/>
        </p:nvSpPr>
        <p:spPr>
          <a:xfrm>
            <a:off x="6816600" y="4633920"/>
            <a:ext cx="2160360" cy="36468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</a:rPr>
              <a:t>Descendente 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7" name="CustomShape 48"/>
          <p:cNvSpPr/>
          <p:nvPr/>
        </p:nvSpPr>
        <p:spPr>
          <a:xfrm>
            <a:off x="4924440" y="1792440"/>
            <a:ext cx="1839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49"/>
          <p:cNvSpPr/>
          <p:nvPr/>
        </p:nvSpPr>
        <p:spPr>
          <a:xfrm>
            <a:off x="3969000" y="1848960"/>
            <a:ext cx="4500360" cy="394920"/>
          </a:xfrm>
          <a:prstGeom prst="rect">
            <a:avLst/>
          </a:prstGeom>
          <a:solidFill>
            <a:schemeClr val="accent2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Verdana"/>
              </a:rPr>
              <a:t>Gera-se dois números aleatórios</a:t>
            </a:r>
            <a:endParaRPr b="0" lang="pt-BR" sz="2000" spc="-1" strike="noStrike">
              <a:latin typeface="Arial"/>
            </a:endParaRPr>
          </a:p>
          <a:p>
            <a:pPr marL="743040" indent="-285480">
              <a:lnSpc>
                <a:spcPct val="8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409" name="CustomShape 50"/>
          <p:cNvSpPr/>
          <p:nvPr/>
        </p:nvSpPr>
        <p:spPr>
          <a:xfrm>
            <a:off x="646200" y="2725920"/>
            <a:ext cx="80290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b="0" lang="pt-BR" sz="2000" spc="-1" strike="noStrike">
                <a:solidFill>
                  <a:srgbClr val="000000"/>
                </a:solidFill>
                <a:latin typeface="Verdana"/>
              </a:rPr>
              <a:t>1º entre 0 e 1, indica a probabilidade de ocorrer cruzamento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0" name="CustomShape 51"/>
          <p:cNvSpPr/>
          <p:nvPr/>
        </p:nvSpPr>
        <p:spPr>
          <a:xfrm>
            <a:off x="154080" y="5792400"/>
            <a:ext cx="842616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54a021"/>
              </a:buClr>
              <a:buSzPct val="70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Verdana"/>
              </a:rPr>
              <a:t>2º entre 0 e (g-1), o local da realização do cruzamento (ponto de corte), caso haja cruzamento – g é o número de bits do indivíduo.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490" dur="indefinite" restart="never" nodeType="tmRoot">
          <p:childTnLst>
            <p:seq>
              <p:cTn id="491" dur="indefinite" nodeType="mainSeq">
                <p:childTnLst>
                  <p:par>
                    <p:cTn id="492" nodeType="clickEffect" fill="hold">
                      <p:stCondLst>
                        <p:cond delay="indefinite"/>
                      </p:stCondLst>
                      <p:childTnLst>
                        <p:par>
                          <p:cTn id="4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96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nodeType="clickEffect" fill="hold">
                      <p:stCondLst>
                        <p:cond delay="indefinite"/>
                      </p:stCondLst>
                      <p:childTnLst>
                        <p:par>
                          <p:cTn id="4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01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nodeType="clickEffect" fill="hold">
                      <p:stCondLst>
                        <p:cond delay="indefinite"/>
                      </p:stCondLst>
                      <p:childTnLst>
                        <p:par>
                          <p:cTn id="5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4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05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6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10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nodeType="clickEffect" fill="hold">
                      <p:stCondLst>
                        <p:cond delay="indefinite"/>
                      </p:stCondLst>
                      <p:childTnLst>
                        <p:par>
                          <p:cTn id="5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14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5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518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9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nodeType="clickEffect" fill="hold">
                      <p:stCondLst>
                        <p:cond delay="indefinite"/>
                      </p:stCondLst>
                      <p:childTnLst>
                        <p:par>
                          <p:cTn id="5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8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8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8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8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8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nodeType="clickEffect" fill="hold">
                      <p:stCondLst>
                        <p:cond delay="indefinite"/>
                      </p:stCondLst>
                      <p:childTnLst>
                        <p:par>
                          <p:cTn id="5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8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90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nodeType="clickEffect" fill="hold">
                      <p:stCondLst>
                        <p:cond delay="indefinite"/>
                      </p:stCondLst>
                      <p:childTnLst>
                        <p:par>
                          <p:cTn id="5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8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8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8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8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nodeType="clickEffect" fill="hold">
                      <p:stCondLst>
                        <p:cond delay="indefinite"/>
                      </p:stCondLst>
                      <p:childTnLst>
                        <p:par>
                          <p:cTn id="6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4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4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4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6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4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90c226"/>
                </a:solidFill>
                <a:latin typeface="Trebuchet MS"/>
              </a:rPr>
              <a:t>Exemplo de Cruzamento</a:t>
            </a:r>
            <a:br/>
            <a:r>
              <a:rPr b="0" lang="en-US" sz="3200" spc="-1" strike="noStrike">
                <a:solidFill>
                  <a:srgbClr val="90c226"/>
                </a:solidFill>
                <a:latin typeface="Trebuchet MS"/>
              </a:rPr>
              <a:t>com dois pontos de cruzamento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210480" y="499752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3569400" y="499752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3929760" y="499752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4293000" y="4997520"/>
            <a:ext cx="324360" cy="364680"/>
          </a:xfrm>
          <a:prstGeom prst="rect">
            <a:avLst/>
          </a:prstGeom>
          <a:solidFill>
            <a:srgbClr val="ff99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6" name="CustomShape 6"/>
          <p:cNvSpPr/>
          <p:nvPr/>
        </p:nvSpPr>
        <p:spPr>
          <a:xfrm>
            <a:off x="4653360" y="4997520"/>
            <a:ext cx="324360" cy="364680"/>
          </a:xfrm>
          <a:prstGeom prst="rect">
            <a:avLst/>
          </a:prstGeom>
          <a:solidFill>
            <a:srgbClr val="ff99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7" name="CustomShape 7"/>
          <p:cNvSpPr/>
          <p:nvPr/>
        </p:nvSpPr>
        <p:spPr>
          <a:xfrm>
            <a:off x="5013720" y="4997520"/>
            <a:ext cx="324360" cy="364680"/>
          </a:xfrm>
          <a:prstGeom prst="rect">
            <a:avLst/>
          </a:prstGeom>
          <a:solidFill>
            <a:srgbClr val="ff99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8" name="CustomShape 8"/>
          <p:cNvSpPr/>
          <p:nvPr/>
        </p:nvSpPr>
        <p:spPr>
          <a:xfrm>
            <a:off x="5374080" y="499752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19" name="CustomShape 9"/>
          <p:cNvSpPr/>
          <p:nvPr/>
        </p:nvSpPr>
        <p:spPr>
          <a:xfrm>
            <a:off x="5729760" y="499752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0" name="CustomShape 10"/>
          <p:cNvSpPr/>
          <p:nvPr/>
        </p:nvSpPr>
        <p:spPr>
          <a:xfrm>
            <a:off x="6379200" y="4997520"/>
            <a:ext cx="324360" cy="364680"/>
          </a:xfrm>
          <a:prstGeom prst="rect">
            <a:avLst/>
          </a:prstGeom>
          <a:solidFill>
            <a:srgbClr val="ff99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1" name="CustomShape 11"/>
          <p:cNvSpPr/>
          <p:nvPr/>
        </p:nvSpPr>
        <p:spPr>
          <a:xfrm>
            <a:off x="6737760" y="4997520"/>
            <a:ext cx="324360" cy="364680"/>
          </a:xfrm>
          <a:prstGeom prst="rect">
            <a:avLst/>
          </a:prstGeom>
          <a:solidFill>
            <a:srgbClr val="ff99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2" name="CustomShape 12"/>
          <p:cNvSpPr/>
          <p:nvPr/>
        </p:nvSpPr>
        <p:spPr>
          <a:xfrm>
            <a:off x="7098120" y="499752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3" name="CustomShape 13"/>
          <p:cNvSpPr/>
          <p:nvPr/>
        </p:nvSpPr>
        <p:spPr>
          <a:xfrm>
            <a:off x="7461720" y="499752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4" name="CustomShape 14"/>
          <p:cNvSpPr/>
          <p:nvPr/>
        </p:nvSpPr>
        <p:spPr>
          <a:xfrm>
            <a:off x="7822080" y="499752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5" name="CustomShape 15"/>
          <p:cNvSpPr/>
          <p:nvPr/>
        </p:nvSpPr>
        <p:spPr>
          <a:xfrm>
            <a:off x="8182440" y="4997520"/>
            <a:ext cx="324360" cy="364680"/>
          </a:xfrm>
          <a:prstGeom prst="rect">
            <a:avLst/>
          </a:prstGeom>
          <a:solidFill>
            <a:srgbClr val="ff99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6" name="CustomShape 16"/>
          <p:cNvSpPr/>
          <p:nvPr/>
        </p:nvSpPr>
        <p:spPr>
          <a:xfrm>
            <a:off x="8542800" y="4997520"/>
            <a:ext cx="324360" cy="364680"/>
          </a:xfrm>
          <a:prstGeom prst="rect">
            <a:avLst/>
          </a:prstGeom>
          <a:solidFill>
            <a:srgbClr val="ff99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7" name="CustomShape 17"/>
          <p:cNvSpPr/>
          <p:nvPr/>
        </p:nvSpPr>
        <p:spPr>
          <a:xfrm>
            <a:off x="8898480" y="4997520"/>
            <a:ext cx="324360" cy="364680"/>
          </a:xfrm>
          <a:prstGeom prst="rect">
            <a:avLst/>
          </a:prstGeom>
          <a:solidFill>
            <a:srgbClr val="ff99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28" name="Group 18"/>
          <p:cNvGrpSpPr/>
          <p:nvPr/>
        </p:nvGrpSpPr>
        <p:grpSpPr>
          <a:xfrm>
            <a:off x="6374520" y="2873520"/>
            <a:ext cx="1767240" cy="364680"/>
            <a:chOff x="6374520" y="2873520"/>
            <a:chExt cx="1767240" cy="364680"/>
          </a:xfrm>
        </p:grpSpPr>
        <p:sp>
          <p:nvSpPr>
            <p:cNvPr id="429" name="CustomShape 19"/>
            <p:cNvSpPr/>
            <p:nvPr/>
          </p:nvSpPr>
          <p:spPr>
            <a:xfrm>
              <a:off x="6374520" y="28735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30" name="CustomShape 20"/>
            <p:cNvSpPr/>
            <p:nvPr/>
          </p:nvSpPr>
          <p:spPr>
            <a:xfrm>
              <a:off x="6733080" y="28735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31" name="CustomShape 21"/>
            <p:cNvSpPr/>
            <p:nvPr/>
          </p:nvSpPr>
          <p:spPr>
            <a:xfrm>
              <a:off x="7093440" y="28735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32" name="CustomShape 22"/>
            <p:cNvSpPr/>
            <p:nvPr/>
          </p:nvSpPr>
          <p:spPr>
            <a:xfrm>
              <a:off x="7457040" y="28735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33" name="CustomShape 23"/>
            <p:cNvSpPr/>
            <p:nvPr/>
          </p:nvSpPr>
          <p:spPr>
            <a:xfrm>
              <a:off x="7817400" y="28735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434" name="Group 24"/>
          <p:cNvGrpSpPr/>
          <p:nvPr/>
        </p:nvGrpSpPr>
        <p:grpSpPr>
          <a:xfrm>
            <a:off x="8177760" y="2873520"/>
            <a:ext cx="1040400" cy="364680"/>
            <a:chOff x="8177760" y="2873520"/>
            <a:chExt cx="1040400" cy="364680"/>
          </a:xfrm>
        </p:grpSpPr>
        <p:sp>
          <p:nvSpPr>
            <p:cNvPr id="435" name="CustomShape 25"/>
            <p:cNvSpPr/>
            <p:nvPr/>
          </p:nvSpPr>
          <p:spPr>
            <a:xfrm>
              <a:off x="8177760" y="28735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36" name="CustomShape 26"/>
            <p:cNvSpPr/>
            <p:nvPr/>
          </p:nvSpPr>
          <p:spPr>
            <a:xfrm>
              <a:off x="8538120" y="28735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37" name="CustomShape 27"/>
            <p:cNvSpPr/>
            <p:nvPr/>
          </p:nvSpPr>
          <p:spPr>
            <a:xfrm>
              <a:off x="8893800" y="2873520"/>
              <a:ext cx="324360" cy="364680"/>
            </a:xfrm>
            <a:prstGeom prst="rect">
              <a:avLst/>
            </a:prstGeom>
            <a:solidFill>
              <a:srgbClr val="ff99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438" name="CustomShape 28"/>
          <p:cNvSpPr/>
          <p:nvPr/>
        </p:nvSpPr>
        <p:spPr>
          <a:xfrm>
            <a:off x="7165440" y="2023920"/>
            <a:ext cx="1618200" cy="36468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</a:rPr>
              <a:t>Indivíduo 2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39" name="Group 29"/>
          <p:cNvGrpSpPr/>
          <p:nvPr/>
        </p:nvGrpSpPr>
        <p:grpSpPr>
          <a:xfrm>
            <a:off x="3207240" y="2873520"/>
            <a:ext cx="1767600" cy="364680"/>
            <a:chOff x="3207240" y="2873520"/>
            <a:chExt cx="1767600" cy="364680"/>
          </a:xfrm>
        </p:grpSpPr>
        <p:sp>
          <p:nvSpPr>
            <p:cNvPr id="440" name="CustomShape 30"/>
            <p:cNvSpPr/>
            <p:nvPr/>
          </p:nvSpPr>
          <p:spPr>
            <a:xfrm>
              <a:off x="3207240" y="28735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41" name="CustomShape 31"/>
            <p:cNvSpPr/>
            <p:nvPr/>
          </p:nvSpPr>
          <p:spPr>
            <a:xfrm>
              <a:off x="3566160" y="28735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42" name="CustomShape 32"/>
            <p:cNvSpPr/>
            <p:nvPr/>
          </p:nvSpPr>
          <p:spPr>
            <a:xfrm>
              <a:off x="3926520" y="28735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43" name="CustomShape 33"/>
            <p:cNvSpPr/>
            <p:nvPr/>
          </p:nvSpPr>
          <p:spPr>
            <a:xfrm>
              <a:off x="4290120" y="28735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44" name="CustomShape 34"/>
            <p:cNvSpPr/>
            <p:nvPr/>
          </p:nvSpPr>
          <p:spPr>
            <a:xfrm>
              <a:off x="4650480" y="28735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445" name="Group 35"/>
          <p:cNvGrpSpPr/>
          <p:nvPr/>
        </p:nvGrpSpPr>
        <p:grpSpPr>
          <a:xfrm>
            <a:off x="5010840" y="2873520"/>
            <a:ext cx="1040040" cy="364680"/>
            <a:chOff x="5010840" y="2873520"/>
            <a:chExt cx="1040040" cy="364680"/>
          </a:xfrm>
        </p:grpSpPr>
        <p:sp>
          <p:nvSpPr>
            <p:cNvPr id="446" name="CustomShape 36"/>
            <p:cNvSpPr/>
            <p:nvPr/>
          </p:nvSpPr>
          <p:spPr>
            <a:xfrm>
              <a:off x="5010840" y="28735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47" name="CustomShape 37"/>
            <p:cNvSpPr/>
            <p:nvPr/>
          </p:nvSpPr>
          <p:spPr>
            <a:xfrm>
              <a:off x="5371200" y="28735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0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448" name="CustomShape 38"/>
            <p:cNvSpPr/>
            <p:nvPr/>
          </p:nvSpPr>
          <p:spPr>
            <a:xfrm>
              <a:off x="5726520" y="2873520"/>
              <a:ext cx="324360" cy="36468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Trebuchet MS"/>
                </a:rPr>
                <a:t>1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449" name="CustomShape 39"/>
          <p:cNvSpPr/>
          <p:nvPr/>
        </p:nvSpPr>
        <p:spPr>
          <a:xfrm>
            <a:off x="3855960" y="1989000"/>
            <a:ext cx="1598400" cy="36468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</a:rPr>
              <a:t>Indivíduo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0" name="CustomShape 40"/>
          <p:cNvSpPr/>
          <p:nvPr/>
        </p:nvSpPr>
        <p:spPr>
          <a:xfrm>
            <a:off x="3646080" y="4257720"/>
            <a:ext cx="2099880" cy="36468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</a:rPr>
              <a:t>Descendente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1" name="CustomShape 41"/>
          <p:cNvSpPr/>
          <p:nvPr/>
        </p:nvSpPr>
        <p:spPr>
          <a:xfrm>
            <a:off x="6851520" y="4257720"/>
            <a:ext cx="2160360" cy="36468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</a:rPr>
              <a:t>Descendente 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2" name="Line 42"/>
          <p:cNvSpPr/>
          <p:nvPr/>
        </p:nvSpPr>
        <p:spPr>
          <a:xfrm>
            <a:off x="3900240" y="2673000"/>
            <a:ext cx="360" cy="86364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400000" sp="300000"/>
            </a:custDash>
            <a:round/>
            <a:tailEnd len="lg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43"/>
          <p:cNvSpPr/>
          <p:nvPr/>
        </p:nvSpPr>
        <p:spPr>
          <a:xfrm>
            <a:off x="5016240" y="2673000"/>
            <a:ext cx="360" cy="86364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400000" sp="300000"/>
            </a:custDash>
            <a:round/>
            <a:tailEnd len="lg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44"/>
          <p:cNvSpPr/>
          <p:nvPr/>
        </p:nvSpPr>
        <p:spPr>
          <a:xfrm>
            <a:off x="7067520" y="2673000"/>
            <a:ext cx="360" cy="86364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400000" sp="300000"/>
            </a:custDash>
            <a:round/>
            <a:tailEnd len="lg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45"/>
          <p:cNvSpPr/>
          <p:nvPr/>
        </p:nvSpPr>
        <p:spPr>
          <a:xfrm>
            <a:off x="8183520" y="2673000"/>
            <a:ext cx="360" cy="863640"/>
          </a:xfrm>
          <a:prstGeom prst="line">
            <a:avLst/>
          </a:prstGeom>
          <a:ln cap="rnd" w="19080">
            <a:solidFill>
              <a:srgbClr val="ff0000"/>
            </a:solidFill>
            <a:custDash>
              <a:ds d="400000" sp="300000"/>
            </a:custDash>
            <a:round/>
            <a:tailEnd len="lg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6"/>
          <p:cNvSpPr/>
          <p:nvPr/>
        </p:nvSpPr>
        <p:spPr>
          <a:xfrm>
            <a:off x="231120" y="5697360"/>
            <a:ext cx="874836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743040" indent="-285480">
              <a:lnSpc>
                <a:spcPct val="100000"/>
              </a:lnSpc>
              <a:spcBef>
                <a:spcPts val="581"/>
              </a:spcBef>
              <a:buClr>
                <a:srgbClr val="54a021"/>
              </a:buClr>
              <a:buSzPct val="70000"/>
              <a:buFont typeface="Wingdings" charset="2"/>
              <a:buChar char=""/>
            </a:pPr>
            <a:r>
              <a:rPr b="0" lang="pt-BR" sz="2500" spc="-1" strike="noStrike">
                <a:solidFill>
                  <a:srgbClr val="000000"/>
                </a:solidFill>
                <a:latin typeface="Verdana"/>
              </a:rPr>
              <a:t>Duas posições são sorteadas para a troca do material genético que está localizado entre eles:</a:t>
            </a:r>
            <a:r>
              <a:rPr b="0" lang="pt-BR" sz="29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pt-BR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2900" spc="-1" strike="noStrike">
              <a:latin typeface="Arial"/>
            </a:endParaRPr>
          </a:p>
        </p:txBody>
      </p:sp>
    </p:spTree>
  </p:cSld>
  <p:timing>
    <p:tnLst>
      <p:par>
        <p:cTn id="679" dur="indefinite" restart="never" nodeType="tmRoot">
          <p:childTnLst>
            <p:seq>
              <p:cTn id="680" dur="indefinite" nodeType="mainSeq">
                <p:childTnLst>
                  <p:par>
                    <p:cTn id="681" nodeType="clickEffect" fill="hold">
                      <p:stCondLst>
                        <p:cond delay="indefinite"/>
                      </p:stCondLst>
                      <p:childTnLst>
                        <p:par>
                          <p:cTn id="6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85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nodeType="clickEffect" fill="hold">
                      <p:stCondLst>
                        <p:cond delay="indefinite"/>
                      </p:stCondLst>
                      <p:childTnLst>
                        <p:par>
                          <p:cTn id="6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8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89"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0"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6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7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6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7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6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7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6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7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6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7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6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7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5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55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58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61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6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766" nodeType="after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1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1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1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9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1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0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1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6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1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1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6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1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6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1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1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6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1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6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1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6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887" nodeType="after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2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7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2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7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2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7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2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2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" nodeType="with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2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5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459" name="Imagem 3" descr=""/>
          <p:cNvPicPr/>
          <p:nvPr/>
        </p:nvPicPr>
        <p:blipFill>
          <a:blip r:embed="rId1"/>
          <a:stretch/>
        </p:blipFill>
        <p:spPr>
          <a:xfrm>
            <a:off x="677160" y="1270080"/>
            <a:ext cx="8596440" cy="358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47" dur="indefinite" restart="never" nodeType="tmRoot">
          <p:childTnLst>
            <p:seq>
              <p:cTn id="9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Mutação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É o operador genético mais simples de ser implementado;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Cada bit é mudado com uma probabilidade –  Pm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No sistema binário, o </a:t>
            </a:r>
            <a:r>
              <a:rPr b="0" i="1" lang="en-US" sz="2500" spc="-1" strike="noStrike">
                <a:solidFill>
                  <a:srgbClr val="404040"/>
                </a:solidFill>
                <a:latin typeface="Trebuchet MS"/>
              </a:rPr>
              <a:t>bit</a:t>
            </a: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 correspondente é invertido, isto é, se for “1” ele passa a ser “0” e vice-versa;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A </a:t>
            </a:r>
            <a:r>
              <a:rPr b="0" lang="en-US" sz="2500" spc="-1" strike="noStrike">
                <a:solidFill>
                  <a:srgbClr val="99ca3c"/>
                </a:solidFill>
                <a:latin typeface="Trebuchet MS"/>
              </a:rPr>
              <a:t>probabilidade de se efetuar uma mutação deve ser relativamente baixa</a:t>
            </a:r>
            <a:r>
              <a:rPr b="0" lang="en-US" sz="2500" spc="-1" strike="noStrike">
                <a:solidFill>
                  <a:srgbClr val="99ca3c"/>
                </a:solidFill>
                <a:latin typeface="Trebuchet MS"/>
              </a:rPr>
              <a:t> 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949" dur="indefinite" restart="never" nodeType="tmRoot">
          <p:childTnLst>
            <p:seq>
              <p:cTn id="950" dur="indefinite" nodeType="mainSeq">
                <p:childTnLst>
                  <p:par>
                    <p:cTn id="951" nodeType="clickEffect" fill="hold">
                      <p:stCondLst>
                        <p:cond delay="indefinite"/>
                      </p:stCondLst>
                      <p:childTnLst>
                        <p:par>
                          <p:cTn id="9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3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5" dur="1000" fill="hold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6" dur="1000" fill="hold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7" fill="hold">
                      <p:stCondLst>
                        <p:cond delay="indefinite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1" dur="1000" fill="hold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2" dur="1000" fill="hold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nodeType="clickEffect" fill="hold">
                      <p:stCondLst>
                        <p:cond delay="indefinite"/>
                      </p:stCondLst>
                      <p:childTnLst>
                        <p:par>
                          <p:cTn id="9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65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7" dur="1000" fill="hold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8" dur="1000" fill="hold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nodeType="clickEffect" fill="hold">
                      <p:stCondLst>
                        <p:cond delay="indefinite"/>
                      </p:stCondLst>
                      <p:childTnLst>
                        <p:par>
                          <p:cTn id="9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1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3" dur="1000" fill="hold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4" dur="1000" fill="hold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464" name="Imagem 3" descr=""/>
          <p:cNvPicPr/>
          <p:nvPr/>
        </p:nvPicPr>
        <p:blipFill>
          <a:blip r:embed="rId1"/>
          <a:stretch/>
        </p:blipFill>
        <p:spPr>
          <a:xfrm>
            <a:off x="677160" y="2250720"/>
            <a:ext cx="8596440" cy="212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5" dur="indefinite" restart="never" nodeType="tmRoot">
          <p:childTnLst>
            <p:seq>
              <p:cTn id="9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Exemplo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4753440" y="485460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5112360" y="485460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5472720" y="485460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9" name="CustomShape 5"/>
          <p:cNvSpPr/>
          <p:nvPr/>
        </p:nvSpPr>
        <p:spPr>
          <a:xfrm>
            <a:off x="5836320" y="485460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6196680" y="485460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1" name="CustomShape 7"/>
          <p:cNvSpPr/>
          <p:nvPr/>
        </p:nvSpPr>
        <p:spPr>
          <a:xfrm>
            <a:off x="6557040" y="485460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6917400" y="485460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3" name="CustomShape 9"/>
          <p:cNvSpPr/>
          <p:nvPr/>
        </p:nvSpPr>
        <p:spPr>
          <a:xfrm>
            <a:off x="7272720" y="485460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4" name="CustomShape 10"/>
          <p:cNvSpPr/>
          <p:nvPr/>
        </p:nvSpPr>
        <p:spPr>
          <a:xfrm>
            <a:off x="4484160" y="4005360"/>
            <a:ext cx="3481920" cy="36468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</a:rPr>
              <a:t>Indivíduo após a Mutação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5" name="CustomShape 11"/>
          <p:cNvSpPr/>
          <p:nvPr/>
        </p:nvSpPr>
        <p:spPr>
          <a:xfrm>
            <a:off x="4755240" y="298116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6" name="CustomShape 12"/>
          <p:cNvSpPr/>
          <p:nvPr/>
        </p:nvSpPr>
        <p:spPr>
          <a:xfrm>
            <a:off x="5113800" y="298116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7" name="CustomShape 13"/>
          <p:cNvSpPr/>
          <p:nvPr/>
        </p:nvSpPr>
        <p:spPr>
          <a:xfrm>
            <a:off x="5474160" y="298116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8" name="CustomShape 14"/>
          <p:cNvSpPr/>
          <p:nvPr/>
        </p:nvSpPr>
        <p:spPr>
          <a:xfrm>
            <a:off x="5837760" y="298116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9" name="CustomShape 15"/>
          <p:cNvSpPr/>
          <p:nvPr/>
        </p:nvSpPr>
        <p:spPr>
          <a:xfrm>
            <a:off x="6198120" y="298116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0" name="CustomShape 16"/>
          <p:cNvSpPr/>
          <p:nvPr/>
        </p:nvSpPr>
        <p:spPr>
          <a:xfrm>
            <a:off x="6558480" y="298116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1" name="CustomShape 17"/>
          <p:cNvSpPr/>
          <p:nvPr/>
        </p:nvSpPr>
        <p:spPr>
          <a:xfrm>
            <a:off x="6918840" y="298116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2" name="CustomShape 18"/>
          <p:cNvSpPr/>
          <p:nvPr/>
        </p:nvSpPr>
        <p:spPr>
          <a:xfrm>
            <a:off x="7274520" y="2981160"/>
            <a:ext cx="324360" cy="36468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3" name="CustomShape 19"/>
          <p:cNvSpPr/>
          <p:nvPr/>
        </p:nvSpPr>
        <p:spPr>
          <a:xfrm>
            <a:off x="5364000" y="2097000"/>
            <a:ext cx="1532880" cy="364680"/>
          </a:xfrm>
          <a:prstGeom prst="rect">
            <a:avLst/>
          </a:prstGeom>
          <a:solidFill>
            <a:schemeClr val="folHlink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Verdana"/>
              </a:rPr>
              <a:t>Indivíduo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4" name="CustomShape 20"/>
          <p:cNvSpPr/>
          <p:nvPr/>
        </p:nvSpPr>
        <p:spPr>
          <a:xfrm>
            <a:off x="5834520" y="4853160"/>
            <a:ext cx="324360" cy="364680"/>
          </a:xfrm>
          <a:prstGeom prst="rect">
            <a:avLst/>
          </a:prstGeom>
          <a:solidFill>
            <a:srgbClr val="ff99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77" dur="indefinite" restart="never" nodeType="tmRoot">
          <p:childTnLst>
            <p:seq>
              <p:cTn id="978" dur="indefinite" nodeType="mainSeq">
                <p:childTnLst>
                  <p:par>
                    <p:cTn id="979" nodeType="clickEffect" fill="hold">
                      <p:stCondLst>
                        <p:cond delay="indefinite"/>
                      </p:stCondLst>
                      <p:childTnLst>
                        <p:par>
                          <p:cTn id="9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8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83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86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8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92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95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9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01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04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07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8" nodeType="clickEffect" fill="hold">
                      <p:stCondLst>
                        <p:cond delay="indefinite"/>
                      </p:stCondLst>
                      <p:childTnLst>
                        <p:par>
                          <p:cTn id="10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12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nodeType="clickEffect" fill="hold">
                      <p:stCondLst>
                        <p:cond delay="indefinite"/>
                      </p:stCondLst>
                      <p:childTnLst>
                        <p:par>
                          <p:cTn id="10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nodeType="clickEffect" fill="hold" presetClass="emph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indefinite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</p:set>
                                    <p:animEffect filter="dissolve" transition="in">
                                      <p:cBhvr additive="repl">
                                        <p:cTn id="1017" dur="indefinite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20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2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2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29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32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35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38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41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44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Comportamento típico de um AG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487" name="Imagem 4" descr=""/>
          <p:cNvPicPr/>
          <p:nvPr/>
        </p:nvPicPr>
        <p:blipFill>
          <a:blip r:embed="rId1"/>
          <a:stretch/>
        </p:blipFill>
        <p:spPr>
          <a:xfrm>
            <a:off x="1371240" y="1724400"/>
            <a:ext cx="6201000" cy="469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45" dur="indefinite" restart="never" nodeType="tmRoot">
          <p:childTnLst>
            <p:seq>
              <p:cTn id="10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Qualidade da Solução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29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Embora os AG’s nem sempre possam encontrar a solução ótima (ótimo global) para um determinado problema, na maioria das vezes são capazes de encontrar uma solução quase ótima;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29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Solução aceitável para problemas complexos  Otimização combinatória - métodos convencionais são inviáveis em razão do esforço computacional necessário para resolvê-lo;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spcAft>
                <a:spcPts val="629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047" dur="indefinite" restart="never" nodeType="tmRoot">
          <p:childTnLst>
            <p:seq>
              <p:cTn id="1048" dur="indefinite" nodeType="mainSeq">
                <p:childTnLst>
                  <p:par>
                    <p:cTn id="1049" nodeType="clickEffect" fill="hold">
                      <p:stCondLst>
                        <p:cond delay="indefinite"/>
                      </p:stCondLst>
                      <p:childTnLst>
                        <p:par>
                          <p:cTn id="10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3" dur="10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4" dur="10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nodeType="clickEffect" fill="hold">
                      <p:stCondLst>
                        <p:cond delay="indefinite"/>
                      </p:stCondLst>
                      <p:childTnLst>
                        <p:par>
                          <p:cTn id="10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9" dur="1000" fill="hold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0" dur="1000" fill="hold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1" nodeType="clickEffect" fill="hold">
                      <p:stCondLst>
                        <p:cond delay="indefinite"/>
                      </p:stCondLst>
                      <p:childTnLst>
                        <p:par>
                          <p:cTn id="10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63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5" dur="1000" fill="hold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6" dur="1000" fill="hold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980360" y="27360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lIns="81720" rIns="81720" tIns="42480" bIns="4248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Ambientação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8228520" y="4267080"/>
            <a:ext cx="1904760" cy="1814400"/>
          </a:xfrm>
          <a:prstGeom prst="cube">
            <a:avLst>
              <a:gd name="adj" fmla="val 25000"/>
            </a:avLst>
          </a:prstGeom>
          <a:solidFill>
            <a:srgbClr val="3366ff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2480" bIns="42480" anchor="ctr"/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Modelo</a:t>
            </a: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Computa-</a:t>
            </a: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cional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503880" y="4419720"/>
            <a:ext cx="3657240" cy="1599480"/>
          </a:xfrm>
          <a:prstGeom prst="curvedUpArrow">
            <a:avLst>
              <a:gd name="adj1" fmla="val 45725"/>
              <a:gd name="adj2" fmla="val 91449"/>
              <a:gd name="adj3" fmla="val 33333"/>
            </a:avLst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>
            <a:off x="1980360" y="2819880"/>
            <a:ext cx="3199320" cy="3047040"/>
          </a:xfrm>
          <a:prstGeom prst="cube">
            <a:avLst>
              <a:gd name="adj" fmla="val 25000"/>
            </a:avLst>
          </a:prstGeom>
          <a:solidFill>
            <a:srgbClr val="339966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2480" bIns="42480" anchor="ctr"/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Natureza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7086600" y="2361960"/>
            <a:ext cx="3124440" cy="1828800"/>
          </a:xfrm>
          <a:prstGeom prst="curvedDownArrow">
            <a:avLst>
              <a:gd name="adj1" fmla="val 34173"/>
              <a:gd name="adj2" fmla="val 68346"/>
              <a:gd name="adj3" fmla="val 33333"/>
            </a:avLst>
          </a:prstGeom>
          <a:solidFill>
            <a:srgbClr val="c0c0c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6"/>
          <p:cNvSpPr/>
          <p:nvPr/>
        </p:nvSpPr>
        <p:spPr>
          <a:xfrm>
            <a:off x="5714280" y="2056680"/>
            <a:ext cx="2437560" cy="232272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360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2480" bIns="42480" anchor="ctr"/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Modelo</a:t>
            </a:r>
            <a:endParaRPr b="0" lang="pt-B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Tahoma"/>
              </a:rPr>
              <a:t>Biológico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4507560" y="6145200"/>
            <a:ext cx="208188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2480" bIns="4248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ahoma"/>
                <a:ea typeface="SimSun"/>
              </a:rPr>
              <a:t>Teoria de Darwin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8610120" y="1370880"/>
            <a:ext cx="1878840" cy="9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2480" bIns="4248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ahoma"/>
                <a:ea typeface="SimSun"/>
              </a:rPr>
              <a:t>Teoria de Computação Evolucionária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Espaço de busca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2894040" y="1628640"/>
            <a:ext cx="7313400" cy="431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1001"/>
              </a:spcBef>
              <a:spcAft>
                <a:spcPts val="629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Assim sendo, os AG’s constituem uma classe de ferramentas versátil e robusta;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spcAft>
                <a:spcPts val="629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Busca da solução em conjuntos não-convexos e mesmo disjuntos;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spcAft>
                <a:spcPts val="629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As funções objetivo podem ser não convexas e não-diferenciáveis, podendo trabalhar simultaneamente com variáveis reais,  lógicas e inteiras;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spcAft>
                <a:spcPts val="629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067" dur="indefinite" restart="never" nodeType="tmRoot">
          <p:childTnLst>
            <p:seq>
              <p:cTn id="1068" dur="indefinite" nodeType="mainSeq">
                <p:childTnLst>
                  <p:par>
                    <p:cTn id="1069" nodeType="clickEffect" fill="hold">
                      <p:stCondLst>
                        <p:cond delay="indefinite"/>
                      </p:stCondLst>
                      <p:childTnLst>
                        <p:par>
                          <p:cTn id="10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1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3" dur="10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4" dur="10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nodeType="clickEffect" fill="hold">
                      <p:stCondLst>
                        <p:cond delay="indefinite"/>
                      </p:stCondLst>
                      <p:childTnLst>
                        <p:par>
                          <p:cTn id="10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9" dur="1000" fill="hold"/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0" dur="1000" fill="hold"/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nodeType="clickEffect" fill="hold">
                      <p:stCondLst>
                        <p:cond delay="indefinite"/>
                      </p:stCondLst>
                      <p:childTnLst>
                        <p:par>
                          <p:cTn id="10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5" dur="1000" fill="hold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6" dur="1000" fill="hold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nodeType="clickEffect" fill="hold">
                      <p:stCondLst>
                        <p:cond delay="indefinite"/>
                      </p:stCondLst>
                      <p:childTnLst>
                        <p:par>
                          <p:cTn id="10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1" dur="1000" fill="hold"/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2" dur="1000" fill="hold"/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90c226"/>
                </a:solidFill>
                <a:latin typeface="Trebuchet MS"/>
              </a:rPr>
              <a:t>Diferenças entre AG´s e outras Técnicas de Programação Matemática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1001"/>
              </a:spcBef>
              <a:spcAft>
                <a:spcPts val="51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Empregam uma população de indivíduos, ou soluções, que pode ter tamanho  fixo ou variável,  ao contrário da maioria das técnicas que efetuam uma busca  “ponto-a-ponto”;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spcAft>
                <a:spcPts val="51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Não trabalham diretamente com as possíveis soluções do problema, chamadas de fenótipos, mas sobre uma codificação das mesmas chamadas de genótipos;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spcAft>
                <a:spcPts val="51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Empregam regras de transição probabilísticas ou estocásticas,  sendo que a maioria dos algoritmos tradicionais usam regras determinísticas;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spcAft>
                <a:spcPts val="510"/>
              </a:spcAft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Não exigem muitas informações adicionais sobre a função a otimizar.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Simplicidade de implementação;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80000"/>
              </a:lnSpc>
              <a:spcBef>
                <a:spcPts val="1001"/>
              </a:spcBef>
            </a:pP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8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Soluções de boa qualidade em função da busca global </a:t>
            </a:r>
            <a:r>
              <a:rPr b="0" lang="en-US" sz="9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900" spc="-1" strike="noStrike">
                <a:solidFill>
                  <a:srgbClr val="404040"/>
                </a:solidFill>
                <a:latin typeface="Trebuchet MS"/>
              </a:rPr>
              <a:t>	</a:t>
            </a:r>
            <a:endParaRPr b="0" lang="en-US" sz="9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1093" dur="indefinite" restart="never" nodeType="tmRoot">
          <p:childTnLst>
            <p:seq>
              <p:cTn id="1094" dur="indefinite" nodeType="mainSeq">
                <p:childTnLst>
                  <p:par>
                    <p:cTn id="1095" nodeType="clickEffect" fill="hold">
                      <p:stCondLst>
                        <p:cond delay="indefinite"/>
                      </p:stCondLst>
                      <p:childTnLst>
                        <p:par>
                          <p:cTn id="10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9" dur="1000" fill="hold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0" dur="1000" fill="hold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1" nodeType="clickEffect" fill="hold">
                      <p:stCondLst>
                        <p:cond delay="indefinite"/>
                      </p:stCondLst>
                      <p:childTnLst>
                        <p:par>
                          <p:cTn id="11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3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5" dur="1000" fill="hold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6" dur="1000" fill="hold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nodeType="clickEffect" fill="hold">
                      <p:stCondLst>
                        <p:cond delay="indefinite"/>
                      </p:stCondLst>
                      <p:childTnLst>
                        <p:par>
                          <p:cTn id="11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1" dur="1000" fill="hold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2" dur="1000" fill="hold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3" nodeType="clickEffect" fill="hold">
                      <p:stCondLst>
                        <p:cond delay="indefinite"/>
                      </p:stCondLst>
                      <p:childTnLst>
                        <p:par>
                          <p:cTn id="1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7" dur="1000" fill="hold"/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8" dur="1000" fill="hold"/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nodeType="clickEffect" fill="hold">
                      <p:stCondLst>
                        <p:cond delay="indefinite"/>
                      </p:stCondLst>
                      <p:childTnLst>
                        <p:par>
                          <p:cTn id="11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3" dur="1000" fill="hold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4" dur="1000" fill="hold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5" nodeType="clickEffect" fill="hold">
                      <p:stCondLst>
                        <p:cond delay="indefinite"/>
                      </p:stCondLst>
                      <p:childTnLst>
                        <p:par>
                          <p:cTn id="11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9" dur="1000" fill="hold"/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0" dur="1000" fill="hold"/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496" name="Imagem 3" descr=""/>
          <p:cNvPicPr/>
          <p:nvPr/>
        </p:nvPicPr>
        <p:blipFill>
          <a:blip r:embed="rId1"/>
          <a:stretch/>
        </p:blipFill>
        <p:spPr>
          <a:xfrm>
            <a:off x="364320" y="609480"/>
            <a:ext cx="9089280" cy="523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1" dur="indefinite" restart="never" nodeType="tmRoot">
          <p:childTnLst>
            <p:seq>
              <p:cTn id="1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Exemplo 1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2674800" y="1592280"/>
            <a:ext cx="7992720" cy="809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Utilize AG para encontrar o máximo da função: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499" name="Picture 16" descr=""/>
          <p:cNvPicPr/>
          <p:nvPr/>
        </p:nvPicPr>
        <p:blipFill>
          <a:blip r:embed="rId1"/>
          <a:stretch/>
        </p:blipFill>
        <p:spPr>
          <a:xfrm>
            <a:off x="7716960" y="2313000"/>
            <a:ext cx="1846080" cy="214596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500" name="" descr=""/>
          <p:cNvPicPr/>
          <p:nvPr/>
        </p:nvPicPr>
        <p:blipFill>
          <a:blip r:embed="rId2"/>
          <a:stretch/>
        </p:blipFill>
        <p:spPr>
          <a:xfrm>
            <a:off x="3314880" y="2311560"/>
            <a:ext cx="1905120" cy="1346040"/>
          </a:xfrm>
          <a:prstGeom prst="rect">
            <a:avLst/>
          </a:prstGeom>
          <a:ln>
            <a:noFill/>
          </a:ln>
        </p:spPr>
      </p:pic>
      <p:pic>
        <p:nvPicPr>
          <p:cNvPr id="501" name="" descr=""/>
          <p:cNvPicPr/>
          <p:nvPr/>
        </p:nvPicPr>
        <p:blipFill>
          <a:blip r:embed="rId3"/>
          <a:stretch/>
        </p:blipFill>
        <p:spPr>
          <a:xfrm>
            <a:off x="2666880" y="3962520"/>
            <a:ext cx="4673520" cy="246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3" dur="indefinite" restart="never" nodeType="tmRoot">
          <p:childTnLst>
            <p:seq>
              <p:cTn id="1134" dur="indefinite" nodeType="mainSeq">
                <p:childTnLst>
                  <p:par>
                    <p:cTn id="1135" nodeType="clickEffect" fill="hold">
                      <p:stCondLst>
                        <p:cond delay="indefinite"/>
                      </p:stCondLst>
                      <p:childTnLst>
                        <p:par>
                          <p:cTn id="11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37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139" dur="10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0" nodeType="clickEffect" fill="hold">
                      <p:stCondLst>
                        <p:cond delay="indefinite"/>
                      </p:stCondLst>
                      <p:childTnLst>
                        <p:par>
                          <p:cTn id="11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4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5" nodeType="clickEffect" fill="hold">
                      <p:stCondLst>
                        <p:cond delay="indefinite"/>
                      </p:stCondLst>
                      <p:childTnLst>
                        <p:par>
                          <p:cTn id="11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49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0" nodeType="clickEffect" fill="hold">
                      <p:stCondLst>
                        <p:cond delay="indefinite"/>
                      </p:stCondLst>
                      <p:childTnLst>
                        <p:par>
                          <p:cTn id="11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5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Algoritmo Genético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2c3c43"/>
                </a:solidFill>
                <a:latin typeface="Trebuchet MS"/>
              </a:rPr>
              <a:t>Passo 1: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Gerar a população inicial;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04" name="Picture 5" descr=""/>
          <p:cNvPicPr/>
          <p:nvPr/>
        </p:nvPicPr>
        <p:blipFill>
          <a:blip r:embed="rId1"/>
          <a:stretch/>
        </p:blipFill>
        <p:spPr>
          <a:xfrm>
            <a:off x="4440240" y="2708280"/>
            <a:ext cx="3563640" cy="1701360"/>
          </a:xfrm>
          <a:prstGeom prst="rect">
            <a:avLst/>
          </a:prstGeom>
          <a:ln>
            <a:noFill/>
          </a:ln>
        </p:spPr>
      </p:pic>
      <p:sp>
        <p:nvSpPr>
          <p:cNvPr id="505" name="CustomShape 3"/>
          <p:cNvSpPr/>
          <p:nvPr/>
        </p:nvSpPr>
        <p:spPr>
          <a:xfrm>
            <a:off x="2081160" y="4761000"/>
            <a:ext cx="3384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Binário              Decimal:   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06" name="Line 4"/>
          <p:cNvSpPr/>
          <p:nvPr/>
        </p:nvSpPr>
        <p:spPr>
          <a:xfrm>
            <a:off x="3071520" y="4976640"/>
            <a:ext cx="720720" cy="36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5"/>
          <p:cNvSpPr/>
          <p:nvPr/>
        </p:nvSpPr>
        <p:spPr>
          <a:xfrm>
            <a:off x="1543680" y="5429160"/>
            <a:ext cx="847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Exemplo: (1 1 0 0 1) = 1x2</a:t>
            </a:r>
            <a:r>
              <a:rPr b="0" lang="pt-BR" sz="1800" spc="-1" strike="noStrike" baseline="30000">
                <a:solidFill>
                  <a:srgbClr val="000000"/>
                </a:solidFill>
                <a:latin typeface="Trebuchet MS"/>
              </a:rPr>
              <a:t>4</a:t>
            </a: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+1x2</a:t>
            </a:r>
            <a:r>
              <a:rPr b="0" lang="pt-BR" sz="1800" spc="-1" strike="noStrike" baseline="30000">
                <a:solidFill>
                  <a:srgbClr val="000000"/>
                </a:solidFill>
                <a:latin typeface="Trebuchet MS"/>
              </a:rPr>
              <a:t>3</a:t>
            </a: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+0x2</a:t>
            </a:r>
            <a:r>
              <a:rPr b="0" lang="pt-BR" sz="1800" spc="-1" strike="noStrike" baseline="30000">
                <a:solidFill>
                  <a:srgbClr val="000000"/>
                </a:solidFill>
                <a:latin typeface="Trebuchet MS"/>
              </a:rPr>
              <a:t>2</a:t>
            </a: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+0x2</a:t>
            </a:r>
            <a:r>
              <a:rPr b="0" lang="pt-BR" sz="1800" spc="-1" strike="noStrike" baseline="30000">
                <a:solidFill>
                  <a:srgbClr val="000000"/>
                </a:solidFill>
                <a:latin typeface="Trebuchet MS"/>
              </a:rPr>
              <a:t>1</a:t>
            </a: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+1x2</a:t>
            </a:r>
            <a:r>
              <a:rPr b="0" lang="pt-BR" sz="1800" spc="-1" strike="noStrike" baseline="30000">
                <a:solidFill>
                  <a:srgbClr val="000000"/>
                </a:solidFill>
                <a:latin typeface="Trebuchet MS"/>
              </a:rPr>
              <a:t>0</a:t>
            </a: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=16+8+0+0+1=25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55" dur="indefinite" restart="never" nodeType="tmRoot">
          <p:childTnLst>
            <p:seq>
              <p:cTn id="1156" dur="indefinite" nodeType="mainSeq">
                <p:childTnLst>
                  <p:par>
                    <p:cTn id="1157" nodeType="clickEffect" fill="hold">
                      <p:stCondLst>
                        <p:cond delay="indefinite"/>
                      </p:stCondLst>
                      <p:childTnLst>
                        <p:par>
                          <p:cTn id="11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9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4" dur="1000" fill="hold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6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9" nodeType="clickEffect" fill="hold">
                      <p:stCondLst>
                        <p:cond delay="indefinite"/>
                      </p:stCondLst>
                      <p:childTnLst>
                        <p:par>
                          <p:cTn id="11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73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4" nodeType="clickEffect" fill="hold">
                      <p:stCondLst>
                        <p:cond delay="indefinite"/>
                      </p:stCondLst>
                      <p:childTnLst>
                        <p:par>
                          <p:cTn id="11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78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81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2" nodeType="clickEffect" fill="hold">
                      <p:stCondLst>
                        <p:cond delay="indefinite"/>
                      </p:stCondLst>
                      <p:childTnLst>
                        <p:par>
                          <p:cTn id="11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8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86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Seleção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0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10" name="Imagem 3" descr=""/>
          <p:cNvPicPr/>
          <p:nvPr/>
        </p:nvPicPr>
        <p:blipFill>
          <a:blip r:embed="rId1"/>
          <a:stretch/>
        </p:blipFill>
        <p:spPr>
          <a:xfrm>
            <a:off x="677160" y="2160720"/>
            <a:ext cx="8028360" cy="179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87" dur="indefinite" restart="never" nodeType="tmRoot">
          <p:childTnLst>
            <p:seq>
              <p:cTn id="11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13" name="Imagem 3" descr=""/>
          <p:cNvPicPr/>
          <p:nvPr/>
        </p:nvPicPr>
        <p:blipFill>
          <a:blip r:embed="rId1"/>
          <a:stretch/>
        </p:blipFill>
        <p:spPr>
          <a:xfrm>
            <a:off x="333720" y="697680"/>
            <a:ext cx="9103320" cy="534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89" dur="indefinite" restart="never" nodeType="tmRoot">
          <p:childTnLst>
            <p:seq>
              <p:cTn id="1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16" name="Imagem 3" descr=""/>
          <p:cNvPicPr/>
          <p:nvPr/>
        </p:nvPicPr>
        <p:blipFill>
          <a:blip r:embed="rId1"/>
          <a:stretch/>
        </p:blipFill>
        <p:spPr>
          <a:xfrm>
            <a:off x="677160" y="2160720"/>
            <a:ext cx="8546760" cy="202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1" dur="indefinite" restart="never" nodeType="tmRoot">
          <p:childTnLst>
            <p:seq>
              <p:cTn id="1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19" name="Imagem 3" descr=""/>
          <p:cNvPicPr/>
          <p:nvPr/>
        </p:nvPicPr>
        <p:blipFill>
          <a:blip r:embed="rId1"/>
          <a:stretch/>
        </p:blipFill>
        <p:spPr>
          <a:xfrm>
            <a:off x="774000" y="954360"/>
            <a:ext cx="8472240" cy="32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3" dur="indefinite" restart="never" nodeType="tmRoot">
          <p:childTnLst>
            <p:seq>
              <p:cTn id="1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22" name="Imagem 3" descr=""/>
          <p:cNvPicPr/>
          <p:nvPr/>
        </p:nvPicPr>
        <p:blipFill>
          <a:blip r:embed="rId1"/>
          <a:stretch/>
        </p:blipFill>
        <p:spPr>
          <a:xfrm>
            <a:off x="1352520" y="968760"/>
            <a:ext cx="7095960" cy="510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5" dur="indefinite" restart="never" nodeType="tmRoot">
          <p:childTnLst>
            <p:seq>
              <p:cTn id="1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Área da Inteligência Artificial, que engloba um conjunto de métodos computacionais;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Inspirados na Teoria da Evolução das Espécies de Charles Darwin (DARWIN, 1859) para a solução de problemas: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Na natureza sobrevivem os indivíduos que possuem maior capacidade de se adaptarem ao meio ambiente;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Suas características genéticas são repassadas para as gerações seguintes e melhoradas;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9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Computação Evolucionária (CE)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677160" y="219924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25" name="Imagem 3" descr=""/>
          <p:cNvPicPr/>
          <p:nvPr/>
        </p:nvPicPr>
        <p:blipFill>
          <a:blip r:embed="rId1"/>
          <a:stretch/>
        </p:blipFill>
        <p:spPr>
          <a:xfrm>
            <a:off x="677160" y="609480"/>
            <a:ext cx="8314920" cy="524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7" dur="indefinite" restart="never" nodeType="tmRoot">
          <p:childTnLst>
            <p:seq>
              <p:cTn id="1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28" name="Imagem 3" descr=""/>
          <p:cNvPicPr/>
          <p:nvPr/>
        </p:nvPicPr>
        <p:blipFill>
          <a:blip r:embed="rId1"/>
          <a:stretch/>
        </p:blipFill>
        <p:spPr>
          <a:xfrm>
            <a:off x="966240" y="609480"/>
            <a:ext cx="7167960" cy="552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9" dur="indefinite" restart="never" nodeType="tmRoot">
          <p:childTnLst>
            <p:seq>
              <p:cTn id="1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2057400" y="-42120"/>
            <a:ext cx="7845120" cy="1237320"/>
          </a:xfrm>
          <a:prstGeom prst="rect">
            <a:avLst/>
          </a:prstGeom>
          <a:noFill/>
          <a:ln>
            <a:noFill/>
          </a:ln>
        </p:spPr>
        <p:txBody>
          <a:bodyPr lIns="20160" rIns="20160" tIns="46080" bIns="46080" anchor="b"/>
          <a:p>
            <a:pPr>
              <a:lnSpc>
                <a:spcPct val="100000"/>
              </a:lnSpc>
              <a:spcBef>
                <a:spcPts val="986"/>
              </a:spcBef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Exercício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2057400" y="1339560"/>
            <a:ext cx="7768800" cy="4527360"/>
          </a:xfrm>
          <a:prstGeom prst="rect">
            <a:avLst/>
          </a:prstGeom>
          <a:noFill/>
          <a:ln>
            <a:noFill/>
          </a:ln>
        </p:spPr>
        <p:txBody>
          <a:bodyPr lIns="20160" rIns="20160" tIns="46080" bIns="4608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SzPct val="7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Minimize a função:    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2680" indent="-285120">
              <a:lnSpc>
                <a:spcPct val="91000"/>
              </a:lnSpc>
              <a:spcBef>
                <a:spcPts val="799"/>
              </a:spcBef>
              <a:spcAft>
                <a:spcPts val="799"/>
              </a:spcAft>
              <a:buClr>
                <a:srgbClr val="0000ff"/>
              </a:buClr>
              <a:buFont typeface="Wingdings" charset="2"/>
              <a:buChar char="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Assumir que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Arial Unicode MS"/>
              </a:rPr>
              <a:t>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 [-10, +10]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2680" indent="-285120">
              <a:lnSpc>
                <a:spcPct val="91000"/>
              </a:lnSpc>
              <a:spcBef>
                <a:spcPts val="799"/>
              </a:spcBef>
              <a:spcAft>
                <a:spcPts val="799"/>
              </a:spcAft>
              <a:buClr>
                <a:srgbClr val="0000ff"/>
              </a:buClr>
              <a:buFont typeface="Wingdings" charset="2"/>
              <a:buChar char="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Codificar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 como vetor binário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2680" indent="-285120">
              <a:lnSpc>
                <a:spcPct val="91000"/>
              </a:lnSpc>
              <a:spcBef>
                <a:spcPts val="799"/>
              </a:spcBef>
              <a:spcAft>
                <a:spcPts val="799"/>
              </a:spcAft>
              <a:buClr>
                <a:srgbClr val="0000ff"/>
              </a:buClr>
              <a:buFont typeface="Wingdings" charset="2"/>
              <a:buChar char="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Criar uma população inicial com 4 indivíduos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2680" indent="-285120">
              <a:lnSpc>
                <a:spcPct val="91000"/>
              </a:lnSpc>
              <a:spcBef>
                <a:spcPts val="799"/>
              </a:spcBef>
              <a:spcAft>
                <a:spcPts val="799"/>
              </a:spcAft>
              <a:buClr>
                <a:srgbClr val="0000ff"/>
              </a:buClr>
              <a:buFont typeface="Wingdings" charset="2"/>
              <a:buChar char="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Aplicar Mutação com taxa de 1%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2680" indent="-285120">
              <a:lnSpc>
                <a:spcPct val="91000"/>
              </a:lnSpc>
              <a:spcBef>
                <a:spcPts val="799"/>
              </a:spcBef>
              <a:spcAft>
                <a:spcPts val="799"/>
              </a:spcAft>
              <a:buClr>
                <a:srgbClr val="0000ff"/>
              </a:buClr>
              <a:buFont typeface="Wingdings" charset="2"/>
              <a:buChar char="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Aplicar Crossover com taxa de 60%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2680" indent="-285120">
              <a:lnSpc>
                <a:spcPct val="91000"/>
              </a:lnSpc>
              <a:spcBef>
                <a:spcPts val="799"/>
              </a:spcBef>
              <a:spcAft>
                <a:spcPts val="799"/>
              </a:spcAft>
              <a:buClr>
                <a:srgbClr val="0000ff"/>
              </a:buClr>
              <a:buFont typeface="Wingdings" charset="2"/>
              <a:buChar char="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Usar seleção por torneio.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 lvl="1" marL="742680" indent="-285120">
              <a:lnSpc>
                <a:spcPct val="91000"/>
              </a:lnSpc>
              <a:spcBef>
                <a:spcPts val="799"/>
              </a:spcBef>
              <a:spcAft>
                <a:spcPts val="799"/>
              </a:spcAft>
              <a:buClr>
                <a:srgbClr val="0000ff"/>
              </a:buClr>
              <a:buFont typeface="Wingdings" charset="2"/>
              <a:buChar char="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 Unicode MS"/>
              </a:rPr>
              <a:t>Usar 5 gerações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.</a:t>
            </a:r>
            <a:endParaRPr b="0" lang="en-US" sz="3200" spc="-1" strike="noStrike">
              <a:solidFill>
                <a:srgbClr val="404040"/>
              </a:solidFill>
              <a:latin typeface="Trebuchet MS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31" name="Formula 3"/>
              <p:cNvSpPr txBox="1"/>
              <p:nvPr/>
            </p:nvSpPr>
            <p:spPr>
              <a:xfrm>
                <a:off x="4593960" y="1666440"/>
                <a:ext cx="3000240" cy="517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𝑓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𝑥</m:t>
                        </m:r>
                      </m:e>
                    </m:d>
                    <m:r>
                      <m:t xml:space="preserve">=</m:t>
                    </m:r>
                    <m:sSup>
                      <m:e>
                        <m:r>
                          <m:t xml:space="preserve">𝑥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−</m:t>
                    </m:r>
                    <m:r>
                      <m:t xml:space="preserve">3</m:t>
                    </m:r>
                    <m:r>
                      <m:t xml:space="preserve">𝑥</m:t>
                    </m:r>
                    <m:r>
                      <m:t xml:space="preserve">+</m:t>
                    </m:r>
                    <m:r>
                      <m:t xml:space="preserve">4</m:t>
                    </m:r>
                  </m:oMath>
                </a14:m>
              </a:p>
            </p:txBody>
          </p:sp>
        </mc:Choice>
        <mc:Fallback/>
      </mc:AlternateContent>
      <p:sp>
        <p:nvSpPr>
          <p:cNvPr id="532" name="CustomShape 4"/>
          <p:cNvSpPr/>
          <p:nvPr/>
        </p:nvSpPr>
        <p:spPr>
          <a:xfrm>
            <a:off x="4593960" y="1666440"/>
            <a:ext cx="3000240" cy="517680"/>
          </a:xfrm>
          <a:prstGeom prst="rect">
            <a:avLst/>
          </a:prstGeom>
          <a:blipFill rotWithShape="0">
            <a:blip r:embed="rId1"/>
            <a:stretch>
              <a:fillRect l="0" t="-2308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Trebuchet MS"/>
              </a:rPr>
              <a:t> 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201" dur="indefinite" restart="never" nodeType="tmRoot">
          <p:childTnLst>
            <p:seq>
              <p:cTn id="1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Darwin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Processo de Evolução Natural recorre a 2 mecanismos básicos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Seleção: garante que os indivíduos mais aptos tem maior probabilidade de sobreviver, mais descendentes propagando suas características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Reprodução com variação: garante que os descendentes gerados não são uma copia fiel dos progenitores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 combinação das duas forças permite que, ao longo de sucessivas gerações a população de indivíduos evolua de forma gradual.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Computação Evolucionária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pSp>
        <p:nvGrpSpPr>
          <p:cNvPr id="286" name="Group 2"/>
          <p:cNvGrpSpPr/>
          <p:nvPr/>
        </p:nvGrpSpPr>
        <p:grpSpPr>
          <a:xfrm>
            <a:off x="4008600" y="2384280"/>
            <a:ext cx="3962160" cy="914040"/>
            <a:chOff x="4008600" y="2384280"/>
            <a:chExt cx="3962160" cy="914040"/>
          </a:xfrm>
        </p:grpSpPr>
        <p:sp>
          <p:nvSpPr>
            <p:cNvPr id="287" name="CustomShape 3"/>
            <p:cNvSpPr/>
            <p:nvPr/>
          </p:nvSpPr>
          <p:spPr>
            <a:xfrm>
              <a:off x="4008600" y="2384280"/>
              <a:ext cx="3962160" cy="914040"/>
            </a:xfrm>
            <a:prstGeom prst="rect">
              <a:avLst/>
            </a:prstGeom>
            <a:solidFill>
              <a:schemeClr val="accent1"/>
            </a:solidFill>
            <a:ln w="9360">
              <a:noFill/>
            </a:ln>
            <a:scene3d>
              <a:camera prst="legacyObliqueTopRight"/>
              <a:lightRig dir="b" rig="legacyFlat3"/>
            </a:scene3d>
            <a:sp3d extrusionH="430200" prstMaterial="legacyMatte">
              <a:bevelT prst="angle" w="13500" h="13500"/>
              <a:bevelB prst="angle" w="13500" h="13500"/>
              <a:extrusionClr>
                <a:schemeClr val="accent1"/>
              </a:extrusionClr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4"/>
            <p:cNvSpPr/>
            <p:nvPr/>
          </p:nvSpPr>
          <p:spPr>
            <a:xfrm>
              <a:off x="4722840" y="2430360"/>
              <a:ext cx="274284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pt-BR" sz="2000" spc="-1" strike="noStrike">
                  <a:solidFill>
                    <a:srgbClr val="000000"/>
                  </a:solidFill>
                  <a:latin typeface="Tahoma"/>
                </a:rPr>
                <a:t>Computação Evolucionária</a:t>
              </a:r>
              <a:endParaRPr b="0" lang="pt-BR" sz="2000" spc="-1" strike="noStrike">
                <a:latin typeface="Arial"/>
              </a:endParaRPr>
            </a:p>
          </p:txBody>
        </p:sp>
      </p:grpSp>
      <p:sp>
        <p:nvSpPr>
          <p:cNvPr id="289" name="CustomShape 5"/>
          <p:cNvSpPr/>
          <p:nvPr/>
        </p:nvSpPr>
        <p:spPr>
          <a:xfrm>
            <a:off x="1992240" y="4257720"/>
            <a:ext cx="1712520" cy="956880"/>
          </a:xfrm>
          <a:prstGeom prst="rect">
            <a:avLst/>
          </a:prstGeom>
          <a:solidFill>
            <a:schemeClr val="accent1"/>
          </a:solidFill>
          <a:ln w="9360">
            <a:noFill/>
          </a:ln>
          <a:scene3d>
            <a:camera prst="legacyObliqueTopRight"/>
            <a:lightRig dir="b" rig="legacyFlat3"/>
          </a:scene3d>
          <a:sp3d extrusionH="430200" prstMaterial="legacyMatte">
            <a:bevelT prst="angle" w="13500" h="13500"/>
            <a:bevelB prst="angle" w="13500" h="13500"/>
            <a:extrusionClr>
              <a:schemeClr val="accent1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Programação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Evolucionária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0" name="CustomShape 6"/>
          <p:cNvSpPr/>
          <p:nvPr/>
        </p:nvSpPr>
        <p:spPr>
          <a:xfrm>
            <a:off x="4259160" y="4272120"/>
            <a:ext cx="1712520" cy="956880"/>
          </a:xfrm>
          <a:prstGeom prst="rect">
            <a:avLst/>
          </a:prstGeom>
          <a:solidFill>
            <a:schemeClr val="accent1"/>
          </a:solidFill>
          <a:ln w="9360">
            <a:noFill/>
          </a:ln>
          <a:scene3d>
            <a:camera prst="legacyObliqueTopRight"/>
            <a:lightRig dir="b" rig="legacyFlat3"/>
          </a:scene3d>
          <a:sp3d extrusionH="430200" prstMaterial="legacyMatte">
            <a:bevelT prst="angle" w="13500" h="13500"/>
            <a:bevelB prst="angle" w="13500" h="13500"/>
            <a:extrusionClr>
              <a:schemeClr val="accent1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Estratégias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Evolucionárias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6419880" y="4272120"/>
            <a:ext cx="1712520" cy="956880"/>
          </a:xfrm>
          <a:prstGeom prst="rect">
            <a:avLst/>
          </a:prstGeom>
          <a:solidFill>
            <a:schemeClr val="accent1"/>
          </a:solidFill>
          <a:ln w="9360">
            <a:noFill/>
          </a:ln>
          <a:scene3d>
            <a:camera prst="legacyObliqueTopRight"/>
            <a:lightRig dir="b" rig="legacyFlat3"/>
          </a:scene3d>
          <a:sp3d extrusionH="430200" prstMaterial="legacyMatte">
            <a:bevelT prst="angle" w="13500" h="13500"/>
            <a:bevelB prst="angle" w="13500" h="13500"/>
            <a:extrusionClr>
              <a:schemeClr val="accent1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Algoritmos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Genéticos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8"/>
          <p:cNvSpPr/>
          <p:nvPr/>
        </p:nvSpPr>
        <p:spPr>
          <a:xfrm>
            <a:off x="8580600" y="4272120"/>
            <a:ext cx="1712520" cy="956880"/>
          </a:xfrm>
          <a:prstGeom prst="rect">
            <a:avLst/>
          </a:prstGeom>
          <a:solidFill>
            <a:schemeClr val="accent1"/>
          </a:solidFill>
          <a:ln w="9360">
            <a:noFill/>
          </a:ln>
          <a:scene3d>
            <a:camera prst="legacyObliqueTopRight"/>
            <a:lightRig dir="b" rig="legacyFlat3"/>
          </a:scene3d>
          <a:sp3d extrusionH="430200" prstMaterial="legacyMatte">
            <a:bevelT prst="angle" w="13500" h="13500"/>
            <a:bevelB prst="angle" w="13500" h="13500"/>
            <a:extrusionClr>
              <a:schemeClr val="accent1"/>
            </a:extrusionClr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Programação 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ahoma"/>
              </a:rPr>
              <a:t>Genética</a:t>
            </a:r>
            <a:endParaRPr b="0" lang="pt-BR" sz="2000" spc="-1" strike="noStrike">
              <a:latin typeface="Arial"/>
            </a:endParaRPr>
          </a:p>
        </p:txBody>
      </p:sp>
      <p:grpSp>
        <p:nvGrpSpPr>
          <p:cNvPr id="293" name="Group 9"/>
          <p:cNvGrpSpPr/>
          <p:nvPr/>
        </p:nvGrpSpPr>
        <p:grpSpPr>
          <a:xfrm>
            <a:off x="2855880" y="3321000"/>
            <a:ext cx="6372360" cy="718920"/>
            <a:chOff x="2855880" y="3321000"/>
            <a:chExt cx="6372360" cy="718920"/>
          </a:xfrm>
        </p:grpSpPr>
        <p:sp>
          <p:nvSpPr>
            <p:cNvPr id="294" name="Line 10"/>
            <p:cNvSpPr/>
            <p:nvPr/>
          </p:nvSpPr>
          <p:spPr>
            <a:xfrm flipH="1">
              <a:off x="2855880" y="3716280"/>
              <a:ext cx="6372000" cy="360"/>
            </a:xfrm>
            <a:prstGeom prst="line">
              <a:avLst/>
            </a:prstGeom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Line 11"/>
            <p:cNvSpPr/>
            <p:nvPr/>
          </p:nvSpPr>
          <p:spPr>
            <a:xfrm>
              <a:off x="2855880" y="3716280"/>
              <a:ext cx="360" cy="323640"/>
            </a:xfrm>
            <a:prstGeom prst="line">
              <a:avLst/>
            </a:prstGeom>
            <a:ln w="2844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Line 12"/>
            <p:cNvSpPr/>
            <p:nvPr/>
          </p:nvSpPr>
          <p:spPr>
            <a:xfrm>
              <a:off x="5124240" y="3716280"/>
              <a:ext cx="360" cy="323640"/>
            </a:xfrm>
            <a:prstGeom prst="line">
              <a:avLst/>
            </a:prstGeom>
            <a:ln w="2844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Line 13"/>
            <p:cNvSpPr/>
            <p:nvPr/>
          </p:nvSpPr>
          <p:spPr>
            <a:xfrm>
              <a:off x="7283160" y="3716280"/>
              <a:ext cx="360" cy="323640"/>
            </a:xfrm>
            <a:prstGeom prst="line">
              <a:avLst/>
            </a:prstGeom>
            <a:ln w="2844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Line 14"/>
            <p:cNvSpPr/>
            <p:nvPr/>
          </p:nvSpPr>
          <p:spPr>
            <a:xfrm>
              <a:off x="9227880" y="3716280"/>
              <a:ext cx="360" cy="323640"/>
            </a:xfrm>
            <a:prstGeom prst="line">
              <a:avLst/>
            </a:prstGeom>
            <a:ln w="2844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Line 15"/>
            <p:cNvSpPr/>
            <p:nvPr/>
          </p:nvSpPr>
          <p:spPr>
            <a:xfrm>
              <a:off x="5987880" y="3321000"/>
              <a:ext cx="360" cy="395280"/>
            </a:xfrm>
            <a:prstGeom prst="line">
              <a:avLst/>
            </a:prstGeom>
            <a:ln w="2844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nodeType="clickEffect" fill="hold">
                      <p:stCondLst>
                        <p:cond delay="indefinite"/>
                      </p:stCondLst>
                      <p:childTnLst>
                        <p:par>
                          <p:cTn id="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4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8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6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0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6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980360" y="27360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lIns="81720" rIns="81720" tIns="42480" bIns="4248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Ramos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2665800" y="1829160"/>
            <a:ext cx="7771320" cy="4281120"/>
          </a:xfrm>
          <a:prstGeom prst="rect">
            <a:avLst/>
          </a:prstGeom>
          <a:noFill/>
          <a:ln>
            <a:noFill/>
          </a:ln>
        </p:spPr>
        <p:txBody>
          <a:bodyPr lIns="81720" rIns="81720" tIns="42480" bIns="42480">
            <a:normAutofit/>
          </a:bodyPr>
          <a:p>
            <a:pPr marL="390240" indent="-293400">
              <a:lnSpc>
                <a:spcPct val="80000"/>
              </a:lnSpc>
              <a:spcBef>
                <a:spcPts val="635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Estratégias Evolucionárias: 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 lvl="1" marL="781920" indent="-291960">
              <a:lnSpc>
                <a:spcPct val="80000"/>
              </a:lnSpc>
              <a:spcBef>
                <a:spcPts val="454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ênfase na auto-adaptação. O papel da recombinação é aceito, mas como operador secundário.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80000"/>
              </a:lnSpc>
              <a:spcBef>
                <a:spcPts val="635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Programação Evolutiva: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 lvl="1" marL="781920" indent="-291960">
              <a:lnSpc>
                <a:spcPct val="80000"/>
              </a:lnSpc>
              <a:spcBef>
                <a:spcPts val="544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Previsão do comportamento de máquinas de estado finitas</a:t>
            </a: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. 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80000"/>
              </a:lnSpc>
              <a:spcBef>
                <a:spcPts val="635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Algoritmos Genéticos: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 lvl="1" marL="781920" indent="-291960">
              <a:lnSpc>
                <a:spcPct val="80000"/>
              </a:lnSpc>
              <a:spcBef>
                <a:spcPts val="454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Indivíduos contém um genótipo formado por cromossomos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80000"/>
              </a:lnSpc>
              <a:spcBef>
                <a:spcPts val="635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Programação Genética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 lvl="1" marL="781920" indent="-291960">
              <a:lnSpc>
                <a:spcPct val="80000"/>
              </a:lnSpc>
              <a:spcBef>
                <a:spcPts val="454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Evolução de programas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80000"/>
              </a:lnSpc>
              <a:spcBef>
                <a:spcPts val="544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Estimativa de Distribuição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781920" indent="-291960">
              <a:lnSpc>
                <a:spcPct val="80000"/>
              </a:lnSpc>
              <a:spcBef>
                <a:spcPts val="454"/>
              </a:spcBef>
              <a:buClr>
                <a:srgbClr val="90c22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AG competentes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80000"/>
              </a:lnSpc>
              <a:spcBef>
                <a:spcPts val="454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2196360" y="504000"/>
            <a:ext cx="7807320" cy="1144440"/>
          </a:xfrm>
          <a:prstGeom prst="rect">
            <a:avLst/>
          </a:prstGeom>
          <a:noFill/>
          <a:ln>
            <a:noFill/>
          </a:ln>
        </p:spPr>
        <p:txBody>
          <a:bodyPr tIns="3528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Computação Evolutiva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2196360" y="1906920"/>
            <a:ext cx="7807320" cy="4320000"/>
          </a:xfrm>
          <a:prstGeom prst="rect">
            <a:avLst/>
          </a:prstGeom>
          <a:noFill/>
          <a:ln>
            <a:noFill/>
          </a:ln>
        </p:spPr>
        <p:txBody>
          <a:bodyPr tIns="22680">
            <a:normAutofit/>
          </a:bodyPr>
          <a:p>
            <a:pPr marL="390240" indent="-293400">
              <a:lnSpc>
                <a:spcPct val="100000"/>
              </a:lnSpc>
              <a:spcBef>
                <a:spcPts val="1001"/>
              </a:spcBef>
              <a:buClr>
                <a:srgbClr val="0e594d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404040"/>
                </a:solidFill>
                <a:latin typeface="Trebuchet MS"/>
              </a:rPr>
              <a:t>As técnicas de Computação Evolutiva são geralmente técnicas de re-amostragem: novas amostras (soluções, indivíduos) são gerados ou revisados de acordo aos resultados dos antigos</a:t>
            </a: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  <a:p>
            <a:pPr marL="390240" indent="-293400">
              <a:lnSpc>
                <a:spcPct val="100000"/>
              </a:lnSpc>
              <a:spcBef>
                <a:spcPts val="1001"/>
              </a:spcBef>
            </a:pPr>
            <a:endParaRPr b="0" lang="en-US" sz="25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1554</TotalTime>
  <Application>LibreOffice/6.0.7.3$Linux_X86_64 LibreOffice_project/00m0$Build-3</Application>
  <Words>2055</Words>
  <Paragraphs>383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2014-01-30T18:25:15Z</dcterms:created>
  <dc:creator>Jorge Sanchez</dc:creator>
  <dc:description/>
  <dc:language>pt-BR</dc:language>
  <cp:lastModifiedBy>Jorge Sanchez</cp:lastModifiedBy>
  <dcterms:modified xsi:type="dcterms:W3CDTF">2014-02-12T18:42:02Z</dcterms:modified>
  <cp:revision>27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52</vt:i4>
  </property>
</Properties>
</file>