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76" r:id="rId2"/>
    <p:sldId id="279" r:id="rId3"/>
    <p:sldId id="286" r:id="rId4"/>
    <p:sldId id="288" r:id="rId5"/>
    <p:sldId id="283" r:id="rId6"/>
    <p:sldId id="289" r:id="rId7"/>
    <p:sldId id="284" r:id="rId8"/>
    <p:sldId id="290" r:id="rId9"/>
    <p:sldId id="292" r:id="rId10"/>
    <p:sldId id="293" r:id="rId11"/>
    <p:sldId id="291" r:id="rId12"/>
    <p:sldId id="281" r:id="rId13"/>
    <p:sldId id="285" r:id="rId14"/>
  </p:sldIdLst>
  <p:sldSz cx="12192000" cy="6858000"/>
  <p:notesSz cx="7559675" cy="106918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dt" idx="5"/>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pt-BR" sz="4400" b="0" strike="noStrike" spc="-1">
              <a:latin typeface="Arial"/>
            </a:endParaRPr>
          </a:p>
        </p:txBody>
      </p:sp>
      <p:sp>
        <p:nvSpPr>
          <p:cNvPr id="7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pt-BR" sz="3200" b="0" strike="noStrike" spc="-1">
              <a:latin typeface="Arial"/>
            </a:endParaRPr>
          </a:p>
        </p:txBody>
      </p:sp>
      <p:sp>
        <p:nvSpPr>
          <p:cNvPr id="7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pt-BR"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pt-BR" sz="4400" b="0" strike="noStrike" spc="-1">
              <a:latin typeface="Arial"/>
            </a:endParaRPr>
          </a:p>
        </p:txBody>
      </p:sp>
      <p:sp>
        <p:nvSpPr>
          <p:cNvPr id="7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pt-BR" sz="3200" b="0" strike="noStrike" spc="-1">
              <a:latin typeface="Arial"/>
            </a:endParaRPr>
          </a:p>
        </p:txBody>
      </p:sp>
      <p:sp>
        <p:nvSpPr>
          <p:cNvPr id="7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pt-BR" sz="3200" b="0" strike="noStrike" spc="-1">
              <a:latin typeface="Arial"/>
            </a:endParaRPr>
          </a:p>
        </p:txBody>
      </p:sp>
      <p:sp>
        <p:nvSpPr>
          <p:cNvPr id="7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pt-BR" sz="3200" b="0" strike="noStrike" spc="-1">
              <a:latin typeface="Arial"/>
            </a:endParaRPr>
          </a:p>
        </p:txBody>
      </p:sp>
      <p:sp>
        <p:nvSpPr>
          <p:cNvPr id="7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pt-BR" sz="3200" b="0" strike="noStrike" spc="-1">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pt-BR" sz="4400" b="0" strike="noStrike" spc="-1">
              <a:latin typeface="Arial"/>
            </a:endParaRPr>
          </a:p>
        </p:txBody>
      </p:sp>
      <p:sp>
        <p:nvSpPr>
          <p:cNvPr id="7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pt-BR" sz="3200" b="0" strike="noStrike" spc="-1">
              <a:latin typeface="Arial"/>
            </a:endParaRPr>
          </a:p>
        </p:txBody>
      </p:sp>
      <p:sp>
        <p:nvSpPr>
          <p:cNvPr id="7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pt-BR" sz="3200" b="0" strike="noStrike" spc="-1">
              <a:latin typeface="Arial"/>
            </a:endParaRPr>
          </a:p>
        </p:txBody>
      </p:sp>
      <p:sp>
        <p:nvSpPr>
          <p:cNvPr id="8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pt-BR" sz="3200" b="0" strike="noStrike" spc="-1">
              <a:latin typeface="Arial"/>
            </a:endParaRPr>
          </a:p>
        </p:txBody>
      </p:sp>
      <p:sp>
        <p:nvSpPr>
          <p:cNvPr id="8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pt-BR" sz="3200" b="0" strike="noStrike" spc="-1">
              <a:latin typeface="Arial"/>
            </a:endParaRPr>
          </a:p>
        </p:txBody>
      </p:sp>
      <p:sp>
        <p:nvSpPr>
          <p:cNvPr id="8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pt-BR" sz="3200" b="0" strike="noStrike" spc="-1">
              <a:latin typeface="Arial"/>
            </a:endParaRPr>
          </a:p>
        </p:txBody>
      </p:sp>
      <p:sp>
        <p:nvSpPr>
          <p:cNvPr id="8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pt-BR" sz="3200" b="0" strike="noStrike" spc="-1">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dt" idx="5"/>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pt-BR" sz="4400" b="0" strike="noStrike" spc="-1">
              <a:latin typeface="Arial"/>
            </a:endParaRPr>
          </a:p>
        </p:txBody>
      </p:sp>
      <p:sp>
        <p:nvSpPr>
          <p:cNvPr id="4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pt-BR"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pt-BR" sz="4400" b="0" strike="noStrike" spc="-1">
              <a:latin typeface="Arial"/>
            </a:endParaRPr>
          </a:p>
        </p:txBody>
      </p:sp>
      <p:sp>
        <p:nvSpPr>
          <p:cNvPr id="5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pt-BR"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pt-BR" sz="4400" b="0" strike="noStrike" spc="-1">
              <a:latin typeface="Arial"/>
            </a:endParaRPr>
          </a:p>
        </p:txBody>
      </p:sp>
      <p:sp>
        <p:nvSpPr>
          <p:cNvPr id="5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pt-BR" sz="3200" b="0" strike="noStrike" spc="-1">
              <a:latin typeface="Arial"/>
            </a:endParaRPr>
          </a:p>
        </p:txBody>
      </p:sp>
      <p:sp>
        <p:nvSpPr>
          <p:cNvPr id="5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pt-BR"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pt-BR" sz="44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dt" idx="5"/>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pt-BR"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dt" idx="5"/>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pt-BR" sz="4400" b="0" strike="noStrike" spc="-1">
              <a:latin typeface="Arial"/>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pt-BR" sz="3200" b="0" strike="noStrike" spc="-1">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pt-BR" sz="3200" b="0" strike="noStrike" spc="-1">
              <a:latin typeface="Arial"/>
            </a:endParaRPr>
          </a:p>
        </p:txBody>
      </p:sp>
      <p:sp>
        <p:nvSpPr>
          <p:cNvPr id="6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pt-BR"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pt-BR" sz="4400" b="0" strike="noStrike" spc="-1">
              <a:latin typeface="Arial"/>
            </a:endParaRPr>
          </a:p>
        </p:txBody>
      </p:sp>
      <p:sp>
        <p:nvSpPr>
          <p:cNvPr id="6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pt-BR" sz="3200" b="0" strike="noStrike" spc="-1">
              <a:latin typeface="Arial"/>
            </a:endParaRPr>
          </a:p>
        </p:txBody>
      </p:sp>
      <p:sp>
        <p:nvSpPr>
          <p:cNvPr id="6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pt-BR" sz="3200" b="0" strike="noStrike" spc="-1">
              <a:latin typeface="Arial"/>
            </a:endParaRPr>
          </a:p>
        </p:txBody>
      </p:sp>
      <p:sp>
        <p:nvSpPr>
          <p:cNvPr id="6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pt-BR"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pt-BR" sz="4400" b="0" strike="noStrike" spc="-1">
              <a:latin typeface="Arial"/>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pt-BR" sz="3200" b="0" strike="noStrike" spc="-1">
              <a:latin typeface="Arial"/>
            </a:endParaRPr>
          </a:p>
        </p:txBody>
      </p:sp>
      <p:sp>
        <p:nvSpPr>
          <p:cNvPr id="6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pt-BR" sz="3200" b="0" strike="noStrike" spc="-1">
              <a:latin typeface="Arial"/>
            </a:endParaRPr>
          </a:p>
        </p:txBody>
      </p:sp>
      <p:sp>
        <p:nvSpPr>
          <p:cNvPr id="6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pt-BR"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dt" idx="5"/>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2" name="Imagem 6"/>
          <p:cNvPicPr/>
          <p:nvPr/>
        </p:nvPicPr>
        <p:blipFill>
          <a:blip r:embed="rId14"/>
          <a:stretch/>
        </p:blipFill>
        <p:spPr>
          <a:xfrm>
            <a:off x="0" y="-3600"/>
            <a:ext cx="12214800" cy="6843600"/>
          </a:xfrm>
          <a:prstGeom prst="rect">
            <a:avLst/>
          </a:prstGeom>
          <a:ln w="0">
            <a:noFill/>
          </a:ln>
        </p:spPr>
      </p:pic>
      <p:pic>
        <p:nvPicPr>
          <p:cNvPr id="43" name="Imagem 8"/>
          <p:cNvPicPr/>
          <p:nvPr/>
        </p:nvPicPr>
        <p:blipFill>
          <a:blip r:embed="rId15"/>
          <a:stretch/>
        </p:blipFill>
        <p:spPr>
          <a:xfrm>
            <a:off x="0" y="4680"/>
            <a:ext cx="12214800" cy="6843600"/>
          </a:xfrm>
          <a:prstGeom prst="rect">
            <a:avLst/>
          </a:prstGeom>
          <a:ln w="0">
            <a:noFill/>
          </a:ln>
        </p:spPr>
      </p:pic>
      <p:sp>
        <p:nvSpPr>
          <p:cNvPr id="44" name="PlaceHolder 1"/>
          <p:cNvSpPr>
            <a:spLocks noGrp="1"/>
          </p:cNvSpPr>
          <p:nvPr>
            <p:ph type="ftr" idx="4"/>
          </p:nvPr>
        </p:nvSpPr>
        <p:spPr>
          <a:xfrm>
            <a:off x="4038480" y="6356520"/>
            <a:ext cx="4113720" cy="363960"/>
          </a:xfrm>
          <a:prstGeom prst="rect">
            <a:avLst/>
          </a:prstGeom>
          <a:noFill/>
          <a:ln w="0">
            <a:noFill/>
          </a:ln>
        </p:spPr>
        <p:txBody>
          <a:bodyPr lIns="90000" tIns="45000" rIns="90000" bIns="45000" anchor="ctr">
            <a:noAutofit/>
          </a:bodyPr>
          <a:lstStyle>
            <a:lvl1pPr algn="ctr">
              <a:lnSpc>
                <a:spcPct val="100000"/>
              </a:lnSpc>
              <a:buNone/>
              <a:defRPr lang="pt-BR" sz="1400" b="0" strike="noStrike" spc="-1">
                <a:latin typeface="Times New Roman"/>
              </a:defRPr>
            </a:lvl1pPr>
          </a:lstStyle>
          <a:p>
            <a:pPr algn="ctr">
              <a:lnSpc>
                <a:spcPct val="100000"/>
              </a:lnSpc>
              <a:buNone/>
            </a:pPr>
            <a:r>
              <a:rPr lang="pt-BR" sz="1400" b="0" strike="noStrike" spc="-1">
                <a:latin typeface="Times New Roman"/>
              </a:rPr>
              <a:t>&lt;rodapé&gt;</a:t>
            </a:r>
          </a:p>
        </p:txBody>
      </p:sp>
      <p:sp>
        <p:nvSpPr>
          <p:cNvPr id="45" name="PlaceHolder 2"/>
          <p:cNvSpPr>
            <a:spLocks noGrp="1"/>
          </p:cNvSpPr>
          <p:nvPr>
            <p:ph type="dt" idx="5"/>
          </p:nvPr>
        </p:nvSpPr>
        <p:spPr>
          <a:xfrm>
            <a:off x="838080" y="6356520"/>
            <a:ext cx="2742120" cy="363960"/>
          </a:xfrm>
          <a:prstGeom prst="rect">
            <a:avLst/>
          </a:prstGeom>
          <a:noFill/>
          <a:ln w="0">
            <a:noFill/>
          </a:ln>
        </p:spPr>
        <p:txBody>
          <a:bodyPr lIns="90000" tIns="45000" rIns="90000" bIns="45000" anchor="ctr">
            <a:noAutofit/>
          </a:bodyPr>
          <a:lstStyle>
            <a:lvl1pPr>
              <a:defRPr lang="pt-BR" sz="1400" b="0" strike="noStrike" spc="-1">
                <a:latin typeface="Times New Roman"/>
              </a:defRPr>
            </a:lvl1pPr>
          </a:lstStyle>
          <a:p>
            <a:r>
              <a:rPr lang="pt-BR" sz="1400" b="0" strike="noStrike" spc="-1">
                <a:latin typeface="Times New Roman"/>
              </a:rPr>
              <a:t>&lt;data/hora&gt;</a:t>
            </a:r>
          </a:p>
        </p:txBody>
      </p:sp>
      <p:sp>
        <p:nvSpPr>
          <p:cNvPr id="46" name="PlaceHolder 3"/>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pt-BR" sz="4400" b="0" strike="noStrike" spc="-1">
                <a:latin typeface="Arial"/>
              </a:rPr>
              <a:t>Clique para editar o formato do texto do título</a:t>
            </a:r>
          </a:p>
        </p:txBody>
      </p:sp>
      <p:sp>
        <p:nvSpPr>
          <p:cNvPr id="47" name="PlaceHolder 4"/>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pt-BR" sz="3200" b="0" strike="noStrike" spc="-1">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2800" b="0" strike="noStrike" spc="-1">
                <a:latin typeface="Arial"/>
              </a:rPr>
              <a:t>2.º nível da estrutura de tópicos</a:t>
            </a:r>
          </a:p>
          <a:p>
            <a:pPr marL="1296000" lvl="2" indent="-288000">
              <a:spcBef>
                <a:spcPts val="850"/>
              </a:spcBef>
              <a:buClr>
                <a:srgbClr val="000000"/>
              </a:buClr>
              <a:buSzPct val="45000"/>
              <a:buFont typeface="Wingdings" charset="2"/>
              <a:buChar char=""/>
            </a:pPr>
            <a:r>
              <a:rPr lang="pt-BR" sz="2400" b="0" strike="noStrike" spc="-1">
                <a:latin typeface="Arial"/>
              </a:rPr>
              <a:t>3.º nível da estrutura de tópicos</a:t>
            </a:r>
          </a:p>
          <a:p>
            <a:pPr marL="1728000" lvl="3" indent="-216000">
              <a:spcBef>
                <a:spcPts val="567"/>
              </a:spcBef>
              <a:buClr>
                <a:srgbClr val="000000"/>
              </a:buClr>
              <a:buSzPct val="75000"/>
              <a:buFont typeface="Symbol" charset="2"/>
              <a:buChar char=""/>
            </a:pPr>
            <a:r>
              <a:rPr lang="pt-BR" sz="2000" b="0" strike="noStrike" spc="-1">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CaixaDeTexto 9">
            <a:extLst>
              <a:ext uri="{FF2B5EF4-FFF2-40B4-BE49-F238E27FC236}">
                <a16:creationId xmlns:a16="http://schemas.microsoft.com/office/drawing/2014/main" id="{8317F775-FB20-6D08-A61A-441C5C18E137}"/>
              </a:ext>
            </a:extLst>
          </p:cNvPr>
          <p:cNvSpPr/>
          <p:nvPr/>
        </p:nvSpPr>
        <p:spPr>
          <a:xfrm>
            <a:off x="65252" y="3512524"/>
            <a:ext cx="9086065" cy="82954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pt-BR" sz="2400" spc="-1" dirty="0">
                <a:solidFill>
                  <a:srgbClr val="000000"/>
                </a:solidFill>
                <a:latin typeface="Calibri"/>
                <a:ea typeface="DejaVu Sans"/>
              </a:rPr>
              <a:t>Angélica Leal Santos </a:t>
            </a:r>
            <a:r>
              <a:rPr lang="pt-BR" sz="2400" b="0" strike="noStrike" spc="-1" dirty="0">
                <a:solidFill>
                  <a:srgbClr val="000000"/>
                </a:solidFill>
                <a:latin typeface="Calibri"/>
                <a:ea typeface="DejaVu Sans"/>
              </a:rPr>
              <a:t>- angelicaleal007@hotmail.com</a:t>
            </a:r>
            <a:endParaRPr lang="pt-BR" sz="2400" b="0" strike="noStrike" spc="-1" dirty="0">
              <a:latin typeface="Arial"/>
            </a:endParaRPr>
          </a:p>
          <a:p>
            <a:pPr>
              <a:lnSpc>
                <a:spcPct val="100000"/>
              </a:lnSpc>
              <a:buNone/>
            </a:pPr>
            <a:r>
              <a:rPr lang="pt-BR" sz="2400" spc="-1" dirty="0">
                <a:solidFill>
                  <a:srgbClr val="000000"/>
                </a:solidFill>
                <a:latin typeface="Calibri"/>
              </a:rPr>
              <a:t>Renan Guapyassú Teixeira Capovilla </a:t>
            </a:r>
            <a:r>
              <a:rPr lang="pt-BR" sz="2400" spc="-1" dirty="0" err="1">
                <a:solidFill>
                  <a:srgbClr val="000000"/>
                </a:solidFill>
                <a:latin typeface="Calibri"/>
              </a:rPr>
              <a:t>Jerdy</a:t>
            </a:r>
            <a:r>
              <a:rPr lang="pt-BR" sz="2400" spc="-1" dirty="0">
                <a:solidFill>
                  <a:srgbClr val="000000"/>
                </a:solidFill>
                <a:latin typeface="Calibri"/>
              </a:rPr>
              <a:t> - renanguapy@gmail.com</a:t>
            </a:r>
            <a:endParaRPr lang="pt-BR" sz="2400" b="0" strike="noStrike" spc="-1" dirty="0">
              <a:latin typeface="Arial"/>
            </a:endParaRPr>
          </a:p>
        </p:txBody>
      </p:sp>
      <p:sp>
        <p:nvSpPr>
          <p:cNvPr id="4" name="PlaceHolder 2">
            <a:extLst>
              <a:ext uri="{FF2B5EF4-FFF2-40B4-BE49-F238E27FC236}">
                <a16:creationId xmlns:a16="http://schemas.microsoft.com/office/drawing/2014/main" id="{4D5BF9E0-AB01-19E4-BA17-98273E2AEA56}"/>
              </a:ext>
            </a:extLst>
          </p:cNvPr>
          <p:cNvSpPr/>
          <p:nvPr/>
        </p:nvSpPr>
        <p:spPr>
          <a:xfrm>
            <a:off x="321406" y="6017052"/>
            <a:ext cx="8241840" cy="3625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a:lnSpc>
                <a:spcPct val="90000"/>
              </a:lnSpc>
              <a:spcBef>
                <a:spcPts val="1001"/>
              </a:spcBef>
              <a:buNone/>
              <a:tabLst>
                <a:tab pos="0" algn="l"/>
              </a:tabLst>
            </a:pPr>
            <a:r>
              <a:rPr lang="pt-BR" sz="1800" b="0" strike="noStrike" spc="-1" dirty="0" err="1">
                <a:solidFill>
                  <a:srgbClr val="000000"/>
                </a:solidFill>
                <a:latin typeface="Calibri"/>
              </a:rPr>
              <a:t>Profº</a:t>
            </a:r>
            <a:r>
              <a:rPr lang="pt-BR" sz="1800" b="0" strike="noStrike" spc="-1" dirty="0">
                <a:solidFill>
                  <a:srgbClr val="000000"/>
                </a:solidFill>
                <a:latin typeface="Calibri"/>
              </a:rPr>
              <a:t> Mauricio </a:t>
            </a:r>
            <a:r>
              <a:rPr lang="pt-BR" sz="1800" b="0" strike="noStrike" spc="-1" dirty="0" err="1">
                <a:solidFill>
                  <a:srgbClr val="000000"/>
                </a:solidFill>
                <a:latin typeface="Calibri"/>
              </a:rPr>
              <a:t>Antonio</a:t>
            </a:r>
            <a:r>
              <a:rPr lang="pt-BR" sz="1800" b="0" strike="noStrike" spc="-1" dirty="0">
                <a:solidFill>
                  <a:srgbClr val="000000"/>
                </a:solidFill>
                <a:latin typeface="Calibri"/>
              </a:rPr>
              <a:t> </a:t>
            </a:r>
            <a:r>
              <a:rPr lang="pt-BR" sz="1800" b="0" strike="noStrike" spc="-1" dirty="0" err="1">
                <a:solidFill>
                  <a:srgbClr val="000000"/>
                </a:solidFill>
                <a:latin typeface="Calibri"/>
              </a:rPr>
              <a:t>Ferste</a:t>
            </a:r>
            <a:r>
              <a:rPr lang="pt-BR" sz="1800" b="0" strike="noStrike" spc="-1" dirty="0">
                <a:solidFill>
                  <a:srgbClr val="000000"/>
                </a:solidFill>
                <a:latin typeface="Calibri"/>
              </a:rPr>
              <a:t> – mauricio.ferste@docente.pr.senac.br </a:t>
            </a:r>
            <a:endParaRPr lang="pt-BR" sz="1800" b="0" strike="noStrike" spc="-1" dirty="0">
              <a:latin typeface="Arial"/>
            </a:endParaRPr>
          </a:p>
        </p:txBody>
      </p:sp>
      <p:sp>
        <p:nvSpPr>
          <p:cNvPr id="5" name="CaixaDeTexto 6">
            <a:extLst>
              <a:ext uri="{FF2B5EF4-FFF2-40B4-BE49-F238E27FC236}">
                <a16:creationId xmlns:a16="http://schemas.microsoft.com/office/drawing/2014/main" id="{60B8DE52-8974-17E2-177A-70C787989003}"/>
              </a:ext>
            </a:extLst>
          </p:cNvPr>
          <p:cNvSpPr/>
          <p:nvPr/>
        </p:nvSpPr>
        <p:spPr>
          <a:xfrm>
            <a:off x="171450" y="1353046"/>
            <a:ext cx="8715375" cy="132198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r>
              <a:rPr lang="pt-BR" sz="4000" b="1" spc="-1" dirty="0">
                <a:solidFill>
                  <a:srgbClr val="000000"/>
                </a:solidFill>
                <a:latin typeface="Calibri"/>
              </a:rPr>
              <a:t>Questão 1, 2 e 3 da Disciplina de Testes e Qualidade de Software</a:t>
            </a:r>
          </a:p>
        </p:txBody>
      </p:sp>
    </p:spTree>
    <p:extLst>
      <p:ext uri="{BB962C8B-B14F-4D97-AF65-F5344CB8AC3E}">
        <p14:creationId xmlns:p14="http://schemas.microsoft.com/office/powerpoint/2010/main" val="2299709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DC279211-033A-DDB8-40C2-03FE0EDA6FD9}"/>
              </a:ext>
            </a:extLst>
          </p:cNvPr>
          <p:cNvSpPr/>
          <p:nvPr/>
        </p:nvSpPr>
        <p:spPr>
          <a:xfrm>
            <a:off x="771948" y="223298"/>
            <a:ext cx="5504865" cy="707886"/>
          </a:xfrm>
          <a:prstGeom prst="rect">
            <a:avLst/>
          </a:prstGeom>
        </p:spPr>
        <p:txBody>
          <a:bodyPr wrap="square">
            <a:spAutoFit/>
          </a:bodyPr>
          <a:lstStyle/>
          <a:p>
            <a:r>
              <a:rPr lang="pt-BR" sz="4000" b="1" spc="-1" dirty="0">
                <a:solidFill>
                  <a:srgbClr val="000000"/>
                </a:solidFill>
                <a:latin typeface="Calibri"/>
              </a:rPr>
              <a:t>Questão 03: Continuação </a:t>
            </a:r>
            <a:endParaRPr lang="pt-BR" sz="4000" spc="-1" dirty="0">
              <a:solidFill>
                <a:srgbClr val="000000"/>
              </a:solidFill>
              <a:latin typeface="Calibri"/>
            </a:endParaRPr>
          </a:p>
        </p:txBody>
      </p:sp>
      <p:sp>
        <p:nvSpPr>
          <p:cNvPr id="4" name="CaixaDeTexto 3">
            <a:extLst>
              <a:ext uri="{FF2B5EF4-FFF2-40B4-BE49-F238E27FC236}">
                <a16:creationId xmlns:a16="http://schemas.microsoft.com/office/drawing/2014/main" id="{D48413D3-3D26-DDA2-C747-1AA91738EB5E}"/>
              </a:ext>
            </a:extLst>
          </p:cNvPr>
          <p:cNvSpPr txBox="1"/>
          <p:nvPr/>
        </p:nvSpPr>
        <p:spPr>
          <a:xfrm>
            <a:off x="0" y="1544677"/>
            <a:ext cx="11964692" cy="4377160"/>
          </a:xfrm>
          <a:prstGeom prst="rect">
            <a:avLst/>
          </a:prstGeom>
          <a:noFill/>
        </p:spPr>
        <p:txBody>
          <a:bodyPr wrap="square">
            <a:spAutoFit/>
          </a:bodyPr>
          <a:lstStyle/>
          <a:p>
            <a:pPr indent="357188" algn="just">
              <a:lnSpc>
                <a:spcPct val="150000"/>
              </a:lnSpc>
              <a:spcAft>
                <a:spcPts val="1000"/>
              </a:spcAft>
            </a:pPr>
            <a:r>
              <a:rPr lang="pt-BR" sz="2000" b="1" dirty="0">
                <a:effectLst/>
                <a:latin typeface="Arial" panose="020B0604020202020204" pitchFamily="34" charset="0"/>
                <a:ea typeface="Times New Roman" panose="02020603050405020304" pitchFamily="18" charset="0"/>
                <a:cs typeface="Times New Roman" panose="02020603050405020304" pitchFamily="18" charset="0"/>
              </a:rPr>
              <a:t>Qual é o papel do comprometimento na implantação do CMM, de acordo com o texto?</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pt-BR" sz="2000" dirty="0">
                <a:effectLst/>
                <a:latin typeface="Arial" panose="020B0604020202020204" pitchFamily="34" charset="0"/>
                <a:ea typeface="Times New Roman" panose="02020603050405020304" pitchFamily="18" charset="0"/>
                <a:cs typeface="Times New Roman" panose="02020603050405020304" pitchFamily="18" charset="0"/>
              </a:rPr>
              <a:t> A) O comprometimento não influencia na implantação do CMM.</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pt-BR" sz="2000" dirty="0">
                <a:effectLst/>
                <a:latin typeface="Arial" panose="020B0604020202020204" pitchFamily="34" charset="0"/>
                <a:ea typeface="Times New Roman" panose="02020603050405020304" pitchFamily="18" charset="0"/>
                <a:cs typeface="Times New Roman" panose="02020603050405020304" pitchFamily="18" charset="0"/>
              </a:rPr>
              <a:t>B) O comprometimento é importante apenas para os técnicos envolvidos na implantação do CMM.</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pt-BR" sz="2000" dirty="0">
                <a:effectLst/>
                <a:latin typeface="Arial" panose="020B0604020202020204" pitchFamily="34" charset="0"/>
                <a:ea typeface="Times New Roman" panose="02020603050405020304" pitchFamily="18" charset="0"/>
                <a:cs typeface="Times New Roman" panose="02020603050405020304" pitchFamily="18" charset="0"/>
              </a:rPr>
              <a:t>C) O comprometimento é importante apenas durante a fase inicial da implantação do CMM.</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pt-BR" sz="2000" dirty="0">
                <a:effectLst/>
                <a:latin typeface="Arial" panose="020B0604020202020204" pitchFamily="34" charset="0"/>
                <a:ea typeface="Times New Roman" panose="02020603050405020304" pitchFamily="18" charset="0"/>
                <a:cs typeface="Times New Roman" panose="02020603050405020304" pitchFamily="18" charset="0"/>
              </a:rPr>
              <a:t>D) O comprometimento é essencial para a alta gerência, mas não para os demais membros da organização.</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pt-BR" sz="2000" dirty="0">
                <a:effectLst/>
                <a:latin typeface="Arial" panose="020B0604020202020204" pitchFamily="34" charset="0"/>
                <a:ea typeface="Times New Roman" panose="02020603050405020304" pitchFamily="18" charset="0"/>
                <a:cs typeface="Times New Roman" panose="02020603050405020304" pitchFamily="18" charset="0"/>
              </a:rPr>
              <a:t>E) O comprometimento é fundamental para o sucesso da implantação do CMM, envolvendo o empenho de todas as pessoas, inclusive da alta gerência.</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8959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B9A8A402-3FCD-C9C0-FEB9-9A179B6AC1E5}"/>
              </a:ext>
            </a:extLst>
          </p:cNvPr>
          <p:cNvSpPr/>
          <p:nvPr/>
        </p:nvSpPr>
        <p:spPr>
          <a:xfrm>
            <a:off x="709956" y="269794"/>
            <a:ext cx="3738057" cy="916276"/>
          </a:xfrm>
          <a:prstGeom prst="rect">
            <a:avLst/>
          </a:prstGeom>
        </p:spPr>
        <p:txBody>
          <a:bodyPr wrap="square">
            <a:spAutoFit/>
          </a:bodyPr>
          <a:lstStyle/>
          <a:p>
            <a:pPr algn="just">
              <a:lnSpc>
                <a:spcPct val="150000"/>
              </a:lnSpc>
              <a:spcAft>
                <a:spcPts val="1000"/>
              </a:spcAft>
            </a:pPr>
            <a:r>
              <a:rPr lang="pt-BR" sz="4000" dirty="0">
                <a:effectLst/>
                <a:latin typeface="Arial" panose="020B0604020202020204" pitchFamily="34" charset="0"/>
                <a:ea typeface="Times New Roman" panose="02020603050405020304" pitchFamily="18" charset="0"/>
                <a:cs typeface="Times New Roman" panose="02020603050405020304" pitchFamily="18" charset="0"/>
              </a:rPr>
              <a:t>Justificativa: </a:t>
            </a:r>
            <a:endParaRPr lang="pt-BR" sz="3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CaixaDeTexto 4">
            <a:extLst>
              <a:ext uri="{FF2B5EF4-FFF2-40B4-BE49-F238E27FC236}">
                <a16:creationId xmlns:a16="http://schemas.microsoft.com/office/drawing/2014/main" id="{B09DF26C-0170-F3C6-37B9-4427FA47B8B7}"/>
              </a:ext>
            </a:extLst>
          </p:cNvPr>
          <p:cNvSpPr txBox="1"/>
          <p:nvPr/>
        </p:nvSpPr>
        <p:spPr>
          <a:xfrm>
            <a:off x="0" y="1682613"/>
            <a:ext cx="12042183" cy="3402535"/>
          </a:xfrm>
          <a:prstGeom prst="rect">
            <a:avLst/>
          </a:prstGeom>
          <a:noFill/>
        </p:spPr>
        <p:txBody>
          <a:bodyPr wrap="square">
            <a:spAutoFit/>
          </a:bodyPr>
          <a:lstStyle/>
          <a:p>
            <a:pPr algn="just">
              <a:lnSpc>
                <a:spcPct val="150000"/>
              </a:lnSpc>
              <a:spcAft>
                <a:spcPts val="1000"/>
              </a:spcAft>
            </a:pPr>
            <a:r>
              <a:rPr lang="pt-BR" sz="2000" dirty="0">
                <a:effectLst/>
                <a:latin typeface="Arial" panose="020B0604020202020204" pitchFamily="34" charset="0"/>
                <a:ea typeface="Times New Roman" panose="02020603050405020304" pitchFamily="18" charset="0"/>
                <a:cs typeface="Times New Roman" panose="02020603050405020304" pitchFamily="18" charset="0"/>
              </a:rPr>
              <a:t>Artigo </a:t>
            </a:r>
            <a:r>
              <a:rPr lang="pt-BR" sz="2000" b="1" i="1" dirty="0">
                <a:effectLst/>
                <a:latin typeface="Arial" panose="020B0604020202020204" pitchFamily="34" charset="0"/>
                <a:ea typeface="Times New Roman" panose="02020603050405020304" pitchFamily="18" charset="0"/>
                <a:cs typeface="Times New Roman" panose="02020603050405020304" pitchFamily="18" charset="0"/>
              </a:rPr>
              <a:t>[CMM e Comprometimento: Um estudo de caso na implantação do nível 2.].</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a:p>
            <a:pPr indent="540385" algn="just">
              <a:lnSpc>
                <a:spcPct val="150000"/>
              </a:lnSpc>
              <a:spcAft>
                <a:spcPts val="1000"/>
              </a:spcAft>
            </a:pPr>
            <a:r>
              <a:rPr lang="pt-BR" sz="2000" dirty="0">
                <a:effectLst/>
                <a:latin typeface="Arial" panose="020B0604020202020204" pitchFamily="34" charset="0"/>
                <a:ea typeface="Times New Roman" panose="02020603050405020304" pitchFamily="18" charset="0"/>
                <a:cs typeface="Times New Roman" panose="02020603050405020304" pitchFamily="18" charset="0"/>
              </a:rPr>
              <a:t>A resposta correta é a opção E) O comprometimento é fundamental para o sucesso da implantação do CMM, envolvendo o empenho de todas as pessoas, inclusive da alta gerência. Conforme destacado por Humphrey (1989) no texto, a base da gerência do processo de software, incluindo a implantação do CMM, é o comprometimento, o empenho das pessoas, inclusive da alta gerência. Portanto, o comprometimento é considerado relevante para garantir o sucesso da implantação do CMM. As outras opções não estão alinhadas ao papel fundamental do comprometimento conforme descrito no texto.</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CaixaDeTexto 7">
            <a:extLst>
              <a:ext uri="{FF2B5EF4-FFF2-40B4-BE49-F238E27FC236}">
                <a16:creationId xmlns:a16="http://schemas.microsoft.com/office/drawing/2014/main" id="{96133B44-1E92-11D5-C8BB-7393249B669D}"/>
              </a:ext>
            </a:extLst>
          </p:cNvPr>
          <p:cNvSpPr txBox="1"/>
          <p:nvPr/>
        </p:nvSpPr>
        <p:spPr>
          <a:xfrm>
            <a:off x="0" y="5319461"/>
            <a:ext cx="10383864" cy="1056379"/>
          </a:xfrm>
          <a:prstGeom prst="rect">
            <a:avLst/>
          </a:prstGeom>
          <a:noFill/>
        </p:spPr>
        <p:txBody>
          <a:bodyPr wrap="square">
            <a:spAutoFit/>
          </a:bodyPr>
          <a:lstStyle/>
          <a:p>
            <a:pPr algn="just">
              <a:lnSpc>
                <a:spcPct val="115000"/>
              </a:lnSpc>
              <a:spcAft>
                <a:spcPts val="1000"/>
              </a:spcAft>
            </a:pPr>
            <a:r>
              <a:rPr lang="pt-BR" sz="1200" b="1" dirty="0">
                <a:effectLst/>
                <a:latin typeface="Arial" panose="020B0604020202020204" pitchFamily="34" charset="0"/>
                <a:ea typeface="Times New Roman" panose="02020603050405020304" pitchFamily="18" charset="0"/>
                <a:cs typeface="Times New Roman" panose="02020603050405020304" pitchFamily="18" charset="0"/>
              </a:rPr>
              <a:t>Referência bibliográfica:</a:t>
            </a:r>
            <a:endParaRPr lang="pt-BR"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pt-BR" sz="1200" dirty="0">
                <a:effectLst/>
                <a:latin typeface="Arial" panose="020B0604020202020204" pitchFamily="34" charset="0"/>
                <a:ea typeface="Times New Roman" panose="02020603050405020304" pitchFamily="18" charset="0"/>
                <a:cs typeface="Times New Roman" panose="02020603050405020304" pitchFamily="18" charset="0"/>
              </a:rPr>
              <a:t>SCHEIBLE, Alba; BASTOS, Antônio Virgílio. </a:t>
            </a:r>
            <a:r>
              <a:rPr lang="pt-BR" sz="1200" b="1" dirty="0">
                <a:effectLst/>
                <a:latin typeface="Arial" panose="020B0604020202020204" pitchFamily="34" charset="0"/>
                <a:ea typeface="Times New Roman" panose="02020603050405020304" pitchFamily="18" charset="0"/>
                <a:cs typeface="Times New Roman" panose="02020603050405020304" pitchFamily="18" charset="0"/>
              </a:rPr>
              <a:t>CMM e Comprometimento: Um estudo de caso na implantação do nível 2.</a:t>
            </a:r>
            <a:r>
              <a:rPr lang="pt-BR" sz="1200" dirty="0">
                <a:effectLst/>
                <a:latin typeface="Arial" panose="020B0604020202020204" pitchFamily="34" charset="0"/>
                <a:ea typeface="Times New Roman" panose="02020603050405020304" pitchFamily="18" charset="0"/>
                <a:cs typeface="Times New Roman" panose="02020603050405020304" pitchFamily="18" charset="0"/>
              </a:rPr>
              <a:t> In: SIMPÓSIO BRASILEIRO DE QUALIDADE DE SOFTWARE (SBQS), 4. 2005, Porto </a:t>
            </a:r>
            <a:r>
              <a:rPr lang="pt-BR" sz="1200" dirty="0" err="1">
                <a:effectLst/>
                <a:latin typeface="Arial" panose="020B0604020202020204" pitchFamily="34" charset="0"/>
                <a:ea typeface="Times New Roman" panose="02020603050405020304" pitchFamily="18" charset="0"/>
                <a:cs typeface="Times New Roman" panose="02020603050405020304" pitchFamily="18" charset="0"/>
              </a:rPr>
              <a:t>Alegre-RS</a:t>
            </a:r>
            <a:r>
              <a:rPr lang="pt-BR" sz="1200" dirty="0">
                <a:effectLst/>
                <a:latin typeface="Arial" panose="020B0604020202020204" pitchFamily="34" charset="0"/>
                <a:ea typeface="Times New Roman" panose="02020603050405020304" pitchFamily="18" charset="0"/>
                <a:cs typeface="Times New Roman" panose="02020603050405020304" pitchFamily="18" charset="0"/>
              </a:rPr>
              <a:t>. Anais [...]. Porto Alegre: Sociedade Brasileira de Computação, 2005. Disponível em: &lt;https://sol.sbc.org.br/</a:t>
            </a:r>
            <a:r>
              <a:rPr lang="pt-BR" sz="1200" dirty="0" err="1">
                <a:effectLst/>
                <a:latin typeface="Arial" panose="020B0604020202020204" pitchFamily="34" charset="0"/>
                <a:ea typeface="Times New Roman" panose="02020603050405020304" pitchFamily="18" charset="0"/>
                <a:cs typeface="Times New Roman" panose="02020603050405020304" pitchFamily="18" charset="0"/>
              </a:rPr>
              <a:t>index.php</a:t>
            </a:r>
            <a:r>
              <a:rPr lang="pt-BR" sz="1200" dirty="0">
                <a:effectLst/>
                <a:latin typeface="Arial" panose="020B0604020202020204" pitchFamily="34" charset="0"/>
                <a:ea typeface="Times New Roman" panose="02020603050405020304" pitchFamily="18" charset="0"/>
                <a:cs typeface="Times New Roman" panose="02020603050405020304" pitchFamily="18" charset="0"/>
              </a:rPr>
              <a:t>/</a:t>
            </a:r>
            <a:r>
              <a:rPr lang="pt-BR" sz="1200" dirty="0" err="1">
                <a:effectLst/>
                <a:latin typeface="Arial" panose="020B0604020202020204" pitchFamily="34" charset="0"/>
                <a:ea typeface="Times New Roman" panose="02020603050405020304" pitchFamily="18" charset="0"/>
                <a:cs typeface="Times New Roman" panose="02020603050405020304" pitchFamily="18" charset="0"/>
              </a:rPr>
              <a:t>sbqs</a:t>
            </a:r>
            <a:r>
              <a:rPr lang="pt-BR" sz="1200" dirty="0">
                <a:effectLst/>
                <a:latin typeface="Arial" panose="020B0604020202020204" pitchFamily="34" charset="0"/>
                <a:ea typeface="Times New Roman" panose="02020603050405020304" pitchFamily="18" charset="0"/>
                <a:cs typeface="Times New Roman" panose="02020603050405020304" pitchFamily="18" charset="0"/>
              </a:rPr>
              <a:t>/</a:t>
            </a:r>
            <a:r>
              <a:rPr lang="pt-BR" sz="1200" dirty="0" err="1">
                <a:effectLst/>
                <a:latin typeface="Arial" panose="020B0604020202020204" pitchFamily="34" charset="0"/>
                <a:ea typeface="Times New Roman" panose="02020603050405020304" pitchFamily="18" charset="0"/>
                <a:cs typeface="Times New Roman" panose="02020603050405020304" pitchFamily="18" charset="0"/>
              </a:rPr>
              <a:t>article</a:t>
            </a:r>
            <a:r>
              <a:rPr lang="pt-BR" sz="1200" dirty="0">
                <a:effectLst/>
                <a:latin typeface="Arial" panose="020B0604020202020204" pitchFamily="34" charset="0"/>
                <a:ea typeface="Times New Roman" panose="02020603050405020304" pitchFamily="18" charset="0"/>
                <a:cs typeface="Times New Roman" panose="02020603050405020304" pitchFamily="18" charset="0"/>
              </a:rPr>
              <a:t>/</a:t>
            </a:r>
            <a:r>
              <a:rPr lang="pt-BR" sz="1200" dirty="0" err="1">
                <a:effectLst/>
                <a:latin typeface="Arial" panose="020B0604020202020204" pitchFamily="34" charset="0"/>
                <a:ea typeface="Times New Roman" panose="02020603050405020304" pitchFamily="18" charset="0"/>
                <a:cs typeface="Times New Roman" panose="02020603050405020304" pitchFamily="18" charset="0"/>
              </a:rPr>
              <a:t>view</a:t>
            </a:r>
            <a:r>
              <a:rPr lang="pt-BR" sz="1200" dirty="0">
                <a:effectLst/>
                <a:latin typeface="Arial" panose="020B0604020202020204" pitchFamily="34" charset="0"/>
                <a:ea typeface="Times New Roman" panose="02020603050405020304" pitchFamily="18" charset="0"/>
                <a:cs typeface="Times New Roman" panose="02020603050405020304" pitchFamily="18" charset="0"/>
              </a:rPr>
              <a:t>/16157/15998&gt; Acesso em 01 abr. 2024.</a:t>
            </a:r>
            <a:endParaRPr lang="pt-BR"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8279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aixaDeTexto 10">
            <a:extLst>
              <a:ext uri="{FF2B5EF4-FFF2-40B4-BE49-F238E27FC236}">
                <a16:creationId xmlns:a16="http://schemas.microsoft.com/office/drawing/2014/main" id="{2A7153CD-6902-62D1-B975-AD47A048EA4D}"/>
              </a:ext>
            </a:extLst>
          </p:cNvPr>
          <p:cNvSpPr/>
          <p:nvPr/>
        </p:nvSpPr>
        <p:spPr>
          <a:xfrm>
            <a:off x="4698839" y="1190005"/>
            <a:ext cx="3779640" cy="70643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pt-BR" sz="4000" b="1" strike="noStrike" spc="-1" dirty="0">
                <a:solidFill>
                  <a:srgbClr val="000000"/>
                </a:solidFill>
                <a:latin typeface="Calibri"/>
                <a:ea typeface="DejaVu Sans"/>
              </a:rPr>
              <a:t>OBRIGAD</a:t>
            </a:r>
            <a:r>
              <a:rPr lang="pt-BR" sz="4000" b="1" spc="-1" dirty="0">
                <a:solidFill>
                  <a:srgbClr val="000000"/>
                </a:solidFill>
                <a:latin typeface="Calibri"/>
                <a:ea typeface="DejaVu Sans"/>
              </a:rPr>
              <a:t>O</a:t>
            </a:r>
            <a:r>
              <a:rPr lang="pt-BR" sz="4000" b="1" strike="noStrike" spc="-1" dirty="0">
                <a:solidFill>
                  <a:srgbClr val="000000"/>
                </a:solidFill>
                <a:latin typeface="Calibri"/>
                <a:ea typeface="DejaVu Sans"/>
              </a:rPr>
              <a:t>!</a:t>
            </a:r>
            <a:endParaRPr lang="pt-BR" sz="4000" b="0" strike="noStrike" spc="-1" dirty="0">
              <a:latin typeface="Arial"/>
            </a:endParaRPr>
          </a:p>
        </p:txBody>
      </p:sp>
      <p:sp>
        <p:nvSpPr>
          <p:cNvPr id="6" name="PlaceHolder 4">
            <a:extLst>
              <a:ext uri="{FF2B5EF4-FFF2-40B4-BE49-F238E27FC236}">
                <a16:creationId xmlns:a16="http://schemas.microsoft.com/office/drawing/2014/main" id="{9D41DED6-D6AB-4962-AD47-5187AF5753E4}"/>
              </a:ext>
            </a:extLst>
          </p:cNvPr>
          <p:cNvSpPr/>
          <p:nvPr/>
        </p:nvSpPr>
        <p:spPr>
          <a:xfrm>
            <a:off x="155807" y="6312618"/>
            <a:ext cx="8241840" cy="3625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a:lnSpc>
                <a:spcPct val="90000"/>
              </a:lnSpc>
              <a:spcBef>
                <a:spcPts val="1001"/>
              </a:spcBef>
              <a:buNone/>
              <a:tabLst>
                <a:tab pos="0" algn="l"/>
              </a:tabLst>
            </a:pPr>
            <a:r>
              <a:rPr lang="pt-BR" sz="1800" b="0" strike="noStrike" spc="-1" dirty="0" err="1">
                <a:solidFill>
                  <a:srgbClr val="000000"/>
                </a:solidFill>
                <a:latin typeface="Calibri"/>
              </a:rPr>
              <a:t>Profº</a:t>
            </a:r>
            <a:r>
              <a:rPr lang="pt-BR" sz="1800" b="0" strike="noStrike" spc="-1" dirty="0">
                <a:solidFill>
                  <a:srgbClr val="000000"/>
                </a:solidFill>
                <a:latin typeface="Calibri"/>
              </a:rPr>
              <a:t> Mauricio </a:t>
            </a:r>
            <a:r>
              <a:rPr lang="pt-BR" sz="1800" b="0" strike="noStrike" spc="-1" dirty="0" err="1">
                <a:solidFill>
                  <a:srgbClr val="000000"/>
                </a:solidFill>
                <a:latin typeface="Calibri"/>
              </a:rPr>
              <a:t>Antonio</a:t>
            </a:r>
            <a:r>
              <a:rPr lang="pt-BR" sz="1800" b="0" strike="noStrike" spc="-1" dirty="0">
                <a:solidFill>
                  <a:srgbClr val="000000"/>
                </a:solidFill>
                <a:latin typeface="Calibri"/>
              </a:rPr>
              <a:t> </a:t>
            </a:r>
            <a:r>
              <a:rPr lang="pt-BR" sz="1800" b="0" strike="noStrike" spc="-1" dirty="0" err="1">
                <a:solidFill>
                  <a:srgbClr val="000000"/>
                </a:solidFill>
                <a:latin typeface="Calibri"/>
              </a:rPr>
              <a:t>Ferste</a:t>
            </a:r>
            <a:r>
              <a:rPr lang="pt-BR" sz="1800" b="0" strike="noStrike" spc="-1" dirty="0">
                <a:solidFill>
                  <a:srgbClr val="000000"/>
                </a:solidFill>
                <a:latin typeface="Calibri"/>
              </a:rPr>
              <a:t> – mauricio.ferste@docente.pr.senac.br </a:t>
            </a:r>
            <a:endParaRPr lang="pt-BR" sz="1800" b="0" strike="noStrike" spc="-1" dirty="0">
              <a:latin typeface="Arial"/>
            </a:endParaRPr>
          </a:p>
        </p:txBody>
      </p:sp>
      <p:sp>
        <p:nvSpPr>
          <p:cNvPr id="2" name="CaixaDeTexto 9">
            <a:extLst>
              <a:ext uri="{FF2B5EF4-FFF2-40B4-BE49-F238E27FC236}">
                <a16:creationId xmlns:a16="http://schemas.microsoft.com/office/drawing/2014/main" id="{4E8290AF-3692-8219-FC7D-79749081AEE0}"/>
              </a:ext>
            </a:extLst>
          </p:cNvPr>
          <p:cNvSpPr/>
          <p:nvPr/>
        </p:nvSpPr>
        <p:spPr>
          <a:xfrm>
            <a:off x="155806" y="3856199"/>
            <a:ext cx="9086065" cy="82954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pt-BR" sz="2400" spc="-1" dirty="0">
                <a:solidFill>
                  <a:srgbClr val="000000"/>
                </a:solidFill>
                <a:latin typeface="Calibri"/>
                <a:ea typeface="DejaVu Sans"/>
              </a:rPr>
              <a:t>Angélica Leal Santos </a:t>
            </a:r>
            <a:r>
              <a:rPr lang="pt-BR" sz="2400" b="0" strike="noStrike" spc="-1" dirty="0">
                <a:solidFill>
                  <a:srgbClr val="000000"/>
                </a:solidFill>
                <a:latin typeface="Calibri"/>
                <a:ea typeface="DejaVu Sans"/>
              </a:rPr>
              <a:t>- angelicaleal007@hotmail.com</a:t>
            </a:r>
            <a:endParaRPr lang="pt-BR" sz="2400" b="0" strike="noStrike" spc="-1" dirty="0">
              <a:latin typeface="Arial"/>
            </a:endParaRPr>
          </a:p>
          <a:p>
            <a:pPr>
              <a:lnSpc>
                <a:spcPct val="100000"/>
              </a:lnSpc>
              <a:buNone/>
            </a:pPr>
            <a:r>
              <a:rPr lang="pt-BR" sz="2400" spc="-1" dirty="0">
                <a:solidFill>
                  <a:srgbClr val="000000"/>
                </a:solidFill>
                <a:latin typeface="Calibri"/>
              </a:rPr>
              <a:t>Renan Guapyassú Teixeira Capovilla </a:t>
            </a:r>
            <a:r>
              <a:rPr lang="pt-BR" sz="2400" spc="-1" dirty="0" err="1">
                <a:solidFill>
                  <a:srgbClr val="000000"/>
                </a:solidFill>
                <a:latin typeface="Calibri"/>
              </a:rPr>
              <a:t>Jerdy</a:t>
            </a:r>
            <a:r>
              <a:rPr lang="pt-BR" sz="2400" spc="-1" dirty="0">
                <a:solidFill>
                  <a:srgbClr val="000000"/>
                </a:solidFill>
                <a:latin typeface="Calibri"/>
              </a:rPr>
              <a:t> - renanguapy@gmail.com</a:t>
            </a:r>
            <a:endParaRPr lang="pt-BR" sz="2400" b="0" strike="noStrike" spc="-1" dirty="0">
              <a:latin typeface="Arial"/>
            </a:endParaRPr>
          </a:p>
        </p:txBody>
      </p:sp>
      <p:sp>
        <p:nvSpPr>
          <p:cNvPr id="7" name="CaixaDeTexto 6">
            <a:extLst>
              <a:ext uri="{FF2B5EF4-FFF2-40B4-BE49-F238E27FC236}">
                <a16:creationId xmlns:a16="http://schemas.microsoft.com/office/drawing/2014/main" id="{DCFC6D23-B11D-8B71-DE73-2037F5402B18}"/>
              </a:ext>
            </a:extLst>
          </p:cNvPr>
          <p:cNvSpPr txBox="1"/>
          <p:nvPr/>
        </p:nvSpPr>
        <p:spPr>
          <a:xfrm>
            <a:off x="269049" y="2112686"/>
            <a:ext cx="11653901" cy="830997"/>
          </a:xfrm>
          <a:prstGeom prst="rect">
            <a:avLst/>
          </a:prstGeom>
          <a:noFill/>
        </p:spPr>
        <p:txBody>
          <a:bodyPr wrap="square">
            <a:spAutoFit/>
          </a:bodyPr>
          <a:lstStyle/>
          <a:p>
            <a:pPr algn="just"/>
            <a:r>
              <a:rPr lang="pt-BR" sz="2400" spc="-1" dirty="0">
                <a:solidFill>
                  <a:srgbClr val="000000"/>
                </a:solidFill>
                <a:latin typeface="Calibri"/>
              </a:rPr>
              <a:t>"Que nossos esforços vençam todas as impossibilidades. Lembrai-vos que as grandes proezas da história foram conquistas daquilo que parecia impossível". (Charles Chaplin)</a:t>
            </a:r>
          </a:p>
        </p:txBody>
      </p:sp>
    </p:spTree>
    <p:extLst>
      <p:ext uri="{BB962C8B-B14F-4D97-AF65-F5344CB8AC3E}">
        <p14:creationId xmlns:p14="http://schemas.microsoft.com/office/powerpoint/2010/main" val="317192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DEA5A02F-9079-C98C-33EF-F0742A360669}"/>
              </a:ext>
            </a:extLst>
          </p:cNvPr>
          <p:cNvSpPr/>
          <p:nvPr/>
        </p:nvSpPr>
        <p:spPr>
          <a:xfrm>
            <a:off x="926933" y="455774"/>
            <a:ext cx="2730668" cy="707886"/>
          </a:xfrm>
          <a:prstGeom prst="rect">
            <a:avLst/>
          </a:prstGeom>
        </p:spPr>
        <p:txBody>
          <a:bodyPr wrap="square">
            <a:spAutoFit/>
          </a:bodyPr>
          <a:lstStyle/>
          <a:p>
            <a:r>
              <a:rPr lang="pt-BR" sz="4000" b="1" spc="-1" dirty="0">
                <a:solidFill>
                  <a:srgbClr val="000000"/>
                </a:solidFill>
                <a:latin typeface="Calibri"/>
              </a:rPr>
              <a:t>Resposta: </a:t>
            </a:r>
            <a:endParaRPr lang="pt-BR" sz="4000" spc="-1" dirty="0">
              <a:solidFill>
                <a:srgbClr val="000000"/>
              </a:solidFill>
              <a:latin typeface="Calibri"/>
            </a:endParaRPr>
          </a:p>
        </p:txBody>
      </p:sp>
      <p:sp>
        <p:nvSpPr>
          <p:cNvPr id="4" name="Retângulo 3">
            <a:extLst>
              <a:ext uri="{FF2B5EF4-FFF2-40B4-BE49-F238E27FC236}">
                <a16:creationId xmlns:a16="http://schemas.microsoft.com/office/drawing/2014/main" id="{2EAB9C35-7524-01B0-F372-C3D142D12B16}"/>
              </a:ext>
            </a:extLst>
          </p:cNvPr>
          <p:cNvSpPr/>
          <p:nvPr/>
        </p:nvSpPr>
        <p:spPr>
          <a:xfrm>
            <a:off x="526320" y="1391172"/>
            <a:ext cx="3738057" cy="1877437"/>
          </a:xfrm>
          <a:prstGeom prst="rect">
            <a:avLst/>
          </a:prstGeom>
        </p:spPr>
        <p:txBody>
          <a:bodyPr wrap="square">
            <a:spAutoFit/>
          </a:bodyPr>
          <a:lstStyle/>
          <a:p>
            <a:r>
              <a:rPr lang="pt-BR" sz="4000" b="1" spc="-1" dirty="0">
                <a:solidFill>
                  <a:srgbClr val="000000"/>
                </a:solidFill>
                <a:latin typeface="Calibri"/>
              </a:rPr>
              <a:t>Questão 01:</a:t>
            </a:r>
          </a:p>
          <a:p>
            <a:r>
              <a:rPr lang="pt-BR" sz="1800" dirty="0">
                <a:effectLst/>
                <a:latin typeface="Arial" panose="020B0604020202020204" pitchFamily="34" charset="0"/>
                <a:ea typeface="Times New Roman" panose="02020603050405020304" pitchFamily="18" charset="0"/>
                <a:cs typeface="Times New Roman" panose="02020603050405020304" pitchFamily="18" charset="0"/>
              </a:rPr>
              <a:t>Resposta correta:</a:t>
            </a:r>
          </a:p>
          <a:p>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c) II e IV.</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pt-BR" sz="4000" spc="-1" dirty="0">
              <a:solidFill>
                <a:srgbClr val="000000"/>
              </a:solidFill>
              <a:latin typeface="Calibri"/>
            </a:endParaRPr>
          </a:p>
        </p:txBody>
      </p:sp>
      <p:sp>
        <p:nvSpPr>
          <p:cNvPr id="5" name="Retângulo 4">
            <a:extLst>
              <a:ext uri="{FF2B5EF4-FFF2-40B4-BE49-F238E27FC236}">
                <a16:creationId xmlns:a16="http://schemas.microsoft.com/office/drawing/2014/main" id="{446BDC55-9CCD-275C-3FD2-4B8501A3CED2}"/>
              </a:ext>
            </a:extLst>
          </p:cNvPr>
          <p:cNvSpPr/>
          <p:nvPr/>
        </p:nvSpPr>
        <p:spPr>
          <a:xfrm>
            <a:off x="526320" y="2891687"/>
            <a:ext cx="11454013" cy="1815882"/>
          </a:xfrm>
          <a:prstGeom prst="rect">
            <a:avLst/>
          </a:prstGeom>
        </p:spPr>
        <p:txBody>
          <a:bodyPr wrap="square">
            <a:spAutoFit/>
          </a:bodyPr>
          <a:lstStyle/>
          <a:p>
            <a:r>
              <a:rPr lang="pt-BR" sz="4000" b="1" spc="-1" dirty="0">
                <a:solidFill>
                  <a:srgbClr val="000000"/>
                </a:solidFill>
                <a:latin typeface="Calibri"/>
              </a:rPr>
              <a:t>Questão 02:</a:t>
            </a:r>
          </a:p>
          <a:p>
            <a:r>
              <a:rPr lang="pt-BR" dirty="0">
                <a:latin typeface="Arial" panose="020B0604020202020204" pitchFamily="34" charset="0"/>
                <a:cs typeface="Times New Roman" panose="02020603050405020304" pitchFamily="18" charset="0"/>
              </a:rPr>
              <a:t>Resposta correta:</a:t>
            </a:r>
          </a:p>
          <a:p>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D)</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A substituição dos níveis de capacidade genéricos por práticas específicas em cada área para cada nível de capacidade. </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pt-BR" dirty="0">
              <a:latin typeface="Arial" panose="020B0604020202020204" pitchFamily="34" charset="0"/>
              <a:cs typeface="Times New Roman" panose="02020603050405020304" pitchFamily="18" charset="0"/>
            </a:endParaRPr>
          </a:p>
        </p:txBody>
      </p:sp>
      <p:sp>
        <p:nvSpPr>
          <p:cNvPr id="3" name="Retângulo 2">
            <a:extLst>
              <a:ext uri="{FF2B5EF4-FFF2-40B4-BE49-F238E27FC236}">
                <a16:creationId xmlns:a16="http://schemas.microsoft.com/office/drawing/2014/main" id="{E4BCA8EF-4221-8F5C-05C8-DBA7C55B8A22}"/>
              </a:ext>
            </a:extLst>
          </p:cNvPr>
          <p:cNvSpPr/>
          <p:nvPr/>
        </p:nvSpPr>
        <p:spPr>
          <a:xfrm>
            <a:off x="368993" y="4769124"/>
            <a:ext cx="11454013" cy="2092881"/>
          </a:xfrm>
          <a:prstGeom prst="rect">
            <a:avLst/>
          </a:prstGeom>
        </p:spPr>
        <p:txBody>
          <a:bodyPr wrap="square">
            <a:spAutoFit/>
          </a:bodyPr>
          <a:lstStyle/>
          <a:p>
            <a:r>
              <a:rPr lang="pt-BR" sz="4000" b="1" spc="-1" dirty="0">
                <a:solidFill>
                  <a:srgbClr val="000000"/>
                </a:solidFill>
                <a:latin typeface="Calibri"/>
              </a:rPr>
              <a:t>Questão 03:</a:t>
            </a:r>
          </a:p>
          <a:p>
            <a:r>
              <a:rPr lang="pt-BR" dirty="0">
                <a:latin typeface="Arial" panose="020B0604020202020204" pitchFamily="34" charset="0"/>
                <a:cs typeface="Times New Roman" panose="02020603050405020304" pitchFamily="18" charset="0"/>
              </a:rPr>
              <a:t>Resposta correta:</a:t>
            </a:r>
          </a:p>
          <a:p>
            <a:r>
              <a:rPr lang="pt-BR" b="1" dirty="0">
                <a:latin typeface="Arial" panose="020B0604020202020204" pitchFamily="34" charset="0"/>
                <a:ea typeface="Times New Roman" panose="02020603050405020304" pitchFamily="18" charset="0"/>
                <a:cs typeface="Times New Roman" panose="02020603050405020304" pitchFamily="18" charset="0"/>
              </a:rPr>
              <a:t>E</a:t>
            </a:r>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O comprometimento é fundamental para o sucesso da implantação do CMM, envolvendo o empenho de todas as pessoas, inclusive da alta gerência.</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pt-BR"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pt-BR" dirty="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53812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AD80D448-0176-8B0F-BD12-5E1653655E3F}"/>
              </a:ext>
            </a:extLst>
          </p:cNvPr>
          <p:cNvSpPr/>
          <p:nvPr/>
        </p:nvSpPr>
        <p:spPr>
          <a:xfrm>
            <a:off x="833942" y="378282"/>
            <a:ext cx="3738057" cy="707886"/>
          </a:xfrm>
          <a:prstGeom prst="rect">
            <a:avLst/>
          </a:prstGeom>
        </p:spPr>
        <p:txBody>
          <a:bodyPr wrap="square">
            <a:spAutoFit/>
          </a:bodyPr>
          <a:lstStyle/>
          <a:p>
            <a:r>
              <a:rPr lang="pt-BR" sz="4000" b="1" spc="-1" dirty="0">
                <a:solidFill>
                  <a:srgbClr val="000000"/>
                </a:solidFill>
                <a:latin typeface="Calibri"/>
              </a:rPr>
              <a:t>Questão 01: </a:t>
            </a:r>
            <a:endParaRPr lang="pt-BR" sz="4000" spc="-1" dirty="0">
              <a:solidFill>
                <a:srgbClr val="000000"/>
              </a:solidFill>
              <a:latin typeface="Calibri"/>
            </a:endParaRPr>
          </a:p>
        </p:txBody>
      </p:sp>
      <p:sp>
        <p:nvSpPr>
          <p:cNvPr id="4" name="CaixaDeTexto 3">
            <a:extLst>
              <a:ext uri="{FF2B5EF4-FFF2-40B4-BE49-F238E27FC236}">
                <a16:creationId xmlns:a16="http://schemas.microsoft.com/office/drawing/2014/main" id="{942298BB-D8CA-7458-5536-9677CDD4C7E8}"/>
              </a:ext>
            </a:extLst>
          </p:cNvPr>
          <p:cNvSpPr txBox="1"/>
          <p:nvPr/>
        </p:nvSpPr>
        <p:spPr>
          <a:xfrm>
            <a:off x="0" y="1208897"/>
            <a:ext cx="11768328" cy="5238550"/>
          </a:xfrm>
          <a:prstGeom prst="rect">
            <a:avLst/>
          </a:prstGeom>
          <a:noFill/>
        </p:spPr>
        <p:txBody>
          <a:bodyPr wrap="square">
            <a:spAutoFit/>
          </a:bodyPr>
          <a:lstStyle/>
          <a:p>
            <a:pPr lvl="0" indent="357188" algn="just">
              <a:lnSpc>
                <a:spcPct val="150000"/>
              </a:lnSpc>
              <a:spcAft>
                <a:spcPts val="1000"/>
              </a:spcAft>
              <a:tabLst>
                <a:tab pos="180340" algn="l"/>
              </a:tabLst>
            </a:pPr>
            <a:r>
              <a:rPr lang="pt-BR" sz="1600" dirty="0">
                <a:effectLst/>
                <a:latin typeface="Arial" panose="020B0604020202020204" pitchFamily="34" charset="0"/>
                <a:ea typeface="Times New Roman" panose="02020603050405020304" pitchFamily="18" charset="0"/>
                <a:cs typeface="Times New Roman" panose="02020603050405020304" pitchFamily="18" charset="0"/>
              </a:rPr>
              <a:t>Em resumo do artigo [</a:t>
            </a:r>
            <a:r>
              <a:rPr lang="pt-BR" sz="1600" b="1" i="1" dirty="0">
                <a:effectLst/>
                <a:latin typeface="Arial" panose="020B0604020202020204" pitchFamily="34" charset="0"/>
                <a:ea typeface="Times New Roman" panose="02020603050405020304" pitchFamily="18" charset="0"/>
                <a:cs typeface="Times New Roman" panose="02020603050405020304" pitchFamily="18" charset="0"/>
              </a:rPr>
              <a:t>Fundamentos da qualidade com base na ISO 9000 aplicada a Governança de TI</a:t>
            </a:r>
            <a:r>
              <a:rPr lang="pt-BR" sz="1600" dirty="0">
                <a:effectLst/>
                <a:latin typeface="Arial" panose="020B0604020202020204" pitchFamily="34" charset="0"/>
                <a:ea typeface="Times New Roman" panose="02020603050405020304" pitchFamily="18" charset="0"/>
                <a:cs typeface="Times New Roman" panose="02020603050405020304" pitchFamily="18" charset="0"/>
              </a:rPr>
              <a:t>] de Rodrigues, (2016), a norma ISO é dividida em três partes, a ISO 9000, a 9001 e a 9004. A 9000 descreve os fundamentos de Sistemas de Gestão da Qualidade, já a 9001 é mais voltada aos requisitos de um Sistema de Gestão da Qualidade e a 9004 fornece o critério para considerar a eficácia e a eficiência do Sistema de Gestão da Qualidade.</a:t>
            </a:r>
            <a:endParaRPr lang="pt-BR" sz="1600" dirty="0">
              <a:effectLst/>
              <a:latin typeface="Calibri" panose="020F0502020204030204" pitchFamily="34" charset="0"/>
              <a:ea typeface="Times New Roman" panose="02020603050405020304" pitchFamily="18" charset="0"/>
              <a:cs typeface="Times New Roman" panose="02020603050405020304" pitchFamily="18" charset="0"/>
            </a:endParaRPr>
          </a:p>
          <a:p>
            <a:pPr indent="357188" algn="just">
              <a:lnSpc>
                <a:spcPct val="150000"/>
              </a:lnSpc>
              <a:spcAft>
                <a:spcPts val="1000"/>
              </a:spcAft>
            </a:pPr>
            <a:r>
              <a:rPr lang="pt-BR" sz="1600" dirty="0">
                <a:effectLst/>
                <a:latin typeface="Arial" panose="020B0604020202020204" pitchFamily="34" charset="0"/>
                <a:ea typeface="Times New Roman" panose="02020603050405020304" pitchFamily="18" charset="0"/>
                <a:cs typeface="Times New Roman" panose="02020603050405020304" pitchFamily="18" charset="0"/>
              </a:rPr>
              <a:t>As normas ISO 9000 podem ser utilizadas por qualquer tipo de empresa, seja ela grande ou pequena, de caráter industrial, prestadora de serviços ou empresa pública. São normas que dizem respeito ao sistema de gestão de qualidade de uma empresa, e não às especificações dos produtos fabricados por esta empresa.</a:t>
            </a:r>
            <a:endParaRPr lang="pt-BR" sz="1600" dirty="0">
              <a:effectLst/>
              <a:latin typeface="Calibri" panose="020F0502020204030204" pitchFamily="34" charset="0"/>
              <a:ea typeface="Times New Roman" panose="02020603050405020304" pitchFamily="18" charset="0"/>
              <a:cs typeface="Times New Roman" panose="02020603050405020304" pitchFamily="18" charset="0"/>
            </a:endParaRPr>
          </a:p>
          <a:p>
            <a:pPr indent="357188" algn="just">
              <a:lnSpc>
                <a:spcPct val="150000"/>
              </a:lnSpc>
              <a:spcAft>
                <a:spcPts val="1000"/>
              </a:spcAft>
            </a:pPr>
            <a:r>
              <a:rPr lang="pt-BR" sz="1600" dirty="0">
                <a:effectLst/>
                <a:latin typeface="Arial" panose="020B0604020202020204" pitchFamily="34" charset="0"/>
                <a:ea typeface="Times New Roman" panose="02020603050405020304" pitchFamily="18" charset="0"/>
                <a:cs typeface="Times New Roman" panose="02020603050405020304" pitchFamily="18" charset="0"/>
              </a:rPr>
              <a:t>Os princípios básicos das normas ISO 9000 são uma organização com documentação acessível, ágil, que tenha equipamentos limpos e em bom estado, sendo, no entanto, um dos aspectos mais importante, o da auditoria interna, a empresa sempre tem que ser auditada, sempre em averiguação, tendo uma administração comprometida com a qualidade.</a:t>
            </a:r>
          </a:p>
          <a:p>
            <a:pPr indent="357188" algn="just">
              <a:lnSpc>
                <a:spcPct val="150000"/>
              </a:lnSpc>
              <a:spcAft>
                <a:spcPts val="1000"/>
              </a:spcAft>
            </a:pPr>
            <a:r>
              <a:rPr lang="pt-BR" sz="1600" dirty="0">
                <a:effectLst/>
                <a:latin typeface="Arial" panose="020B0604020202020204" pitchFamily="34" charset="0"/>
                <a:ea typeface="Times New Roman" panose="02020603050405020304" pitchFamily="18" charset="0"/>
                <a:cs typeface="Times New Roman" panose="02020603050405020304" pitchFamily="18" charset="0"/>
              </a:rPr>
              <a:t>As normas técnicas da ISSO 9000 visa estabelecer requisitos que venha auxiliar a melhoria dos processos internos dentro das organizações, contribuir com uma maior capacitação dos colaboradores, auxiliar no monitoramento do ambiente de trabalho, manter uma verificação continua da satisfação dos clientes.</a:t>
            </a:r>
            <a:endParaRPr lang="pt-BR"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7648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AD80D448-0176-8B0F-BD12-5E1653655E3F}"/>
              </a:ext>
            </a:extLst>
          </p:cNvPr>
          <p:cNvSpPr/>
          <p:nvPr/>
        </p:nvSpPr>
        <p:spPr>
          <a:xfrm>
            <a:off x="833942" y="378282"/>
            <a:ext cx="5504865" cy="707886"/>
          </a:xfrm>
          <a:prstGeom prst="rect">
            <a:avLst/>
          </a:prstGeom>
        </p:spPr>
        <p:txBody>
          <a:bodyPr wrap="square">
            <a:spAutoFit/>
          </a:bodyPr>
          <a:lstStyle/>
          <a:p>
            <a:r>
              <a:rPr lang="pt-BR" sz="4000" b="1" spc="-1" dirty="0">
                <a:solidFill>
                  <a:srgbClr val="000000"/>
                </a:solidFill>
                <a:latin typeface="Calibri"/>
              </a:rPr>
              <a:t>Questão 01: Continuação </a:t>
            </a:r>
            <a:endParaRPr lang="pt-BR" sz="4000" spc="-1" dirty="0">
              <a:solidFill>
                <a:srgbClr val="000000"/>
              </a:solidFill>
              <a:latin typeface="Calibri"/>
            </a:endParaRPr>
          </a:p>
        </p:txBody>
      </p:sp>
      <p:sp>
        <p:nvSpPr>
          <p:cNvPr id="5" name="CaixaDeTexto 4">
            <a:extLst>
              <a:ext uri="{FF2B5EF4-FFF2-40B4-BE49-F238E27FC236}">
                <a16:creationId xmlns:a16="http://schemas.microsoft.com/office/drawing/2014/main" id="{0D2B5A66-12A4-4123-1DB9-F4DAC76BA71A}"/>
              </a:ext>
            </a:extLst>
          </p:cNvPr>
          <p:cNvSpPr txBox="1"/>
          <p:nvPr/>
        </p:nvSpPr>
        <p:spPr>
          <a:xfrm>
            <a:off x="152399" y="1086486"/>
            <a:ext cx="11915775" cy="5400325"/>
          </a:xfrm>
          <a:prstGeom prst="rect">
            <a:avLst/>
          </a:prstGeom>
          <a:noFill/>
        </p:spPr>
        <p:txBody>
          <a:bodyPr wrap="square">
            <a:spAutoFit/>
          </a:bodyPr>
          <a:lstStyle/>
          <a:p>
            <a:pPr indent="357188" algn="just">
              <a:lnSpc>
                <a:spcPct val="150000"/>
              </a:lnSpc>
              <a:spcAft>
                <a:spcPts val="1000"/>
              </a:spcAft>
              <a:tabLst>
                <a:tab pos="263525" algn="l"/>
                <a:tab pos="357188" algn="l"/>
              </a:tabLst>
            </a:pPr>
            <a:r>
              <a:rPr lang="pt-BR" sz="1700" dirty="0">
                <a:effectLst/>
                <a:latin typeface="Arial" panose="020B0604020202020204" pitchFamily="34" charset="0"/>
                <a:ea typeface="Times New Roman" panose="02020603050405020304" pitchFamily="18" charset="0"/>
                <a:cs typeface="Times New Roman" panose="02020603050405020304" pitchFamily="18" charset="0"/>
              </a:rPr>
              <a:t>A norma ISO 9000 é dividida em três partes: ISO 9000, ISO 9001 e ISO 9004.</a:t>
            </a:r>
            <a:endParaRPr lang="pt-BR" sz="17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263525" algn="l"/>
                <a:tab pos="357188" algn="l"/>
              </a:tabLst>
            </a:pPr>
            <a:r>
              <a:rPr lang="pt-BR" sz="1700" dirty="0">
                <a:effectLst/>
                <a:latin typeface="Arial" panose="020B0604020202020204" pitchFamily="34" charset="0"/>
                <a:ea typeface="Times New Roman" panose="02020603050405020304" pitchFamily="18" charset="0"/>
                <a:cs typeface="Times New Roman" panose="02020603050405020304" pitchFamily="18" charset="0"/>
              </a:rPr>
              <a:t>ISO 9000: Descreve os fundamentos dos Sistemas de Gestão da Qualidade.</a:t>
            </a:r>
            <a:endParaRPr lang="pt-BR" sz="17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263525" algn="l"/>
                <a:tab pos="357188" algn="l"/>
              </a:tabLst>
            </a:pPr>
            <a:r>
              <a:rPr lang="pt-BR" sz="1700" dirty="0">
                <a:effectLst/>
                <a:latin typeface="Arial" panose="020B0604020202020204" pitchFamily="34" charset="0"/>
                <a:ea typeface="Times New Roman" panose="02020603050405020304" pitchFamily="18" charset="0"/>
                <a:cs typeface="Times New Roman" panose="02020603050405020304" pitchFamily="18" charset="0"/>
              </a:rPr>
              <a:t>ISO 9001: Concentra-se nos requisitos de um Sistema de Gestão da Qualidade.</a:t>
            </a:r>
            <a:endParaRPr lang="pt-BR" sz="17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263525" algn="l"/>
                <a:tab pos="357188" algn="l"/>
              </a:tabLst>
            </a:pPr>
            <a:r>
              <a:rPr lang="pt-BR" sz="1700" dirty="0">
                <a:effectLst/>
                <a:latin typeface="Arial" panose="020B0604020202020204" pitchFamily="34" charset="0"/>
                <a:ea typeface="Times New Roman" panose="02020603050405020304" pitchFamily="18" charset="0"/>
                <a:cs typeface="Times New Roman" panose="02020603050405020304" pitchFamily="18" charset="0"/>
              </a:rPr>
              <a:t>ISO 9004: Fornece critérios para considerar a eficácia e a eficiência do Sistema de Gestão da Qualidade.</a:t>
            </a:r>
            <a:endParaRPr lang="pt-BR" sz="1700" dirty="0">
              <a:effectLst/>
              <a:latin typeface="Calibri" panose="020F0502020204030204" pitchFamily="34" charset="0"/>
              <a:ea typeface="Times New Roman" panose="02020603050405020304" pitchFamily="18" charset="0"/>
              <a:cs typeface="Times New Roman" panose="02020603050405020304" pitchFamily="18" charset="0"/>
            </a:endParaRPr>
          </a:p>
          <a:p>
            <a:pPr indent="357188" algn="just">
              <a:lnSpc>
                <a:spcPct val="150000"/>
              </a:lnSpc>
              <a:spcAft>
                <a:spcPts val="1000"/>
              </a:spcAft>
              <a:tabLst>
                <a:tab pos="263525" algn="l"/>
                <a:tab pos="357188" algn="l"/>
              </a:tabLst>
            </a:pPr>
            <a:r>
              <a:rPr lang="pt-BR" sz="1700" dirty="0">
                <a:effectLst/>
                <a:latin typeface="Arial" panose="020B0604020202020204" pitchFamily="34" charset="0"/>
                <a:ea typeface="Times New Roman" panose="02020603050405020304" pitchFamily="18" charset="0"/>
                <a:cs typeface="Times New Roman" panose="02020603050405020304" pitchFamily="18" charset="0"/>
              </a:rPr>
              <a:t>No Brasil as organizações estão cada vez mais adotando estas normas como ferramenta de auxílio a qualidade, fazendo com que a nossa nação esteja no grupo dos países que mais crescem em número de empresas certificadas.</a:t>
            </a:r>
            <a:endParaRPr lang="pt-BR" sz="17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263525" algn="l"/>
                <a:tab pos="357188" algn="l"/>
              </a:tabLst>
            </a:pPr>
            <a:r>
              <a:rPr lang="pt-BR" sz="1700" dirty="0">
                <a:effectLst/>
                <a:latin typeface="Arial" panose="020B0604020202020204" pitchFamily="34" charset="0"/>
                <a:ea typeface="Times New Roman" panose="02020603050405020304" pitchFamily="18" charset="0"/>
                <a:cs typeface="Times New Roman" panose="02020603050405020304" pitchFamily="18" charset="0"/>
              </a:rPr>
              <a:t>A ISO foi criada a partir de normas militares, mas, não foi a primeira, antes mesmo de ela surgir, outras já tinha sido criada como, as Normas Militares Americanas – MIL STD, MIL-Q- 9858, que foi a primeira norma que especifica o sistema de Qualidade, AQAP (Allied </a:t>
            </a:r>
            <a:r>
              <a:rPr lang="pt-BR" sz="1700" dirty="0" err="1">
                <a:effectLst/>
                <a:latin typeface="Arial" panose="020B0604020202020204" pitchFamily="34" charset="0"/>
                <a:ea typeface="Times New Roman" panose="02020603050405020304" pitchFamily="18" charset="0"/>
                <a:cs typeface="Times New Roman" panose="02020603050405020304" pitchFamily="18" charset="0"/>
              </a:rPr>
              <a:t>Quality</a:t>
            </a:r>
            <a:r>
              <a:rPr lang="pt-BR" sz="1700" dirty="0">
                <a:effectLst/>
                <a:latin typeface="Arial" panose="020B0604020202020204" pitchFamily="34" charset="0"/>
                <a:ea typeface="Times New Roman" panose="02020603050405020304" pitchFamily="18" charset="0"/>
                <a:cs typeface="Times New Roman" panose="02020603050405020304" pitchFamily="18" charset="0"/>
              </a:rPr>
              <a:t> </a:t>
            </a:r>
            <a:r>
              <a:rPr lang="pt-BR" sz="1700" dirty="0" err="1">
                <a:effectLst/>
                <a:latin typeface="Arial" panose="020B0604020202020204" pitchFamily="34" charset="0"/>
                <a:ea typeface="Times New Roman" panose="02020603050405020304" pitchFamily="18" charset="0"/>
                <a:cs typeface="Times New Roman" panose="02020603050405020304" pitchFamily="18" charset="0"/>
              </a:rPr>
              <a:t>Assurance</a:t>
            </a:r>
            <a:r>
              <a:rPr lang="pt-BR" sz="1700" dirty="0">
                <a:effectLst/>
                <a:latin typeface="Arial" panose="020B0604020202020204" pitchFamily="34" charset="0"/>
                <a:ea typeface="Times New Roman" panose="02020603050405020304" pitchFamily="18" charset="0"/>
                <a:cs typeface="Times New Roman" panose="02020603050405020304" pitchFamily="18" charset="0"/>
              </a:rPr>
              <a:t>) OTAN, que visava a garantia de qualidade. Entre outras que também tentavam inserir padronizações e qualidade. A primeira norma ISO 9000 foi baseada na norma britânica BS-5750, que ficou conhecida como, norma da gestão, pois não especificava apenas como produzir, mas como gerenciar o processo de produção também.</a:t>
            </a:r>
            <a:endParaRPr lang="pt-BR" sz="17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583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AD80D448-0176-8B0F-BD12-5E1653655E3F}"/>
              </a:ext>
            </a:extLst>
          </p:cNvPr>
          <p:cNvSpPr/>
          <p:nvPr/>
        </p:nvSpPr>
        <p:spPr>
          <a:xfrm>
            <a:off x="833942" y="378282"/>
            <a:ext cx="5504865" cy="707886"/>
          </a:xfrm>
          <a:prstGeom prst="rect">
            <a:avLst/>
          </a:prstGeom>
        </p:spPr>
        <p:txBody>
          <a:bodyPr wrap="square">
            <a:spAutoFit/>
          </a:bodyPr>
          <a:lstStyle/>
          <a:p>
            <a:r>
              <a:rPr lang="pt-BR" sz="4000" b="1" spc="-1" dirty="0">
                <a:solidFill>
                  <a:srgbClr val="000000"/>
                </a:solidFill>
                <a:latin typeface="Calibri"/>
              </a:rPr>
              <a:t>Questão 01: Continuação </a:t>
            </a:r>
            <a:endParaRPr lang="pt-BR" sz="4000" spc="-1" dirty="0">
              <a:solidFill>
                <a:srgbClr val="000000"/>
              </a:solidFill>
              <a:latin typeface="Calibri"/>
            </a:endParaRPr>
          </a:p>
        </p:txBody>
      </p:sp>
      <p:sp>
        <p:nvSpPr>
          <p:cNvPr id="4" name="CaixaDeTexto 3">
            <a:extLst>
              <a:ext uri="{FF2B5EF4-FFF2-40B4-BE49-F238E27FC236}">
                <a16:creationId xmlns:a16="http://schemas.microsoft.com/office/drawing/2014/main" id="{936068A8-525A-40DA-230D-36DB4AAAF561}"/>
              </a:ext>
            </a:extLst>
          </p:cNvPr>
          <p:cNvSpPr txBox="1"/>
          <p:nvPr/>
        </p:nvSpPr>
        <p:spPr>
          <a:xfrm>
            <a:off x="138616" y="1128573"/>
            <a:ext cx="11748583" cy="5541069"/>
          </a:xfrm>
          <a:prstGeom prst="rect">
            <a:avLst/>
          </a:prstGeom>
          <a:noFill/>
        </p:spPr>
        <p:txBody>
          <a:bodyPr wrap="square">
            <a:spAutoFit/>
          </a:bodyPr>
          <a:lstStyle/>
          <a:p>
            <a:pPr indent="540385" algn="just">
              <a:lnSpc>
                <a:spcPct val="150000"/>
              </a:lnSpc>
              <a:spcAft>
                <a:spcPts val="1000"/>
              </a:spcAft>
            </a:pPr>
            <a:r>
              <a:rPr lang="pt-BR" sz="1400" b="1" dirty="0">
                <a:effectLst/>
                <a:latin typeface="Arial" panose="020B0604020202020204" pitchFamily="34" charset="0"/>
                <a:ea typeface="Times New Roman" panose="02020603050405020304" pitchFamily="18" charset="0"/>
                <a:cs typeface="Times New Roman" panose="02020603050405020304" pitchFamily="18" charset="0"/>
              </a:rPr>
              <a:t>Considerando as ideias do texto, avalie as afirmações a seguir.</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I. A ISO 9000 é exclusivamente voltada para organizações de grande porte e não se aplica a empresas de pequeno e médio porte.</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II. A ISO 9000 é uma série de normas técnicas que visa estabelecer requisitos para melhorar os processos internos das organizações e contribuir para a satisfação dos clientes.</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III. A norma ISO 9000 foi baseada em normas militares americanas, como as Normas Militares Americanas - MIL STD, MIL-Q- 9858.</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IV. No Brasil, as organizações estão adotando cada vez mais as normas ISO 9000 como ferramenta de auxílio à qualidade, colocando o país entre os líderes mundiais em número de empresas certificadas.</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 É correto apenas o que se afirma em:</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a) I e II.</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b) I e IV.</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c) II e IV.</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d) I, III e IV.</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e) II, III e IV.</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6349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D381DE92-8C4F-2E2F-838B-7D97C614292B}"/>
              </a:ext>
            </a:extLst>
          </p:cNvPr>
          <p:cNvSpPr/>
          <p:nvPr/>
        </p:nvSpPr>
        <p:spPr>
          <a:xfrm>
            <a:off x="709956" y="269794"/>
            <a:ext cx="3738057" cy="916276"/>
          </a:xfrm>
          <a:prstGeom prst="rect">
            <a:avLst/>
          </a:prstGeom>
        </p:spPr>
        <p:txBody>
          <a:bodyPr wrap="square">
            <a:spAutoFit/>
          </a:bodyPr>
          <a:lstStyle/>
          <a:p>
            <a:pPr algn="just">
              <a:lnSpc>
                <a:spcPct val="150000"/>
              </a:lnSpc>
              <a:spcAft>
                <a:spcPts val="1000"/>
              </a:spcAft>
            </a:pPr>
            <a:r>
              <a:rPr lang="pt-BR" sz="4000" dirty="0">
                <a:effectLst/>
                <a:latin typeface="Arial" panose="020B0604020202020204" pitchFamily="34" charset="0"/>
                <a:ea typeface="Times New Roman" panose="02020603050405020304" pitchFamily="18" charset="0"/>
                <a:cs typeface="Times New Roman" panose="02020603050405020304" pitchFamily="18" charset="0"/>
              </a:rPr>
              <a:t>Justificativa: </a:t>
            </a:r>
            <a:endParaRPr lang="pt-BR" sz="3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CaixaDeTexto 3">
            <a:extLst>
              <a:ext uri="{FF2B5EF4-FFF2-40B4-BE49-F238E27FC236}">
                <a16:creationId xmlns:a16="http://schemas.microsoft.com/office/drawing/2014/main" id="{F96CBA12-670E-F6C9-C6FD-6FCF4D328D92}"/>
              </a:ext>
            </a:extLst>
          </p:cNvPr>
          <p:cNvSpPr txBox="1"/>
          <p:nvPr/>
        </p:nvSpPr>
        <p:spPr>
          <a:xfrm>
            <a:off x="276225" y="1468794"/>
            <a:ext cx="11572875" cy="2894703"/>
          </a:xfrm>
          <a:prstGeom prst="rect">
            <a:avLst/>
          </a:prstGeom>
          <a:noFill/>
        </p:spPr>
        <p:txBody>
          <a:bodyPr wrap="square">
            <a:spAutoFit/>
          </a:bodyPr>
          <a:lstStyle/>
          <a:p>
            <a:pPr indent="540385" algn="just">
              <a:lnSpc>
                <a:spcPct val="150000"/>
              </a:lnSpc>
              <a:spcAft>
                <a:spcPts val="10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Artigo [</a:t>
            </a:r>
            <a:r>
              <a:rPr lang="pt-BR" sz="1800" b="1" i="1" dirty="0">
                <a:effectLst/>
                <a:latin typeface="Arial" panose="020B0604020202020204" pitchFamily="34" charset="0"/>
                <a:ea typeface="Times New Roman" panose="02020603050405020304" pitchFamily="18" charset="0"/>
                <a:cs typeface="Times New Roman" panose="02020603050405020304" pitchFamily="18" charset="0"/>
              </a:rPr>
              <a:t>Fundamentos da qualidade com base na ISO 9000 aplicada a Governança de TI</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540385" algn="just">
              <a:lnSpc>
                <a:spcPct val="150000"/>
              </a:lnSpc>
              <a:spcAft>
                <a:spcPts val="1000"/>
              </a:spcAft>
            </a:pPr>
            <a:r>
              <a:rPr lang="pt-BR" sz="2000" dirty="0">
                <a:effectLst/>
                <a:latin typeface="Arial" panose="020B0604020202020204" pitchFamily="34" charset="0"/>
                <a:ea typeface="Times New Roman" panose="02020603050405020304" pitchFamily="18" charset="0"/>
                <a:cs typeface="Times New Roman" panose="02020603050405020304" pitchFamily="18" charset="0"/>
              </a:rPr>
              <a:t>A afirmação I está incorreta, pois a ISO 9000 é aplicável a organizações de todos os tamanhos, conforme mencionado no artigo. As afirmações II e IV estão corretas, pois refletem os objetivos e as práticas das normas ISO 9000, como descrito no resumo do enunciado. A afirmação III está incorreta, pois a norma ISO 9000 não foi baseada em normas militares americanas, mas sim em normas britânicas e outras normas internacionais.</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CaixaDeTexto 6">
            <a:extLst>
              <a:ext uri="{FF2B5EF4-FFF2-40B4-BE49-F238E27FC236}">
                <a16:creationId xmlns:a16="http://schemas.microsoft.com/office/drawing/2014/main" id="{E0C16AC1-D5A6-74C1-DB8E-982C562369CB}"/>
              </a:ext>
            </a:extLst>
          </p:cNvPr>
          <p:cNvSpPr txBox="1"/>
          <p:nvPr/>
        </p:nvSpPr>
        <p:spPr>
          <a:xfrm>
            <a:off x="0" y="5475070"/>
            <a:ext cx="11915776" cy="688137"/>
          </a:xfrm>
          <a:prstGeom prst="rect">
            <a:avLst/>
          </a:prstGeom>
          <a:noFill/>
        </p:spPr>
        <p:txBody>
          <a:bodyPr wrap="square">
            <a:spAutoFit/>
          </a:bodyPr>
          <a:lstStyle/>
          <a:p>
            <a:pPr algn="just">
              <a:lnSpc>
                <a:spcPct val="115000"/>
              </a:lnSpc>
              <a:spcAft>
                <a:spcPts val="1000"/>
              </a:spcAft>
            </a:pPr>
            <a:r>
              <a:rPr lang="pt-BR" sz="900" b="1" dirty="0">
                <a:effectLst/>
                <a:latin typeface="Arial" panose="020B0604020202020204" pitchFamily="34" charset="0"/>
                <a:ea typeface="Times New Roman" panose="02020603050405020304" pitchFamily="18" charset="0"/>
                <a:cs typeface="Times New Roman" panose="02020603050405020304" pitchFamily="18" charset="0"/>
              </a:rPr>
              <a:t>Referência bibliográfica:</a:t>
            </a:r>
            <a:endParaRPr lang="pt-BR" sz="9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pt-BR" sz="900" dirty="0">
                <a:effectLst/>
                <a:latin typeface="Arial" panose="020B0604020202020204" pitchFamily="34" charset="0"/>
                <a:ea typeface="Times New Roman" panose="02020603050405020304" pitchFamily="18" charset="0"/>
                <a:cs typeface="Times New Roman" panose="02020603050405020304" pitchFamily="18" charset="0"/>
              </a:rPr>
              <a:t>RODRIGUES, Paulo César do Nascimento. </a:t>
            </a:r>
            <a:r>
              <a:rPr lang="pt-BR" sz="900" b="1" dirty="0">
                <a:effectLst/>
                <a:latin typeface="Arial" panose="020B0604020202020204" pitchFamily="34" charset="0"/>
                <a:ea typeface="Times New Roman" panose="02020603050405020304" pitchFamily="18" charset="0"/>
                <a:cs typeface="Times New Roman" panose="02020603050405020304" pitchFamily="18" charset="0"/>
              </a:rPr>
              <a:t>Fundamentos da qualidade com base na ISO 9000 aplicada a Governança de TI</a:t>
            </a:r>
            <a:r>
              <a:rPr lang="pt-BR" sz="900" dirty="0">
                <a:effectLst/>
                <a:latin typeface="Arial" panose="020B0604020202020204" pitchFamily="34" charset="0"/>
                <a:ea typeface="Times New Roman" panose="02020603050405020304" pitchFamily="18" charset="0"/>
                <a:cs typeface="Times New Roman" panose="02020603050405020304" pitchFamily="18" charset="0"/>
              </a:rPr>
              <a:t>. 2016. Disponível em: &lt;https://revista.projecao.br/</a:t>
            </a:r>
            <a:r>
              <a:rPr lang="pt-BR" sz="900" dirty="0" err="1">
                <a:effectLst/>
                <a:latin typeface="Arial" panose="020B0604020202020204" pitchFamily="34" charset="0"/>
                <a:ea typeface="Times New Roman" panose="02020603050405020304" pitchFamily="18" charset="0"/>
                <a:cs typeface="Times New Roman" panose="02020603050405020304" pitchFamily="18" charset="0"/>
              </a:rPr>
              <a:t>index.php</a:t>
            </a:r>
            <a:r>
              <a:rPr lang="pt-BR" sz="900" dirty="0">
                <a:effectLst/>
                <a:latin typeface="Arial" panose="020B0604020202020204" pitchFamily="34" charset="0"/>
                <a:ea typeface="Times New Roman" panose="02020603050405020304" pitchFamily="18" charset="0"/>
                <a:cs typeface="Times New Roman" panose="02020603050405020304" pitchFamily="18" charset="0"/>
              </a:rPr>
              <a:t>/Projecao4/</a:t>
            </a:r>
            <a:r>
              <a:rPr lang="pt-BR" sz="900" dirty="0" err="1">
                <a:effectLst/>
                <a:latin typeface="Arial" panose="020B0604020202020204" pitchFamily="34" charset="0"/>
                <a:ea typeface="Times New Roman" panose="02020603050405020304" pitchFamily="18" charset="0"/>
                <a:cs typeface="Times New Roman" panose="02020603050405020304" pitchFamily="18" charset="0"/>
              </a:rPr>
              <a:t>article</a:t>
            </a:r>
            <a:r>
              <a:rPr lang="pt-BR" sz="900" dirty="0">
                <a:effectLst/>
                <a:latin typeface="Arial" panose="020B0604020202020204" pitchFamily="34" charset="0"/>
                <a:ea typeface="Times New Roman" panose="02020603050405020304" pitchFamily="18" charset="0"/>
                <a:cs typeface="Times New Roman" panose="02020603050405020304" pitchFamily="18" charset="0"/>
              </a:rPr>
              <a:t>/</a:t>
            </a:r>
            <a:r>
              <a:rPr lang="pt-BR" sz="900" dirty="0" err="1">
                <a:effectLst/>
                <a:latin typeface="Arial" panose="020B0604020202020204" pitchFamily="34" charset="0"/>
                <a:ea typeface="Times New Roman" panose="02020603050405020304" pitchFamily="18" charset="0"/>
                <a:cs typeface="Times New Roman" panose="02020603050405020304" pitchFamily="18" charset="0"/>
              </a:rPr>
              <a:t>view</a:t>
            </a:r>
            <a:r>
              <a:rPr lang="pt-BR" sz="900" dirty="0">
                <a:effectLst/>
                <a:latin typeface="Arial" panose="020B0604020202020204" pitchFamily="34" charset="0"/>
                <a:ea typeface="Times New Roman" panose="02020603050405020304" pitchFamily="18" charset="0"/>
                <a:cs typeface="Times New Roman" panose="02020603050405020304" pitchFamily="18" charset="0"/>
              </a:rPr>
              <a:t>/605&gt; Acesso em 19 mar. 2024.</a:t>
            </a:r>
            <a:endParaRPr lang="pt-BR" sz="9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5303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06099E1B-7DA9-5A83-F605-3FDB0C7AB0B3}"/>
              </a:ext>
            </a:extLst>
          </p:cNvPr>
          <p:cNvSpPr/>
          <p:nvPr/>
        </p:nvSpPr>
        <p:spPr>
          <a:xfrm>
            <a:off x="833942" y="378282"/>
            <a:ext cx="3738057" cy="707886"/>
          </a:xfrm>
          <a:prstGeom prst="rect">
            <a:avLst/>
          </a:prstGeom>
        </p:spPr>
        <p:txBody>
          <a:bodyPr wrap="square">
            <a:spAutoFit/>
          </a:bodyPr>
          <a:lstStyle/>
          <a:p>
            <a:r>
              <a:rPr lang="pt-BR" sz="4000" b="1" spc="-1" dirty="0">
                <a:solidFill>
                  <a:srgbClr val="000000"/>
                </a:solidFill>
                <a:latin typeface="Calibri"/>
              </a:rPr>
              <a:t>Questão 02: </a:t>
            </a:r>
            <a:endParaRPr lang="pt-BR" sz="4000" spc="-1" dirty="0">
              <a:solidFill>
                <a:srgbClr val="000000"/>
              </a:solidFill>
              <a:latin typeface="Calibri"/>
            </a:endParaRPr>
          </a:p>
        </p:txBody>
      </p:sp>
      <p:sp>
        <p:nvSpPr>
          <p:cNvPr id="4" name="CaixaDeTexto 3">
            <a:extLst>
              <a:ext uri="{FF2B5EF4-FFF2-40B4-BE49-F238E27FC236}">
                <a16:creationId xmlns:a16="http://schemas.microsoft.com/office/drawing/2014/main" id="{3E6FB5F9-5A27-47CE-8012-957799947B64}"/>
              </a:ext>
            </a:extLst>
          </p:cNvPr>
          <p:cNvSpPr txBox="1"/>
          <p:nvPr/>
        </p:nvSpPr>
        <p:spPr>
          <a:xfrm>
            <a:off x="142875" y="1086168"/>
            <a:ext cx="11906250" cy="5253939"/>
          </a:xfrm>
          <a:prstGeom prst="rect">
            <a:avLst/>
          </a:prstGeom>
          <a:noFill/>
        </p:spPr>
        <p:txBody>
          <a:bodyPr wrap="square">
            <a:spAutoFit/>
          </a:bodyPr>
          <a:lstStyle/>
          <a:p>
            <a:pPr lvl="0" indent="542925" algn="just">
              <a:lnSpc>
                <a:spcPct val="150000"/>
              </a:lnSpc>
              <a:spcAft>
                <a:spcPts val="1000"/>
              </a:spcAft>
              <a:tabLst>
                <a:tab pos="180340" algn="l"/>
              </a:tabLst>
            </a:pPr>
            <a:r>
              <a:rPr lang="pt-BR" sz="1600" dirty="0">
                <a:effectLst/>
                <a:latin typeface="Arial" panose="020B0604020202020204" pitchFamily="34" charset="0"/>
                <a:ea typeface="Times New Roman" panose="02020603050405020304" pitchFamily="18" charset="0"/>
                <a:cs typeface="Times New Roman" panose="02020603050405020304" pitchFamily="18" charset="0"/>
              </a:rPr>
              <a:t>A versão mais recente, CMMI V2.1, é apresentada como um marco, lançada em 2019, veio depois do CMMI V2.0. Uma mudança significativa é a substituição dos níveis de capacidade genéricos por práticas específicas em cada área para cada nível de capacidade. Isso é ressaltado como uma das características marcantes da nova versão. O texto do capítulo 6 do livro [</a:t>
            </a:r>
            <a:r>
              <a:rPr lang="pt-BR" sz="1600" b="1" i="1" dirty="0">
                <a:effectLst/>
                <a:latin typeface="Arial" panose="020B0604020202020204" pitchFamily="34" charset="0"/>
                <a:ea typeface="Times New Roman" panose="02020603050405020304" pitchFamily="18" charset="0"/>
                <a:cs typeface="Times New Roman" panose="02020603050405020304" pitchFamily="18" charset="0"/>
              </a:rPr>
              <a:t>Qualidade de software</a:t>
            </a:r>
            <a:r>
              <a:rPr lang="pt-BR" sz="1600" dirty="0">
                <a:effectLst/>
                <a:latin typeface="Arial" panose="020B0604020202020204" pitchFamily="34" charset="0"/>
                <a:ea typeface="Times New Roman" panose="02020603050405020304" pitchFamily="18" charset="0"/>
                <a:cs typeface="Times New Roman" panose="02020603050405020304" pitchFamily="18" charset="0"/>
              </a:rPr>
              <a:t>], destaca ainda a estrutura do modelo CMMI V2.1, que inclui 25 áreas de práticas organizadas em dez áreas de capacidade e quatro categorias. A importância de conhecer e estudar cada uma das 25 áreas de práticas é enfatizada para a integração da engenharia de software com a qualidade de software e outras áreas relacionadas. </a:t>
            </a:r>
            <a:endParaRPr lang="pt-BR" sz="1600" dirty="0">
              <a:effectLst/>
              <a:latin typeface="Calibri" panose="020F0502020204030204" pitchFamily="34" charset="0"/>
              <a:ea typeface="Times New Roman" panose="02020603050405020304" pitchFamily="18" charset="0"/>
              <a:cs typeface="Times New Roman" panose="02020603050405020304" pitchFamily="18" charset="0"/>
            </a:endParaRPr>
          </a:p>
          <a:p>
            <a:pPr indent="540385" algn="just">
              <a:lnSpc>
                <a:spcPct val="150000"/>
              </a:lnSpc>
              <a:spcAft>
                <a:spcPts val="1000"/>
              </a:spcAft>
            </a:pPr>
            <a:r>
              <a:rPr lang="pt-BR" sz="1600" b="1" dirty="0">
                <a:effectLst/>
                <a:latin typeface="Arial" panose="020B0604020202020204" pitchFamily="34" charset="0"/>
                <a:ea typeface="Times New Roman" panose="02020603050405020304" pitchFamily="18" charset="0"/>
                <a:cs typeface="Times New Roman" panose="02020603050405020304" pitchFamily="18" charset="0"/>
              </a:rPr>
              <a:t>De acordo com o texto, qual é uma das características marcantes da nova versão do modelo CMMI?</a:t>
            </a:r>
            <a:endParaRPr lang="pt-BR"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pt-BR" sz="1600" dirty="0">
                <a:effectLst/>
                <a:latin typeface="Arial" panose="020B0604020202020204" pitchFamily="34" charset="0"/>
                <a:ea typeface="Times New Roman" panose="02020603050405020304" pitchFamily="18" charset="0"/>
                <a:cs typeface="Times New Roman" panose="02020603050405020304" pitchFamily="18" charset="0"/>
              </a:rPr>
              <a:t> A) A manutenção dos níveis de maturidade, com foco em conjuntos predefinidos de áreas de práticas.</a:t>
            </a:r>
            <a:endParaRPr lang="pt-BR"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pt-BR" sz="1600" dirty="0">
                <a:effectLst/>
                <a:latin typeface="Arial" panose="020B0604020202020204" pitchFamily="34" charset="0"/>
                <a:ea typeface="Times New Roman" panose="02020603050405020304" pitchFamily="18" charset="0"/>
                <a:cs typeface="Times New Roman" panose="02020603050405020304" pitchFamily="18" charset="0"/>
              </a:rPr>
              <a:t>B) A exclusão das áreas de práticas relacionadas a serviços e gerenciamento de fornecedores.</a:t>
            </a:r>
            <a:endParaRPr lang="pt-BR"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pt-BR" sz="1600" dirty="0">
                <a:effectLst/>
                <a:latin typeface="Arial" panose="020B0604020202020204" pitchFamily="34" charset="0"/>
                <a:ea typeface="Times New Roman" panose="02020603050405020304" pitchFamily="18" charset="0"/>
                <a:cs typeface="Times New Roman" panose="02020603050405020304" pitchFamily="18" charset="0"/>
              </a:rPr>
              <a:t>C) A redução do número de áreas de práticas de 25 para 10, visando simplificar a aplicação do modelo.</a:t>
            </a:r>
            <a:endParaRPr lang="pt-BR"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pt-BR" sz="1600" dirty="0">
                <a:effectLst/>
                <a:latin typeface="Arial" panose="020B0604020202020204" pitchFamily="34" charset="0"/>
                <a:ea typeface="Times New Roman" panose="02020603050405020304" pitchFamily="18" charset="0"/>
                <a:cs typeface="Times New Roman" panose="02020603050405020304" pitchFamily="18" charset="0"/>
              </a:rPr>
              <a:t>D) A substituição dos níveis de capacidade genéricos por práticas específicas em cada área para cada nível de capacidade.</a:t>
            </a:r>
            <a:endParaRPr lang="pt-BR"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pt-BR" sz="1600" dirty="0">
                <a:effectLst/>
                <a:latin typeface="Arial" panose="020B0604020202020204" pitchFamily="34" charset="0"/>
                <a:ea typeface="Times New Roman" panose="02020603050405020304" pitchFamily="18" charset="0"/>
                <a:cs typeface="Times New Roman" panose="02020603050405020304" pitchFamily="18" charset="0"/>
              </a:rPr>
              <a:t>E) A ênfase principal na estrutura hierárquica em detrimento das práticas específicas em cada área.</a:t>
            </a:r>
            <a:endParaRPr lang="pt-BR"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4801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B9A8A402-3FCD-C9C0-FEB9-9A179B6AC1E5}"/>
              </a:ext>
            </a:extLst>
          </p:cNvPr>
          <p:cNvSpPr/>
          <p:nvPr/>
        </p:nvSpPr>
        <p:spPr>
          <a:xfrm>
            <a:off x="709956" y="269794"/>
            <a:ext cx="3738057" cy="916276"/>
          </a:xfrm>
          <a:prstGeom prst="rect">
            <a:avLst/>
          </a:prstGeom>
        </p:spPr>
        <p:txBody>
          <a:bodyPr wrap="square">
            <a:spAutoFit/>
          </a:bodyPr>
          <a:lstStyle/>
          <a:p>
            <a:pPr algn="just">
              <a:lnSpc>
                <a:spcPct val="150000"/>
              </a:lnSpc>
              <a:spcAft>
                <a:spcPts val="1000"/>
              </a:spcAft>
            </a:pPr>
            <a:r>
              <a:rPr lang="pt-BR" sz="4000" dirty="0">
                <a:effectLst/>
                <a:latin typeface="Arial" panose="020B0604020202020204" pitchFamily="34" charset="0"/>
                <a:ea typeface="Times New Roman" panose="02020603050405020304" pitchFamily="18" charset="0"/>
                <a:cs typeface="Times New Roman" panose="02020603050405020304" pitchFamily="18" charset="0"/>
              </a:rPr>
              <a:t>Justificativa: </a:t>
            </a:r>
            <a:endParaRPr lang="pt-BR" sz="3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CaixaDeTexto 3">
            <a:extLst>
              <a:ext uri="{FF2B5EF4-FFF2-40B4-BE49-F238E27FC236}">
                <a16:creationId xmlns:a16="http://schemas.microsoft.com/office/drawing/2014/main" id="{8323F1A5-6058-8999-2CD1-034554568322}"/>
              </a:ext>
            </a:extLst>
          </p:cNvPr>
          <p:cNvSpPr txBox="1"/>
          <p:nvPr/>
        </p:nvSpPr>
        <p:spPr>
          <a:xfrm>
            <a:off x="104776" y="1384805"/>
            <a:ext cx="11991974" cy="2381549"/>
          </a:xfrm>
          <a:prstGeom prst="rect">
            <a:avLst/>
          </a:prstGeom>
          <a:noFill/>
        </p:spPr>
        <p:txBody>
          <a:bodyPr wrap="square">
            <a:spAutoFit/>
          </a:bodyPr>
          <a:lstStyle/>
          <a:p>
            <a:pPr algn="just">
              <a:lnSpc>
                <a:spcPct val="150000"/>
              </a:lnSpc>
              <a:spcAft>
                <a:spcPts val="1000"/>
              </a:spcAft>
            </a:pPr>
            <a:r>
              <a:rPr lang="pt-BR" dirty="0">
                <a:effectLst/>
                <a:latin typeface="Arial" panose="020B0604020202020204" pitchFamily="34" charset="0"/>
                <a:ea typeface="Times New Roman" panose="02020603050405020304" pitchFamily="18" charset="0"/>
                <a:cs typeface="Times New Roman" panose="02020603050405020304" pitchFamily="18" charset="0"/>
              </a:rPr>
              <a:t>Livro [</a:t>
            </a:r>
            <a:r>
              <a:rPr lang="pt-BR" b="1" i="1" dirty="0">
                <a:effectLst/>
                <a:latin typeface="Arial" panose="020B0604020202020204" pitchFamily="34" charset="0"/>
                <a:ea typeface="Times New Roman" panose="02020603050405020304" pitchFamily="18" charset="0"/>
                <a:cs typeface="Times New Roman" panose="02020603050405020304" pitchFamily="18" charset="0"/>
              </a:rPr>
              <a:t>Qualidade de software</a:t>
            </a:r>
            <a:r>
              <a:rPr lang="pt-BR" dirty="0">
                <a:effectLst/>
                <a:latin typeface="Arial" panose="020B0604020202020204" pitchFamily="34" charset="0"/>
                <a:ea typeface="Times New Roman" panose="02020603050405020304" pitchFamily="18" charset="0"/>
                <a:cs typeface="Times New Roman" panose="02020603050405020304" pitchFamily="18" charset="0"/>
              </a:rPr>
              <a:t>].</a:t>
            </a:r>
            <a:endParaRPr lang="pt-BR" dirty="0">
              <a:effectLst/>
              <a:latin typeface="Calibri" panose="020F0502020204030204" pitchFamily="34" charset="0"/>
              <a:ea typeface="Times New Roman" panose="02020603050405020304" pitchFamily="18" charset="0"/>
              <a:cs typeface="Times New Roman" panose="02020603050405020304" pitchFamily="18" charset="0"/>
            </a:endParaRPr>
          </a:p>
          <a:p>
            <a:pPr indent="542925" algn="just">
              <a:lnSpc>
                <a:spcPct val="150000"/>
              </a:lnSpc>
              <a:spcAft>
                <a:spcPts val="1000"/>
              </a:spcAft>
            </a:pPr>
            <a:r>
              <a:rPr lang="pt-BR" dirty="0">
                <a:effectLst/>
                <a:latin typeface="Arial" panose="020B0604020202020204" pitchFamily="34" charset="0"/>
                <a:ea typeface="Times New Roman" panose="02020603050405020304" pitchFamily="18" charset="0"/>
                <a:cs typeface="Times New Roman" panose="02020603050405020304" pitchFamily="18" charset="0"/>
              </a:rPr>
              <a:t>Segundo Salviano (2020), o modelo CMMI V2.1 substituiu o uso dos níveis de capacidade genéricos por práticas específicas em cada área para cada nível de capacidade. Essa mudança é uma das características marcantes da nova versão do modelo CMMI. </a:t>
            </a:r>
            <a:endParaRPr lang="pt-BR" dirty="0">
              <a:effectLst/>
              <a:latin typeface="Calibri" panose="020F0502020204030204" pitchFamily="34" charset="0"/>
              <a:ea typeface="Times New Roman" panose="02020603050405020304" pitchFamily="18" charset="0"/>
              <a:cs typeface="Times New Roman" panose="02020603050405020304" pitchFamily="18" charset="0"/>
            </a:endParaRPr>
          </a:p>
          <a:p>
            <a:pPr indent="542925" algn="just">
              <a:lnSpc>
                <a:spcPct val="150000"/>
              </a:lnSpc>
              <a:spcAft>
                <a:spcPts val="1000"/>
              </a:spcAft>
            </a:pPr>
            <a:r>
              <a:rPr lang="pt-BR" dirty="0">
                <a:effectLst/>
                <a:latin typeface="Arial" panose="020B0604020202020204" pitchFamily="34" charset="0"/>
                <a:ea typeface="Times New Roman" panose="02020603050405020304" pitchFamily="18" charset="0"/>
                <a:cs typeface="Times New Roman" panose="02020603050405020304" pitchFamily="18" charset="0"/>
              </a:rPr>
              <a:t>Dessa forma, as outras opções não refletem as mudanças significativas mencionadas no texto.</a:t>
            </a:r>
            <a:endParaRPr lang="pt-BR"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CaixaDeTexto 5">
            <a:extLst>
              <a:ext uri="{FF2B5EF4-FFF2-40B4-BE49-F238E27FC236}">
                <a16:creationId xmlns:a16="http://schemas.microsoft.com/office/drawing/2014/main" id="{7EBDD8B7-C9EB-D417-19D4-6BA26C34F2D1}"/>
              </a:ext>
            </a:extLst>
          </p:cNvPr>
          <p:cNvSpPr txBox="1"/>
          <p:nvPr/>
        </p:nvSpPr>
        <p:spPr>
          <a:xfrm>
            <a:off x="100013" y="5331126"/>
            <a:ext cx="11991974" cy="668773"/>
          </a:xfrm>
          <a:prstGeom prst="rect">
            <a:avLst/>
          </a:prstGeom>
          <a:noFill/>
        </p:spPr>
        <p:txBody>
          <a:bodyPr wrap="square">
            <a:spAutoFit/>
          </a:bodyPr>
          <a:lstStyle/>
          <a:p>
            <a:pPr algn="just">
              <a:lnSpc>
                <a:spcPct val="115000"/>
              </a:lnSpc>
              <a:spcAft>
                <a:spcPts val="1000"/>
              </a:spcAft>
            </a:pPr>
            <a:r>
              <a:rPr lang="pt-BR" sz="900" b="1" dirty="0">
                <a:effectLst/>
                <a:latin typeface="Arial" panose="020B0604020202020204" pitchFamily="34" charset="0"/>
                <a:ea typeface="Times New Roman" panose="02020603050405020304" pitchFamily="18" charset="0"/>
                <a:cs typeface="Times New Roman" panose="02020603050405020304" pitchFamily="18" charset="0"/>
              </a:rPr>
              <a:t>Referência bibliográfica:</a:t>
            </a:r>
            <a:endParaRPr lang="pt-BR" sz="9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pt-BR" sz="900" dirty="0">
                <a:effectLst/>
                <a:latin typeface="Arial" panose="020B0604020202020204" pitchFamily="34" charset="0"/>
                <a:ea typeface="Times New Roman" panose="02020603050405020304" pitchFamily="18" charset="0"/>
                <a:cs typeface="Times New Roman" panose="02020603050405020304" pitchFamily="18" charset="0"/>
              </a:rPr>
              <a:t>SALVIANO, </a:t>
            </a:r>
            <a:r>
              <a:rPr lang="pt-BR" sz="900" dirty="0" err="1">
                <a:effectLst/>
                <a:latin typeface="Arial" panose="020B0604020202020204" pitchFamily="34" charset="0"/>
                <a:ea typeface="Times New Roman" panose="02020603050405020304" pitchFamily="18" charset="0"/>
                <a:cs typeface="Times New Roman" panose="02020603050405020304" pitchFamily="18" charset="0"/>
              </a:rPr>
              <a:t>Clenio</a:t>
            </a:r>
            <a:r>
              <a:rPr lang="pt-BR" sz="900" dirty="0">
                <a:effectLst/>
                <a:latin typeface="Arial" panose="020B0604020202020204" pitchFamily="34" charset="0"/>
                <a:ea typeface="Times New Roman" panose="02020603050405020304" pitchFamily="18" charset="0"/>
                <a:cs typeface="Times New Roman" panose="02020603050405020304" pitchFamily="18" charset="0"/>
              </a:rPr>
              <a:t> F. </a:t>
            </a:r>
            <a:r>
              <a:rPr lang="pt-BR" sz="900" b="1" dirty="0">
                <a:effectLst/>
                <a:latin typeface="Arial" panose="020B0604020202020204" pitchFamily="34" charset="0"/>
                <a:ea typeface="Times New Roman" panose="02020603050405020304" pitchFamily="18" charset="0"/>
                <a:cs typeface="Times New Roman" panose="02020603050405020304" pitchFamily="18" charset="0"/>
              </a:rPr>
              <a:t>Qualidade de software.</a:t>
            </a:r>
            <a:r>
              <a:rPr lang="pt-BR" sz="900" dirty="0">
                <a:effectLst/>
                <a:latin typeface="Arial" panose="020B0604020202020204" pitchFamily="34" charset="0"/>
                <a:ea typeface="Times New Roman" panose="02020603050405020304" pitchFamily="18" charset="0"/>
                <a:cs typeface="Times New Roman" panose="02020603050405020304" pitchFamily="18" charset="0"/>
              </a:rPr>
              <a:t> Editora Senac São Paulo, 2020. Disponível em: &lt;https://bibliotecadigitalsenac.com.br/?</a:t>
            </a:r>
            <a:r>
              <a:rPr lang="pt-BR" sz="900" dirty="0" err="1">
                <a:effectLst/>
                <a:latin typeface="Arial" panose="020B0604020202020204" pitchFamily="34" charset="0"/>
                <a:ea typeface="Times New Roman" panose="02020603050405020304" pitchFamily="18" charset="0"/>
                <a:cs typeface="Times New Roman" panose="02020603050405020304" pitchFamily="18" charset="0"/>
              </a:rPr>
              <a:t>from</a:t>
            </a:r>
            <a:r>
              <a:rPr lang="pt-BR" sz="900" dirty="0">
                <a:effectLst/>
                <a:latin typeface="Arial" panose="020B0604020202020204" pitchFamily="34" charset="0"/>
                <a:ea typeface="Times New Roman" panose="02020603050405020304" pitchFamily="18" charset="0"/>
                <a:cs typeface="Times New Roman" panose="02020603050405020304" pitchFamily="18" charset="0"/>
              </a:rPr>
              <a:t>=busca%3FcontentInfo%3D2642%26term%3Dqualidade#/</a:t>
            </a:r>
            <a:r>
              <a:rPr lang="pt-BR" sz="900" dirty="0" err="1">
                <a:effectLst/>
                <a:latin typeface="Arial" panose="020B0604020202020204" pitchFamily="34" charset="0"/>
                <a:ea typeface="Times New Roman" panose="02020603050405020304" pitchFamily="18" charset="0"/>
                <a:cs typeface="Times New Roman" panose="02020603050405020304" pitchFamily="18" charset="0"/>
              </a:rPr>
              <a:t>legacy</a:t>
            </a:r>
            <a:r>
              <a:rPr lang="pt-BR" sz="900" dirty="0">
                <a:effectLst/>
                <a:latin typeface="Arial" panose="020B0604020202020204" pitchFamily="34" charset="0"/>
                <a:ea typeface="Times New Roman" panose="02020603050405020304" pitchFamily="18" charset="0"/>
                <a:cs typeface="Times New Roman" panose="02020603050405020304" pitchFamily="18" charset="0"/>
              </a:rPr>
              <a:t>/</a:t>
            </a:r>
            <a:r>
              <a:rPr lang="pt-BR" sz="900" dirty="0" err="1">
                <a:effectLst/>
                <a:latin typeface="Arial" panose="020B0604020202020204" pitchFamily="34" charset="0"/>
                <a:ea typeface="Times New Roman" panose="02020603050405020304" pitchFamily="18" charset="0"/>
                <a:cs typeface="Times New Roman" panose="02020603050405020304" pitchFamily="18" charset="0"/>
              </a:rPr>
              <a:t>epub</a:t>
            </a:r>
            <a:r>
              <a:rPr lang="pt-BR" sz="900" dirty="0">
                <a:effectLst/>
                <a:latin typeface="Arial" panose="020B0604020202020204" pitchFamily="34" charset="0"/>
                <a:ea typeface="Times New Roman" panose="02020603050405020304" pitchFamily="18" charset="0"/>
                <a:cs typeface="Times New Roman" panose="02020603050405020304" pitchFamily="18" charset="0"/>
              </a:rPr>
              <a:t>/2642&gt; Acesso em 26 mar. 2024.</a:t>
            </a:r>
            <a:endParaRPr lang="pt-BR" sz="9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0201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AD80D448-0176-8B0F-BD12-5E1653655E3F}"/>
              </a:ext>
            </a:extLst>
          </p:cNvPr>
          <p:cNvSpPr/>
          <p:nvPr/>
        </p:nvSpPr>
        <p:spPr>
          <a:xfrm>
            <a:off x="833942" y="378282"/>
            <a:ext cx="3738057" cy="707886"/>
          </a:xfrm>
          <a:prstGeom prst="rect">
            <a:avLst/>
          </a:prstGeom>
        </p:spPr>
        <p:txBody>
          <a:bodyPr wrap="square">
            <a:spAutoFit/>
          </a:bodyPr>
          <a:lstStyle/>
          <a:p>
            <a:r>
              <a:rPr lang="pt-BR" sz="4000" b="1" spc="-1" dirty="0">
                <a:solidFill>
                  <a:srgbClr val="000000"/>
                </a:solidFill>
                <a:latin typeface="Calibri"/>
              </a:rPr>
              <a:t>Questão 03: </a:t>
            </a:r>
            <a:endParaRPr lang="pt-BR" sz="4000" spc="-1" dirty="0">
              <a:solidFill>
                <a:srgbClr val="000000"/>
              </a:solidFill>
              <a:latin typeface="Calibri"/>
            </a:endParaRPr>
          </a:p>
        </p:txBody>
      </p:sp>
      <p:sp>
        <p:nvSpPr>
          <p:cNvPr id="5" name="CaixaDeTexto 4">
            <a:extLst>
              <a:ext uri="{FF2B5EF4-FFF2-40B4-BE49-F238E27FC236}">
                <a16:creationId xmlns:a16="http://schemas.microsoft.com/office/drawing/2014/main" id="{DF3C2A12-8DBE-7CCD-F2D3-BFC0AF8A9F66}"/>
              </a:ext>
            </a:extLst>
          </p:cNvPr>
          <p:cNvSpPr txBox="1"/>
          <p:nvPr/>
        </p:nvSpPr>
        <p:spPr>
          <a:xfrm>
            <a:off x="147234" y="1535469"/>
            <a:ext cx="11897532" cy="4197624"/>
          </a:xfrm>
          <a:prstGeom prst="rect">
            <a:avLst/>
          </a:prstGeom>
          <a:noFill/>
        </p:spPr>
        <p:txBody>
          <a:bodyPr wrap="square">
            <a:spAutoFit/>
          </a:bodyPr>
          <a:lstStyle/>
          <a:p>
            <a:pPr lvl="0" indent="357188" algn="just">
              <a:lnSpc>
                <a:spcPct val="150000"/>
              </a:lnSpc>
              <a:spcAft>
                <a:spcPts val="1000"/>
              </a:spcAft>
              <a:tabLst>
                <a:tab pos="180340" algn="l"/>
              </a:tabLst>
            </a:pPr>
            <a:r>
              <a:rPr lang="pt-BR" sz="2000" dirty="0">
                <a:effectLst/>
                <a:latin typeface="Arial" panose="020B0604020202020204" pitchFamily="34" charset="0"/>
                <a:ea typeface="Times New Roman" panose="02020603050405020304" pitchFamily="18" charset="0"/>
                <a:cs typeface="Times New Roman" panose="02020603050405020304" pitchFamily="18" charset="0"/>
              </a:rPr>
              <a:t>Humphrey (1989), idealizador do CMM, afirma que os principais problemas no processo de desenvolvimento de software são: requisitos mal definidos, mudanças sem controle, tempo insuficiente para testes, treinamento inadequado e padrões não gerenciados, e que todos estes se relacionam com o fenômeno do comprometimento. Os compromissos assumidos em termos de prazos, custos e qualidade não deixam de ser cumpridos por causa de técnicas ou ferramentas de tecnologia de ponta, mas devido à falta de comprometimento com eles. Ou seja, a base da gerência do processo de software é o comprometimento, o empenho das pessoas, inclusive da alta gerência, o que referenda </a:t>
            </a:r>
            <a:r>
              <a:rPr lang="pt-BR" sz="2000" dirty="0" err="1">
                <a:effectLst/>
                <a:latin typeface="Arial" panose="020B0604020202020204" pitchFamily="34" charset="0"/>
                <a:ea typeface="Times New Roman" panose="02020603050405020304" pitchFamily="18" charset="0"/>
                <a:cs typeface="Times New Roman" panose="02020603050405020304" pitchFamily="18" charset="0"/>
              </a:rPr>
              <a:t>Kinnula</a:t>
            </a:r>
            <a:r>
              <a:rPr lang="pt-BR" sz="2000" dirty="0">
                <a:effectLst/>
                <a:latin typeface="Arial" panose="020B0604020202020204" pitchFamily="34" charset="0"/>
                <a:ea typeface="Times New Roman" panose="02020603050405020304" pitchFamily="18" charset="0"/>
                <a:cs typeface="Times New Roman" panose="02020603050405020304" pitchFamily="18" charset="0"/>
              </a:rPr>
              <a:t> </a:t>
            </a:r>
            <a:r>
              <a:rPr lang="pt-BR" sz="2000" i="1" dirty="0">
                <a:effectLst/>
                <a:latin typeface="Arial" panose="020B0604020202020204" pitchFamily="34" charset="0"/>
                <a:ea typeface="Times New Roman" panose="02020603050405020304" pitchFamily="18" charset="0"/>
                <a:cs typeface="Times New Roman" panose="02020603050405020304" pitchFamily="18" charset="0"/>
              </a:rPr>
              <a:t>apud</a:t>
            </a:r>
            <a:r>
              <a:rPr lang="pt-BR" sz="2000" dirty="0">
                <a:effectLst/>
                <a:latin typeface="Arial" panose="020B0604020202020204" pitchFamily="34" charset="0"/>
                <a:ea typeface="Times New Roman" panose="02020603050405020304" pitchFamily="18" charset="0"/>
                <a:cs typeface="Times New Roman" panose="02020603050405020304" pitchFamily="18" charset="0"/>
              </a:rPr>
              <a:t> </a:t>
            </a:r>
            <a:r>
              <a:rPr lang="pt-BR" sz="2000" dirty="0" err="1">
                <a:effectLst/>
                <a:latin typeface="Arial" panose="020B0604020202020204" pitchFamily="34" charset="0"/>
                <a:ea typeface="Times New Roman" panose="02020603050405020304" pitchFamily="18" charset="0"/>
                <a:cs typeface="Times New Roman" panose="02020603050405020304" pitchFamily="18" charset="0"/>
              </a:rPr>
              <a:t>Abrahamsson</a:t>
            </a:r>
            <a:r>
              <a:rPr lang="pt-BR" sz="2000" dirty="0">
                <a:effectLst/>
                <a:latin typeface="Arial" panose="020B0604020202020204" pitchFamily="34" charset="0"/>
                <a:ea typeface="Times New Roman" panose="02020603050405020304" pitchFamily="18" charset="0"/>
                <a:cs typeface="Times New Roman" panose="02020603050405020304" pitchFamily="18" charset="0"/>
              </a:rPr>
              <a:t> (2002), afirmando que o fator humano constitui-se no elemento mais importante em atividades como a engenharia de software. </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842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DC279211-033A-DDB8-40C2-03FE0EDA6FD9}"/>
              </a:ext>
            </a:extLst>
          </p:cNvPr>
          <p:cNvSpPr/>
          <p:nvPr/>
        </p:nvSpPr>
        <p:spPr>
          <a:xfrm>
            <a:off x="771948" y="223298"/>
            <a:ext cx="5504865" cy="707886"/>
          </a:xfrm>
          <a:prstGeom prst="rect">
            <a:avLst/>
          </a:prstGeom>
        </p:spPr>
        <p:txBody>
          <a:bodyPr wrap="square">
            <a:spAutoFit/>
          </a:bodyPr>
          <a:lstStyle/>
          <a:p>
            <a:r>
              <a:rPr lang="pt-BR" sz="4000" b="1" spc="-1" dirty="0">
                <a:solidFill>
                  <a:srgbClr val="000000"/>
                </a:solidFill>
                <a:latin typeface="Calibri"/>
              </a:rPr>
              <a:t>Questão 03: Continuação </a:t>
            </a:r>
            <a:endParaRPr lang="pt-BR" sz="4000" spc="-1" dirty="0">
              <a:solidFill>
                <a:srgbClr val="000000"/>
              </a:solidFill>
              <a:latin typeface="Calibri"/>
            </a:endParaRPr>
          </a:p>
        </p:txBody>
      </p:sp>
      <p:sp>
        <p:nvSpPr>
          <p:cNvPr id="6" name="CaixaDeTexto 5">
            <a:extLst>
              <a:ext uri="{FF2B5EF4-FFF2-40B4-BE49-F238E27FC236}">
                <a16:creationId xmlns:a16="http://schemas.microsoft.com/office/drawing/2014/main" id="{C8E764F2-8CA4-E364-2F33-1CC42EA5E33B}"/>
              </a:ext>
            </a:extLst>
          </p:cNvPr>
          <p:cNvSpPr txBox="1"/>
          <p:nvPr/>
        </p:nvSpPr>
        <p:spPr>
          <a:xfrm>
            <a:off x="0" y="1330188"/>
            <a:ext cx="12073180" cy="4197624"/>
          </a:xfrm>
          <a:prstGeom prst="rect">
            <a:avLst/>
          </a:prstGeom>
          <a:noFill/>
        </p:spPr>
        <p:txBody>
          <a:bodyPr wrap="square">
            <a:spAutoFit/>
          </a:bodyPr>
          <a:lstStyle/>
          <a:p>
            <a:pPr indent="540385" algn="just">
              <a:lnSpc>
                <a:spcPct val="150000"/>
              </a:lnSpc>
              <a:spcAft>
                <a:spcPts val="1000"/>
              </a:spcAft>
            </a:pPr>
            <a:r>
              <a:rPr lang="pt-BR" sz="2000" dirty="0">
                <a:effectLst/>
                <a:latin typeface="Arial" panose="020B0604020202020204" pitchFamily="34" charset="0"/>
                <a:ea typeface="Times New Roman" panose="02020603050405020304" pitchFamily="18" charset="0"/>
                <a:cs typeface="Times New Roman" panose="02020603050405020304" pitchFamily="18" charset="0"/>
              </a:rPr>
              <a:t>As consequências dos comprometimentos de longo prazo, como a implantação do CMM, não podem ser todas antecipadas. Portanto, antes de qualquer decisão, deve-se avaliar se o curso de ação a ser tomado. Comprometimentos precisam ser constantemente reforçados. Eles constroem eficiência, ajudam a manter o foco, atraem empregados e clientes. No entanto, também contribuem para enrijecer as ações das organizações, que engajam em cursos de ação dificilmente alterados, caso não sejam planejados para serem dinâmicos. Quando ocorrem mudanças inesperadas e ocorre pressão para cumprir os compromissos, estes devem ser reavaliados ao invés de persistir nas linhas de ação originais. Comprometimento, portanto, refere-se a qualquer ação tomada no presente que prende uma organização a um curso de ação futuro. (SULL, 2003).</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544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1963</TotalTime>
  <Words>1978</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13</vt:i4>
      </vt:variant>
    </vt:vector>
  </HeadingPairs>
  <TitlesOfParts>
    <vt:vector size="19" baseType="lpstr">
      <vt:lpstr>Arial</vt:lpstr>
      <vt:lpstr>Calibri</vt:lpstr>
      <vt:lpstr>Symbol</vt:lpstr>
      <vt:lpstr>Times New Roman</vt:lpstr>
      <vt:lpstr>Wingdings</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Ana Cláudia Spuldaro Samways</dc:creator>
  <dc:description/>
  <cp:lastModifiedBy>ANGELICA LEAL SANTOS</cp:lastModifiedBy>
  <cp:revision>135</cp:revision>
  <dcterms:created xsi:type="dcterms:W3CDTF">2022-10-14T11:19:00Z</dcterms:created>
  <dcterms:modified xsi:type="dcterms:W3CDTF">2024-04-02T22:10:56Z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vt:i4>
  </property>
</Properties>
</file>