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BAF507-A4D6-4DC6-95FA-1623927DC2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376D1B-DF2B-451D-82CF-04D96F8816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302913-4C15-479F-9517-33A9058F22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EFF302-CE67-4A8A-B0CA-A54D9FCC531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2AA98C-9DC9-406B-97B4-A6C9E277A7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0A394B-D9F7-40DD-9C68-1825BC5226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8CEC78-F305-42D9-A4F5-76DA41B8E0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E23F03-1C40-4478-946A-20808E4540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B091E6-323B-4C68-9188-47F40C0FD7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FE80C5-AAA9-4718-9066-D4302D8F35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88500B-2A15-471D-AA5C-EC6E2D5A43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78B267-2674-4A92-995D-B3D436224E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"/>
          <p:cNvPicPr/>
          <p:nvPr/>
        </p:nvPicPr>
        <p:blipFill>
          <a:blip r:embed="rId2"/>
          <a:stretch/>
        </p:blipFill>
        <p:spPr>
          <a:xfrm>
            <a:off x="0" y="-3600"/>
            <a:ext cx="12215160" cy="68439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068015-7E71-418E-B193-EF6F73E09261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6" descr=""/>
          <p:cNvPicPr/>
          <p:nvPr/>
        </p:nvPicPr>
        <p:blipFill>
          <a:blip r:embed="rId2"/>
          <a:stretch/>
        </p:blipFill>
        <p:spPr>
          <a:xfrm>
            <a:off x="0" y="-3600"/>
            <a:ext cx="12215160" cy="6843960"/>
          </a:xfrm>
          <a:prstGeom prst="rect">
            <a:avLst/>
          </a:prstGeom>
          <a:ln w="0">
            <a:noFill/>
          </a:ln>
        </p:spPr>
      </p:pic>
      <p:pic>
        <p:nvPicPr>
          <p:cNvPr id="43" name="Imagem 8" descr=""/>
          <p:cNvPicPr/>
          <p:nvPr/>
        </p:nvPicPr>
        <p:blipFill>
          <a:blip r:embed="rId3"/>
          <a:stretch/>
        </p:blipFill>
        <p:spPr>
          <a:xfrm>
            <a:off x="0" y="4680"/>
            <a:ext cx="12215160" cy="684396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418920" y="3565440"/>
            <a:ext cx="8772120" cy="96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pt-BR" sz="5400" spc="-1" strike="noStrike">
                <a:solidFill>
                  <a:srgbClr val="000000"/>
                </a:solidFill>
                <a:latin typeface="Calibri Light"/>
              </a:rPr>
              <a:t>Contrato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0" y="6494400"/>
            <a:ext cx="8242200" cy="36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Profº Mauricio Antonio Ferste – mauricio.ferste@docente.pr.senac.br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326;p38"/>
          <p:cNvGrpSpPr/>
          <p:nvPr/>
        </p:nvGrpSpPr>
        <p:grpSpPr>
          <a:xfrm>
            <a:off x="351720" y="495000"/>
            <a:ext cx="251280" cy="855000"/>
            <a:chOff x="351720" y="495000"/>
            <a:chExt cx="251280" cy="855000"/>
          </a:xfrm>
        </p:grpSpPr>
        <p:sp>
          <p:nvSpPr>
            <p:cNvPr id="87" name="Google Shape;327;p38"/>
            <p:cNvSpPr/>
            <p:nvPr/>
          </p:nvSpPr>
          <p:spPr>
            <a:xfrm>
              <a:off x="351720" y="647280"/>
              <a:ext cx="174960" cy="7027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Google Shape;328;p38"/>
            <p:cNvSpPr/>
            <p:nvPr/>
          </p:nvSpPr>
          <p:spPr>
            <a:xfrm>
              <a:off x="428040" y="495000"/>
              <a:ext cx="174960" cy="70272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" name="CaixaDeTexto 6"/>
          <p:cNvSpPr/>
          <p:nvPr/>
        </p:nvSpPr>
        <p:spPr>
          <a:xfrm>
            <a:off x="643320" y="556200"/>
            <a:ext cx="114285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Quem sou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0" name="CaixaDeTexto 9"/>
          <p:cNvSpPr/>
          <p:nvPr/>
        </p:nvSpPr>
        <p:spPr>
          <a:xfrm>
            <a:off x="0" y="1761840"/>
            <a:ext cx="12191400" cy="466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Professor → Mauricio Antonio Ferste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Mestrado em Engenharia Elétrica e Informática Industrial pela Universidade Tecnológica Federal do Paraná (2006). Experiência na área de Ciência da Computação, com ênfase em Sistemas de Informação onde atua com pesquisa, desenvolvimento e gestão de projetos. Trabalha com desenvolvimento, IA, gestão de equipes e realiza vários papéis em equipes de desenvolvimento. Trabalhou com sistemas na área médica entre 1996 e 2003. Analista de Sistemas, SERPRO, desde 2004 atuando em vários projetos importantes no governo federal, como Dirf e CPF, entre outros. Professor atuante em nível superior desde 2009, (ex-Famec, ex-UTP, ex-Faculdade das Indústrias). Vários trabalhos EAD para Uninter e Unibrasil. Professor tutor PUC-PR desde 2022 e Faculdade Senac desde 2023.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9900000" y="32400"/>
            <a:ext cx="2223360" cy="296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326;p 1"/>
          <p:cNvGrpSpPr/>
          <p:nvPr/>
        </p:nvGrpSpPr>
        <p:grpSpPr>
          <a:xfrm>
            <a:off x="351720" y="495000"/>
            <a:ext cx="251280" cy="855000"/>
            <a:chOff x="351720" y="495000"/>
            <a:chExt cx="251280" cy="855000"/>
          </a:xfrm>
        </p:grpSpPr>
        <p:sp>
          <p:nvSpPr>
            <p:cNvPr id="93" name="Google Shape;327;p 1"/>
            <p:cNvSpPr/>
            <p:nvPr/>
          </p:nvSpPr>
          <p:spPr>
            <a:xfrm>
              <a:off x="351720" y="647280"/>
              <a:ext cx="174960" cy="7027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Google Shape;328;p 1"/>
            <p:cNvSpPr/>
            <p:nvPr/>
          </p:nvSpPr>
          <p:spPr>
            <a:xfrm>
              <a:off x="428040" y="495000"/>
              <a:ext cx="174960" cy="70272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CaixaDeTexto 1"/>
          <p:cNvSpPr/>
          <p:nvPr/>
        </p:nvSpPr>
        <p:spPr>
          <a:xfrm>
            <a:off x="643320" y="556200"/>
            <a:ext cx="114285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Quem são os discentes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6" name="CaixaDeTexto 2"/>
          <p:cNvSpPr/>
          <p:nvPr/>
        </p:nvSpPr>
        <p:spPr>
          <a:xfrm>
            <a:off x="71280" y="2108880"/>
            <a:ext cx="1219140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Quem deseja se apresentar?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880000" y="2586960"/>
            <a:ext cx="5579640" cy="371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326;p 2"/>
          <p:cNvGrpSpPr/>
          <p:nvPr/>
        </p:nvGrpSpPr>
        <p:grpSpPr>
          <a:xfrm>
            <a:off x="351720" y="495000"/>
            <a:ext cx="251280" cy="855000"/>
            <a:chOff x="351720" y="495000"/>
            <a:chExt cx="251280" cy="855000"/>
          </a:xfrm>
        </p:grpSpPr>
        <p:sp>
          <p:nvSpPr>
            <p:cNvPr id="99" name="Google Shape;327;p 2"/>
            <p:cNvSpPr/>
            <p:nvPr/>
          </p:nvSpPr>
          <p:spPr>
            <a:xfrm>
              <a:off x="351720" y="647280"/>
              <a:ext cx="174960" cy="7027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Google Shape;328;p 2"/>
            <p:cNvSpPr/>
            <p:nvPr/>
          </p:nvSpPr>
          <p:spPr>
            <a:xfrm>
              <a:off x="428040" y="495000"/>
              <a:ext cx="174960" cy="70272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1" name="CaixaDeTexto 3"/>
          <p:cNvSpPr/>
          <p:nvPr/>
        </p:nvSpPr>
        <p:spPr>
          <a:xfrm>
            <a:off x="643320" y="556200"/>
            <a:ext cx="114285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Convívio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2" name="CaixaDeTexto 4"/>
          <p:cNvSpPr/>
          <p:nvPr/>
        </p:nvSpPr>
        <p:spPr>
          <a:xfrm>
            <a:off x="0" y="1761840"/>
            <a:ext cx="12191400" cy="37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Respeitar o máximo possível horários,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Não tenho horário para chamada, será sempre no intervalo que for possível.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Todos somos profissionais, portanto sem celular e jogos.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Todos somos adultos, mas evitar e não utilizar palavrões ou linguagem de baixo nível.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326;p 3"/>
          <p:cNvGrpSpPr/>
          <p:nvPr/>
        </p:nvGrpSpPr>
        <p:grpSpPr>
          <a:xfrm>
            <a:off x="351720" y="495000"/>
            <a:ext cx="251280" cy="855000"/>
            <a:chOff x="351720" y="495000"/>
            <a:chExt cx="251280" cy="855000"/>
          </a:xfrm>
        </p:grpSpPr>
        <p:sp>
          <p:nvSpPr>
            <p:cNvPr id="104" name="Google Shape;327;p 3"/>
            <p:cNvSpPr/>
            <p:nvPr/>
          </p:nvSpPr>
          <p:spPr>
            <a:xfrm>
              <a:off x="351720" y="647280"/>
              <a:ext cx="174960" cy="7027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Google Shape;328;p 3"/>
            <p:cNvSpPr/>
            <p:nvPr/>
          </p:nvSpPr>
          <p:spPr>
            <a:xfrm>
              <a:off x="428040" y="495000"/>
              <a:ext cx="174960" cy="70272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" name="CaixaDeTexto 5"/>
          <p:cNvSpPr/>
          <p:nvPr/>
        </p:nvSpPr>
        <p:spPr>
          <a:xfrm>
            <a:off x="643320" y="556200"/>
            <a:ext cx="114285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Curso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4860000" y="177480"/>
            <a:ext cx="7199640" cy="503892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95480" y="4934880"/>
            <a:ext cx="8984160" cy="154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326;p 6"/>
          <p:cNvGrpSpPr/>
          <p:nvPr/>
        </p:nvGrpSpPr>
        <p:grpSpPr>
          <a:xfrm>
            <a:off x="351720" y="495000"/>
            <a:ext cx="251280" cy="855000"/>
            <a:chOff x="351720" y="495000"/>
            <a:chExt cx="251280" cy="855000"/>
          </a:xfrm>
        </p:grpSpPr>
        <p:sp>
          <p:nvSpPr>
            <p:cNvPr id="110" name="Google Shape;327;p 6"/>
            <p:cNvSpPr/>
            <p:nvPr/>
          </p:nvSpPr>
          <p:spPr>
            <a:xfrm>
              <a:off x="351720" y="647280"/>
              <a:ext cx="174960" cy="7027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Google Shape;328;p 6"/>
            <p:cNvSpPr/>
            <p:nvPr/>
          </p:nvSpPr>
          <p:spPr>
            <a:xfrm>
              <a:off x="428040" y="495000"/>
              <a:ext cx="174960" cy="70272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2" name="CaixaDeTexto 7"/>
          <p:cNvSpPr/>
          <p:nvPr/>
        </p:nvSpPr>
        <p:spPr>
          <a:xfrm>
            <a:off x="643320" y="556200"/>
            <a:ext cx="114285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As aulas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326;p 5"/>
          <p:cNvGrpSpPr/>
          <p:nvPr/>
        </p:nvGrpSpPr>
        <p:grpSpPr>
          <a:xfrm>
            <a:off x="351720" y="495000"/>
            <a:ext cx="251280" cy="855000"/>
            <a:chOff x="351720" y="495000"/>
            <a:chExt cx="251280" cy="855000"/>
          </a:xfrm>
        </p:grpSpPr>
        <p:sp>
          <p:nvSpPr>
            <p:cNvPr id="114" name="Google Shape;327;p 5"/>
            <p:cNvSpPr/>
            <p:nvPr/>
          </p:nvSpPr>
          <p:spPr>
            <a:xfrm>
              <a:off x="351720" y="647280"/>
              <a:ext cx="174960" cy="7027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Google Shape;328;p 5"/>
            <p:cNvSpPr/>
            <p:nvPr/>
          </p:nvSpPr>
          <p:spPr>
            <a:xfrm>
              <a:off x="428040" y="495000"/>
              <a:ext cx="174960" cy="70272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6" name="CaixaDeTexto 11"/>
          <p:cNvSpPr/>
          <p:nvPr/>
        </p:nvSpPr>
        <p:spPr>
          <a:xfrm>
            <a:off x="643320" y="556200"/>
            <a:ext cx="114285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O que esperam deste curso ?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7" name="CaixaDeTexto 12"/>
          <p:cNvSpPr/>
          <p:nvPr/>
        </p:nvSpPr>
        <p:spPr>
          <a:xfrm>
            <a:off x="48240" y="2586600"/>
            <a:ext cx="1219140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Quem já tem experiência?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Quem gostaria de trabalhar com isto?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Acham que faz falta?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4000"/>
                </a:solidFill>
                <a:latin typeface="Calibri"/>
                <a:ea typeface="DejaVu Sans"/>
              </a:rPr>
              <a:t>Sugestões para o curso?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326;p 4"/>
          <p:cNvGrpSpPr/>
          <p:nvPr/>
        </p:nvGrpSpPr>
        <p:grpSpPr>
          <a:xfrm>
            <a:off x="351720" y="495000"/>
            <a:ext cx="251280" cy="855000"/>
            <a:chOff x="351720" y="495000"/>
            <a:chExt cx="251280" cy="855000"/>
          </a:xfrm>
        </p:grpSpPr>
        <p:sp>
          <p:nvSpPr>
            <p:cNvPr id="119" name="Google Shape;327;p 4"/>
            <p:cNvSpPr/>
            <p:nvPr/>
          </p:nvSpPr>
          <p:spPr>
            <a:xfrm>
              <a:off x="351720" y="647280"/>
              <a:ext cx="174960" cy="7027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Google Shape;328;p 4"/>
            <p:cNvSpPr/>
            <p:nvPr/>
          </p:nvSpPr>
          <p:spPr>
            <a:xfrm>
              <a:off x="428040" y="495000"/>
              <a:ext cx="174960" cy="70272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" name="CaixaDeTexto 8"/>
          <p:cNvSpPr/>
          <p:nvPr/>
        </p:nvSpPr>
        <p:spPr>
          <a:xfrm>
            <a:off x="643320" y="556200"/>
            <a:ext cx="114285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Avaliação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2" name="CaixaDeTexto 10"/>
          <p:cNvSpPr/>
          <p:nvPr/>
        </p:nvSpPr>
        <p:spPr>
          <a:xfrm>
            <a:off x="48240" y="1336680"/>
            <a:ext cx="12191400" cy="49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Calibri"/>
              </a:rPr>
              <a:t>AV1 -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Avaliação 1 (0 a 10 * 0,7) → teórica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Projeto Prático (0 a 10 * 0,3) –</a:t>
            </a:r>
            <a:r>
              <a:rPr b="0" i="1" lang="pt-BR" sz="2000" spc="-1" strike="noStrike">
                <a:solidFill>
                  <a:srgbClr val="ff8000"/>
                </a:solidFill>
                <a:latin typeface="Calibri"/>
                <a:ea typeface="Calibri"/>
              </a:rPr>
              <a:t> Seminário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AV2 -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Avaliação 1 (0 a 10 * 0,7) → código java prático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Projeto Prático (0 a 10 * 0,3) </a:t>
            </a:r>
            <a:r>
              <a:rPr b="0" i="1" lang="pt-BR" sz="2000" spc="-1" strike="noStrike">
                <a:solidFill>
                  <a:srgbClr val="ff8000"/>
                </a:solidFill>
                <a:latin typeface="Calibri"/>
                <a:ea typeface="Calibri"/>
              </a:rPr>
              <a:t>– </a:t>
            </a:r>
            <a:r>
              <a:rPr b="0" i="1" lang="pt-BR" sz="2000" spc="-1" strike="noStrike">
                <a:solidFill>
                  <a:srgbClr val="ff8000"/>
                </a:solidFill>
                <a:latin typeface="Calibri"/>
                <a:ea typeface="Calibri"/>
              </a:rPr>
              <a:t>Pesquisa e trabalho sobre Diagramas e práticas ágeis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Média Semestral = (AV1 * 0,4) + (AV2 * 0,5) + Nota de Conceito e pontualidade * 0,1.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Aprovação com média igual ou superior a 7 (sete)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Application>LibreOffice/7.3.7.2$Linux_X86_64 LibreOffice_project/30$Build-2</Application>
  <AppVersion>15.0000</AppVersion>
  <Words>18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2022-10-14T11:19:00Z</dcterms:created>
  <dc:creator>Ana Cláudia Spuldaro Samways</dc:creator>
  <dc:description/>
  <dc:language>pt-BR</dc:language>
  <cp:lastModifiedBy/>
  <dcterms:modified xsi:type="dcterms:W3CDTF">2024-02-21T16:23:24Z</dcterms:modified>
  <cp:revision>123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