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4.png" ContentType="image/png"/>
  <Override PartName="/ppt/media/image10.png" ContentType="image/png"/>
  <Override PartName="/ppt/media/image2.png" ContentType="image/png"/>
  <Override PartName="/ppt/media/image5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5640" y="81216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5640" y="507816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810" spc="-1" strike="noStrike">
                <a:latin typeface="Arial"/>
              </a:rPr>
              <a:t>Clique para editar o formato de notas</a:t>
            </a:r>
            <a:endParaRPr b="0" lang="pt-BR" sz="281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10"/>
          </p:nvPr>
        </p:nvSpPr>
        <p:spPr>
          <a:xfrm>
            <a:off x="427860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11"/>
          </p:nvPr>
        </p:nvSpPr>
        <p:spPr>
          <a:xfrm>
            <a:off x="0" y="1015704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 idx="12"/>
          </p:nvPr>
        </p:nvSpPr>
        <p:spPr>
          <a:xfrm>
            <a:off x="4278600" y="1015704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A1E0666-1D89-4860-AF58-2D78C14830FC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Num" idx="2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64B116E-F74A-465E-B8C4-7331C2427F17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Num" idx="2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493894E-899D-46EA-AB2C-0B6F4E762055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Num" idx="2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616949B-2550-4AA2-B672-6C973F7591E2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Num" idx="2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C613655-1FE7-4AED-BE33-0DC52448BD8D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Num" idx="2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DB521CA-AF75-4E19-870C-12EDF52230F3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Num" idx="2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31C5685-E61C-4493-9F81-7525DAF7181D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Num" idx="2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72EFE6D-8082-4DE8-AD78-098F2ADC1FD9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Num" idx="2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E9194A5-F0A9-44BD-9A30-38D2A2494868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4461770-CCB6-4F87-BCAE-0D4C3E23DB7B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Num" idx="2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E164D9F-40F0-4A7B-80A9-36DE26B52EF1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Num" idx="3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E483B83-0A76-4F90-BB0A-64D7E08B6CAC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Num" idx="3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D5C6353-2E6E-4A62-887F-569673DEA7A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Num" idx="3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B3E3250-009F-44B7-8BAE-6C813EC9FC07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Num" idx="3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0728B8B-8180-4FD1-86AA-7C39A95111DB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Num" idx="3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D88FEB6-E444-4EC6-8E91-99CD45CF7981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Num" idx="3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6EF9BED-EB01-4A63-99D9-C7CE845F12B6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Num" idx="3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D0CF268-B6B4-4EBA-B862-7B582B9DEBA6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E0641F9-2AED-4BDF-9734-B3489C412E2D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Num" idx="3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1DA9356-3ABB-436E-A91E-D6BBE702A82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Num" idx="3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2DE9313C-335B-4BE9-AEF3-30426F536BD9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Num" idx="3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9EBFA6F-B1F2-4D96-8580-54A7FC3E6AD5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Num" idx="4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FF88787-FE62-4CD3-A079-B75378E8124E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Num" idx="4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F96948F-A38E-4908-A86F-587B31324D3B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Num" idx="4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DDE6219-DD2B-431C-9AE4-6618904AD2BB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Num" idx="4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61DC36D-465B-41FB-84AD-F8454F26BB1E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Num" idx="4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9362087-CA1C-482D-AFB2-3F1B6FCD31F9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Num" idx="4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736539D-7988-4A05-8B8F-09962958A1D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8BAC461-4F50-4E36-B545-B33D2A82736B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Num" idx="4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0E6DC4E-131A-4F7F-9374-4C97181D572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Num" idx="4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FE94409-8088-4104-A3D2-AA89D3CE92C7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Num" idx="4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F4AB5C3-CBB0-458D-B0C9-0DD35D3535E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Num" idx="4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B08C2E3-7590-48B7-93DB-8C3B49FF67D7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Num" idx="5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344FDE3-430A-4BBC-9EEB-17C0B504056A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Num" idx="5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5440F87-1021-43B3-9DB8-1F2C229551E0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Num" idx="5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F515A71-3C06-4130-BF6D-2E8553ED166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Num" idx="5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7CA1262-DA3F-478B-8A6D-EEACEB3D7B8B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Num" idx="5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21681D26-1948-465D-9921-2259E8FC44A5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E50C514-5C05-4906-B8FF-59C90AE20F03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Num" idx="5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6A9751F-5643-4263-B81A-BD5FDC874330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Num" idx="5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5336192-FD65-42BC-945D-7D5F462C9874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Num" idx="1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2358872D-36A4-4E9F-BC45-B5C1FD43B7D3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Num" idx="1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3CCAAF5-E431-46C3-9816-4B05AAFAD27C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Num" idx="1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13DA1D0-AEA3-4077-B89D-7EC3679C897F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Num" idx="2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defRPr>
            </a:lvl1pPr>
          </a:lstStyle>
          <a:p>
            <a:pPr algn="r">
              <a:lnSpc>
                <a:spcPct val="95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F3C32DA-D242-437A-8A66-8511AA695C40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4BBE02-75C7-4C47-BAA7-09BC7A845C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36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6FCB3-3900-43D2-BDB1-329FC713A0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018E6-F161-4310-AA2B-BCC7D2DE7D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00C757-A40E-4779-8631-8EEFA3AB53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991195-C0E6-495B-A1DB-4F9B41D6F7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34C4B5-DFC8-404B-8D51-BA96659C36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C266A3-8B5B-470B-AE54-08A52AD03B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8DB3F1-3529-4D5B-9AE7-F1CC69D426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42719B-EF85-4BC9-839B-A66A7DD29A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291080" cy="52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1EB43C-0CCC-425F-A52B-1E30D6200D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E040E9-619C-4A8C-9525-CFEAF3E22C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324E55-A042-4A93-8A58-25BB49D741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C7EC92-5A81-4F61-AEFE-0F003B3904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1D86D9-B443-43D2-9A55-FA5F11783F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9636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7E31BA-FAD5-45EE-B375-50EE6F815C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362865-4454-45E1-AAE2-2F57DE0512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6DE3BF-983E-460E-BECC-071ADFCA5A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5F03FE-3A10-4A55-B23F-54A39230DC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43C8B0-BB4C-4C8A-8076-53E7F86D7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9A9667-228F-43FF-AFC6-A32046858F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2680BC-94AD-4D55-9FED-F515468A9B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8721D6-00DA-4F9A-B502-13018AEFE5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284AD-88F2-4DE1-8E37-B6615780A2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291080" cy="52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88F8DB-E161-475B-8945-B9A16946FA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684F63-7B52-4CD1-A8FD-E34D8F0964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036B72-C4A5-457E-AD24-23C31BB21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67F025-CEA7-4630-B8D6-3DB55BB6E5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9636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F0EECB-C008-4A5E-AB7F-052DCF88FD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0B78EB-C453-4346-A1B4-01E7D0977A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7E2249-714E-430D-8D9C-B721AF07DE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36C5F-BC3A-4566-A8D0-1ECA496206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D40EB1-55F0-4814-8C03-74431BC23A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291080" cy="52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0830B3-5BD2-4479-BE25-0B0A5459E2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63F36-F12B-4F36-8B6E-0EEEAE57D5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BA9CE-C466-4DBA-A1C3-0FFE4C8BB0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8227800" cy="21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2000"/>
              </a:lnSpc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450C10-C503-4974-8879-77D4E36AF2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7750080" y="287280"/>
            <a:ext cx="923400" cy="1142640"/>
          </a:xfrm>
          <a:prstGeom prst="rect">
            <a:avLst/>
          </a:prstGeom>
          <a:ln w="0">
            <a:noFill/>
          </a:ln>
        </p:spPr>
      </p:pic>
      <p:sp>
        <p:nvSpPr>
          <p:cNvPr id="1" name="Line 2"/>
          <p:cNvSpPr/>
          <p:nvPr/>
        </p:nvSpPr>
        <p:spPr>
          <a:xfrm>
            <a:off x="457200" y="1419120"/>
            <a:ext cx="7305480" cy="144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2" descr="C:\Users\unassan\Desktop\ANDRESSA\SOMMERVILLE\CW\Template_MESTRE.jpg"/>
          <p:cNvPicPr/>
          <p:nvPr/>
        </p:nvPicPr>
        <p:blipFill>
          <a:blip r:embed="rId3"/>
          <a:stretch/>
        </p:blipFill>
        <p:spPr>
          <a:xfrm>
            <a:off x="-36360" y="-27000"/>
            <a:ext cx="9180000" cy="688464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250920" y="6453360"/>
            <a:ext cx="3214440" cy="21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slide </a:t>
            </a:r>
            <a:fld id="{569570D6-5643-446A-AFCE-5E2846E9533C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&lt;número&gt;</a:t>
            </a:fld>
            <a:endParaRPr b="0" lang="pt-BR" sz="12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q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í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defRPr>
            </a:lvl1pPr>
          </a:lstStyle>
          <a:p>
            <a:pPr>
              <a:lnSpc>
                <a:spcPct val="100000"/>
              </a:lnSpc>
              <a:buNone/>
            </a:pPr>
            <a:fld id="{60F97518-69ED-4EDE-B2AC-EFEEF56A77E3}" type="slidenum">
              <a: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2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2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2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2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2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102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102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" descr=""/>
          <p:cNvPicPr/>
          <p:nvPr/>
        </p:nvPicPr>
        <p:blipFill>
          <a:blip r:embed="rId2"/>
          <a:stretch/>
        </p:blipFill>
        <p:spPr>
          <a:xfrm>
            <a:off x="7750080" y="287280"/>
            <a:ext cx="923400" cy="1142640"/>
          </a:xfrm>
          <a:prstGeom prst="rect">
            <a:avLst/>
          </a:prstGeom>
          <a:ln w="0">
            <a:noFill/>
          </a:ln>
        </p:spPr>
      </p:pic>
      <p:sp>
        <p:nvSpPr>
          <p:cNvPr id="46" name="Line 2"/>
          <p:cNvSpPr/>
          <p:nvPr/>
        </p:nvSpPr>
        <p:spPr>
          <a:xfrm>
            <a:off x="457200" y="1419120"/>
            <a:ext cx="7305480" cy="144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Picture 2" descr="C:\Users\unassan\Desktop\ANDRESSA\SOMMERVILLE\CW\Template_MESTRE.jpg"/>
          <p:cNvPicPr/>
          <p:nvPr/>
        </p:nvPicPr>
        <p:blipFill>
          <a:blip r:embed="rId3"/>
          <a:stretch/>
        </p:blipFill>
        <p:spPr>
          <a:xfrm>
            <a:off x="-36360" y="-27000"/>
            <a:ext cx="9180000" cy="6884640"/>
          </a:xfrm>
          <a:prstGeom prst="rect">
            <a:avLst/>
          </a:prstGeom>
          <a:ln w="0">
            <a:noFill/>
          </a:ln>
        </p:spPr>
      </p:pic>
      <p:sp>
        <p:nvSpPr>
          <p:cNvPr id="48" name="Rectangle 8"/>
          <p:cNvSpPr/>
          <p:nvPr/>
        </p:nvSpPr>
        <p:spPr>
          <a:xfrm>
            <a:off x="250920" y="6453360"/>
            <a:ext cx="3214440" cy="21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slide </a:t>
            </a:r>
            <a:fld id="{500948CB-047B-44B4-A7E2-85133D27AD4C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&lt;número&gt;</a:t>
            </a:fld>
            <a:endParaRPr b="0" lang="pt-BR" sz="12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MS PGothic"/>
              </a:rPr>
              <a:t>Clique para editar o estilo do título mestre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2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S PGothic"/>
              </a:rPr>
              <a:t>Clique para editar os estilos do texto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S PGothic"/>
              </a:rPr>
              <a:t>mestre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2000"/>
              </a:lnSpc>
              <a:spcAft>
                <a:spcPts val="1137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Segundo nível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Terceiro nível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Quarto nível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2000"/>
              </a:lnSpc>
              <a:spcAft>
                <a:spcPts val="289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Quinto nível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defRPr>
            </a:lvl1pPr>
          </a:lstStyle>
          <a:p>
            <a:pPr>
              <a:lnSpc>
                <a:spcPct val="100000"/>
              </a:lnSpc>
              <a:buNone/>
            </a:pPr>
            <a:fld id="{725E6215-CB20-4D72-931A-A1FA3D5565F9}" type="slidenum">
              <a:rPr b="0" lang="pt-BR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9161640" cy="684432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dt" idx="7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8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 idx="9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034E74-CAED-4ECE-9ED9-B9A903A7FD5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63920" y="3565440"/>
            <a:ext cx="6579360" cy="96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000000"/>
                </a:solidFill>
                <a:latin typeface="Calibri Light"/>
              </a:rPr>
              <a:t>Qualidade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0" y="6494400"/>
            <a:ext cx="6181920" cy="36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aixaDeTexto 2"/>
          <p:cNvSpPr/>
          <p:nvPr/>
        </p:nvSpPr>
        <p:spPr>
          <a:xfrm>
            <a:off x="2736000" y="4418640"/>
            <a:ext cx="6242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(capítulo 3 de Engenharia de Software, Sommerville)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7480" y="125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Métodos ágeis e manutenção de software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Box 2"/>
          <p:cNvSpPr/>
          <p:nvPr/>
        </p:nvSpPr>
        <p:spPr>
          <a:xfrm>
            <a:off x="107640" y="1268640"/>
            <a:ext cx="8856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maioria das organizações gasta mais na manutenção de softwares existentes do que no desenvolvimento de softwares novos. Devido a isso, para que os métodos ágeis obtenham sucesso, os softwares devem receber tanta  manutenção quanto o desenvolvimento original.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Duas questões muito importantes: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É possível dar suporte aos sistemas que são desenvolvidos usando uma abordagem ágil, tendo em vista a ênfase no processo  de minimização da documentação formal?</a:t>
            </a: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métodos ágeis podem ser usados efetivamente, para evoluir um sistema em resposta a mudanças nos requisitos  do cliente?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Podem ocorrer problemas no caso do tempo original  de desenvolvimento não puder ser mantido.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5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7640" y="44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ágil e dirigido a planos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 Box 2"/>
          <p:cNvSpPr/>
          <p:nvPr/>
        </p:nvSpPr>
        <p:spPr>
          <a:xfrm>
            <a:off x="107640" y="1340640"/>
            <a:ext cx="8856720" cy="50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Desenvolvimento dirigido a planos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Para a engenharia de software, uma abordagem dirigida a planos, é baseada em estágios de desenvolvimento separados,  com os produtos a serem produzidos em cada um desses estágios planejados antecipadamente.</a:t>
            </a: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desenvolvimento incremental é possível no modelo cascata - dirigido a planos.</a:t>
            </a: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Iterações ocorrem dentro das atividades.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Desenvolvimento ágil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Especificação, projeto, implementação e teste são intercalados e os produtos do processo de desenvolvimento são decididos através de um processo de negociação, durante o processo de desenvolvimento do software.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9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Especificações dirigida a planos e ágil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6" descr=""/>
          <p:cNvPicPr/>
          <p:nvPr/>
        </p:nvPicPr>
        <p:blipFill>
          <a:blip r:embed="rId1"/>
          <a:stretch/>
        </p:blipFill>
        <p:spPr>
          <a:xfrm>
            <a:off x="1691640" y="1700640"/>
            <a:ext cx="5713920" cy="43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7640" y="269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Questões técnicas, humanas 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organizacionais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 Box 2"/>
          <p:cNvSpPr/>
          <p:nvPr/>
        </p:nvSpPr>
        <p:spPr>
          <a:xfrm>
            <a:off x="107640" y="1845000"/>
            <a:ext cx="8856720" cy="478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maioria dos projetos incluem elementos de processos dirigidos a planos e ágeis. Decidir no equilíbrio depende de: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É importante ter uma especificação e projeto bem detalhados antes de passar para a implementação? Caso seja, provavelmente você  precisa usar uma abordagem dirigida a planos.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2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Uma estratégia de entrega incremental onde você entrega o software para os clientes e recebe feedback rápido deles é possível? Caso seja, considere usar métodos ágeis.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7640" y="269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Questões técnicas, humanas 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organizacionais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 Box 2"/>
          <p:cNvSpPr/>
          <p:nvPr/>
        </p:nvSpPr>
        <p:spPr>
          <a:xfrm>
            <a:off x="107640" y="1484640"/>
            <a:ext cx="8856720" cy="478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3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Qual o tamanho do sistema a ser desenvolvido? Os métodos ágeis são mais efetivos quando o sistema pode ser desenvolvido com uma equipe pequena que pode se comunicar informalmente. O que pode não ser possível para sistemas grandes que requerem grandes equipes de desenvolvimento, nesses casos,  deve ser usada uma abordagem dirigida a planos.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3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Que tipo de sistema está sendo desenvolvido? Abordagens dirigidas a planos podem ser necessárias para sistemas que requerem muita análise antes da implementação (ex. sistema que opere em tempo real com requisitos de temporização complexos).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3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Qual é o tempo de vida esperado para o sistema? Sistemas com longo tempo de vida podem precisar de mais documentação de projeto para comunicar as intenções originais dos desenvolvedores do sistema para a equipe de suporte.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8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2"/>
          <p:cNvSpPr/>
          <p:nvPr/>
        </p:nvSpPr>
        <p:spPr>
          <a:xfrm>
            <a:off x="179640" y="1628640"/>
            <a:ext cx="8784720" cy="48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6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Quais tecnologias estão disponíveis para manter o desenvolvimento do sistema? Métodos ágeis dependem de boas ferramentas para acompanhar um sistema em evolução.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6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Como está organizada a equipe de desenvolvimento? Se a equipe de desenvolvimento está distribuída ou se parte do desenvolvimento está sendo terceirizado você pode precisar desenvolver documentos de projeto para que haja comunicação entre as equipes de desenvolvimento.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6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Existem questões culturais ou organizacionais que podem afetar o desenvolvimento do sistema? As organizações tradicionais de engenharia têm uma cultura de desenvolvimento dirigido a planos, o que é padrão em engenharia.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7640" y="269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Questões técnicas, humanas 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organizacionais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 Box 2"/>
          <p:cNvSpPr/>
          <p:nvPr/>
        </p:nvSpPr>
        <p:spPr>
          <a:xfrm>
            <a:off x="107640" y="1960200"/>
            <a:ext cx="8856720" cy="47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9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quão bons são os projetistas e os programadores da equipe  de desenvolvimento? É dito que os métodos ágeis requerem um nível de habilidade mais alto do que as abordagens dirigidas a planos, nas quais os programadores simplesmente traduzem um projeto detalhado em código.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9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sistema está sujeito a regulamentação externa? Se o sistema precisa ser aprovado por um regulador externo (ex. O FAA aprova softwares  criticos para a operação de um avião) então provavelmente requisitaram a você a produção de documentação detalhada como parte da documentação de segurança do sistema.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7640" y="269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Questões técnicas, humanas 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organizacionais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59480" y="125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Extreme Programming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 Box 2"/>
          <p:cNvSpPr/>
          <p:nvPr/>
        </p:nvSpPr>
        <p:spPr>
          <a:xfrm>
            <a:off x="179640" y="1556640"/>
            <a:ext cx="8784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Talvez seja o método ágil mais conhecido e amplamente usado.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Extreme Programming (XP) usa uma abordagem 'extrema' ao desenvolvimento iterativo.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Novas versões podem ser construídas várias vezes por dia;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Incrementos são entregues aos clientes a cada 2 semanas;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Todos os testes devem ser realizados em todas as versões e cada versão só é aceita se os testes forem concluídos com sucesso.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7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9640" y="125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Princípios os métodos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ágeis e do XP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 Box 2"/>
          <p:cNvSpPr/>
          <p:nvPr/>
        </p:nvSpPr>
        <p:spPr>
          <a:xfrm>
            <a:off x="194040" y="1392480"/>
            <a:ext cx="8698320" cy="49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desenvolvimento incremental é mantido através de releases de sistema  pequenos e frequentes.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envolvimento do cliente significa compromisso do cliente com a equipe em tempo integral.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'Pessoas e não processos’  por meio de programação em pares, propriedade coletiva do código e um processo que evita longas horas de trabalho.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Mudanças suportadas através de releases regulares de sistema.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Manter a simplicidade através de constante refatoração de código.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0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07640" y="34344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 ciclo de um release em Extreme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Programming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7" descr=""/>
          <p:cNvPicPr/>
          <p:nvPr/>
        </p:nvPicPr>
        <p:blipFill>
          <a:blip r:embed="rId1"/>
          <a:stretch/>
        </p:blipFill>
        <p:spPr>
          <a:xfrm>
            <a:off x="899640" y="2209320"/>
            <a:ext cx="7291800" cy="309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Tópicos apresentados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Box 2"/>
          <p:cNvSpPr/>
          <p:nvPr/>
        </p:nvSpPr>
        <p:spPr>
          <a:xfrm>
            <a:off x="179280" y="1700280"/>
            <a:ext cx="871344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Métodos ágeis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ágil e dirigido a planos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Extreme Programming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Gerenciamento ágil de projetos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Escalamento de métodos ágeis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3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Práticas do Extreme Programming (a)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 Box 16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Picture 7" descr=""/>
          <p:cNvPicPr/>
          <p:nvPr/>
        </p:nvPicPr>
        <p:blipFill>
          <a:blip r:embed="rId1"/>
          <a:stretch/>
        </p:blipFill>
        <p:spPr>
          <a:xfrm>
            <a:off x="467640" y="1917000"/>
            <a:ext cx="8208720" cy="36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Práticas do Extreme Programming (a)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Box 16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539640" y="1917000"/>
            <a:ext cx="8064360" cy="37116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" descr=""/>
          <p:cNvPicPr/>
          <p:nvPr/>
        </p:nvPicPr>
        <p:blipFill>
          <a:blip r:embed="rId2"/>
          <a:stretch/>
        </p:blipFill>
        <p:spPr>
          <a:xfrm>
            <a:off x="539640" y="2256480"/>
            <a:ext cx="8064360" cy="33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Cenários de requisitos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 Box 2"/>
          <p:cNvSpPr/>
          <p:nvPr/>
        </p:nvSpPr>
        <p:spPr>
          <a:xfrm>
            <a:off x="179640" y="1700640"/>
            <a:ext cx="8712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Em XP, um cliente ou usuário é parte do time de XP e é responsável na tomada de decisões sobre requisitos.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Requisitos do usuário são expressos como cenários ou estórias dos usuários.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Esses são escritos em cartões e a equipe de desenvolvimento os divide em tarefas de implementação. Essas tarefas são a base das estimativas de cronograma e custo.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cliente escolhe as estórias que serão incluídas no próximo release baseando-se nas suas prioridades e nas estimativas de cronograma.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2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Uma estória de </a:t>
            </a:r>
            <a:br>
              <a:rPr sz="2400"/>
            </a:b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‘prescrição de medicamentos’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Picture 6" descr=""/>
          <p:cNvPicPr/>
          <p:nvPr/>
        </p:nvPicPr>
        <p:blipFill>
          <a:blip r:embed="rId1"/>
          <a:stretch/>
        </p:blipFill>
        <p:spPr>
          <a:xfrm>
            <a:off x="467640" y="1412640"/>
            <a:ext cx="82087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" y="26064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Exemplos de cartões de tarefa para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a  prescrição de medicamentos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"/>
          <p:cNvPicPr/>
          <p:nvPr/>
        </p:nvPicPr>
        <p:blipFill>
          <a:blip r:embed="rId1"/>
          <a:stretch/>
        </p:blipFill>
        <p:spPr>
          <a:xfrm>
            <a:off x="1475640" y="1549080"/>
            <a:ext cx="5976360" cy="46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XP e mudanças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 Box 2"/>
          <p:cNvSpPr/>
          <p:nvPr/>
        </p:nvSpPr>
        <p:spPr>
          <a:xfrm>
            <a:off x="179640" y="1628640"/>
            <a:ext cx="8712720" cy="48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senso comum da engenharia de software diz que se deve projetar pensando em mudanças.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Vale a pena gastar tempo e esforço antecipando as mudanças já que, posteriormente, esse esforço reduz custos  no ciclo de vida.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No entanto, o XP afirma que isso não vale a pena já que as mudanças não podem ser antecipadas de forma confiável.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Ao invés disso, propõe melhorias constantes do código (refatoração) para tornar as mudanças mais fáceis quando essas precisam ser implementadas.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9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Refatoração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 Box 2"/>
          <p:cNvSpPr/>
          <p:nvPr/>
        </p:nvSpPr>
        <p:spPr>
          <a:xfrm>
            <a:off x="107640" y="1711440"/>
            <a:ext cx="8784720" cy="49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equipe de programação busca possíveis melhorias de software  e as faz mesmo quando essas não são uma necessidade imediata.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que melhora a inteligibilidade do software e reduz a necessidade de documentação.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Torna-se mais fácil fazer mudanças porque o código é bem construído e limpo.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No entanto, algumas mudanças requerem refatoração da arquitetura, o que é muito mais caro.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22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7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Exemplos de refatoração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 Box 2"/>
          <p:cNvSpPr/>
          <p:nvPr/>
        </p:nvSpPr>
        <p:spPr>
          <a:xfrm>
            <a:off x="179640" y="2032200"/>
            <a:ext cx="8712720" cy="32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Reorganização de uma hierarquia de classes para remover código duplicado.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Organização e renomeação de atributos e métodos para torná-los mais fáceis de entender.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93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substituição do código com as chamadas para métodos definidos em uma biblioteca de programas.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25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Pontos Importantes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 Box 2"/>
          <p:cNvSpPr/>
          <p:nvPr/>
        </p:nvSpPr>
        <p:spPr>
          <a:xfrm>
            <a:off x="107640" y="1412640"/>
            <a:ext cx="8856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métodos ágeis são métodos de desenvolvimento incremental centrados no desenvolvimento rápido, frequentes releases de software, redução de overheads de processo e produção de código de alta qualidade. Eles envolvem o cliente diretamente no processo de desenvolvimento.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decisão de quando usar uma abordagem ao desenvolvimento ágil ou dirigida a planos deve depender do tipo de software que está sendo desenvolvido, da capacidades da equipe de desenvolvimento e da cultura da compania desenvolvedora do sistema.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Extreme Programming é um método ágil bem conhecido que integra uma série de boas práticas de programação como por exemplo releases de software frequentes, melhorias contínuas  de software  e participação do cliente na equipe de desenvolvimento.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228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Testes em XP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 Box 2"/>
          <p:cNvSpPr/>
          <p:nvPr/>
        </p:nvSpPr>
        <p:spPr>
          <a:xfrm>
            <a:off x="179640" y="1412640"/>
            <a:ext cx="8712720" cy="48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Em XP, os testes são fundamentais, XP desenvolveu uma abordagem em que o programa é testado depois de que cada alteração é feita.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Características de testes em XP: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</a:t>
            </a: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test-first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de testes incrementais a partir de cenários.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Envolvimento do usuário no desenvolvimento de testes e validação.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Cada vez que um novo release é construído, são usados  </a:t>
            </a: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frameworks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de testes automatizados para executarem todos os testes de componentes.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1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rápido de software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Box 2"/>
          <p:cNvSpPr/>
          <p:nvPr/>
        </p:nvSpPr>
        <p:spPr>
          <a:xfrm>
            <a:off x="185760" y="1628640"/>
            <a:ext cx="8712000" cy="43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Atualmente, a entrega e o desenvolvimento rápidos têm sido geralmente, o requisito mais importante nos sistemas de software: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84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negócios operam com requisitos que mudam rapidamente e é praticamente impossível produzir um conjunto estável de requisitos de software.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84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software precisa evoluir rapidamente para refletir as necessidades de negócio em constante mudança.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7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7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test-first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 Box 2"/>
          <p:cNvSpPr/>
          <p:nvPr/>
        </p:nvSpPr>
        <p:spPr>
          <a:xfrm>
            <a:off x="179640" y="1556640"/>
            <a:ext cx="8784720" cy="44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Escrever testes antes do código esclarece os requisitos que devem ser implementados.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testes são escritos na forma de programas ao invés de dados para que possam ser executados automaticamente.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testes incluem  checagem de que foram executados corretamente.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Geralmente conta com um framework de testes como o Junit.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Todos os testes anteriores e novos são executados automaticamente quando uma nova funcionalidade é adicionada, para checar se a nova funcionalidade não introduziu erros.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4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Envolvimento do cliente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 Box 2"/>
          <p:cNvSpPr/>
          <p:nvPr/>
        </p:nvSpPr>
        <p:spPr>
          <a:xfrm>
            <a:off x="179640" y="1412640"/>
            <a:ext cx="8712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função do cliente no processo de testes é ajudar a desenvolver testes de aceitação para as estórias que serão implementadas no próximo release do sistema.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cliente, parte da equipe, escreve testes conforme o desenvolvimento prossegue. Todo código novo é  validado para garantia de que seja o que o cliente precisa.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No entanto, a pessoa que assume a função de cliente tem tempo limitado disponível e não pode trabalhar em tempo integral com a equipe de desenvolvimento.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Eles podem pensar que prover os requisitos seja contribuição suficiente e se tornarem relutantes em se envolverem no processo de testes.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7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8360" y="26064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Descrição de caso de teste para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verificação de dose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6" descr=""/>
          <p:cNvPicPr/>
          <p:nvPr/>
        </p:nvPicPr>
        <p:blipFill>
          <a:blip r:embed="rId1"/>
          <a:stretch/>
        </p:blipFill>
        <p:spPr>
          <a:xfrm>
            <a:off x="996480" y="2086920"/>
            <a:ext cx="7103880" cy="337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A automação de testes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2"/>
          <p:cNvSpPr/>
          <p:nvPr/>
        </p:nvSpPr>
        <p:spPr>
          <a:xfrm>
            <a:off x="179640" y="1340640"/>
            <a:ext cx="8784720" cy="50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automação de testes significa que os testes são escritos como componentes executáveis antes que a tarefa seja implementada.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Esses componentes de teste devem ser autômatos, devem simular a submissão de entrada para ser testada e devem avaliar se o resultado atende à especificação de saida. Um framework de testes automatizados (ex. Junit) é um sistema que facilita a escrita  de testes executáveis e a submição de um conjunto de testes para execução.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Como os testes são automatizados,sempre  existe um conjunto de testes que podem ser rapidamente e facilmente executados.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Quando qualquer funcionalidade é adicionada ao sistema os testes podem ser executados e problemas que o novo código possa ter introduzido podem ser percebidos imediatamente. 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2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948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Dificuldades dos testes em XP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Box 2"/>
          <p:cNvSpPr/>
          <p:nvPr/>
        </p:nvSpPr>
        <p:spPr>
          <a:xfrm>
            <a:off x="179640" y="1412640"/>
            <a:ext cx="8712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programadores preferem programar a testar e as vezes eles usam atalhos quando escrevem esses testes. Por exemplo, eles podem escrever testes incompletos que não avaliam  todas as possíveis exceções que podem ocorrer.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Alguns testes podem ser muito difíceis de serem escritos de forma incremental. Por exemplo, em uma interface de usuário complexa, geralmente é difícil escrever testes de unidade para o código que implementa a 'lógica de display' e o fluxo de trabalho entre telas.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É difícil julgar se um conjunto de testes está completo.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Embora você tenha vários testes de sistema, o conjunto dos testes pode não prover uma cobertura completa. 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5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Programação em pares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 Box 2"/>
          <p:cNvSpPr/>
          <p:nvPr/>
        </p:nvSpPr>
        <p:spPr>
          <a:xfrm>
            <a:off x="179640" y="1412640"/>
            <a:ext cx="8712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Em XP, programadores trabalham em pares sentando junto para desenvolver código.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Isso ajuda a desenvolver propriedade coletiva do código e espalha o conhecimento na equipe.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Serve como um processo de revisão informal pois cada linha do código é observada por mais de uma pessoa.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Encoraja a refatoração pois toda a equipe pode se beneficiar dessa atividade.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Avaliações sugerem que a produtividade do desenvolvimento com programação em pares é similar a de duas pessoas trabalhando independentemente.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8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Programação em pares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 Box 2"/>
          <p:cNvSpPr/>
          <p:nvPr/>
        </p:nvSpPr>
        <p:spPr>
          <a:xfrm>
            <a:off x="179640" y="1340640"/>
            <a:ext cx="8712720" cy="50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Na programação em pares os programadores sentam-se juntos na mesma estação de trabalho para desenvolver softwares.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pares são criados dinamicamente para que todos os membros da equipe trabalhem com cada um dos outros membros durante o processo de desenvolvimento.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compartilhamento de conhecimento que acontece durante a programação em pares é muito importante por reduzir os riscos gerais de um projeto quando um membro da equipe vai embora.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programação em pares não é necessariamente ineficiente e existem evidências de que o trabalho em pares é mais eficiente do que 2 programadores trabalhando separadamente.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1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Vantagens da programação em pares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 Box 2"/>
          <p:cNvSpPr/>
          <p:nvPr/>
        </p:nvSpPr>
        <p:spPr>
          <a:xfrm>
            <a:off x="179640" y="1412640"/>
            <a:ext cx="8784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Apóia a idéia da propriedade coletiva e responsabilidade pelo sistema.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indivíduos não são responsabilizados por problemas no código. Ao invés disso, a equipe tem responsabilidade coletiva na solução desses problemas.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2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Funciona como um processo de revisão informal porque cada linha de código é observada por pelo menos duas pessoas.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 startAt="3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Ajuda a apoiar a refatoração, que é um processo de melhoria do software.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Em processos nos quais  a programação em pares e a propriedade coletiva são usados, outros se beneficiam imediatamente da refatoração, o que provavelmete fará com que apóiem o processo.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4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Gerenciamento ágil de projetos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 Box 2"/>
          <p:cNvSpPr/>
          <p:nvPr/>
        </p:nvSpPr>
        <p:spPr>
          <a:xfrm>
            <a:off x="179640" y="1412640"/>
            <a:ext cx="8784720" cy="48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principal responsabilidade de gerentes de projeto de software é gerenciar o projeto para que o software seja entregue em tempo e dentro do orçamento planejado para o projeto.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abordagem padrão para o gerenciamento de projeto é dirigida a planos.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gerentes estruturam um plano para o projeto mostrando o que deve ser entregue, quando deve ser entregue e quem irá trabalhar no desenvolvimento dos entregáveis (“deliverables”).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gerenciamento ágil de projetos requer uma abordagem diferente,  adaptada ao desenvolvimento incremental  e aos pontos fortes particulares dos métodos ágeis.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7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Scrum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 Box 2"/>
          <p:cNvSpPr/>
          <p:nvPr/>
        </p:nvSpPr>
        <p:spPr>
          <a:xfrm>
            <a:off x="179640" y="1340640"/>
            <a:ext cx="8712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abordagem Scrum é um método ágil genérico mas seu foco é na gerência de desenvolvimento iterativo ao invés de práticas ágeis específicas.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Existem três fases no Scrum: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fase inicial é uma fase de planejamento em que se estabelece os objetivos gerais do projeto e se projeta a arquitetura do software.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Essa é seguida por uma série de ciclos de Sprint, em que cada ciclo desenvolve um incremento do sistema.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fase de encerramento do projeto finaliza o projeto, completa a documentação necessária como  frames de ajuda do sistema e manuais de usuário e avalia as lições aprendidas no projeto.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0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rápido de software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Box 2"/>
          <p:cNvSpPr/>
          <p:nvPr/>
        </p:nvSpPr>
        <p:spPr>
          <a:xfrm>
            <a:off x="179280" y="1268280"/>
            <a:ext cx="8713440" cy="51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rápido de software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84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especificação, o projeto e a implementação são intercaladas.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84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sistema desenvolvido como uma série de versões, com os stakeholders envolvidos na avaliação das versões.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84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Geralmente as interfaces de usuário são desenvolvidas usando uma IDE e um conjunto de ferramentas gráficas.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60920" y="19944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3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 processo Scrum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Picture 6" descr=""/>
          <p:cNvPicPr/>
          <p:nvPr/>
        </p:nvPicPr>
        <p:blipFill>
          <a:blip r:embed="rId1"/>
          <a:stretch/>
        </p:blipFill>
        <p:spPr>
          <a:xfrm>
            <a:off x="971640" y="2277000"/>
            <a:ext cx="7272360" cy="26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 ciclo de Sprint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 Box 2"/>
          <p:cNvSpPr/>
          <p:nvPr/>
        </p:nvSpPr>
        <p:spPr>
          <a:xfrm>
            <a:off x="179640" y="1772640"/>
            <a:ext cx="8712720" cy="40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Sprints possuem um deadline definido, geralmente de 2 a 4 semanas.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Eles correspondem ao desenvolvimento de um release de um sistema em XP.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ponto de partida de planejamento é o backlog de produto, que é  a lista de trabalho a ser feito no projeto.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fase de seleção envolve a seleção das características e funções que serão desenvolvidas durante o Sprint, pela equipe  do projeto que trabalha com o cliente. 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5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 Box 2"/>
          <p:cNvSpPr/>
          <p:nvPr/>
        </p:nvSpPr>
        <p:spPr>
          <a:xfrm>
            <a:off x="179640" y="1772640"/>
            <a:ext cx="8784720" cy="38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Assim que isso é definido, a equipe se organiza para desenvolver o software.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Durante esse estágio a equipe é isolada do cliente e da orgainzação, com todas as comunicações canalizadas por meio  do chamado “Scrum Master”.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função do Scrum Master é proteger a equipe de desenvolvimento de distrações externas.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Ao final do Sprint o trabalho feito é revisto e apresentado aos stakeholders. Assim o próximo ciclo de Sprint começa.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7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 ciclo de Sprint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Trabalho em equipe no Scrum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 Box 2"/>
          <p:cNvSpPr/>
          <p:nvPr/>
        </p:nvSpPr>
        <p:spPr>
          <a:xfrm>
            <a:off x="179640" y="1700640"/>
            <a:ext cx="8784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Scrum Master é um facilitador que organiza reuniões diárias, mantêm o backlog do trabalho a ser feito, grava decisões, mede o processo usando o backlog e comunica-se com os clientes e a gerência fora da equipe.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equipe inteira comparece às reuniões diárias curtas nas quais todos os membros da equipe compartilham informações, descrevem seu progresso desde a última reunião, descrevem os problemas que surgiram e o quê está planejado para o dia seguinte.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Com isso, todos na equipe sabem o quê está acontecendo e, caso ocorra um problema, podem replanejar o trabalho a curto prazo para lidar com a situação.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1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Benefícios do Scrum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Box 2"/>
          <p:cNvSpPr/>
          <p:nvPr/>
        </p:nvSpPr>
        <p:spPr>
          <a:xfrm>
            <a:off x="179640" y="1484640"/>
            <a:ext cx="8712720" cy="50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produto é dividido em um conjunto de partes gerenciáveis e intelígiveis.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Requisitos instáveis não impedem o progresso.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Toda a equipe tem visão de tudo e consequentemente a comunicação da equipe é melhorada.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clientes recebem a entrega dos incrementos no tempo certo, além do feedback de como o produto funciona.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Se estabelece a confiança entre os clientes e os desenvolvedores  e se cria uma cultura positiva na qual todos acham que o projeto dará certo.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4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Escalamento de métodos ágeis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 Box 2"/>
          <p:cNvSpPr/>
          <p:nvPr/>
        </p:nvSpPr>
        <p:spPr>
          <a:xfrm>
            <a:off x="179640" y="1845000"/>
            <a:ext cx="8784720" cy="36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métodos ágeis provaram-se bem-sucedidos para projetos pequenos e médios que podem ser desenvolvidos por uma equipe pequena e localizada.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É dito que o sucesso desses métodos ocorre devido a melhorias na comunicação, as quais são possíveis quando todos estão trabalhando juntos.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escalamento dos métodos ágeis envolve mudá-los para que lidem com projetos maiores e mais longos onde existem múltiplas equipes de desenvolvimento, talvez trabalhando em localizações diferentes.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7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9640" y="269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de sistemas de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grande porte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 Box 2"/>
          <p:cNvSpPr/>
          <p:nvPr/>
        </p:nvSpPr>
        <p:spPr>
          <a:xfrm>
            <a:off x="179640" y="1600200"/>
            <a:ext cx="8784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Geralmente, os sistemas de grande porte são coleções de sistemas separados que se comunicam, e nos quais as equipes  desenvolvem cada sistema separadamente. Frequentemente essas equipes trabalham em locais diferentes, as vezes em fuso-horários diferentes.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sistemas de grande porte são ‘</a:t>
            </a: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brownfield systems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’, o que significa que incluem e interagem com vários sistemas existentes. Vários dos requisitos de sistema se preocupam com essa interação o que não  permite flexibilidade e desenvolvimento incremental.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Vários sistemas são integrados para criar um sistema, e uma fração significante do desenvolvimento é voltada para a configuração do sistema ao invés do desenvolvimento do código original.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0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 Box 2"/>
          <p:cNvSpPr/>
          <p:nvPr/>
        </p:nvSpPr>
        <p:spPr>
          <a:xfrm>
            <a:off x="179640" y="1711440"/>
            <a:ext cx="8784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sistemas de grande porte e seus processos de desenvolvimento geralmente são restringidos por regras externas e regulamentações que limitam a forma como podem ser desenvolvidos.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sistemas de grande porte tem um tempo de aquisição e desenvolvimento longo. Durante esse período, é difícil manter equipes coesas, que conhecem o sistema  já que inevitavelmente as pessoas podem sair para outros trabalhos e projetos.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Geralmente, os sistemas de grande porte tem um conjunto diversificado de stakeholders. É praticamente impossível envolver todos eles no processo de desenvolvimento.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2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9640" y="269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de sistemas de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grande porte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Perspectiva scaling out e scaling up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 Box 2"/>
          <p:cNvSpPr/>
          <p:nvPr/>
        </p:nvSpPr>
        <p:spPr>
          <a:xfrm>
            <a:off x="179640" y="1423440"/>
            <a:ext cx="8712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‘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Scaling up’ se preocupa em usar métodos ágeis para desenvolver sistemas de software de grande porte que não podem ser desenvolvidos por uma equipe pequena.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‘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Scaling out’ se preocupa em como os métodos ágeis podem ser introduzidos em uma grande organização com vários anos de experiência de desenvolvimento de software.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escalar métodos ágeis é essencial manter os fundamentos ágeis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Planejamento flexível, releases de sistema freguentes, integração contínua, desenvolvimento dirigido a testes e boa comunicação entre os membros da equipe.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6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7640" y="269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Escalamento para sistemas de </a:t>
            </a:r>
            <a:br>
              <a:rPr sz="2400"/>
            </a:b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grande porte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 Box 2"/>
          <p:cNvSpPr/>
          <p:nvPr/>
        </p:nvSpPr>
        <p:spPr>
          <a:xfrm>
            <a:off x="179640" y="1639440"/>
            <a:ext cx="8784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Para o desenvolvimento de sistemas de grande não é possível focar apenas no código do sistema. De início, é necessário  fazer mais designs e documentação do sistema.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mecanismos de comunicação entre as equipes precisam ser desenvolvidos e usados. O que deve envolver telefones comuns e vídeo-conferências e reuniões virtuais curtas e frequentes entre os membros  da equipe, nas quais as equipes se informam mutuamente acerca do progresso do trabalho.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integração contínua, na qual o sistema todo é construído cada vez que qualquer desenvolvedor aplica uma mudança, é praticamente impossível. No entanto, é essencial manter builds frequentes  e releases regulares do sistema.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9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  <a:ea typeface="MS PGothic"/>
              </a:rPr>
              <a:t>Métodos ágeis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Box 2"/>
          <p:cNvSpPr/>
          <p:nvPr/>
        </p:nvSpPr>
        <p:spPr>
          <a:xfrm>
            <a:off x="179280" y="1341360"/>
            <a:ext cx="8784720" cy="50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A insatisfação com o overhead que envolve os métodos de projeto de software dos anos de 1980 e 1990 levou a criação de métodos ágeis. Esses métodos: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2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Têm foco no código ao invés de no projeto.</a:t>
            </a:r>
            <a:endParaRPr b="0" lang="pt-BR" sz="2000" spc="-1" strike="noStrike">
              <a:latin typeface="Arial"/>
            </a:endParaRPr>
          </a:p>
          <a:p>
            <a:pPr lvl="2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São baseados em uma abordagem iterativa de desenvolvimento de software.</a:t>
            </a:r>
            <a:endParaRPr b="0" lang="pt-BR" sz="2000" spc="-1" strike="noStrike">
              <a:latin typeface="Arial"/>
            </a:endParaRPr>
          </a:p>
          <a:p>
            <a:pPr lvl="2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São planejados para entregar rapidamente o software em funcionamento  e evoluí-lo  rapidamente para alcançar os requisitos em constante mudança.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objetivo dos métodos ágeis é reduzir o overhead nos processos de software (ex. limitando a documentação) e permitir uma resposta rápida aos requisitos em constante mudança sem retrabalho excessivo.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5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Scaling out em grandes empresas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 Box 2"/>
          <p:cNvSpPr/>
          <p:nvPr/>
        </p:nvSpPr>
        <p:spPr>
          <a:xfrm>
            <a:off x="179640" y="1268640"/>
            <a:ext cx="8784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Gerentes de projeto que não possuem experiência em métodos ágeis podem ser relutantes em aceitar o risco de uma nova abordagem.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Geralmente as grandes organizações possuem procedimentos e padrões de qualidade que espera-se que sejam seguidos por todos os projetos e, devido a sua natureza burocratica, são incompatíveis com os métodos ágeis.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métodos ágeis parecem funcionar melhor quando os membros da equipe  possuem um nível de competência relativamente alto. No entanto, dentro de grandes organizações, geralmente ocorre uma grande variação de competências e habilidades.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Pode haver resistência cultural aos métodos ágeis, especialmente nessas organizações com um longo histórico de uso de processos convencionais  da engenharia de sistemas.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92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Pontos Importantes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 Box 2"/>
          <p:cNvSpPr/>
          <p:nvPr/>
        </p:nvSpPr>
        <p:spPr>
          <a:xfrm>
            <a:off x="179640" y="1412640"/>
            <a:ext cx="8712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Um ponto particularmente forte  da programação extrema é o desenvolvimento de testes automatizados antes de se criar um atributo do programa.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Todos os testes devem ser executados com sucesso quando um incremento é integrado ao sistema.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método Scrum é um método ágil que provê um framework de gerenciamento de projeto. É baseado em um conjunto de Sprints, que são períodos fixos de tempo em que um incremento de sistema é desenvolvido.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Escalamento de métodos ágeis para sistemas de grande porte é difícil. Tais sistemas precisam de mais projeto inicial e alguma documentação.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5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Manifesto ágil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Box 2"/>
          <p:cNvSpPr/>
          <p:nvPr/>
        </p:nvSpPr>
        <p:spPr>
          <a:xfrm>
            <a:off x="179280" y="1484280"/>
            <a:ext cx="8784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Estamos descobrindo melhores formas de desenvolver softwares e ajudar outros a fazê-lo também. Através desse trabalho, valorizamos mais: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Indivíduos e interações, ao invés de processos e ferramentas.</a:t>
            </a:r>
            <a:br>
              <a:rPr sz="2000"/>
            </a:b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Softwares que já funcionam ao invés de documentação abrangente.</a:t>
            </a:r>
            <a:br>
              <a:rPr sz="2000"/>
            </a:b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Colaboração do cliente ao invés de negociação contratual.</a:t>
            </a:r>
            <a:br>
              <a:rPr sz="2000"/>
            </a:b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 lvl="1" marL="79920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Resposta a mudanças ao invés de seguir um plano.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 que significa que existe valor nos itens a direita, mas que valorizamos mais os itens a esquerda.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9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1080" cy="114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Os princípios dos métodos ágeis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Box 16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 Box 17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Picture 6" descr=""/>
          <p:cNvPicPr/>
          <p:nvPr/>
        </p:nvPicPr>
        <p:blipFill>
          <a:blip r:embed="rId1"/>
          <a:stretch/>
        </p:blipFill>
        <p:spPr>
          <a:xfrm>
            <a:off x="250920" y="1773360"/>
            <a:ext cx="8519760" cy="374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Aplicabilidade dos métodos ágeis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Box 2"/>
          <p:cNvSpPr/>
          <p:nvPr/>
        </p:nvSpPr>
        <p:spPr>
          <a:xfrm>
            <a:off x="179280" y="1700280"/>
            <a:ext cx="8713440" cy="41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de produto, quando a empresa de software está desenvolvendo um produto pequeno ou médio para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Desenvolvimento de sistema personalizado dentro de uma organização, quando existe  um compromisso claro do cliente em se envolver no processo de desenvolvimento e quando não existem muitas regras e regulamentos externos que afetam o software.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Devido ao foco em equipes pequenas e fortemente integradas, existem problemas na escalabilidade de metodos ágeis em sistemas grandes.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7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72925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MS PGothic"/>
              </a:rPr>
              <a:t>Problemas com métodos ágeis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 Box 2"/>
          <p:cNvSpPr/>
          <p:nvPr/>
        </p:nvSpPr>
        <p:spPr>
          <a:xfrm>
            <a:off x="179280" y="1413000"/>
            <a:ext cx="871344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Pode ser difícil manter o interesse dos clientes que estão envolvidos no processo.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Membros da equipe podem não ser adequados ao envolvimento intenso que caracteriza os métodos ágeis.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Priorizar mudanças pode ser difícil onde existem múltiplos stakeholders.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Manter a simplicidade requer trabalho extra.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MS PGothic"/>
              </a:rPr>
              <a:t>Os contratos podem ser um problema assim como em  outras abordagens que usam o desenvolvimento iterativo.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1" name="Text Box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 Box 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10121</TotalTime>
  <Application>LibreOffice/7.3.7.2$Linux_X86_64 LibreOffice_project/30$Build-2</Application>
  <AppVersion>15.0000</AppVersion>
  <Words>3865</Words>
  <Paragraphs>385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erick</dc:creator>
  <dc:description/>
  <dc:language>pt-BR</dc:language>
  <cp:lastModifiedBy/>
  <cp:lastPrinted>1601-01-01T00:00:00Z</cp:lastPrinted>
  <dcterms:modified xsi:type="dcterms:W3CDTF">2024-02-23T12:46:29Z</dcterms:modified>
  <cp:revision>123</cp:revision>
  <dc:subject/>
  <dc:title>Capítulo 3 – Desenvolvimento Ágil de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45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51</vt:i4>
  </property>
</Properties>
</file>