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1945" t="0" r="8795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9480034" y="480279"/>
            <a:ext cx="8807966" cy="192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3"/>
              </a:lnSpc>
              <a:spcBef>
                <a:spcPct val="0"/>
              </a:spcBef>
            </a:pPr>
            <a:r>
              <a:rPr lang="en-US" sz="4236">
                <a:solidFill>
                  <a:srgbClr val="000000"/>
                </a:solidFill>
                <a:latin typeface="Open Sans Bold"/>
              </a:rPr>
              <a:t>Qual é o principal objetivo da técnica dos Fatores de MacCall na Engenharia de Software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80034" y="3081901"/>
            <a:ext cx="7950367" cy="676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6"/>
              </a:lnSpc>
            </a:pPr>
            <a:r>
              <a:rPr lang="en-US" sz="2544">
                <a:solidFill>
                  <a:srgbClr val="000000"/>
                </a:solidFill>
                <a:latin typeface="Open Sans"/>
              </a:rPr>
              <a:t>a) Identificar os fatores-chave que afetam a qualidade do software.</a:t>
            </a:r>
          </a:p>
          <a:p>
            <a:pPr>
              <a:lnSpc>
                <a:spcPts val="3816"/>
              </a:lnSpc>
            </a:pPr>
          </a:p>
          <a:p>
            <a:pPr>
              <a:lnSpc>
                <a:spcPts val="3816"/>
              </a:lnSpc>
            </a:pPr>
            <a:r>
              <a:rPr lang="en-US" sz="2544">
                <a:solidFill>
                  <a:srgbClr val="000000"/>
                </a:solidFill>
                <a:latin typeface="Open Sans"/>
              </a:rPr>
              <a:t>b) Estimar o esforço necessário para desenvolver um sistema de software.</a:t>
            </a:r>
          </a:p>
          <a:p>
            <a:pPr>
              <a:lnSpc>
                <a:spcPts val="3816"/>
              </a:lnSpc>
            </a:pPr>
          </a:p>
          <a:p>
            <a:pPr>
              <a:lnSpc>
                <a:spcPts val="3816"/>
              </a:lnSpc>
            </a:pPr>
            <a:r>
              <a:rPr lang="en-US" sz="2544">
                <a:solidFill>
                  <a:srgbClr val="000000"/>
                </a:solidFill>
                <a:latin typeface="Open Sans"/>
              </a:rPr>
              <a:t>c) Avaliar a satisfação do cliente em relação ao produto de software.</a:t>
            </a:r>
          </a:p>
          <a:p>
            <a:pPr>
              <a:lnSpc>
                <a:spcPts val="3816"/>
              </a:lnSpc>
            </a:pPr>
          </a:p>
          <a:p>
            <a:pPr>
              <a:lnSpc>
                <a:spcPts val="3816"/>
              </a:lnSpc>
            </a:pPr>
            <a:r>
              <a:rPr lang="en-US" sz="2544">
                <a:solidFill>
                  <a:srgbClr val="000000"/>
                </a:solidFill>
                <a:latin typeface="Open Sans"/>
              </a:rPr>
              <a:t>d) Priorizar os requisitos do cliente com base na sua importância funcional.</a:t>
            </a:r>
          </a:p>
          <a:p>
            <a:pPr>
              <a:lnSpc>
                <a:spcPts val="3816"/>
              </a:lnSpc>
            </a:pPr>
          </a:p>
          <a:p>
            <a:pPr algn="l">
              <a:lnSpc>
                <a:spcPts val="3816"/>
              </a:lnSpc>
            </a:pPr>
            <a:r>
              <a:rPr lang="en-US" sz="2544">
                <a:solidFill>
                  <a:srgbClr val="000000"/>
                </a:solidFill>
                <a:latin typeface="Open Sans"/>
              </a:rPr>
              <a:t>e) Analisar os custos operacionais de um sistema de software ao longo do tempo.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352" y="334097"/>
            <a:ext cx="2584298" cy="108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3"/>
              </a:lnSpc>
              <a:spcBef>
                <a:spcPct val="0"/>
              </a:spcBef>
            </a:pPr>
            <a:r>
              <a:rPr lang="en-US" sz="7211">
                <a:solidFill>
                  <a:srgbClr val="000000"/>
                </a:solidFill>
                <a:latin typeface="Open Sans Bold"/>
              </a:rPr>
              <a:t>Livro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676" y="2259725"/>
            <a:ext cx="17926648" cy="567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0"/>
              </a:lnSpc>
            </a:pPr>
            <a:r>
              <a:rPr lang="en-US" sz="3326">
                <a:solidFill>
                  <a:srgbClr val="000000"/>
                </a:solidFill>
                <a:latin typeface="Open Sans Bold"/>
              </a:rPr>
              <a:t>A resposta correta é a alternativa a)</a:t>
            </a:r>
            <a:r>
              <a:rPr lang="en-US" sz="3326">
                <a:solidFill>
                  <a:srgbClr val="000000"/>
                </a:solidFill>
                <a:latin typeface="Open Sans"/>
              </a:rPr>
              <a:t> "Identificar os fatores-chave que afetam a qualidade do software". No livro "Engenharia de Software: Uma Abordagem Prática" de Roger S. Pressman, a técnica dos Fatores de MacCall é descrita como um método para identificar e categorizar fatores críticos que influenciam a qualidade do software. Pressman enfatiza que esses fatores incluem requisitos, projeto, codificação e testes, entre outros aspectos </a:t>
            </a:r>
            <a:r>
              <a:rPr lang="en-US" sz="3326">
                <a:solidFill>
                  <a:srgbClr val="000000"/>
                </a:solidFill>
                <a:latin typeface="Open Sans Bold"/>
              </a:rPr>
              <a:t>(Pressman, 2010, p. 262).</a:t>
            </a:r>
            <a:r>
              <a:rPr lang="en-US" sz="3326">
                <a:solidFill>
                  <a:srgbClr val="000000"/>
                </a:solidFill>
                <a:latin typeface="Open Sans"/>
              </a:rPr>
              <a:t> Portanto, de acordo com o livro, o principal objetivo dos Fatores de MacCall é identificar os elementos que têm impacto na qualidade do software, ajudando assim a orientar as atividades de desenvolvimento e garantia da qualidade.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4241806"/>
            <a:chOff x="0" y="0"/>
            <a:chExt cx="12192000" cy="565574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8857" t="10966" r="0" b="30065"/>
            <a:stretch>
              <a:fillRect/>
            </a:stretch>
          </p:blipFill>
          <p:spPr>
            <a:xfrm flipH="false" flipV="false">
              <a:off x="0" y="0"/>
              <a:ext cx="12192000" cy="5655741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361352" y="334097"/>
            <a:ext cx="8593736" cy="257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3"/>
              </a:lnSpc>
              <a:spcBef>
                <a:spcPct val="0"/>
              </a:spcBef>
            </a:pPr>
            <a:r>
              <a:rPr lang="en-US" sz="4236">
                <a:solidFill>
                  <a:srgbClr val="000000"/>
                </a:solidFill>
                <a:latin typeface="Open Sans Bold"/>
              </a:rPr>
              <a:t>Qual é o propósito da série de normas ISO/IEC 9126 sobre qualidade de produtos de software?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352" y="4703706"/>
            <a:ext cx="17926648" cy="512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3"/>
              </a:lnSpc>
            </a:pPr>
            <a:r>
              <a:rPr lang="en-US" sz="2489">
                <a:solidFill>
                  <a:srgbClr val="000000"/>
                </a:solidFill>
                <a:latin typeface="Open Sans"/>
              </a:rPr>
              <a:t>a) Estabelecer diretrizes para o desenvolvimento de software de alta performance.</a:t>
            </a:r>
          </a:p>
          <a:p>
            <a:pPr>
              <a:lnSpc>
                <a:spcPts val="3733"/>
              </a:lnSpc>
            </a:pPr>
          </a:p>
          <a:p>
            <a:pPr>
              <a:lnSpc>
                <a:spcPts val="3733"/>
              </a:lnSpc>
            </a:pPr>
            <a:r>
              <a:rPr lang="en-US" sz="2489">
                <a:solidFill>
                  <a:srgbClr val="000000"/>
                </a:solidFill>
                <a:latin typeface="Open Sans"/>
              </a:rPr>
              <a:t>b) Definir um conjunto de métricas para avaliação de qualidade de produtos de software.</a:t>
            </a:r>
          </a:p>
          <a:p>
            <a:pPr>
              <a:lnSpc>
                <a:spcPts val="3733"/>
              </a:lnSpc>
            </a:pPr>
          </a:p>
          <a:p>
            <a:pPr>
              <a:lnSpc>
                <a:spcPts val="3733"/>
              </a:lnSpc>
            </a:pPr>
            <a:r>
              <a:rPr lang="en-US" sz="2489">
                <a:solidFill>
                  <a:srgbClr val="000000"/>
                </a:solidFill>
                <a:latin typeface="Open Sans"/>
              </a:rPr>
              <a:t>c) Padronizar os processos de desenvolvimento de software em diferentes organizações.</a:t>
            </a:r>
          </a:p>
          <a:p>
            <a:pPr>
              <a:lnSpc>
                <a:spcPts val="3733"/>
              </a:lnSpc>
            </a:pPr>
          </a:p>
          <a:p>
            <a:pPr>
              <a:lnSpc>
                <a:spcPts val="3733"/>
              </a:lnSpc>
            </a:pPr>
            <a:r>
              <a:rPr lang="en-US" sz="2489">
                <a:solidFill>
                  <a:srgbClr val="000000"/>
                </a:solidFill>
                <a:latin typeface="Open Sans"/>
              </a:rPr>
              <a:t>d) Categorizar as características e subcaracterísticas que devem ser avaliadas para determinar a qualidade de um software.</a:t>
            </a:r>
          </a:p>
          <a:p>
            <a:pPr>
              <a:lnSpc>
                <a:spcPts val="3733"/>
              </a:lnSpc>
            </a:pPr>
          </a:p>
          <a:p>
            <a:pPr>
              <a:lnSpc>
                <a:spcPts val="3733"/>
              </a:lnSpc>
            </a:pPr>
            <a:r>
              <a:rPr lang="en-US" sz="2489">
                <a:solidFill>
                  <a:srgbClr val="000000"/>
                </a:solidFill>
                <a:latin typeface="Open Sans"/>
              </a:rPr>
              <a:t>e) Proporcionar um modelo de negócio para empresas de desenvolvimento de software.</a:t>
            </a:r>
          </a:p>
          <a:p>
            <a:pPr algn="l">
              <a:lnSpc>
                <a:spcPts val="373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352" y="334097"/>
            <a:ext cx="3316603" cy="108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3"/>
              </a:lnSpc>
              <a:spcBef>
                <a:spcPct val="0"/>
              </a:spcBef>
            </a:pPr>
            <a:r>
              <a:rPr lang="en-US" sz="7211">
                <a:solidFill>
                  <a:srgbClr val="000000"/>
                </a:solidFill>
                <a:latin typeface="Open Sans Bold"/>
              </a:rPr>
              <a:t>Artigo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72795"/>
            <a:ext cx="17078624" cy="146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5"/>
              </a:lnSpc>
            </a:pPr>
            <a:r>
              <a:rPr lang="en-US" sz="3963">
                <a:solidFill>
                  <a:srgbClr val="000000"/>
                </a:solidFill>
                <a:latin typeface="Open Sans Bold"/>
              </a:rPr>
              <a:t>d) </a:t>
            </a:r>
            <a:r>
              <a:rPr lang="en-US" sz="3963">
                <a:solidFill>
                  <a:srgbClr val="000000"/>
                </a:solidFill>
                <a:latin typeface="Open Sans"/>
              </a:rPr>
              <a:t>Categorizar as características e subcaracterísticas que devem ser avaliadas para determinar a qualidade de um software.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9931" y="4211831"/>
            <a:ext cx="16429369" cy="4669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Artigo: Avaliação da Qualidade de Software Percebida Pelos Usuários do Sistema Gerenciador da Execução Orçamentária, Financeira e Patrimonial do Governo Federal - SIAFI</a:t>
            </a:r>
          </a:p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Victor Hugo Cássia Demétrio, Hermann Hrdlicka”</a:t>
            </a:r>
          </a:p>
          <a:p>
            <a:pPr>
              <a:lnSpc>
                <a:spcPts val="4627"/>
              </a:lnSpc>
            </a:pPr>
          </a:p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Link: https://repositorio.ufpb.br/jspui/bitstream/123456789/4451/10/VHCD04122017.pdf</a:t>
            </a:r>
          </a:p>
          <a:p>
            <a:pPr algn="l">
              <a:lnSpc>
                <a:spcPts val="462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352" y="334097"/>
            <a:ext cx="3316603" cy="108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3"/>
              </a:lnSpc>
              <a:spcBef>
                <a:spcPct val="0"/>
              </a:spcBef>
            </a:pPr>
            <a:r>
              <a:rPr lang="en-US" sz="7211">
                <a:solidFill>
                  <a:srgbClr val="000000"/>
                </a:solidFill>
                <a:latin typeface="Open Sans Bold"/>
              </a:rPr>
              <a:t>Artigo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4688" y="2471044"/>
            <a:ext cx="17078624" cy="52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5"/>
              </a:lnSpc>
            </a:pPr>
            <a:r>
              <a:rPr lang="en-US" sz="3963">
                <a:solidFill>
                  <a:srgbClr val="000000"/>
                </a:solidFill>
                <a:latin typeface="Open Sans"/>
              </a:rPr>
              <a:t>"A família de normas ISO/IEC 9126 é composta por quatro documentos, identificados como ISO/IEC 9126-1, ISO/IEC 9126-2, ISO/IEC 9126-3 e ISO/IEC 9126-4, a primeira parte diz respeito à qualidade interna e externa, envolvendo as normas ISO/IEC 9126-1, ISO/IEC 9126-2 e ISO/IEC 9126-3. O modelo de qualidade interna e externa categoriza os atributos de qualidade de software em seis características as quais são por sua vez, subdivididas em subcaracterísticas."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690669" cy="10287000"/>
            <a:chOff x="0" y="0"/>
            <a:chExt cx="11587558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3414" t="0" r="10264" b="0"/>
            <a:stretch>
              <a:fillRect/>
            </a:stretch>
          </p:blipFill>
          <p:spPr>
            <a:xfrm flipH="false" flipV="false">
              <a:off x="0" y="0"/>
              <a:ext cx="11587558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9480034" y="480279"/>
            <a:ext cx="8807966" cy="63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3"/>
              </a:lnSpc>
              <a:spcBef>
                <a:spcPct val="0"/>
              </a:spcBef>
            </a:pPr>
            <a:r>
              <a:rPr lang="en-US" sz="4236">
                <a:solidFill>
                  <a:srgbClr val="000000"/>
                </a:solidFill>
                <a:latin typeface="Open Sans Bold"/>
              </a:rPr>
              <a:t>Qual é o objetivo do CMM?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771867"/>
            <a:ext cx="9144000" cy="776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9"/>
              </a:lnSpc>
            </a:pPr>
            <a:r>
              <a:rPr lang="en-US" sz="2926">
                <a:solidFill>
                  <a:srgbClr val="000000"/>
                </a:solidFill>
                <a:latin typeface="Open Sans"/>
              </a:rPr>
              <a:t>a) Ajudar as organizações a alcançarem excelência em marketing e vendas.</a:t>
            </a:r>
          </a:p>
          <a:p>
            <a:pPr>
              <a:lnSpc>
                <a:spcPts val="4389"/>
              </a:lnSpc>
            </a:pPr>
          </a:p>
          <a:p>
            <a:pPr>
              <a:lnSpc>
                <a:spcPts val="4389"/>
              </a:lnSpc>
            </a:pPr>
            <a:r>
              <a:rPr lang="en-US" sz="2926">
                <a:solidFill>
                  <a:srgbClr val="000000"/>
                </a:solidFill>
                <a:latin typeface="Open Sans"/>
              </a:rPr>
              <a:t>b) Desenvolver software de alta qualidade de forma rápida e barata.</a:t>
            </a:r>
          </a:p>
          <a:p>
            <a:pPr>
              <a:lnSpc>
                <a:spcPts val="4389"/>
              </a:lnSpc>
            </a:pPr>
          </a:p>
          <a:p>
            <a:pPr>
              <a:lnSpc>
                <a:spcPts val="4389"/>
              </a:lnSpc>
            </a:pPr>
            <a:r>
              <a:rPr lang="en-US" sz="2926">
                <a:solidFill>
                  <a:srgbClr val="000000"/>
                </a:solidFill>
                <a:latin typeface="Open Sans"/>
              </a:rPr>
              <a:t>c) Melhorar continuamente os processos de desenvolvimento e manutenção de software.</a:t>
            </a:r>
          </a:p>
          <a:p>
            <a:pPr>
              <a:lnSpc>
                <a:spcPts val="4389"/>
              </a:lnSpc>
            </a:pPr>
          </a:p>
          <a:p>
            <a:pPr>
              <a:lnSpc>
                <a:spcPts val="4389"/>
              </a:lnSpc>
            </a:pPr>
            <a:r>
              <a:rPr lang="en-US" sz="2926">
                <a:solidFill>
                  <a:srgbClr val="000000"/>
                </a:solidFill>
                <a:latin typeface="Open Sans"/>
              </a:rPr>
              <a:t>d) Fornecer diretrizes para operações de produção em empresas de manufatura.</a:t>
            </a:r>
          </a:p>
          <a:p>
            <a:pPr>
              <a:lnSpc>
                <a:spcPts val="4389"/>
              </a:lnSpc>
            </a:pPr>
          </a:p>
          <a:p>
            <a:pPr algn="l">
              <a:lnSpc>
                <a:spcPts val="4389"/>
              </a:lnSpc>
            </a:pPr>
            <a:r>
              <a:rPr lang="en-US" sz="2926">
                <a:solidFill>
                  <a:srgbClr val="000000"/>
                </a:solidFill>
                <a:latin typeface="Open Sans"/>
              </a:rPr>
              <a:t>e) Garantir o sucesso de todos os projetos de engenharia e gerenciamento de software.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352" y="334097"/>
            <a:ext cx="3316603" cy="108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3"/>
              </a:lnSpc>
              <a:spcBef>
                <a:spcPct val="0"/>
              </a:spcBef>
            </a:pPr>
            <a:r>
              <a:rPr lang="en-US" sz="7211">
                <a:solidFill>
                  <a:srgbClr val="000000"/>
                </a:solidFill>
                <a:latin typeface="Open Sans Bold"/>
              </a:rPr>
              <a:t>Artigo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9931" y="6649728"/>
            <a:ext cx="16339138" cy="281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3791">
                <a:solidFill>
                  <a:srgbClr val="000000"/>
                </a:solidFill>
                <a:latin typeface="Open Sans"/>
              </a:rPr>
              <a:t>O CMM tem como objetivo ajudar organizações a conhecerem e melhorarem os </a:t>
            </a:r>
            <a:r>
              <a:rPr lang="en-US" sz="3791">
                <a:solidFill>
                  <a:srgbClr val="000000"/>
                </a:solidFill>
                <a:latin typeface="Open Sans"/>
              </a:rPr>
              <a:t>seus processos de desenvolvimento e manutenção de software. Para atingir este objetivo, o CMM descreve os elementos essenciais de um processo de software efetivo.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4815" y="1633368"/>
            <a:ext cx="16429369" cy="461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Resposta (referência)</a:t>
            </a:r>
          </a:p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e) Garantir o sucesso de todos os projetos de engenharia e gerenciamento de software.</a:t>
            </a:r>
          </a:p>
          <a:p>
            <a:pPr>
              <a:lnSpc>
                <a:spcPts val="4627"/>
              </a:lnSpc>
            </a:pPr>
          </a:p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Artigo de Paulo Roberto de Miranda Samarani</a:t>
            </a:r>
          </a:p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Nome: Um modelo de implementação do CMMI</a:t>
            </a:r>
          </a:p>
          <a:p>
            <a:pPr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Pag 17 Objetivo CMM</a:t>
            </a:r>
          </a:p>
          <a:p>
            <a:pPr algn="l">
              <a:lnSpc>
                <a:spcPts val="4627"/>
              </a:lnSpc>
            </a:pPr>
            <a:r>
              <a:rPr lang="en-US" sz="3084">
                <a:solidFill>
                  <a:srgbClr val="000000"/>
                </a:solidFill>
                <a:latin typeface="Open Sans Bold"/>
              </a:rPr>
              <a:t>Link: https://lume.ufrgs.br/bitstream/handle/10183/5698/000518508.pdf</a:t>
            </a:r>
            <a:r>
              <a:rPr lang="en-US" sz="3084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DAF_VjxBl8w</dc:identifier>
  <dcterms:modified xsi:type="dcterms:W3CDTF">2011-08-01T06:04:30Z</dcterms:modified>
  <cp:revision>1</cp:revision>
  <dc:title>Teste Software</dc:title>
</cp:coreProperties>
</file>