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2.jpeg" ContentType="image/jpeg"/>
  <Override PartName="/ppt/media/image1.jpeg" ContentType="image/jpe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a:t>
            </a:r>
            <a:r>
              <a:rPr b="0" lang="en-US" sz="3200" spc="-1" strike="noStrike">
                <a:solidFill>
                  <a:srgbClr val="000000"/>
                </a:solidFill>
                <a:uFill>
                  <a:solidFill>
                    <a:srgbClr val="ffffff"/>
                  </a:solidFill>
                </a:uFill>
                <a:latin typeface="Arial"/>
              </a:rPr>
              <a:t>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a:t>
            </a:r>
            <a:r>
              <a:rPr b="0" lang="en-US" sz="2000" spc="-1" strike="noStrike">
                <a:solidFill>
                  <a:srgbClr val="000000"/>
                </a:solidFill>
                <a:uFill>
                  <a:solidFill>
                    <a:srgbClr val="ffffff"/>
                  </a:solidFill>
                </a:uFill>
                <a:latin typeface="Arial"/>
              </a:rPr>
              <a:t>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A2A2B38-0B89-40BC-855F-32BF959A814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hyperlink" Target="https://en.wikipedia.org/wiki/List_of_postal_codes_of_Canada:_M" TargetMode="External"/><Relationship Id="rId2" Type="http://schemas.openxmlformats.org/officeDocument/2006/relationships/hyperlink" Target="https://en.wikipedia.org/wiki/List_of_postal_codes_of_Canada:_M" TargetMode="External"/><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29560" y="1193400"/>
            <a:ext cx="9071640" cy="438444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Battle of Neighborhoods </a:t>
            </a:r>
            <a:endParaRPr b="0" lang="en-US" sz="3200" spc="-1" strike="noStrike">
              <a:solidFill>
                <a:srgbClr val="000000"/>
              </a:solidFill>
              <a:uFill>
                <a:solidFill>
                  <a:srgbClr val="ffffff"/>
                </a:solidFill>
              </a:uFill>
              <a:latin typeface="Arial"/>
            </a:endParaRPr>
          </a:p>
          <a:p>
            <a:pPr algn="ct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Data Science Capstone Project Coursera</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97884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Result</a:t>
            </a:r>
            <a:endParaRPr b="0" lang="en-US" sz="4400" spc="-1" strike="noStrike">
              <a:solidFill>
                <a:srgbClr val="000000"/>
              </a:solidFill>
              <a:uFill>
                <a:solidFill>
                  <a:srgbClr val="ffffff"/>
                </a:solidFill>
              </a:uFill>
              <a:latin typeface="Arial"/>
            </a:endParaRPr>
          </a:p>
        </p:txBody>
      </p:sp>
      <p:sp>
        <p:nvSpPr>
          <p:cNvPr id="64" name="TextShape 2"/>
          <p:cNvSpPr txBox="1"/>
          <p:nvPr/>
        </p:nvSpPr>
        <p:spPr>
          <a:xfrm>
            <a:off x="504000" y="1371600"/>
            <a:ext cx="9071640" cy="60350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Visualizing our cluster using Folium package</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pic>
        <p:nvPicPr>
          <p:cNvPr id="65" name="" descr=""/>
          <p:cNvPicPr/>
          <p:nvPr/>
        </p:nvPicPr>
        <p:blipFill>
          <a:blip r:embed="rId1"/>
          <a:stretch/>
        </p:blipFill>
        <p:spPr>
          <a:xfrm>
            <a:off x="1872360" y="1811520"/>
            <a:ext cx="5077080" cy="513396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Result cont...</a:t>
            </a:r>
            <a:endParaRPr b="0" lang="en-US" sz="4400" spc="-1" strike="noStrike">
              <a:solidFill>
                <a:srgbClr val="000000"/>
              </a:solidFill>
              <a:uFill>
                <a:solidFill>
                  <a:srgbClr val="ffffff"/>
                </a:solidFill>
              </a:uFill>
              <a:latin typeface="Arial"/>
            </a:endParaRPr>
          </a:p>
        </p:txBody>
      </p:sp>
      <p:sp>
        <p:nvSpPr>
          <p:cNvPr id="6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Lohit Devanagari"/>
              </a:rPr>
              <a:t>Cluster 1 in red consist on 22 Neighborhood. </a:t>
            </a:r>
            <a:endParaRPr b="0" lang="en-US" sz="20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Lohit Devanagari"/>
              </a:rPr>
              <a:t>Cluster 2  in purple color consist of 205 Neighborhoods is the most </a:t>
            </a:r>
            <a:r>
              <a:rPr b="0" lang="en-US" sz="2000" spc="-1" strike="noStrike">
                <a:solidFill>
                  <a:srgbClr val="000000"/>
                </a:solidFill>
                <a:uFill>
                  <a:solidFill>
                    <a:srgbClr val="ffffff"/>
                  </a:solidFill>
                </a:uFill>
                <a:latin typeface="Arial"/>
                <a:ea typeface="Lohit Devanagari"/>
              </a:rPr>
              <a:t>common venues in both New York and Toronto</a:t>
            </a:r>
            <a:endParaRPr b="0" lang="en-US" sz="20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Lohit Devanagari"/>
              </a:rPr>
              <a:t>Cluster 3 in blue consist on 18 neighborhoods in both Toronto and New </a:t>
            </a:r>
            <a:r>
              <a:rPr b="0" lang="en-US" sz="2000" spc="-1" strike="noStrike">
                <a:solidFill>
                  <a:srgbClr val="000000"/>
                </a:solidFill>
                <a:uFill>
                  <a:solidFill>
                    <a:srgbClr val="ffffff"/>
                  </a:solidFill>
                </a:uFill>
                <a:latin typeface="Arial"/>
                <a:ea typeface="Lohit Devanagari"/>
              </a:rPr>
              <a:t>York</a:t>
            </a:r>
            <a:endParaRPr b="0" lang="en-US" sz="20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Lohit Devanagari"/>
              </a:rPr>
              <a:t>Cluster 4 in green color consist of 157 neighborhood in both Toronto and </a:t>
            </a:r>
            <a:r>
              <a:rPr b="0" lang="en-US" sz="2000" spc="-1" strike="noStrike">
                <a:solidFill>
                  <a:srgbClr val="000000"/>
                </a:solidFill>
                <a:uFill>
                  <a:solidFill>
                    <a:srgbClr val="ffffff"/>
                  </a:solidFill>
                </a:uFill>
                <a:latin typeface="Arial"/>
                <a:ea typeface="Lohit Devanagari"/>
              </a:rPr>
              <a:t>New York.</a:t>
            </a:r>
            <a:endParaRPr b="0" lang="en-US" sz="20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Lohit Devanagari"/>
              </a:rPr>
              <a:t>Cluster 5 consist of only one  neighborhood “North Riverdale” located in </a:t>
            </a:r>
            <a:r>
              <a:rPr b="0" lang="en-US" sz="2000" spc="-1" strike="noStrike">
                <a:solidFill>
                  <a:srgbClr val="000000"/>
                </a:solidFill>
                <a:uFill>
                  <a:solidFill>
                    <a:srgbClr val="ffffff"/>
                  </a:solidFill>
                </a:uFill>
                <a:latin typeface="Arial"/>
                <a:ea typeface="Lohit Devanagari"/>
              </a:rPr>
              <a:t>Toronto</a:t>
            </a:r>
            <a:endParaRPr b="0" lang="en-US" sz="20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endParaRPr b="0" lang="en-US" sz="20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Conclusion</a:t>
            </a:r>
            <a:endParaRPr b="0" lang="en-US" sz="4400" spc="-1" strike="noStrike">
              <a:solidFill>
                <a:srgbClr val="000000"/>
              </a:solidFill>
              <a:uFill>
                <a:solidFill>
                  <a:srgbClr val="ffffff"/>
                </a:solidFill>
              </a:uFill>
              <a:latin typeface="Arial"/>
            </a:endParaRPr>
          </a:p>
        </p:txBody>
      </p:sp>
      <p:sp>
        <p:nvSpPr>
          <p:cNvPr id="6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Cities of Toronto and New York are very similar in terms of </a:t>
            </a:r>
            <a:r>
              <a:rPr b="0" lang="en-US" sz="3200" spc="-1" strike="noStrike">
                <a:solidFill>
                  <a:srgbClr val="000000"/>
                </a:solidFill>
                <a:uFill>
                  <a:solidFill>
                    <a:srgbClr val="ffffff"/>
                  </a:solidFill>
                </a:uFill>
                <a:latin typeface="Arial"/>
              </a:rPr>
              <a:t>neighborhoods. Both cities are financial capitals of their </a:t>
            </a:r>
            <a:r>
              <a:rPr b="0" lang="en-US" sz="3200" spc="-1" strike="noStrike">
                <a:solidFill>
                  <a:srgbClr val="000000"/>
                </a:solidFill>
                <a:uFill>
                  <a:solidFill>
                    <a:srgbClr val="ffffff"/>
                  </a:solidFill>
                </a:uFill>
                <a:latin typeface="Arial"/>
              </a:rPr>
              <a:t>respective countries. </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 bank from New York can easily move to Toronto in the </a:t>
            </a:r>
            <a:r>
              <a:rPr b="0" lang="en-US" sz="3200" spc="-1" strike="noStrike">
                <a:solidFill>
                  <a:srgbClr val="000000"/>
                </a:solidFill>
                <a:uFill>
                  <a:solidFill>
                    <a:srgbClr val="ffffff"/>
                  </a:solidFill>
                </a:uFill>
                <a:latin typeface="Arial"/>
              </a:rPr>
              <a:t>Neighborhood which is in the same cluster. In the same way </a:t>
            </a:r>
            <a:r>
              <a:rPr b="0" lang="en-US" sz="3200" spc="-1" strike="noStrike">
                <a:solidFill>
                  <a:srgbClr val="000000"/>
                </a:solidFill>
                <a:uFill>
                  <a:solidFill>
                    <a:srgbClr val="ffffff"/>
                  </a:solidFill>
                </a:uFill>
                <a:latin typeface="Arial"/>
              </a:rPr>
              <a:t>venue in Toronto can easily move to similar neighborhood in </a:t>
            </a:r>
            <a:r>
              <a:rPr b="0" lang="en-US" sz="3200" spc="-1" strike="noStrike">
                <a:solidFill>
                  <a:srgbClr val="000000"/>
                </a:solidFill>
                <a:uFill>
                  <a:solidFill>
                    <a:srgbClr val="ffffff"/>
                  </a:solidFill>
                </a:uFill>
                <a:latin typeface="Arial"/>
              </a:rPr>
              <a:t>New York.</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We can also confirm our initial assumption. “Fox Hills” in New </a:t>
            </a:r>
            <a:r>
              <a:rPr b="0" lang="en-US" sz="3200" spc="-1" strike="noStrike">
                <a:solidFill>
                  <a:srgbClr val="000000"/>
                </a:solidFill>
                <a:uFill>
                  <a:solidFill>
                    <a:srgbClr val="ffffff"/>
                  </a:solidFill>
                </a:uFill>
                <a:latin typeface="Arial"/>
              </a:rPr>
              <a:t>York and “Parkwoods” in Toronto appears in the same cluster.</a:t>
            </a:r>
            <a:endParaRPr b="0" lang="en-US"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29560" y="246888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Thank You</a:t>
            </a:r>
            <a:endParaRPr b="0" lang="en-US" sz="4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1" lang="en-US" sz="3600" spc="-1" strike="noStrike">
                <a:solidFill>
                  <a:srgbClr val="000000"/>
                </a:solidFill>
                <a:uFill>
                  <a:solidFill>
                    <a:srgbClr val="ffffff"/>
                  </a:solidFill>
                </a:uFill>
                <a:latin typeface="Arial"/>
                <a:ea typeface="Lohit Devanagari"/>
              </a:rPr>
              <a:t>Content</a:t>
            </a:r>
            <a:endParaRPr b="0" lang="en-US" sz="3600" spc="-1" strike="noStrike">
              <a:solidFill>
                <a:srgbClr val="000000"/>
              </a:solidFill>
              <a:uFill>
                <a:solidFill>
                  <a:srgbClr val="ffffff"/>
                </a:solidFill>
              </a:uFill>
              <a:latin typeface="Arial"/>
            </a:endParaRPr>
          </a:p>
        </p:txBody>
      </p:sp>
      <p:sp>
        <p:nvSpPr>
          <p:cNvPr id="43" name="TextShape 2"/>
          <p:cNvSpPr txBox="1"/>
          <p:nvPr/>
        </p:nvSpPr>
        <p:spPr>
          <a:xfrm>
            <a:off x="504000" y="1769040"/>
            <a:ext cx="9071640" cy="4384440"/>
          </a:xfrm>
          <a:prstGeom prst="rect">
            <a:avLst/>
          </a:prstGeom>
          <a:noFill/>
          <a:ln>
            <a:noFill/>
          </a:ln>
        </p:spPr>
        <p:txBody>
          <a:bodyPr lIns="0" rIns="0" tIns="0" bIns="0">
            <a:normAutofit/>
          </a:bodyPr>
          <a:p>
            <a:r>
              <a:rPr b="0" lang="en-US" sz="1800" spc="-1" strike="noStrike">
                <a:solidFill>
                  <a:srgbClr val="000000"/>
                </a:solidFill>
                <a:uFill>
                  <a:solidFill>
                    <a:srgbClr val="ffffff"/>
                  </a:solidFill>
                </a:uFill>
                <a:latin typeface=""/>
              </a:rPr>
              <a:t>1. Introduction</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2. Big Picture of the problem</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3. Getting Data</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4. Exploring the Data</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5. Data Preparation</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6. Models Building</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7. Result</a:t>
            </a:r>
            <a:endParaRPr b="0" lang="en-US" sz="1800" spc="-1" strike="noStrike">
              <a:solidFill>
                <a:srgbClr val="000000"/>
              </a:solidFill>
              <a:uFill>
                <a:solidFill>
                  <a:srgbClr val="ffffff"/>
                </a:solidFill>
              </a:uFill>
              <a:latin typeface=""/>
              <a:ea typeface="Lohit Devanagari"/>
            </a:endParaRPr>
          </a:p>
          <a:p>
            <a:endParaRPr b="0" lang="en-US" sz="1800" spc="-1" strike="noStrike">
              <a:solidFill>
                <a:srgbClr val="000000"/>
              </a:solidFill>
              <a:uFill>
                <a:solidFill>
                  <a:srgbClr val="ffffff"/>
                </a:solidFill>
              </a:uFill>
              <a:latin typeface=""/>
              <a:ea typeface="Lohit Devanagari"/>
            </a:endParaRPr>
          </a:p>
          <a:p>
            <a:r>
              <a:rPr b="0" lang="en-US" sz="1800" spc="-1" strike="noStrike">
                <a:solidFill>
                  <a:srgbClr val="000000"/>
                </a:solidFill>
                <a:uFill>
                  <a:solidFill>
                    <a:srgbClr val="ffffff"/>
                  </a:solidFill>
                </a:uFill>
                <a:latin typeface=""/>
              </a:rPr>
              <a:t>8. Conclusion</a:t>
            </a:r>
            <a:endParaRPr b="0" lang="en-US" sz="1800" spc="-1" strike="noStrike">
              <a:solidFill>
                <a:srgbClr val="000000"/>
              </a:solidFill>
              <a:uFill>
                <a:solidFill>
                  <a:srgbClr val="ffffff"/>
                </a:solidFill>
              </a:uFill>
              <a:latin typeface=""/>
              <a:ea typeface="Lohit Devanaga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Introduction</a:t>
            </a:r>
            <a:endParaRPr b="0" lang="en-US"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The goal of this project is to compare the neighborhoods of cities of Toronto and New York and determine how similar or dissimilar they are. </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Let's imagine a scenario where a bank in New York wants to relocate in Toronto, in which neighborhood can we advice them to move on. How can we use data science to recommend them the right place to relocate?</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My model will be generalized for any other venues in New York that wants to relocate in any other neighborhood In Toronto. Based on the current location of any venue in New York, the model will assign similar venue in Toronto and vice versa.</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For this project, I will frame the problem as an offline unsupervised leaning since we I will not use labeled online data.  </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I will use K-mean algorithm to cluster the neighborhood based on similar venues.</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According to my expertise having visited both cities, Fox Hills in New York is most likely to Parkwoods in Toronto. Let’s see if our model will confirm this assumption.</a:t>
            </a:r>
            <a:br/>
            <a:r>
              <a:rPr b="0" lang="en-US" sz="14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Getting Data</a:t>
            </a:r>
            <a:endParaRPr b="0" lang="en-US"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New York data are available for free of use at location: </a:t>
            </a:r>
            <a:r>
              <a:rPr b="0" lang="en-US" sz="1400" spc="-1" strike="noStrike">
                <a:solidFill>
                  <a:srgbClr val="000000"/>
                </a:solidFill>
                <a:uFill>
                  <a:solidFill>
                    <a:srgbClr val="ffffff"/>
                  </a:solidFill>
                </a:uFill>
                <a:latin typeface="Arial"/>
                <a:ea typeface="WenQuanYi Zen Hei Sharp"/>
                <a:hlinkClick r:id="rId1"/>
              </a:rPr>
              <a:t>https://geo.nyu.edu/catalog/nyu_2451_3457 </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Toronto Data extracted using wed scrapping with BeautifulSoup4 package. Source of data </a:t>
            </a:r>
            <a:r>
              <a:rPr b="0" lang="en-US" sz="1400" spc="-1" strike="noStrike">
                <a:solidFill>
                  <a:srgbClr val="000000"/>
                </a:solidFill>
                <a:uFill>
                  <a:solidFill>
                    <a:srgbClr val="ffffff"/>
                  </a:solidFill>
                </a:uFill>
                <a:latin typeface="Arial"/>
                <a:ea typeface="WenQuanYi Zen Hei Sharp"/>
                <a:hlinkClick r:id="rId2"/>
              </a:rPr>
              <a:t>https://en.wikipedia.org/wiki/List_of_postal_codes_of_Canada:_M</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Foursquare API used to explore the neighborhoods</a:t>
            </a:r>
            <a:endParaRPr b="0" lang="en-US" sz="1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1400" spc="-1" strike="noStrike">
                <a:solidFill>
                  <a:srgbClr val="000000"/>
                </a:solidFill>
                <a:uFill>
                  <a:solidFill>
                    <a:srgbClr val="ffffff"/>
                  </a:solidFill>
                </a:uFill>
                <a:latin typeface="Arial"/>
                <a:ea typeface="WenQuanYi Zen Hei Sharp"/>
              </a:rPr>
              <a:t>Geocoder package used to get geographical </a:t>
            </a:r>
            <a:r>
              <a:rPr b="0" lang="en-US" sz="1400" spc="-1" strike="noStrike">
                <a:solidFill>
                  <a:srgbClr val="000000"/>
                </a:solidFill>
                <a:uFill>
                  <a:solidFill>
                    <a:srgbClr val="ffffff"/>
                  </a:solidFill>
                </a:uFill>
                <a:latin typeface="Arial"/>
                <a:ea typeface="WenQuanYi Zen Hei Sharp"/>
              </a:rPr>
              <a:t>coordinates of each postal code  </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Exploring data</a:t>
            </a:r>
            <a:endParaRPr b="0" lang="en-US"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442692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New York Data</a:t>
            </a:r>
            <a:endParaRPr b="0" lang="en-US" sz="32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WenQuanYi Zen Hei Sharp"/>
              </a:rPr>
              <a:t>After downloading the data in a Pandas Data frame, here is the first five rows of New York data.</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WenQuanYi Zen Hei Sharp"/>
              </a:rPr>
              <a:t>The shape of data set is the follow: (306, 4). 306 samples and 4 features:  Borough, Neighborhood, Latitude, </a:t>
            </a:r>
            <a:r>
              <a:rPr b="0" lang="en-US" sz="1400" spc="-1" strike="noStrike">
                <a:solidFill>
                  <a:srgbClr val="000000"/>
                </a:solidFill>
                <a:uFill>
                  <a:solidFill>
                    <a:srgbClr val="ffffff"/>
                  </a:solidFill>
                </a:uFill>
                <a:latin typeface="Arial"/>
                <a:ea typeface="WenQuanYi Zen Hei Sharp"/>
              </a:rPr>
              <a:t>Longitude.</a:t>
            </a:r>
            <a:endParaRPr b="0" lang="en-US" sz="1400" spc="-1" strike="noStrike">
              <a:solidFill>
                <a:srgbClr val="000000"/>
              </a:solidFill>
              <a:uFill>
                <a:solidFill>
                  <a:srgbClr val="ffffff"/>
                </a:solidFill>
              </a:uFill>
              <a:latin typeface="Arial"/>
            </a:endParaRPr>
          </a:p>
        </p:txBody>
      </p:sp>
      <p:sp>
        <p:nvSpPr>
          <p:cNvPr id="50" name="TextShape 3"/>
          <p:cNvSpPr txBox="1"/>
          <p:nvPr/>
        </p:nvSpPr>
        <p:spPr>
          <a:xfrm>
            <a:off x="5152680" y="1769040"/>
            <a:ext cx="442692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Toronto Data</a:t>
            </a:r>
            <a:endParaRPr b="0" lang="en-US" sz="32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WenQuanYi Zen Hei Sharp"/>
              </a:rPr>
              <a:t>Here is the first five rows of Toronto data frame after web scrapping. </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WenQuanYi Zen Hei Sharp"/>
              </a:rPr>
              <a:t>The shape of the data is (289, 3). 289 samples and 3 features</a:t>
            </a:r>
            <a:endParaRPr b="0" lang="en-US" sz="14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Arial"/>
                <a:ea typeface="WenQuanYi Zen Hei Sharp"/>
              </a:rPr>
              <a:t>The features Postcode, Borough, Neighbourhood are all from Text Type.</a:t>
            </a:r>
            <a:endParaRPr b="0" lang="en-US" sz="1400" spc="-1" strike="noStrike">
              <a:solidFill>
                <a:srgbClr val="000000"/>
              </a:solidFill>
              <a:uFill>
                <a:solidFill>
                  <a:srgbClr val="ffffff"/>
                </a:solidFill>
              </a:uFill>
              <a:latin typeface="Arial"/>
            </a:endParaRPr>
          </a:p>
        </p:txBody>
      </p:sp>
      <p:pic>
        <p:nvPicPr>
          <p:cNvPr id="51" name="" descr=""/>
          <p:cNvPicPr/>
          <p:nvPr/>
        </p:nvPicPr>
        <p:blipFill>
          <a:blip r:embed="rId1"/>
          <a:stretch/>
        </p:blipFill>
        <p:spPr>
          <a:xfrm>
            <a:off x="440280" y="2926080"/>
            <a:ext cx="4399200" cy="1737360"/>
          </a:xfrm>
          <a:prstGeom prst="rect">
            <a:avLst/>
          </a:prstGeom>
          <a:ln>
            <a:noFill/>
          </a:ln>
        </p:spPr>
      </p:pic>
      <p:pic>
        <p:nvPicPr>
          <p:cNvPr id="52" name="" descr=""/>
          <p:cNvPicPr/>
          <p:nvPr/>
        </p:nvPicPr>
        <p:blipFill>
          <a:blip r:embed="rId2"/>
          <a:stretch/>
        </p:blipFill>
        <p:spPr>
          <a:xfrm>
            <a:off x="5339520" y="2926080"/>
            <a:ext cx="4030920" cy="1737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Data preparation</a:t>
            </a:r>
            <a:endParaRPr b="0" lang="en-US"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Ignoring cells with a borough that is Not assigned to delete missing values</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Combining into one row the neighborhoods existing in one postal code order in  to eliminate duplicate  neighborhoods</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Add latitude and the longitude coordinates of each neighborhood. We saw in previous section that those feature was missing for Toronto dataset</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Feature selection: here I choose only the necessary columns. Post code from New York dataset</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Concatenated dataset of Toronto and New York in one single dataset</a:t>
            </a:r>
            <a:endParaRPr b="0"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Data Preparation cont...</a:t>
            </a:r>
            <a:endParaRPr b="0" lang="en-US"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final dataset after preparation consist of 4 </a:t>
            </a:r>
            <a:r>
              <a:rPr b="0" lang="en-US" sz="3200" spc="-1" strike="noStrike">
                <a:solidFill>
                  <a:srgbClr val="000000"/>
                </a:solidFill>
                <a:uFill>
                  <a:solidFill>
                    <a:srgbClr val="ffffff"/>
                  </a:solidFill>
                </a:uFill>
                <a:latin typeface="Arial"/>
              </a:rPr>
              <a:t>features and 409 rows</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pic>
        <p:nvPicPr>
          <p:cNvPr id="57" name="" descr=""/>
          <p:cNvPicPr/>
          <p:nvPr/>
        </p:nvPicPr>
        <p:blipFill>
          <a:blip r:embed="rId1"/>
          <a:stretch/>
        </p:blipFill>
        <p:spPr>
          <a:xfrm>
            <a:off x="822960" y="2834640"/>
            <a:ext cx="8442000" cy="19202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Exploring data with Foursquare API</a:t>
            </a:r>
            <a:endParaRPr b="0" lang="en-US" sz="4400" spc="-1" strike="noStrike">
              <a:solidFill>
                <a:srgbClr val="000000"/>
              </a:solidFill>
              <a:uFill>
                <a:solidFill>
                  <a:srgbClr val="ffffff"/>
                </a:solidFill>
              </a:uFill>
              <a:latin typeface="Arial"/>
            </a:endParaRPr>
          </a:p>
        </p:txBody>
      </p:sp>
      <p:sp>
        <p:nvSpPr>
          <p:cNvPr id="59" name="TextShape 2"/>
          <p:cNvSpPr txBox="1"/>
          <p:nvPr/>
        </p:nvSpPr>
        <p:spPr>
          <a:xfrm>
            <a:off x="504000" y="1769040"/>
            <a:ext cx="9071640" cy="545472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Foursquare API used to explore neighborhoods </a:t>
            </a:r>
            <a:endParaRPr b="0" lang="en-US" sz="2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Top 10 venues for each  neighborhood in a radius of 500 meters</a:t>
            </a:r>
            <a:endParaRPr b="0" lang="en-US" sz="2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There are 456 unique categories from all the returned venues</a:t>
            </a:r>
            <a:endParaRPr b="0" lang="en-US" sz="2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The case of “Parkwoods”</a:t>
            </a:r>
            <a:endParaRPr b="0" lang="en-US" sz="2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endParaRPr b="0" lang="en-US" sz="24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pic>
        <p:nvPicPr>
          <p:cNvPr id="60" name="" descr=""/>
          <p:cNvPicPr/>
          <p:nvPr/>
        </p:nvPicPr>
        <p:blipFill>
          <a:blip r:embed="rId1"/>
          <a:stretch/>
        </p:blipFill>
        <p:spPr>
          <a:xfrm>
            <a:off x="1188720" y="4480560"/>
            <a:ext cx="6447960" cy="2609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Model Buiding</a:t>
            </a:r>
            <a:endParaRPr b="0" lang="en-US"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K-Mean cluster algorithm </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 = 5, clustering our dataset in five clusters</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Using Sckit Learn package for model buiding</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Python code:</a:t>
            </a:r>
            <a:endParaRPr b="0" lang="en-US" sz="3200" spc="-1" strike="noStrike">
              <a:solidFill>
                <a:srgbClr val="000000"/>
              </a:solidFill>
              <a:uFill>
                <a:solidFill>
                  <a:srgbClr val="ffffff"/>
                </a:solidFill>
              </a:uFill>
              <a:latin typeface="Arial"/>
            </a:endParaRPr>
          </a:p>
          <a:p>
            <a:pPr marL="432000" indent="-324000">
              <a:spcBef>
                <a:spcPts val="1414"/>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r>
              <a:rPr b="0" i="1" lang="en-US" sz="1400" spc="-1" strike="noStrike">
                <a:solidFill>
                  <a:srgbClr val="000000"/>
                </a:solidFill>
                <a:uFill>
                  <a:solidFill>
                    <a:srgbClr val="ffffff"/>
                  </a:solidFill>
                </a:uFill>
                <a:latin typeface="Times New Roman"/>
              </a:rPr>
              <a:t># import k-means from clustering stage</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from sklearn.cluster import Kmeans</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 set number of clusters</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kclusters = 5</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toronto_grouped_clustering = toronto_grouped.drop('Neighborhood', 1)</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 run k-means clustering</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kmeans = KMeans(n_clusters=kclusters, random_state=0).fit(toronto_grouped_clustering)</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 check cluster labels generated for each row in the dataframe</a:t>
            </a:r>
            <a:endParaRPr b="0" i="1" lang="en-US" sz="1400" spc="-1" strike="noStrike">
              <a:solidFill>
                <a:srgbClr val="000000"/>
              </a:solidFill>
              <a:uFill>
                <a:solidFill>
                  <a:srgbClr val="ffffff"/>
                </a:solidFill>
              </a:uFill>
              <a:latin typeface="Times New Roman"/>
              <a:ea typeface="Lohit Devanagari"/>
            </a:endParaRPr>
          </a:p>
          <a:p>
            <a:r>
              <a:rPr b="0" i="1" lang="en-US" sz="1400" spc="-1" strike="noStrike">
                <a:solidFill>
                  <a:srgbClr val="000000"/>
                </a:solidFill>
                <a:uFill>
                  <a:solidFill>
                    <a:srgbClr val="ffffff"/>
                  </a:solidFill>
                </a:uFill>
                <a:latin typeface="Times New Roman"/>
              </a:rPr>
              <a:t>kmeans.labels_[0:10] </a:t>
            </a:r>
            <a:endParaRPr b="0" i="1" lang="en-US" sz="1400" spc="-1" strike="noStrike">
              <a:solidFill>
                <a:srgbClr val="000000"/>
              </a:solidFill>
              <a:uFill>
                <a:solidFill>
                  <a:srgbClr val="ffffff"/>
                </a:solidFill>
              </a:uFill>
              <a:latin typeface="Times New Roman"/>
              <a:ea typeface="Lohit Devanaga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2018-11-14T19:55:20Z</dcterms:created>
  <dc:creator/>
  <dc:description/>
  <dc:language>en-US</dc:language>
  <cp:lastModifiedBy/>
  <dcterms:modified xsi:type="dcterms:W3CDTF">2018-11-14T22:34:43Z</dcterms:modified>
  <cp:revision>21</cp:revision>
  <dc:subject/>
  <dc:title/>
</cp:coreProperties>
</file>