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 snapToObjects="1">
      <p:cViewPr>
        <p:scale>
          <a:sx n="100" d="100"/>
          <a:sy n="100" d="100"/>
        </p:scale>
        <p:origin x="4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6A114-6985-44AD-A967-22A93C16781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3F3574-4524-4378-86BC-BCD74C976CB5}">
      <dgm:prSet/>
      <dgm:spPr/>
      <dgm:t>
        <a:bodyPr/>
        <a:lstStyle/>
        <a:p>
          <a:r>
            <a:rPr lang="es-CL"/>
            <a:t>K-means algorithm</a:t>
          </a:r>
          <a:endParaRPr lang="en-US"/>
        </a:p>
      </dgm:t>
    </dgm:pt>
    <dgm:pt modelId="{217ECE0A-4D98-4D1B-ACAF-C6199E42EFC8}" type="parTrans" cxnId="{37752EB5-2555-4828-AA11-141F9DBDF7DC}">
      <dgm:prSet/>
      <dgm:spPr/>
      <dgm:t>
        <a:bodyPr/>
        <a:lstStyle/>
        <a:p>
          <a:endParaRPr lang="en-US"/>
        </a:p>
      </dgm:t>
    </dgm:pt>
    <dgm:pt modelId="{1CD83503-9BBC-4BC5-BB34-CA8DD248F25D}" type="sibTrans" cxnId="{37752EB5-2555-4828-AA11-141F9DBDF7DC}">
      <dgm:prSet/>
      <dgm:spPr/>
      <dgm:t>
        <a:bodyPr/>
        <a:lstStyle/>
        <a:p>
          <a:endParaRPr lang="en-US"/>
        </a:p>
      </dgm:t>
    </dgm:pt>
    <dgm:pt modelId="{25F779B1-C310-4912-A8EB-8F7B91FDAB25}">
      <dgm:prSet/>
      <dgm:spPr/>
      <dgm:t>
        <a:bodyPr/>
        <a:lstStyle/>
        <a:p>
          <a:r>
            <a:rPr lang="es-CL"/>
            <a:t>It was iterated over different values of k</a:t>
          </a:r>
          <a:endParaRPr lang="en-US"/>
        </a:p>
      </dgm:t>
    </dgm:pt>
    <dgm:pt modelId="{AA5EC7CB-A908-499F-85AF-CCF5D929FA47}" type="parTrans" cxnId="{271BE27D-4DB0-423E-868C-CDFE1169A57F}">
      <dgm:prSet/>
      <dgm:spPr/>
      <dgm:t>
        <a:bodyPr/>
        <a:lstStyle/>
        <a:p>
          <a:endParaRPr lang="en-US"/>
        </a:p>
      </dgm:t>
    </dgm:pt>
    <dgm:pt modelId="{171E346A-5363-4803-9874-7E977371C861}" type="sibTrans" cxnId="{271BE27D-4DB0-423E-868C-CDFE1169A57F}">
      <dgm:prSet/>
      <dgm:spPr/>
      <dgm:t>
        <a:bodyPr/>
        <a:lstStyle/>
        <a:p>
          <a:endParaRPr lang="en-US"/>
        </a:p>
      </dgm:t>
    </dgm:pt>
    <dgm:pt modelId="{8FBC9C35-1F3C-4788-81A6-D65DD16B6C81}">
      <dgm:prSet/>
      <dgm:spPr/>
      <dgm:t>
        <a:bodyPr/>
        <a:lstStyle/>
        <a:p>
          <a:r>
            <a:rPr lang="es-CL"/>
            <a:t>k = 6 proved to be the most appropriate number</a:t>
          </a:r>
          <a:endParaRPr lang="en-US"/>
        </a:p>
      </dgm:t>
    </dgm:pt>
    <dgm:pt modelId="{C7AE1C8B-1490-4FC2-A056-EB6FCDC13613}" type="parTrans" cxnId="{8F33F413-6A7B-472A-8362-5BFD6FFE3DA8}">
      <dgm:prSet/>
      <dgm:spPr/>
      <dgm:t>
        <a:bodyPr/>
        <a:lstStyle/>
        <a:p>
          <a:endParaRPr lang="en-US"/>
        </a:p>
      </dgm:t>
    </dgm:pt>
    <dgm:pt modelId="{F0E7DA79-F4E8-4A03-AEE4-CDEDC8387AE3}" type="sibTrans" cxnId="{8F33F413-6A7B-472A-8362-5BFD6FFE3DA8}">
      <dgm:prSet/>
      <dgm:spPr/>
      <dgm:t>
        <a:bodyPr/>
        <a:lstStyle/>
        <a:p>
          <a:endParaRPr lang="en-US"/>
        </a:p>
      </dgm:t>
    </dgm:pt>
    <dgm:pt modelId="{D0FA7E94-F18C-3749-B1F3-4CE48A94E98A}" type="pres">
      <dgm:prSet presAssocID="{1B26A114-6985-44AD-A967-22A93C167818}" presName="linear" presStyleCnt="0">
        <dgm:presLayoutVars>
          <dgm:animLvl val="lvl"/>
          <dgm:resizeHandles val="exact"/>
        </dgm:presLayoutVars>
      </dgm:prSet>
      <dgm:spPr/>
    </dgm:pt>
    <dgm:pt modelId="{7192B0C0-349F-154B-9B85-297EF426EC88}" type="pres">
      <dgm:prSet presAssocID="{8B3F3574-4524-4378-86BC-BCD74C976C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B8D712-72C8-E044-A67E-42700B68470D}" type="pres">
      <dgm:prSet presAssocID="{1CD83503-9BBC-4BC5-BB34-CA8DD248F25D}" presName="spacer" presStyleCnt="0"/>
      <dgm:spPr/>
    </dgm:pt>
    <dgm:pt modelId="{A1098F35-3F58-BD4D-B337-A2CBF4FC30DA}" type="pres">
      <dgm:prSet presAssocID="{25F779B1-C310-4912-A8EB-8F7B91FDAB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B551C3-B949-6447-9895-26EE2A0D4224}" type="pres">
      <dgm:prSet presAssocID="{171E346A-5363-4803-9874-7E977371C861}" presName="spacer" presStyleCnt="0"/>
      <dgm:spPr/>
    </dgm:pt>
    <dgm:pt modelId="{D163ED23-D698-524E-B88F-ECC694E7B803}" type="pres">
      <dgm:prSet presAssocID="{8FBC9C35-1F3C-4788-81A6-D65DD16B6C8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F33F413-6A7B-472A-8362-5BFD6FFE3DA8}" srcId="{1B26A114-6985-44AD-A967-22A93C167818}" destId="{8FBC9C35-1F3C-4788-81A6-D65DD16B6C81}" srcOrd="2" destOrd="0" parTransId="{C7AE1C8B-1490-4FC2-A056-EB6FCDC13613}" sibTransId="{F0E7DA79-F4E8-4A03-AEE4-CDEDC8387AE3}"/>
    <dgm:cxn modelId="{6F4AB744-5FFC-FD4B-8F4D-571785E97404}" type="presOf" srcId="{25F779B1-C310-4912-A8EB-8F7B91FDAB25}" destId="{A1098F35-3F58-BD4D-B337-A2CBF4FC30DA}" srcOrd="0" destOrd="0" presId="urn:microsoft.com/office/officeart/2005/8/layout/vList2"/>
    <dgm:cxn modelId="{CC8F3058-44AC-0B40-AE50-448DB2022FE8}" type="presOf" srcId="{8B3F3574-4524-4378-86BC-BCD74C976CB5}" destId="{7192B0C0-349F-154B-9B85-297EF426EC88}" srcOrd="0" destOrd="0" presId="urn:microsoft.com/office/officeart/2005/8/layout/vList2"/>
    <dgm:cxn modelId="{271BE27D-4DB0-423E-868C-CDFE1169A57F}" srcId="{1B26A114-6985-44AD-A967-22A93C167818}" destId="{25F779B1-C310-4912-A8EB-8F7B91FDAB25}" srcOrd="1" destOrd="0" parTransId="{AA5EC7CB-A908-499F-85AF-CCF5D929FA47}" sibTransId="{171E346A-5363-4803-9874-7E977371C861}"/>
    <dgm:cxn modelId="{37752EB5-2555-4828-AA11-141F9DBDF7DC}" srcId="{1B26A114-6985-44AD-A967-22A93C167818}" destId="{8B3F3574-4524-4378-86BC-BCD74C976CB5}" srcOrd="0" destOrd="0" parTransId="{217ECE0A-4D98-4D1B-ACAF-C6199E42EFC8}" sibTransId="{1CD83503-9BBC-4BC5-BB34-CA8DD248F25D}"/>
    <dgm:cxn modelId="{B3E953C1-BF69-E14F-99FA-CB3CC7A48F12}" type="presOf" srcId="{8FBC9C35-1F3C-4788-81A6-D65DD16B6C81}" destId="{D163ED23-D698-524E-B88F-ECC694E7B803}" srcOrd="0" destOrd="0" presId="urn:microsoft.com/office/officeart/2005/8/layout/vList2"/>
    <dgm:cxn modelId="{0A4708E3-B1E0-2E4A-8900-60B0EC02822F}" type="presOf" srcId="{1B26A114-6985-44AD-A967-22A93C167818}" destId="{D0FA7E94-F18C-3749-B1F3-4CE48A94E98A}" srcOrd="0" destOrd="0" presId="urn:microsoft.com/office/officeart/2005/8/layout/vList2"/>
    <dgm:cxn modelId="{7D9575AE-1623-034A-93B8-0D78097761FB}" type="presParOf" srcId="{D0FA7E94-F18C-3749-B1F3-4CE48A94E98A}" destId="{7192B0C0-349F-154B-9B85-297EF426EC88}" srcOrd="0" destOrd="0" presId="urn:microsoft.com/office/officeart/2005/8/layout/vList2"/>
    <dgm:cxn modelId="{5F157C88-C4B4-C049-B9D6-75E22F168184}" type="presParOf" srcId="{D0FA7E94-F18C-3749-B1F3-4CE48A94E98A}" destId="{5DB8D712-72C8-E044-A67E-42700B68470D}" srcOrd="1" destOrd="0" presId="urn:microsoft.com/office/officeart/2005/8/layout/vList2"/>
    <dgm:cxn modelId="{BC1ECF6B-F4E7-CF45-AC94-9A51382ACC67}" type="presParOf" srcId="{D0FA7E94-F18C-3749-B1F3-4CE48A94E98A}" destId="{A1098F35-3F58-BD4D-B337-A2CBF4FC30DA}" srcOrd="2" destOrd="0" presId="urn:microsoft.com/office/officeart/2005/8/layout/vList2"/>
    <dgm:cxn modelId="{E5C7A644-B90E-EA4F-89FC-9AAD94F4E979}" type="presParOf" srcId="{D0FA7E94-F18C-3749-B1F3-4CE48A94E98A}" destId="{B1B551C3-B949-6447-9895-26EE2A0D4224}" srcOrd="3" destOrd="0" presId="urn:microsoft.com/office/officeart/2005/8/layout/vList2"/>
    <dgm:cxn modelId="{8DD41A72-D408-974D-90EB-717949C3CCE8}" type="presParOf" srcId="{D0FA7E94-F18C-3749-B1F3-4CE48A94E98A}" destId="{D163ED23-D698-524E-B88F-ECC694E7B8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B0C0-349F-154B-9B85-297EF426EC88}">
      <dsp:nvSpPr>
        <dsp:cNvPr id="0" name=""/>
        <dsp:cNvSpPr/>
      </dsp:nvSpPr>
      <dsp:spPr>
        <a:xfrm>
          <a:off x="0" y="288363"/>
          <a:ext cx="6139252" cy="15095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800" kern="1200"/>
            <a:t>K-means algorithm</a:t>
          </a:r>
          <a:endParaRPr lang="en-US" sz="3800" kern="1200"/>
        </a:p>
      </dsp:txBody>
      <dsp:txXfrm>
        <a:off x="73690" y="362053"/>
        <a:ext cx="5991872" cy="1362175"/>
      </dsp:txXfrm>
    </dsp:sp>
    <dsp:sp modelId="{A1098F35-3F58-BD4D-B337-A2CBF4FC30DA}">
      <dsp:nvSpPr>
        <dsp:cNvPr id="0" name=""/>
        <dsp:cNvSpPr/>
      </dsp:nvSpPr>
      <dsp:spPr>
        <a:xfrm>
          <a:off x="0" y="1907359"/>
          <a:ext cx="6139252" cy="1509555"/>
        </a:xfrm>
        <a:prstGeom prst="roundRect">
          <a:avLst/>
        </a:prstGeom>
        <a:solidFill>
          <a:schemeClr val="accent5">
            <a:hueOff val="-10059687"/>
            <a:satOff val="220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800" kern="1200"/>
            <a:t>It was iterated over different values of k</a:t>
          </a:r>
          <a:endParaRPr lang="en-US" sz="3800" kern="1200"/>
        </a:p>
      </dsp:txBody>
      <dsp:txXfrm>
        <a:off x="73690" y="1981049"/>
        <a:ext cx="5991872" cy="1362175"/>
      </dsp:txXfrm>
    </dsp:sp>
    <dsp:sp modelId="{D163ED23-D698-524E-B88F-ECC694E7B803}">
      <dsp:nvSpPr>
        <dsp:cNvPr id="0" name=""/>
        <dsp:cNvSpPr/>
      </dsp:nvSpPr>
      <dsp:spPr>
        <a:xfrm>
          <a:off x="0" y="3526354"/>
          <a:ext cx="6139252" cy="1509555"/>
        </a:xfrm>
        <a:prstGeom prst="roundRect">
          <a:avLst/>
        </a:prstGeom>
        <a:solidFill>
          <a:schemeClr val="accent5">
            <a:hueOff val="-20119374"/>
            <a:satOff val="441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800" kern="1200"/>
            <a:t>k = 6 proved to be the most appropriate number</a:t>
          </a:r>
          <a:endParaRPr lang="en-US" sz="3800" kern="1200"/>
        </a:p>
      </dsp:txBody>
      <dsp:txXfrm>
        <a:off x="73690" y="3600044"/>
        <a:ext cx="5991872" cy="1362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5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3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1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0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31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pcoordinates.net/e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026" name="Picture 2" descr="My Liquor Store">
            <a:extLst>
              <a:ext uri="{FF2B5EF4-FFF2-40B4-BE49-F238E27FC236}">
                <a16:creationId xmlns:a16="http://schemas.microsoft.com/office/drawing/2014/main" id="{4232CF75-1C5E-4E49-A4EA-2F96CC41E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AED34A-57FA-5147-AA2C-BC8EF760FC49}"/>
              </a:ext>
            </a:extLst>
          </p:cNvPr>
          <p:cNvSpPr txBox="1"/>
          <p:nvPr/>
        </p:nvSpPr>
        <p:spPr>
          <a:xfrm>
            <a:off x="7532318" y="2441864"/>
            <a:ext cx="4404986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Defining the best place to install a liquor store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347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85D35D0-F416-784F-822D-03E2FF0D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388" y="3566512"/>
            <a:ext cx="9626612" cy="3291488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141CD894-0740-3846-9679-A74D802D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-476043"/>
            <a:ext cx="10668000" cy="1524000"/>
          </a:xfrm>
        </p:spPr>
        <p:txBody>
          <a:bodyPr>
            <a:normAutofit/>
          </a:bodyPr>
          <a:lstStyle/>
          <a:p>
            <a:r>
              <a:rPr lang="es-CL" sz="4000" dirty="0"/>
              <a:t> </a:t>
            </a:r>
            <a:r>
              <a:rPr lang="en-US" sz="3200" dirty="0"/>
              <a:t>Percentage ratio of neighborhoods for each cluster</a:t>
            </a:r>
            <a:r>
              <a:rPr lang="es-CL" sz="3200" dirty="0"/>
              <a:t> </a:t>
            </a:r>
            <a:endParaRPr lang="es-CL" sz="4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0A5030-7072-B548-91D4-1BA7984DC600}"/>
              </a:ext>
            </a:extLst>
          </p:cNvPr>
          <p:cNvSpPr txBox="1"/>
          <p:nvPr/>
        </p:nvSpPr>
        <p:spPr>
          <a:xfrm>
            <a:off x="0" y="2291847"/>
            <a:ext cx="24383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Low ratios are preferred to encourage consumption by customers leaving restaurants</a:t>
            </a:r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Clusters 1, 3 and 4 are best suited for in-depth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18" name="Imagen 1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4874815-D66D-1946-A922-5B6B8B0B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386" y="526103"/>
            <a:ext cx="9626614" cy="30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CE49D-7CD7-EE41-AD78-04C98266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8317"/>
            <a:ext cx="10668000" cy="1524000"/>
          </a:xfrm>
        </p:spPr>
        <p:txBody>
          <a:bodyPr/>
          <a:lstStyle/>
          <a:p>
            <a:r>
              <a:rPr lang="es-CL" dirty="0"/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94DAA-05F3-FA48-B520-95C16157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01800"/>
            <a:ext cx="10668000" cy="4114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CL" dirty="0"/>
              <a:t>Neighborhoods were filtered keeping only those with a ratio less than or equal to 10%</a:t>
            </a:r>
          </a:p>
          <a:p>
            <a:pPr algn="just"/>
            <a:r>
              <a:rPr lang="es-CL" dirty="0"/>
              <a:t>Using a joint heat map to define better neighborhoods</a:t>
            </a:r>
          </a:p>
          <a:p>
            <a:pPr algn="just"/>
            <a:r>
              <a:rPr lang="es-CL" dirty="0"/>
              <a:t>Trade-off between high number of people and high competition for clients</a:t>
            </a:r>
          </a:p>
          <a:p>
            <a:pPr algn="just"/>
            <a:r>
              <a:rPr lang="es-CL" dirty="0"/>
              <a:t>The best neighborhoods are those that have a ratio lower than 10% and fall on green areas of the heat map</a:t>
            </a:r>
          </a:p>
          <a:p>
            <a:pPr algn="just"/>
            <a:r>
              <a:rPr lang="es-CL" dirty="0"/>
              <a:t>In addition, they are located in the vicinity of the main axis of the commune, Apoquindo avenue, and line 1 of the metro</a:t>
            </a:r>
          </a:p>
        </p:txBody>
      </p:sp>
    </p:spTree>
    <p:extLst>
      <p:ext uri="{BB962C8B-B14F-4D97-AF65-F5344CB8AC3E}">
        <p14:creationId xmlns:p14="http://schemas.microsoft.com/office/powerpoint/2010/main" val="300740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81A9A478-925B-E045-9E73-D222C9874B2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3" b="51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317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BC717-E000-CC4D-9617-7F2C15AD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Selected neighborhoods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9080058-5358-5F4C-8300-B66EFD07B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80948"/>
              </p:ext>
            </p:extLst>
          </p:nvPr>
        </p:nvGraphicFramePr>
        <p:xfrm>
          <a:off x="1073151" y="2286000"/>
          <a:ext cx="10045698" cy="331723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348566">
                  <a:extLst>
                    <a:ext uri="{9D8B030D-6E8A-4147-A177-3AD203B41FA5}">
                      <a16:colId xmlns:a16="http://schemas.microsoft.com/office/drawing/2014/main" val="1876527922"/>
                    </a:ext>
                  </a:extLst>
                </a:gridCol>
                <a:gridCol w="3348566">
                  <a:extLst>
                    <a:ext uri="{9D8B030D-6E8A-4147-A177-3AD203B41FA5}">
                      <a16:colId xmlns:a16="http://schemas.microsoft.com/office/drawing/2014/main" val="2119584512"/>
                    </a:ext>
                  </a:extLst>
                </a:gridCol>
                <a:gridCol w="3348566">
                  <a:extLst>
                    <a:ext uri="{9D8B030D-6E8A-4147-A177-3AD203B41FA5}">
                      <a16:colId xmlns:a16="http://schemas.microsoft.com/office/drawing/2014/main" val="3081543545"/>
                    </a:ext>
                  </a:extLst>
                </a:gridCol>
              </a:tblGrid>
              <a:tr h="552873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47450"/>
                  </a:ext>
                </a:extLst>
              </a:tr>
              <a:tr h="552873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Alcántara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376737"/>
                  </a:ext>
                </a:extLst>
              </a:tr>
              <a:tr h="552873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Vaticano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7.6 %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52776"/>
                  </a:ext>
                </a:extLst>
              </a:tr>
              <a:tr h="552873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Plaza del Inca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4.6 %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68924"/>
                  </a:ext>
                </a:extLst>
              </a:tr>
              <a:tr h="552873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Roncesvalles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2.1 %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98201"/>
                  </a:ext>
                </a:extLst>
              </a:tr>
              <a:tr h="552873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Río Guadiana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9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2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BC972-BC2E-BA4F-AFC6-E6207C7C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Future directions of analysis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326D1-A713-954D-9D67-69DA0F01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Accuracy of the models and clusterization has room for improvement. </a:t>
            </a:r>
          </a:p>
          <a:p>
            <a:r>
              <a:rPr lang="es-CL" dirty="0"/>
              <a:t>Capture more neighborhood attributes such as buildings, demographic and socioeconomic characteristics, distances, accessibility, land use, etc.</a:t>
            </a:r>
          </a:p>
        </p:txBody>
      </p:sp>
    </p:spTree>
    <p:extLst>
      <p:ext uri="{BB962C8B-B14F-4D97-AF65-F5344CB8AC3E}">
        <p14:creationId xmlns:p14="http://schemas.microsoft.com/office/powerpoint/2010/main" val="341643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C3EAA-7484-F44C-966E-CD7BE4E56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28134"/>
            <a:ext cx="10668000" cy="3818083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Performing a data-driven analysis to find the best place to set up a business is very valuable to an entrepreneur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40ECD6-C92B-EB49-AE4F-C5B605C268D7}"/>
              </a:ext>
            </a:extLst>
          </p:cNvPr>
          <p:cNvSpPr txBox="1"/>
          <p:nvPr/>
        </p:nvSpPr>
        <p:spPr>
          <a:xfrm>
            <a:off x="388306" y="2355525"/>
            <a:ext cx="11264943" cy="2123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Setting up a business is a great challenge that involves not only an investment but a life decision.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The best location to carry it out was studied in the Las Condes commune in Santiago de Chile.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Chileans have the custom of going out to eat and then continuing the party either at home or in discos,</a:t>
            </a:r>
          </a:p>
          <a:p>
            <a:pPr>
              <a:lnSpc>
                <a:spcPct val="150000"/>
              </a:lnSpc>
            </a:pPr>
            <a:r>
              <a:rPr lang="es-CL" dirty="0"/>
              <a:t>     especially on Thursday, Friday and Saturday.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Define the best place to help stakeholders make the best decision.</a:t>
            </a:r>
          </a:p>
        </p:txBody>
      </p:sp>
    </p:spTree>
    <p:extLst>
      <p:ext uri="{BB962C8B-B14F-4D97-AF65-F5344CB8AC3E}">
        <p14:creationId xmlns:p14="http://schemas.microsoft.com/office/powerpoint/2010/main" val="271957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F3C-E244-5546-A3A0-207DFA24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Data acquisition and cleaning 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E9FCB3-0B89-0E4C-96A0-5AE00C4A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" y="1922745"/>
            <a:ext cx="11210795" cy="431104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CL" sz="5000" dirty="0"/>
              <a:t>Factors that will influence our decission</a:t>
            </a:r>
          </a:p>
          <a:p>
            <a:r>
              <a:rPr lang="es-CL" sz="5000" dirty="0"/>
              <a:t>number of existing restaurants within a radius of 800 meters from the predefined center of the neighborhood (any type of restaurant)</a:t>
            </a:r>
          </a:p>
          <a:p>
            <a:r>
              <a:rPr lang="es-CL" sz="5000" dirty="0"/>
              <a:t>number of liquor points of sale (bars, supermarkets, liquor stores, among others) in the same distance range</a:t>
            </a:r>
          </a:p>
          <a:p>
            <a:pPr marL="0" indent="0">
              <a:buNone/>
            </a:pPr>
            <a:endParaRPr lang="es-CL" sz="50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5000" dirty="0"/>
              <a:t>Data sources that will be needed to extract/generate the required information:</a:t>
            </a:r>
          </a:p>
          <a:p>
            <a:r>
              <a:rPr lang="es-CL" sz="5000" dirty="0"/>
              <a:t>The center of each zone will be determined based on the sectorization proposed by the Las Condes mayor's office and the coordinates were obtained through the page </a:t>
            </a:r>
            <a:r>
              <a:rPr lang="es-CL" sz="5000" u="sng" dirty="0">
                <a:hlinkClick r:id="rId3"/>
              </a:rPr>
              <a:t>https://www.mapcoordinates.net/es</a:t>
            </a:r>
            <a:endParaRPr lang="es-CL" sz="5000" dirty="0"/>
          </a:p>
          <a:p>
            <a:r>
              <a:rPr lang="es-CL" sz="5000" dirty="0"/>
              <a:t>number of restaurants and their type and location in every neighborhood will be obtained using </a:t>
            </a:r>
            <a:r>
              <a:rPr lang="es-CL" sz="5000" b="1" dirty="0"/>
              <a:t>Foursquare API</a:t>
            </a:r>
            <a:endParaRPr lang="es-CL" sz="5000" dirty="0"/>
          </a:p>
          <a:p>
            <a:r>
              <a:rPr lang="es-CL" sz="5000" dirty="0"/>
              <a:t>The number of bars, alcohol outlets and their location in each neighborhood will be obtained using </a:t>
            </a:r>
            <a:r>
              <a:rPr lang="es-CL" sz="5000" b="1" dirty="0"/>
              <a:t>Foursquare API</a:t>
            </a:r>
            <a:endParaRPr lang="es-CL" sz="5000" dirty="0"/>
          </a:p>
          <a:p>
            <a:pPr>
              <a:lnSpc>
                <a:spcPct val="100000"/>
              </a:lnSpc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596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E477A16-0303-5444-907E-5F11247C7BA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" r="11764" b="1"/>
          <a:stretch/>
        </p:blipFill>
        <p:spPr>
          <a:xfrm>
            <a:off x="0" y="10"/>
            <a:ext cx="1220722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5302A7-FE4F-3C4A-8F76-0A1D4078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583" y="300625"/>
            <a:ext cx="5162638" cy="21857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Venues found by Foursquare on each neighborhood</a:t>
            </a:r>
          </a:p>
        </p:txBody>
      </p:sp>
    </p:spTree>
    <p:extLst>
      <p:ext uri="{BB962C8B-B14F-4D97-AF65-F5344CB8AC3E}">
        <p14:creationId xmlns:p14="http://schemas.microsoft.com/office/powerpoint/2010/main" val="178317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Imagen 3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24F38784-FC64-BF4E-9CDF-90DA3728AF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1" b="1"/>
          <a:stretch/>
        </p:blipFill>
        <p:spPr>
          <a:xfrm>
            <a:off x="-15221" y="-4228"/>
            <a:ext cx="1220722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DC75FBE-6346-435A-B28A-51464B721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461882-18E1-B44D-8A69-AAC62D24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2231173"/>
            <a:ext cx="4725798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Liquor outlets and restaurants on each neighborhood</a:t>
            </a:r>
          </a:p>
        </p:txBody>
      </p:sp>
    </p:spTree>
    <p:extLst>
      <p:ext uri="{BB962C8B-B14F-4D97-AF65-F5344CB8AC3E}">
        <p14:creationId xmlns:p14="http://schemas.microsoft.com/office/powerpoint/2010/main" val="11034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BC2C579-FA26-EC4F-B325-E8EAD96F27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D3BBE17-192E-974F-8CDF-5AF3AB08EC6B}"/>
              </a:ext>
            </a:extLst>
          </p:cNvPr>
          <p:cNvSpPr txBox="1"/>
          <p:nvPr/>
        </p:nvSpPr>
        <p:spPr>
          <a:xfrm>
            <a:off x="8517466" y="5266265"/>
            <a:ext cx="367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26 initial neighborhoods that are part 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189524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E31DDC-CDBB-294B-8B10-B237EFBF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73BE13B-1A24-45A5-8055-0E712F39B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150104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51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FB955C95-C306-D74F-97A3-171B6250F5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76"/>
            <a:ext cx="12192000" cy="62732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CAB55C3-A0D5-4F4F-85C4-9989FCD0A4F6}"/>
              </a:ext>
            </a:extLst>
          </p:cNvPr>
          <p:cNvSpPr txBox="1"/>
          <p:nvPr/>
        </p:nvSpPr>
        <p:spPr>
          <a:xfrm>
            <a:off x="4334933" y="0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/>
              <a:t>Result of clustering</a:t>
            </a:r>
          </a:p>
        </p:txBody>
      </p:sp>
    </p:spTree>
    <p:extLst>
      <p:ext uri="{BB962C8B-B14F-4D97-AF65-F5344CB8AC3E}">
        <p14:creationId xmlns:p14="http://schemas.microsoft.com/office/powerpoint/2010/main" val="262460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6F2D0-C15E-334C-AFEA-23FE7BD4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s-CL" dirty="0"/>
              <a:t>New indicator: percentage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FAEF70-54BD-DE46-AAB7-D653EBBFB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066" y="2116667"/>
                <a:ext cx="11209867" cy="38180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𝑙𝑖𝑞𝑢𝑜𝑟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𝑙𝑖𝑞𝑢𝑜𝑟</m:t>
                              </m:r>
                            </m:sub>
                          </m:s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𝑟𝑒𝑠𝑡𝑎𝑢𝑟𝑎𝑛𝑡𝑠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L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s-CL" sz="2400" dirty="0"/>
                  <a:t>: Percentage Ratio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𝑙𝑖𝑞𝑢𝑜𝑟</m:t>
                        </m:r>
                      </m:sub>
                    </m:sSub>
                  </m:oMath>
                </a14:m>
                <a:r>
                  <a:rPr lang="es-CL" sz="2400" dirty="0"/>
                  <a:t>: number of nearby  liquor stores, bars, supermarkets or alcohol outlets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𝑟𝑒𝑠𝑡𝑎𝑢𝑟𝑎𝑛𝑡𝑠</m:t>
                        </m:r>
                      </m:sub>
                    </m:sSub>
                  </m:oMath>
                </a14:m>
                <a:r>
                  <a:rPr lang="es-CL" sz="2400" dirty="0"/>
                  <a:t>: number of nearby restaurants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FAEF70-54BD-DE46-AAB7-D653EBBFB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066" y="2116667"/>
                <a:ext cx="11209867" cy="3818083"/>
              </a:xfrm>
              <a:blipFill>
                <a:blip r:embed="rId2"/>
                <a:stretch>
                  <a:fillRect l="-680" r="-2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499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412624"/>
      </a:dk2>
      <a:lt2>
        <a:srgbClr val="E8E8E2"/>
      </a:lt2>
      <a:accent1>
        <a:srgbClr val="514AC6"/>
      </a:accent1>
      <a:accent2>
        <a:srgbClr val="763CB6"/>
      </a:accent2>
      <a:accent3>
        <a:srgbClr val="B84AC6"/>
      </a:accent3>
      <a:accent4>
        <a:srgbClr val="B4388E"/>
      </a:accent4>
      <a:accent5>
        <a:srgbClr val="C64A6C"/>
      </a:accent5>
      <a:accent6>
        <a:srgbClr val="B44938"/>
      </a:accent6>
      <a:hlink>
        <a:srgbClr val="84892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512</Words>
  <Application>Microsoft Macintosh PowerPoint</Application>
  <PresentationFormat>Panorámica</PresentationFormat>
  <Paragraphs>61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 Next LT Pro Light</vt:lpstr>
      <vt:lpstr>Cambria Math</vt:lpstr>
      <vt:lpstr>Sitka Subheading</vt:lpstr>
      <vt:lpstr>PebbleVTI</vt:lpstr>
      <vt:lpstr>Presentación de PowerPoint</vt:lpstr>
      <vt:lpstr>Presentación de PowerPoint</vt:lpstr>
      <vt:lpstr>Data acquisition and cleaning  </vt:lpstr>
      <vt:lpstr>Venues found by Foursquare on each neighborhood</vt:lpstr>
      <vt:lpstr>Liquor outlets and restaurants on each neighborhood</vt:lpstr>
      <vt:lpstr>Presentación de PowerPoint</vt:lpstr>
      <vt:lpstr>Clustering</vt:lpstr>
      <vt:lpstr>Presentación de PowerPoint</vt:lpstr>
      <vt:lpstr>New indicator: percentage ratio</vt:lpstr>
      <vt:lpstr> Percentage ratio of neighborhoods for each cluster </vt:lpstr>
      <vt:lpstr>Results</vt:lpstr>
      <vt:lpstr>Presentación de PowerPoint</vt:lpstr>
      <vt:lpstr>Selected neighborhoods</vt:lpstr>
      <vt:lpstr>Future directions of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Maximiliano Felipe Gonzalez Reynals</dc:creator>
  <cp:lastModifiedBy>Maximiliano Felipe Gonzalez Reynals</cp:lastModifiedBy>
  <cp:revision>3</cp:revision>
  <dcterms:created xsi:type="dcterms:W3CDTF">2020-09-02T04:59:47Z</dcterms:created>
  <dcterms:modified xsi:type="dcterms:W3CDTF">2020-09-02T05:12:53Z</dcterms:modified>
</cp:coreProperties>
</file>