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58" r:id="rId8"/>
    <p:sldId id="264" r:id="rId9"/>
    <p:sldId id="259" r:id="rId10"/>
    <p:sldId id="265" r:id="rId11"/>
    <p:sldId id="266" r:id="rId12"/>
    <p:sldId id="267" r:id="rId13"/>
    <p:sldId id="268" r:id="rId14"/>
    <p:sldId id="269" r:id="rId15"/>
    <p:sldId id="277" r:id="rId16"/>
    <p:sldId id="272" r:id="rId17"/>
    <p:sldId id="274" r:id="rId18"/>
    <p:sldId id="275" r:id="rId19"/>
    <p:sldId id="276" r:id="rId20"/>
    <p:sldId id="270" r:id="rId21"/>
    <p:sldId id="271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  <p:sldId id="286" r:id="rId31"/>
    <p:sldId id="287" r:id="rId32"/>
    <p:sldId id="290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6BCE-DBFC-44D8-AA41-63CD39F72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7DF20-66AF-4E80-B1A9-A7D0DF152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F7682-E0E6-495D-AA78-8EF77D7B3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F780-64F1-464A-95BA-BBF12596C4C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DDE0D-5DE1-4F6C-B248-6D6FBABBA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BDEF8-0C09-4336-9405-B7036D5C5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7A01-CDB1-4E0C-8263-E033CD816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2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A306D-E194-4490-ADE9-7285E203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43BB9-8484-4AA6-94BD-33671B4C7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983E9-92BA-4D32-926F-DE45C472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F780-64F1-464A-95BA-BBF12596C4C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1F6D2-BC65-4F19-BEF2-666843B8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6CC31-72EB-4CE9-9D40-70CB9D083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7A01-CDB1-4E0C-8263-E033CD816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38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E1B40A-0128-40AA-A7FA-80451E3AF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7CDB2-ED93-4FF5-84D3-30060F060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DDE73-1DBD-4E57-9331-D2660C4B1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F780-64F1-464A-95BA-BBF12596C4C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CDF00-4B89-463A-9058-D106A93A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D8CB8-5A8F-45A9-8BFE-1495E7B1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7A01-CDB1-4E0C-8263-E033CD816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8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C2C87-94FD-441E-B3AE-9E46D7822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4FD0E-9C07-4962-9098-71A4396EE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525A5-932D-4276-9814-3729A4D30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F780-64F1-464A-95BA-BBF12596C4C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59B1B-08AE-4427-ADDA-019DA934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0B79A-1CF8-4E7F-9603-AC0FC7220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7A01-CDB1-4E0C-8263-E033CD816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0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88C1-7094-44C9-BD9D-43C6B513A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A9E50-1DB0-4068-837F-77DA34110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12682-243F-4123-A13F-77E8F24D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F780-64F1-464A-95BA-BBF12596C4C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D1DF6-96C7-4B42-B9B6-B7BE6D4B0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FF05B-4E86-43EA-8ED6-71DD7B60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7A01-CDB1-4E0C-8263-E033CD816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9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E286-3E2E-44F2-B725-75E1D044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79449-63A1-4FDB-9EB7-548AE746E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66E27-EAAD-4E2C-B5CA-4A12D0012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316D6-8CB5-4C73-A74E-DF4CCC68E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F780-64F1-464A-95BA-BBF12596C4C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55E5A-805C-44FC-A5FC-F5ADE86F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B3BFE-BF96-4331-87D8-B5C166C5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7A01-CDB1-4E0C-8263-E033CD816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D13EC-A4C5-4B79-B1B5-5456BDFA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04E6D-CAB0-4D10-82D8-F4EE44D17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CD3EE-ED9A-45B3-8B7F-CE63108EE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572842-AF5F-4EFE-9A8E-55488130C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D5CA8-8C26-4C2F-BE8F-346486758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E75FA-EA4F-4DD3-997C-82B0E0E9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F780-64F1-464A-95BA-BBF12596C4C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AD64C6-C33B-4E6A-8BF1-C2C232EC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98CD94-D5BE-4877-A0CF-0492744F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7A01-CDB1-4E0C-8263-E033CD816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5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4AE0-233B-4DEE-8CD8-85308EBC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086A4B-9EA5-45C3-B456-682200709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F780-64F1-464A-95BA-BBF12596C4C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FD268-E859-4978-9767-1916F2470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B9864-4B66-4DC2-9B36-DCD82D89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7A01-CDB1-4E0C-8263-E033CD816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6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EFE93-8C3A-40B4-9408-522F0CBE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F780-64F1-464A-95BA-BBF12596C4C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F997E-57F8-46F0-82EB-FC04FB252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3895E-BA3A-4E34-B7E3-00574C24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7A01-CDB1-4E0C-8263-E033CD816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8F7C-D249-403A-873B-D7D0ECE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BF641-8688-4186-BA38-C0B03634F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48B74-6273-46D7-8287-7A5B07A5B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B976F-0782-49A4-8984-92DFAA0A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F780-64F1-464A-95BA-BBF12596C4C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AB5D6-C047-44C4-814C-8C7D336AB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E7C09-3DA2-482D-BAD9-8714725E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7A01-CDB1-4E0C-8263-E033CD816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8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4D475-BB50-4C00-830A-FC7F8A41A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BB5053-90F2-427F-BB8D-0030AAA44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39B33-D80F-4036-B255-5BDE38918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4F592-3AE4-49B7-84BD-78439DAF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F780-64F1-464A-95BA-BBF12596C4C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B10AB-60F5-4265-883F-C781B7F47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D6C15-9916-4FFA-B660-676D16FF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7A01-CDB1-4E0C-8263-E033CD816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25C02-B975-44C4-A150-63F3ACC9C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BF642-17F5-464C-88E7-950C027A8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3735A-753D-493A-B69C-E03FCDD88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7F780-64F1-464A-95BA-BBF12596C4C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8F8B3-BC75-409A-B850-4775B4318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067DB-D709-4ED8-87FA-52DA374AB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67A01-CDB1-4E0C-8263-E033CD816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4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5BE9-D5D9-47D1-93A4-1049ADB9E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2124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Chicago human-wildlife conflict modeling</a:t>
            </a:r>
          </a:p>
        </p:txBody>
      </p:sp>
      <p:pic>
        <p:nvPicPr>
          <p:cNvPr id="1026" name="Picture 2" descr="Human–wildlife conflict - Wikipedia">
            <a:extLst>
              <a:ext uri="{FF2B5EF4-FFF2-40B4-BE49-F238E27FC236}">
                <a16:creationId xmlns:a16="http://schemas.microsoft.com/office/drawing/2014/main" id="{D3C83CFE-0969-445A-8CBF-37DB87282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950" y="2390289"/>
            <a:ext cx="6811347" cy="383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414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07C44-04E7-4816-A052-D0786639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 course, I had to over-complicate things…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E9A6-1364-40E2-AA32-99797224D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standard integrated model is for a single season, it does not account for </a:t>
            </a:r>
            <a:r>
              <a:rPr lang="en-US" dirty="0" err="1"/>
              <a:t>spatio</a:t>
            </a:r>
            <a:r>
              <a:rPr lang="en-US" dirty="0"/>
              <a:t>-temporal correlation.</a:t>
            </a:r>
          </a:p>
          <a:p>
            <a:r>
              <a:rPr lang="en-US" dirty="0"/>
              <a:t>Other canned techniques I typically use with occupancy data are not as applicable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FE5B19-51EB-4D84-9AF6-A49E86AD8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821" y="3740697"/>
            <a:ext cx="6739520" cy="275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10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5BA204-C8A1-4A8F-9C80-4660BA6A3D59}"/>
                  </a:ext>
                </a:extLst>
              </p:cNvPr>
              <p:cNvSpPr txBox="1"/>
              <p:nvPr/>
            </p:nvSpPr>
            <p:spPr>
              <a:xfrm>
                <a:off x="2932922" y="145609"/>
                <a:ext cx="6326155" cy="2844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u="sng" dirty="0"/>
                  <a:t>Latent state model</a:t>
                </a:r>
                <a:endParaRPr lang="en-US" sz="2800" b="0" u="sng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~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𝐵𝑒𝑟𝑛𝑜𝑢𝑙𝑙𝑖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:pPr algn="ctr"/>
                <a:r>
                  <a:rPr lang="en-US" sz="2800" u="sng" dirty="0"/>
                  <a:t>Linear predictor occupancy</a:t>
                </a:r>
                <a:endParaRPr lang="en-US" sz="2800" b="0" u="sng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𝑐𝑙𝑜𝑔𝑙𝑜𝑔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800" u="sng" dirty="0"/>
                  <a:t>Linear predictor for conflict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5BA204-C8A1-4A8F-9C80-4660BA6A3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922" y="145609"/>
                <a:ext cx="6326155" cy="2844048"/>
              </a:xfrm>
              <a:prstGeom prst="rect">
                <a:avLst/>
              </a:prstGeom>
              <a:blipFill>
                <a:blip r:embed="rId2"/>
                <a:stretch>
                  <a:fillRect t="-2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2454AD-9177-4539-B5FA-FEEADC9F01CE}"/>
                  </a:ext>
                </a:extLst>
              </p:cNvPr>
              <p:cNvSpPr txBox="1"/>
              <p:nvPr/>
            </p:nvSpPr>
            <p:spPr>
              <a:xfrm>
                <a:off x="2932921" y="3527770"/>
                <a:ext cx="6326155" cy="1853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u="sng" dirty="0"/>
                  <a:t>Basis function (i.e., a GAM), with temporally correlated random effects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𝑙𝑎𝑡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𝑙𝑜𝑛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2454AD-9177-4539-B5FA-FEEADC9F0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921" y="3527770"/>
                <a:ext cx="6326155" cy="1853713"/>
              </a:xfrm>
              <a:prstGeom prst="rect">
                <a:avLst/>
              </a:prstGeom>
              <a:blipFill>
                <a:blip r:embed="rId3"/>
                <a:stretch>
                  <a:fillRect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573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9D54-D723-4F21-8BE8-E81006BB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functions are smoothing terms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B7E524-AD6F-48FD-976F-44D1107FF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9920" y="2110444"/>
            <a:ext cx="6704623" cy="37323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750EFB-9D05-4C95-9F9B-83C67E557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721" y="2110444"/>
            <a:ext cx="6704622" cy="37323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EC056E7-BEE7-41F5-BF58-0DD6648DD4CF}"/>
                  </a:ext>
                </a:extLst>
              </p:cNvPr>
              <p:cNvSpPr/>
              <p:nvPr/>
            </p:nvSpPr>
            <p:spPr>
              <a:xfrm>
                <a:off x="5050060" y="1690688"/>
                <a:ext cx="191280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𝑙𝑎𝑡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𝑙𝑜𝑛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EC056E7-BEE7-41F5-BF58-0DD6648DD4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060" y="1690688"/>
                <a:ext cx="1912802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604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2FD40D-A41E-414D-B3DF-E86032EEF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3736"/>
            <a:ext cx="10801739" cy="537426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3CBA388-C108-4D58-ADAA-20078018B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That converts covariates into a suite of polynomials, or splines</a:t>
            </a:r>
          </a:p>
        </p:txBody>
      </p:sp>
    </p:spTree>
    <p:extLst>
      <p:ext uri="{BB962C8B-B14F-4D97-AF65-F5344CB8AC3E}">
        <p14:creationId xmlns:p14="http://schemas.microsoft.com/office/powerpoint/2010/main" val="688813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65D24-2043-4955-A46E-C9012C11E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934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And then we use those splines as covariates within the model, which accounts for spatial autocorrelation and allows that correlation to evolve through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A4425D-7E71-48FD-AE80-EAA95B48FBBB}"/>
                  </a:ext>
                </a:extLst>
              </p:cNvPr>
              <p:cNvSpPr txBox="1"/>
              <p:nvPr/>
            </p:nvSpPr>
            <p:spPr>
              <a:xfrm>
                <a:off x="402529" y="2808160"/>
                <a:ext cx="6326155" cy="1853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u="sng" dirty="0"/>
                  <a:t>Basis function (i.e., a GAM), with temporally correlated random effects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𝑙𝑎𝑡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𝑙𝑜𝑛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A4425D-7E71-48FD-AE80-EAA95B48F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29" y="2808160"/>
                <a:ext cx="6326155" cy="1853713"/>
              </a:xfrm>
              <a:prstGeom prst="rect">
                <a:avLst/>
              </a:prstGeom>
              <a:blipFill>
                <a:blip r:embed="rId2"/>
                <a:stretch>
                  <a:fillRect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41BECF-A4B7-4842-ADDE-66A887457F76}"/>
                  </a:ext>
                </a:extLst>
              </p:cNvPr>
              <p:cNvSpPr txBox="1"/>
              <p:nvPr/>
            </p:nvSpPr>
            <p:spPr>
              <a:xfrm>
                <a:off x="973411" y="5338652"/>
                <a:ext cx="49411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𝑙𝑎𝑡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𝑙𝑜𝑛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l-GR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𝑆𝑝𝑙𝑖𝑛𝑒𝑠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41BECF-A4B7-4842-ADDE-66A887457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11" y="5338652"/>
                <a:ext cx="494111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961E066-8799-42CB-B4CC-1FBD052F1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274" y="3135385"/>
            <a:ext cx="5213197" cy="259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17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6B61-0488-4903-95F3-C27892E0B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unique issue related to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6C756-6CE9-457F-B716-7B869FD2B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cannot have identical linear predictors for the </a:t>
            </a:r>
            <a:r>
              <a:rPr lang="en-US" dirty="0" err="1"/>
              <a:t>Pr</a:t>
            </a:r>
            <a:r>
              <a:rPr lang="en-US" dirty="0"/>
              <a:t>(occupancy) and the </a:t>
            </a:r>
            <a:r>
              <a:rPr lang="en-US" dirty="0" err="1"/>
              <a:t>Pr</a:t>
            </a:r>
            <a:r>
              <a:rPr lang="en-US" dirty="0"/>
              <a:t>(conflict) parts of the model.</a:t>
            </a:r>
          </a:p>
          <a:p>
            <a:r>
              <a:rPr lang="en-US" dirty="0"/>
              <a:t>You need one unique covariate in each linear predictor for parameters to be identifiable</a:t>
            </a:r>
          </a:p>
        </p:txBody>
      </p:sp>
    </p:spTree>
    <p:extLst>
      <p:ext uri="{BB962C8B-B14F-4D97-AF65-F5344CB8AC3E}">
        <p14:creationId xmlns:p14="http://schemas.microsoft.com/office/powerpoint/2010/main" val="4244995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23699-0162-482B-A2E9-861CB94F9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covariates: Urbanization PCA 1 (only on occupancy)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6442BE-BC1E-4801-A335-B6DFFF7211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97" r="26077"/>
          <a:stretch/>
        </p:blipFill>
        <p:spPr>
          <a:xfrm>
            <a:off x="838200" y="1874675"/>
            <a:ext cx="4102218" cy="4983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19C99F-0E6C-4860-A6F4-2CC5BA7297BF}"/>
              </a:ext>
            </a:extLst>
          </p:cNvPr>
          <p:cNvSpPr txBox="1"/>
          <p:nvPr/>
        </p:nvSpPr>
        <p:spPr>
          <a:xfrm>
            <a:off x="6096000" y="1931437"/>
            <a:ext cx="39903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Lighter values indicate areas with higher impervious cover &amp; housing density</a:t>
            </a:r>
          </a:p>
          <a:p>
            <a:endParaRPr lang="en-US" sz="2800" dirty="0"/>
          </a:p>
          <a:p>
            <a:r>
              <a:rPr lang="en-US" sz="2800" dirty="0"/>
              <a:t>Darker values indicates areas with greater tree cover</a:t>
            </a:r>
          </a:p>
        </p:txBody>
      </p:sp>
    </p:spTree>
    <p:extLst>
      <p:ext uri="{BB962C8B-B14F-4D97-AF65-F5344CB8AC3E}">
        <p14:creationId xmlns:p14="http://schemas.microsoft.com/office/powerpoint/2010/main" val="135195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23699-0162-482B-A2E9-861CB94F9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covariates: Urbanization PCA 2 (only on conflict)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19C99F-0E6C-4860-A6F4-2CC5BA7297BF}"/>
              </a:ext>
            </a:extLst>
          </p:cNvPr>
          <p:cNvSpPr txBox="1"/>
          <p:nvPr/>
        </p:nvSpPr>
        <p:spPr>
          <a:xfrm>
            <a:off x="6096000" y="1931437"/>
            <a:ext cx="39903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Lighter values indicate areas with higher tree cover &amp; housing density</a:t>
            </a:r>
          </a:p>
          <a:p>
            <a:endParaRPr lang="en-US" sz="2800" dirty="0"/>
          </a:p>
          <a:p>
            <a:r>
              <a:rPr lang="en-US" sz="2800" dirty="0"/>
              <a:t>Darker values indicates areas with more bare ground (e.g., impervious cover or grass cover)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82137-68DA-4247-9E14-EA8EC89A1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59" r="26036"/>
          <a:stretch/>
        </p:blipFill>
        <p:spPr>
          <a:xfrm>
            <a:off x="1046094" y="1690688"/>
            <a:ext cx="3691462" cy="439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86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23699-0162-482B-A2E9-861CB94F9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covariates: income (both)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19C99F-0E6C-4860-A6F4-2CC5BA7297BF}"/>
              </a:ext>
            </a:extLst>
          </p:cNvPr>
          <p:cNvSpPr txBox="1"/>
          <p:nvPr/>
        </p:nvSpPr>
        <p:spPr>
          <a:xfrm>
            <a:off x="6096000" y="1931437"/>
            <a:ext cx="39903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Lighter colors = higher income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Darker colors = lower income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39E4C6-F88A-4170-B557-4CB5196778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79" r="25809"/>
          <a:stretch/>
        </p:blipFill>
        <p:spPr>
          <a:xfrm>
            <a:off x="1319838" y="1836944"/>
            <a:ext cx="3822613" cy="439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26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23699-0162-482B-A2E9-861CB94F9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covariates: vacancy (both)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19C99F-0E6C-4860-A6F4-2CC5BA7297BF}"/>
              </a:ext>
            </a:extLst>
          </p:cNvPr>
          <p:cNvSpPr txBox="1"/>
          <p:nvPr/>
        </p:nvSpPr>
        <p:spPr>
          <a:xfrm>
            <a:off x="6096000" y="1931437"/>
            <a:ext cx="39903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Lighter colors = more vacant building reports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Darker colors = vacant building reports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2F5264-7C27-4886-A052-C2A9B1D303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37" r="26701"/>
          <a:stretch/>
        </p:blipFill>
        <p:spPr>
          <a:xfrm>
            <a:off x="1342239" y="1625901"/>
            <a:ext cx="3590488" cy="423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5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47C43F-A918-454E-9B93-BF1A8EC69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33" y="1788526"/>
            <a:ext cx="7449854" cy="42014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DA0504-2FBD-41D3-9736-50EFE0AE495B}"/>
              </a:ext>
            </a:extLst>
          </p:cNvPr>
          <p:cNvSpPr txBox="1"/>
          <p:nvPr/>
        </p:nvSpPr>
        <p:spPr>
          <a:xfrm>
            <a:off x="2272303" y="868043"/>
            <a:ext cx="724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The paper that spawned this idea…</a:t>
            </a:r>
          </a:p>
        </p:txBody>
      </p:sp>
    </p:spTree>
    <p:extLst>
      <p:ext uri="{BB962C8B-B14F-4D97-AF65-F5344CB8AC3E}">
        <p14:creationId xmlns:p14="http://schemas.microsoft.com/office/powerpoint/2010/main" val="4077209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9CF5F-21A4-4B04-8AD4-0CD9513D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species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9ABB2C5-4C38-4ECE-A468-3579D47FF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3487"/>
            <a:ext cx="2812419" cy="1727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8C0C11-209D-428D-A48A-EEE93D22B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059" y="2360397"/>
            <a:ext cx="3499795" cy="2137207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D6630EA-294B-4634-8D19-44A84C038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671" y="2295666"/>
            <a:ext cx="2857143" cy="2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61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8EB5-3758-491D-BC5C-70431A68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D4C81-7C20-47A7-9D18-D6927CA25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43 camera trap sites within Chicago, data from 2011 – 2013 (12 sampling periods)</a:t>
            </a:r>
          </a:p>
          <a:p>
            <a:r>
              <a:rPr lang="en-US" dirty="0"/>
              <a:t>Complaint data:</a:t>
            </a:r>
          </a:p>
          <a:p>
            <a:pPr lvl="1"/>
            <a:r>
              <a:rPr lang="en-US" dirty="0"/>
              <a:t>Coyote: ~ 236 complaints per sampling period (N = 2839)</a:t>
            </a:r>
          </a:p>
          <a:p>
            <a:pPr lvl="1"/>
            <a:r>
              <a:rPr lang="en-US" dirty="0"/>
              <a:t>Opossum: ~ 134 complaints per sampling period (N = 1634)</a:t>
            </a:r>
          </a:p>
          <a:p>
            <a:pPr lvl="1"/>
            <a:r>
              <a:rPr lang="en-US" dirty="0"/>
              <a:t>Raccoon: ~216 complaints per sampling period (N = 2592)</a:t>
            </a:r>
          </a:p>
        </p:txBody>
      </p:sp>
    </p:spTree>
    <p:extLst>
      <p:ext uri="{BB962C8B-B14F-4D97-AF65-F5344CB8AC3E}">
        <p14:creationId xmlns:p14="http://schemas.microsoft.com/office/powerpoint/2010/main" val="915886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73F6A-CABA-4C45-BA72-04B6D858D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C32C19-61AD-4AB6-9C96-FA76D129B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93" y="1153107"/>
            <a:ext cx="10550459" cy="521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4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1624A8-378A-4938-93D5-B31718207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0537"/>
            <a:ext cx="12192000" cy="60659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DF07F0-1CA0-4D49-8EA2-FE402001A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374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Coyote occupancy</a:t>
            </a:r>
          </a:p>
        </p:txBody>
      </p:sp>
    </p:spTree>
    <p:extLst>
      <p:ext uri="{BB962C8B-B14F-4D97-AF65-F5344CB8AC3E}">
        <p14:creationId xmlns:p14="http://schemas.microsoft.com/office/powerpoint/2010/main" val="2339527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716ADA-05E2-41ED-AD48-F9417C0F8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4463"/>
            <a:ext cx="12192000" cy="60659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DF07F0-1CA0-4D49-8EA2-FE402001A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374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opossum occupancy</a:t>
            </a:r>
          </a:p>
        </p:txBody>
      </p:sp>
    </p:spTree>
    <p:extLst>
      <p:ext uri="{BB962C8B-B14F-4D97-AF65-F5344CB8AC3E}">
        <p14:creationId xmlns:p14="http://schemas.microsoft.com/office/powerpoint/2010/main" val="746066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07F0-1CA0-4D49-8EA2-FE402001A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374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raccoon occupancy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FF7F90-6D5F-4328-BBBA-770E585B7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6074"/>
            <a:ext cx="12192000" cy="606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B34E-531F-4706-867C-CF933AE76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5" y="-28522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Average occupancy across sampling periods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8F674-0B70-40D2-B9D5-9226E8232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2030"/>
            <a:ext cx="12192000" cy="606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51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4E5C9A-7124-4125-9F74-B586A701B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3800"/>
            <a:ext cx="12192000" cy="60659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8EACA1-A4C2-4C28-BCBB-343DA7A01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</a:t>
            </a:r>
            <a:r>
              <a:rPr lang="en-US" dirty="0"/>
              <a:t>(conflict)</a:t>
            </a:r>
          </a:p>
        </p:txBody>
      </p:sp>
    </p:spTree>
    <p:extLst>
      <p:ext uri="{BB962C8B-B14F-4D97-AF65-F5344CB8AC3E}">
        <p14:creationId xmlns:p14="http://schemas.microsoft.com/office/powerpoint/2010/main" val="922607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EACA1-A4C2-4C28-BCBB-343DA7A01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</a:t>
            </a:r>
            <a:r>
              <a:rPr lang="en-US" dirty="0"/>
              <a:t>(occupancy) * </a:t>
            </a:r>
            <a:r>
              <a:rPr lang="en-US" dirty="0" err="1"/>
              <a:t>Pr</a:t>
            </a:r>
            <a:r>
              <a:rPr lang="en-US" dirty="0"/>
              <a:t>(conflict)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CA4CB2-3A75-4334-B25D-0EDB0133D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5916"/>
            <a:ext cx="12192000" cy="606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86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829B0-9FFE-4BE3-9E3C-56B1F5DFF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Coyote looks quite similar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6E5D3-1C62-4649-B084-357B3EE4F1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835"/>
          <a:stretch/>
        </p:blipFill>
        <p:spPr>
          <a:xfrm>
            <a:off x="310393" y="1538650"/>
            <a:ext cx="4043494" cy="60659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5A90EE-0939-467E-BE74-AB9007397A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835"/>
          <a:stretch/>
        </p:blipFill>
        <p:spPr>
          <a:xfrm>
            <a:off x="7310306" y="1538650"/>
            <a:ext cx="4043494" cy="60659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3EC67F-528F-484C-81FE-1253A97E47C7}"/>
              </a:ext>
            </a:extLst>
          </p:cNvPr>
          <p:cNvSpPr txBox="1"/>
          <p:nvPr/>
        </p:nvSpPr>
        <p:spPr>
          <a:xfrm>
            <a:off x="1291905" y="1690688"/>
            <a:ext cx="2080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occupancy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802AA-D5D8-4CE6-9CC3-44AED6736C91}"/>
              </a:ext>
            </a:extLst>
          </p:cNvPr>
          <p:cNvSpPr txBox="1"/>
          <p:nvPr/>
        </p:nvSpPr>
        <p:spPr>
          <a:xfrm>
            <a:off x="8083841" y="1769164"/>
            <a:ext cx="249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Occupancy * conflict</a:t>
            </a:r>
          </a:p>
        </p:txBody>
      </p:sp>
    </p:spTree>
    <p:extLst>
      <p:ext uri="{BB962C8B-B14F-4D97-AF65-F5344CB8AC3E}">
        <p14:creationId xmlns:p14="http://schemas.microsoft.com/office/powerpoint/2010/main" val="40276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A0A47-5A4B-4FB9-957F-1A2D445C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What’s cool about the model…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F2CF21-58A0-4272-A668-D4DB7F22467E}"/>
              </a:ext>
            </a:extLst>
          </p:cNvPr>
          <p:cNvSpPr txBox="1"/>
          <p:nvPr/>
        </p:nvSpPr>
        <p:spPr>
          <a:xfrm>
            <a:off x="1268021" y="2428919"/>
            <a:ext cx="3043920" cy="12003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Presence only data (e.g., community science data)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38F18A-5184-40A2-AAFD-ABC4745FA682}"/>
              </a:ext>
            </a:extLst>
          </p:cNvPr>
          <p:cNvSpPr txBox="1"/>
          <p:nvPr/>
        </p:nvSpPr>
        <p:spPr>
          <a:xfrm>
            <a:off x="1268021" y="4006752"/>
            <a:ext cx="3043920" cy="83099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Rigorous detection / non-detection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60C86-7AE4-4CFF-AAE8-61FC50629B03}"/>
              </a:ext>
            </a:extLst>
          </p:cNvPr>
          <p:cNvSpPr txBox="1"/>
          <p:nvPr/>
        </p:nvSpPr>
        <p:spPr>
          <a:xfrm>
            <a:off x="1268021" y="5392334"/>
            <a:ext cx="3043920" cy="83099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Spatial / temporal covariates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CA3FEB-858E-4AB9-9651-6927DDDBF313}"/>
              </a:ext>
            </a:extLst>
          </p:cNvPr>
          <p:cNvSpPr txBox="1"/>
          <p:nvPr/>
        </p:nvSpPr>
        <p:spPr>
          <a:xfrm>
            <a:off x="1531632" y="1505295"/>
            <a:ext cx="2516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3925587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829B0-9FFE-4BE3-9E3C-56B1F5DFF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Opossum is a little different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6E5D3-1C62-4649-B084-357B3EE4F1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34" r="33601"/>
          <a:stretch/>
        </p:blipFill>
        <p:spPr>
          <a:xfrm>
            <a:off x="310391" y="1538650"/>
            <a:ext cx="4043495" cy="60659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5A90EE-0939-467E-BE74-AB9007397A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18" t="-4551" r="33418" b="4551"/>
          <a:stretch/>
        </p:blipFill>
        <p:spPr>
          <a:xfrm>
            <a:off x="7310306" y="1303759"/>
            <a:ext cx="4043494" cy="60659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3EC67F-528F-484C-81FE-1253A97E47C7}"/>
              </a:ext>
            </a:extLst>
          </p:cNvPr>
          <p:cNvSpPr txBox="1"/>
          <p:nvPr/>
        </p:nvSpPr>
        <p:spPr>
          <a:xfrm>
            <a:off x="1291905" y="1690688"/>
            <a:ext cx="2080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occupancy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802AA-D5D8-4CE6-9CC3-44AED6736C91}"/>
              </a:ext>
            </a:extLst>
          </p:cNvPr>
          <p:cNvSpPr txBox="1"/>
          <p:nvPr/>
        </p:nvSpPr>
        <p:spPr>
          <a:xfrm>
            <a:off x="8083841" y="1769164"/>
            <a:ext cx="249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Occupancy * conflict</a:t>
            </a:r>
          </a:p>
        </p:txBody>
      </p:sp>
    </p:spTree>
    <p:extLst>
      <p:ext uri="{BB962C8B-B14F-4D97-AF65-F5344CB8AC3E}">
        <p14:creationId xmlns:p14="http://schemas.microsoft.com/office/powerpoint/2010/main" val="7996781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829B0-9FFE-4BE3-9E3C-56B1F5DFF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raccoon is a little different as well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6E5D3-1C62-4649-B084-357B3EE4F1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776" t="-2506" r="59" b="2506"/>
          <a:stretch/>
        </p:blipFill>
        <p:spPr>
          <a:xfrm>
            <a:off x="310391" y="1303759"/>
            <a:ext cx="4043495" cy="60659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5A90EE-0939-467E-BE74-AB9007397A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836" t="-6379" b="6379"/>
          <a:stretch/>
        </p:blipFill>
        <p:spPr>
          <a:xfrm>
            <a:off x="7310306" y="1123006"/>
            <a:ext cx="4043494" cy="60659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3EC67F-528F-484C-81FE-1253A97E47C7}"/>
              </a:ext>
            </a:extLst>
          </p:cNvPr>
          <p:cNvSpPr txBox="1"/>
          <p:nvPr/>
        </p:nvSpPr>
        <p:spPr>
          <a:xfrm>
            <a:off x="1291905" y="1690688"/>
            <a:ext cx="2080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occupancy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802AA-D5D8-4CE6-9CC3-44AED6736C91}"/>
              </a:ext>
            </a:extLst>
          </p:cNvPr>
          <p:cNvSpPr txBox="1"/>
          <p:nvPr/>
        </p:nvSpPr>
        <p:spPr>
          <a:xfrm>
            <a:off x="8083841" y="1769164"/>
            <a:ext cx="249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Occupancy * conflict</a:t>
            </a:r>
          </a:p>
        </p:txBody>
      </p:sp>
    </p:spTree>
    <p:extLst>
      <p:ext uri="{BB962C8B-B14F-4D97-AF65-F5344CB8AC3E}">
        <p14:creationId xmlns:p14="http://schemas.microsoft.com/office/powerpoint/2010/main" val="3702591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FD71-7FF6-4AB1-A22B-023229053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858" y="0"/>
            <a:ext cx="11272284" cy="1325563"/>
          </a:xfrm>
        </p:spPr>
        <p:txBody>
          <a:bodyPr>
            <a:normAutofit/>
          </a:bodyPr>
          <a:lstStyle/>
          <a:p>
            <a:r>
              <a:rPr lang="en-US" sz="3200" dirty="0"/>
              <a:t>But overall, it’s not too different: </a:t>
            </a:r>
            <a:r>
              <a:rPr lang="en-US" sz="3200" dirty="0" err="1"/>
              <a:t>Pr</a:t>
            </a:r>
            <a:r>
              <a:rPr lang="en-US" sz="3200" dirty="0"/>
              <a:t>(occupancy) * (1 – </a:t>
            </a:r>
            <a:r>
              <a:rPr lang="en-US" sz="3200" dirty="0" err="1"/>
              <a:t>Pr</a:t>
            </a:r>
            <a:r>
              <a:rPr lang="en-US" sz="3200" dirty="0"/>
              <a:t>(conflict))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31D29F-2347-4B63-96BF-181A82F2A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5116"/>
            <a:ext cx="12192000" cy="606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413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53000-7E93-4E47-983D-AD1AD2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97CEF-8B90-4F00-8D3C-16BCD5540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like to report coyote if they see them, and though these reports may come more from forested areas w/ houses, it essentially tracks their occupancy. They get into conflict according to their distribution, which is predominately on the north side of the city.</a:t>
            </a:r>
          </a:p>
          <a:p>
            <a:r>
              <a:rPr lang="en-US" dirty="0"/>
              <a:t>Opossum and raccoon are different, there is the middle of the city (sanitary &amp; ship canal?) where they occupy but are often not reported. There are also patches within their distribution where they have relatively low conflict. Conflict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99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265C-9A13-4C8A-867A-744236A5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other figures?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B5CCAE-30F7-4B1D-BD3D-38E675F92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1376"/>
            <a:ext cx="6858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FB8C75-F4FB-44FE-8AD3-4E675A7A5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57" y="1831841"/>
            <a:ext cx="5310108" cy="262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5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A0A47-5A4B-4FB9-957F-1A2D445C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What’s cool about the model…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F2CF21-58A0-4272-A668-D4DB7F22467E}"/>
              </a:ext>
            </a:extLst>
          </p:cNvPr>
          <p:cNvSpPr txBox="1"/>
          <p:nvPr/>
        </p:nvSpPr>
        <p:spPr>
          <a:xfrm>
            <a:off x="1268021" y="2428919"/>
            <a:ext cx="3043920" cy="12003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Presence only data (e.g., community science data)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38F18A-5184-40A2-AAFD-ABC4745FA682}"/>
              </a:ext>
            </a:extLst>
          </p:cNvPr>
          <p:cNvSpPr txBox="1"/>
          <p:nvPr/>
        </p:nvSpPr>
        <p:spPr>
          <a:xfrm>
            <a:off x="1268021" y="4006752"/>
            <a:ext cx="3043920" cy="83099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Rigorous detection / non-detection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60C86-7AE4-4CFF-AAE8-61FC50629B03}"/>
              </a:ext>
            </a:extLst>
          </p:cNvPr>
          <p:cNvSpPr txBox="1"/>
          <p:nvPr/>
        </p:nvSpPr>
        <p:spPr>
          <a:xfrm>
            <a:off x="1268021" y="5392334"/>
            <a:ext cx="3043920" cy="83099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Spatial / temporal covariates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CA3FEB-858E-4AB9-9651-6927DDDBF313}"/>
              </a:ext>
            </a:extLst>
          </p:cNvPr>
          <p:cNvSpPr txBox="1"/>
          <p:nvPr/>
        </p:nvSpPr>
        <p:spPr>
          <a:xfrm>
            <a:off x="1531632" y="1505295"/>
            <a:ext cx="2516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inputs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6D7F9C-1B03-4C60-8511-99C0415E4ADA}"/>
              </a:ext>
            </a:extLst>
          </p:cNvPr>
          <p:cNvSpPr txBox="1"/>
          <p:nvPr/>
        </p:nvSpPr>
        <p:spPr>
          <a:xfrm>
            <a:off x="7816385" y="1505295"/>
            <a:ext cx="2516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outputs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8B3F14-261F-4C13-AC10-603706BF7A32}"/>
              </a:ext>
            </a:extLst>
          </p:cNvPr>
          <p:cNvSpPr txBox="1"/>
          <p:nvPr/>
        </p:nvSpPr>
        <p:spPr>
          <a:xfrm>
            <a:off x="7552773" y="2460799"/>
            <a:ext cx="3043920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Species occupancy across landscape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3417EC-2D07-4AB5-BBE0-5BC95F1C3517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4311941" y="2876298"/>
            <a:ext cx="3240832" cy="1527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B49AF1-258E-41B7-83AD-87A001D89641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311941" y="2876298"/>
            <a:ext cx="3240832" cy="15675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C53A42-6C9E-44DF-89D8-45F303A8806A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246227" y="2876298"/>
            <a:ext cx="3306546" cy="30225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26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A0A47-5A4B-4FB9-957F-1A2D445C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What’s cool about the model…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F2CF21-58A0-4272-A668-D4DB7F22467E}"/>
              </a:ext>
            </a:extLst>
          </p:cNvPr>
          <p:cNvSpPr txBox="1"/>
          <p:nvPr/>
        </p:nvSpPr>
        <p:spPr>
          <a:xfrm>
            <a:off x="1268021" y="2428919"/>
            <a:ext cx="3043920" cy="12003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Presence only data (e.g., community science data)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38F18A-5184-40A2-AAFD-ABC4745FA682}"/>
              </a:ext>
            </a:extLst>
          </p:cNvPr>
          <p:cNvSpPr txBox="1"/>
          <p:nvPr/>
        </p:nvSpPr>
        <p:spPr>
          <a:xfrm>
            <a:off x="1268021" y="4006752"/>
            <a:ext cx="3043920" cy="83099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Rigorous detection / non-detection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60C86-7AE4-4CFF-AAE8-61FC50629B03}"/>
              </a:ext>
            </a:extLst>
          </p:cNvPr>
          <p:cNvSpPr txBox="1"/>
          <p:nvPr/>
        </p:nvSpPr>
        <p:spPr>
          <a:xfrm>
            <a:off x="1268021" y="5392334"/>
            <a:ext cx="3043920" cy="83099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Spatial / temporal covariates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CA3FEB-858E-4AB9-9651-6927DDDBF313}"/>
              </a:ext>
            </a:extLst>
          </p:cNvPr>
          <p:cNvSpPr txBox="1"/>
          <p:nvPr/>
        </p:nvSpPr>
        <p:spPr>
          <a:xfrm>
            <a:off x="1531632" y="1505295"/>
            <a:ext cx="2516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inputs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6D7F9C-1B03-4C60-8511-99C0415E4ADA}"/>
              </a:ext>
            </a:extLst>
          </p:cNvPr>
          <p:cNvSpPr txBox="1"/>
          <p:nvPr/>
        </p:nvSpPr>
        <p:spPr>
          <a:xfrm>
            <a:off x="7816385" y="1505295"/>
            <a:ext cx="2516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outputs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8B3F14-261F-4C13-AC10-603706BF7A32}"/>
              </a:ext>
            </a:extLst>
          </p:cNvPr>
          <p:cNvSpPr txBox="1"/>
          <p:nvPr/>
        </p:nvSpPr>
        <p:spPr>
          <a:xfrm>
            <a:off x="7552773" y="2460799"/>
            <a:ext cx="3043920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Species occupancy across landscape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3A157A-4E75-4544-A63A-47897B2001E4}"/>
              </a:ext>
            </a:extLst>
          </p:cNvPr>
          <p:cNvSpPr txBox="1"/>
          <p:nvPr/>
        </p:nvSpPr>
        <p:spPr>
          <a:xfrm>
            <a:off x="7552773" y="3600969"/>
            <a:ext cx="3043920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The bias from presence only data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3417EC-2D07-4AB5-BBE0-5BC95F1C3517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4311941" y="3029084"/>
            <a:ext cx="3240832" cy="9873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C53A42-6C9E-44DF-89D8-45F303A8806A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246227" y="4016468"/>
            <a:ext cx="3306546" cy="18823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92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A0A47-5A4B-4FB9-957F-1A2D445C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What’s cool about the model…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F2CF21-58A0-4272-A668-D4DB7F22467E}"/>
              </a:ext>
            </a:extLst>
          </p:cNvPr>
          <p:cNvSpPr txBox="1"/>
          <p:nvPr/>
        </p:nvSpPr>
        <p:spPr>
          <a:xfrm>
            <a:off x="1268021" y="2428919"/>
            <a:ext cx="3043920" cy="12003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Presence only data (e.g., community science data)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38F18A-5184-40A2-AAFD-ABC4745FA682}"/>
              </a:ext>
            </a:extLst>
          </p:cNvPr>
          <p:cNvSpPr txBox="1"/>
          <p:nvPr/>
        </p:nvSpPr>
        <p:spPr>
          <a:xfrm>
            <a:off x="1268021" y="4006752"/>
            <a:ext cx="3043920" cy="83099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Rigorous detection / non-detection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60C86-7AE4-4CFF-AAE8-61FC50629B03}"/>
              </a:ext>
            </a:extLst>
          </p:cNvPr>
          <p:cNvSpPr txBox="1"/>
          <p:nvPr/>
        </p:nvSpPr>
        <p:spPr>
          <a:xfrm>
            <a:off x="1268021" y="5392334"/>
            <a:ext cx="3043920" cy="83099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Spatial / temporal covariates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CA3FEB-858E-4AB9-9651-6927DDDBF313}"/>
              </a:ext>
            </a:extLst>
          </p:cNvPr>
          <p:cNvSpPr txBox="1"/>
          <p:nvPr/>
        </p:nvSpPr>
        <p:spPr>
          <a:xfrm>
            <a:off x="1531632" y="1505295"/>
            <a:ext cx="2516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inputs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6D7F9C-1B03-4C60-8511-99C0415E4ADA}"/>
              </a:ext>
            </a:extLst>
          </p:cNvPr>
          <p:cNvSpPr txBox="1"/>
          <p:nvPr/>
        </p:nvSpPr>
        <p:spPr>
          <a:xfrm>
            <a:off x="7816385" y="1505295"/>
            <a:ext cx="2516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outputs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8B3F14-261F-4C13-AC10-603706BF7A32}"/>
              </a:ext>
            </a:extLst>
          </p:cNvPr>
          <p:cNvSpPr txBox="1"/>
          <p:nvPr/>
        </p:nvSpPr>
        <p:spPr>
          <a:xfrm>
            <a:off x="7552773" y="2460799"/>
            <a:ext cx="3043920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Species occupancy across landscape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3A157A-4E75-4544-A63A-47897B2001E4}"/>
              </a:ext>
            </a:extLst>
          </p:cNvPr>
          <p:cNvSpPr txBox="1"/>
          <p:nvPr/>
        </p:nvSpPr>
        <p:spPr>
          <a:xfrm>
            <a:off x="7552773" y="3600969"/>
            <a:ext cx="3043920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The bias from presence only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4FA7FC-9B2E-4E9B-9747-CCE838168AE0}"/>
              </a:ext>
            </a:extLst>
          </p:cNvPr>
          <p:cNvSpPr txBox="1"/>
          <p:nvPr/>
        </p:nvSpPr>
        <p:spPr>
          <a:xfrm>
            <a:off x="7552773" y="4837749"/>
            <a:ext cx="3043920" cy="12003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Pr</a:t>
            </a:r>
            <a:r>
              <a:rPr lang="en-US" sz="2400" dirty="0">
                <a:solidFill>
                  <a:schemeClr val="bg1"/>
                </a:solidFill>
              </a:rPr>
              <a:t>(detection) from detection / non-detection data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3417EC-2D07-4AB5-BBE0-5BC95F1C3517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4311941" y="4422251"/>
            <a:ext cx="3240832" cy="10156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C53A42-6C9E-44DF-89D8-45F303A8806A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246227" y="5437914"/>
            <a:ext cx="3306546" cy="4609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57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3FBD78F-0143-4AE9-AC10-D9CD0E508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99" y="2552421"/>
            <a:ext cx="3112206" cy="27569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20632F-6307-435D-B68F-FA1DFB96AD92}"/>
              </a:ext>
            </a:extLst>
          </p:cNvPr>
          <p:cNvSpPr txBox="1"/>
          <p:nvPr/>
        </p:nvSpPr>
        <p:spPr>
          <a:xfrm>
            <a:off x="935399" y="2021964"/>
            <a:ext cx="259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Species occupancy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05238F-84C8-4526-9C18-F96720099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415" y="2631358"/>
            <a:ext cx="2852572" cy="25815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87AC4F-DAAA-4934-8DF0-78A3FF233968}"/>
              </a:ext>
            </a:extLst>
          </p:cNvPr>
          <p:cNvSpPr txBox="1"/>
          <p:nvPr/>
        </p:nvSpPr>
        <p:spPr>
          <a:xfrm>
            <a:off x="4619242" y="1998361"/>
            <a:ext cx="259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Presence-only bias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EE0C18-BF11-407D-AD35-A72F8FC1B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1805" y="2656679"/>
            <a:ext cx="2744613" cy="25562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D4D1AB-2F8E-4B1E-9E40-5E14BACE2828}"/>
              </a:ext>
            </a:extLst>
          </p:cNvPr>
          <p:cNvSpPr txBox="1"/>
          <p:nvPr/>
        </p:nvSpPr>
        <p:spPr>
          <a:xfrm>
            <a:off x="8393265" y="1934633"/>
            <a:ext cx="3178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your observed presence-only data will look like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7C6A4E-66A6-47D7-9BCD-2BCB8AC647D9}"/>
              </a:ext>
            </a:extLst>
          </p:cNvPr>
          <p:cNvSpPr txBox="1"/>
          <p:nvPr/>
        </p:nvSpPr>
        <p:spPr>
          <a:xfrm>
            <a:off x="2025353" y="153824"/>
            <a:ext cx="8161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What does this presence only bias look like?</a:t>
            </a:r>
          </a:p>
        </p:txBody>
      </p:sp>
    </p:spTree>
    <p:extLst>
      <p:ext uri="{BB962C8B-B14F-4D97-AF65-F5344CB8AC3E}">
        <p14:creationId xmlns:p14="http://schemas.microsoft.com/office/powerpoint/2010/main" val="148182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2772-AA89-40C5-B76F-E0E643C25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49" y="365125"/>
            <a:ext cx="1152647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But what if that bias is not actually a nuisance parameter, what if it could estimate something useful?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429D7-51A0-43E7-BB84-37DEE59C9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99" y="2552421"/>
            <a:ext cx="3112206" cy="27569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DA84DD-0ECE-47DF-BD31-0F9D6EDFC721}"/>
              </a:ext>
            </a:extLst>
          </p:cNvPr>
          <p:cNvSpPr txBox="1"/>
          <p:nvPr/>
        </p:nvSpPr>
        <p:spPr>
          <a:xfrm>
            <a:off x="935399" y="2021964"/>
            <a:ext cx="259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Species occupancy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65C495-559E-4DBE-8CD2-7DECF6EB9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415" y="2631358"/>
            <a:ext cx="2852572" cy="2581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8E33E0-E637-4350-B475-BB44136617DD}"/>
              </a:ext>
            </a:extLst>
          </p:cNvPr>
          <p:cNvSpPr txBox="1"/>
          <p:nvPr/>
        </p:nvSpPr>
        <p:spPr>
          <a:xfrm>
            <a:off x="4619242" y="1998361"/>
            <a:ext cx="2592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Probability of human-wildlife conflict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42AE43-C085-4258-90CF-13E72F0E7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1805" y="2656679"/>
            <a:ext cx="2744613" cy="25562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DCEF82-55F9-4A91-A8EA-8722759598DA}"/>
              </a:ext>
            </a:extLst>
          </p:cNvPr>
          <p:cNvSpPr txBox="1"/>
          <p:nvPr/>
        </p:nvSpPr>
        <p:spPr>
          <a:xfrm>
            <a:off x="8393265" y="1934633"/>
            <a:ext cx="3178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Where human wildlife conflict occurs</a:t>
            </a:r>
          </a:p>
        </p:txBody>
      </p:sp>
    </p:spTree>
    <p:extLst>
      <p:ext uri="{BB962C8B-B14F-4D97-AF65-F5344CB8AC3E}">
        <p14:creationId xmlns:p14="http://schemas.microsoft.com/office/powerpoint/2010/main" val="4033740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1B6A7-DE2A-4EF3-9D2E-123B292C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combined 311 wildlife complaint data with our camera trapping data?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0B155E-2D34-4328-A785-11D8C1995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5" y="2940990"/>
            <a:ext cx="3404604" cy="23636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BA2A3D-B791-460C-93C3-A6F5A40A48FE}"/>
              </a:ext>
            </a:extLst>
          </p:cNvPr>
          <p:cNvSpPr txBox="1"/>
          <p:nvPr/>
        </p:nvSpPr>
        <p:spPr>
          <a:xfrm>
            <a:off x="1101183" y="2368666"/>
            <a:ext cx="3023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Presence-only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B6E046-F0F9-4CFC-8172-9AF3FB396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057414" y="3130775"/>
            <a:ext cx="1665426" cy="2173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C7389D-7D24-4220-B038-ECFA72C4C6F5}"/>
              </a:ext>
            </a:extLst>
          </p:cNvPr>
          <p:cNvSpPr txBox="1"/>
          <p:nvPr/>
        </p:nvSpPr>
        <p:spPr>
          <a:xfrm>
            <a:off x="6823082" y="2371907"/>
            <a:ext cx="4134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Detection / non-detection data</a:t>
            </a:r>
          </a:p>
        </p:txBody>
      </p:sp>
    </p:spTree>
    <p:extLst>
      <p:ext uri="{BB962C8B-B14F-4D97-AF65-F5344CB8AC3E}">
        <p14:creationId xmlns:p14="http://schemas.microsoft.com/office/powerpoint/2010/main" val="3733516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788</Words>
  <Application>Microsoft Office PowerPoint</Application>
  <PresentationFormat>Widescreen</PresentationFormat>
  <Paragraphs>111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Theme</vt:lpstr>
      <vt:lpstr>Chicago human-wildlife conflict modeling</vt:lpstr>
      <vt:lpstr>PowerPoint Presentation</vt:lpstr>
      <vt:lpstr>What’s cool about the model…</vt:lpstr>
      <vt:lpstr>What’s cool about the model…</vt:lpstr>
      <vt:lpstr>What’s cool about the model…</vt:lpstr>
      <vt:lpstr>What’s cool about the model…</vt:lpstr>
      <vt:lpstr>PowerPoint Presentation</vt:lpstr>
      <vt:lpstr>But what if that bias is not actually a nuisance parameter, what if it could estimate something useful?</vt:lpstr>
      <vt:lpstr>What if we combined 311 wildlife complaint data with our camera trapping data?</vt:lpstr>
      <vt:lpstr>Of course, I had to over-complicate things…</vt:lpstr>
      <vt:lpstr>PowerPoint Presentation</vt:lpstr>
      <vt:lpstr>Basis functions are smoothing terms</vt:lpstr>
      <vt:lpstr>That converts covariates into a suite of polynomials, or splines</vt:lpstr>
      <vt:lpstr>And then we use those splines as covariates within the model, which accounts for spatial autocorrelation and allows that correlation to evolve through time</vt:lpstr>
      <vt:lpstr>One unique issue related to the model</vt:lpstr>
      <vt:lpstr>Other covariates: Urbanization PCA 1 (only on occupancy)</vt:lpstr>
      <vt:lpstr>Other covariates: Urbanization PCA 2 (only on conflict)</vt:lpstr>
      <vt:lpstr>Other covariates: income (both)</vt:lpstr>
      <vt:lpstr>Other covariates: vacancy (both)</vt:lpstr>
      <vt:lpstr>The species</vt:lpstr>
      <vt:lpstr>The data</vt:lpstr>
      <vt:lpstr>Results </vt:lpstr>
      <vt:lpstr>Coyote occupancy</vt:lpstr>
      <vt:lpstr>opossum occupancy</vt:lpstr>
      <vt:lpstr>raccoon occupancy</vt:lpstr>
      <vt:lpstr>Average occupancy across sampling periods</vt:lpstr>
      <vt:lpstr>Pr(conflict)</vt:lpstr>
      <vt:lpstr>Pr(occupancy) * Pr(conflict)</vt:lpstr>
      <vt:lpstr>Coyote looks quite similar</vt:lpstr>
      <vt:lpstr>Opossum is a little different</vt:lpstr>
      <vt:lpstr>And raccoon is a little different as well</vt:lpstr>
      <vt:lpstr>But overall, it’s not too different: Pr(occupancy) * (1 – Pr(conflict))</vt:lpstr>
      <vt:lpstr>Interpretation?</vt:lpstr>
      <vt:lpstr>Any other figures?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Conflict modeling results</dc:title>
  <dc:creator>Mason Fidino</dc:creator>
  <cp:lastModifiedBy>Mason Fidino</cp:lastModifiedBy>
  <cp:revision>29</cp:revision>
  <dcterms:created xsi:type="dcterms:W3CDTF">2021-06-21T13:08:48Z</dcterms:created>
  <dcterms:modified xsi:type="dcterms:W3CDTF">2021-06-23T21:24:25Z</dcterms:modified>
</cp:coreProperties>
</file>