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4660"/>
  </p:normalViewPr>
  <p:slideViewPr>
    <p:cSldViewPr snapToGrid="0" snapToObjects="1">
      <p:cViewPr>
        <p:scale>
          <a:sx n="76" d="100"/>
          <a:sy n="76" d="100"/>
        </p:scale>
        <p:origin x="-20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10/29/18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10/29/18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10/29/18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10/29/18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10/29/18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A1CFD-BFF0-48BC-9BA5-4974D7A6AB15}" type="datetimeFigureOut">
              <a:rPr lang="en-US" smtClean="0"/>
              <a:t>10/29/18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10/29/18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10/29/18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10/29/18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10/29/18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10/29/18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10/29/18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10/29/18</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Date-A-Scientist</a:t>
            </a:r>
            <a:endParaRPr lang="en-US" dirty="0"/>
          </a:p>
        </p:txBody>
      </p:sp>
      <p:sp>
        <p:nvSpPr>
          <p:cNvPr id="3" name="Subtitle 2"/>
          <p:cNvSpPr>
            <a:spLocks noGrp="1"/>
          </p:cNvSpPr>
          <p:nvPr>
            <p:ph type="subTitle" idx="1"/>
          </p:nvPr>
        </p:nvSpPr>
        <p:spPr/>
        <p:txBody>
          <a:bodyPr/>
          <a:lstStyle/>
          <a:p>
            <a:r>
              <a:rPr lang="en-US" dirty="0" smtClean="0"/>
              <a:t>Machine Learning Fundamentals Capstone</a:t>
            </a:r>
          </a:p>
          <a:p>
            <a:r>
              <a:rPr lang="en-US" dirty="0" smtClean="0"/>
              <a:t>Submitted by: Mark Filipek</a:t>
            </a:r>
            <a:endParaRPr lang="en-US" dirty="0"/>
          </a:p>
        </p:txBody>
      </p:sp>
      <p:pic>
        <p:nvPicPr>
          <p:cNvPr id="4" name="Picture 3" descr="Screen Shot 2018-10-29 at 12.44.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213331"/>
          </a:xfrm>
          <a:prstGeom prst="rect">
            <a:avLst/>
          </a:prstGeom>
        </p:spPr>
      </p:pic>
    </p:spTree>
    <p:extLst>
      <p:ext uri="{BB962C8B-B14F-4D97-AF65-F5344CB8AC3E}">
        <p14:creationId xmlns:p14="http://schemas.microsoft.com/office/powerpoint/2010/main" val="40737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Diet Type, by Gender</a:t>
            </a:r>
            <a:endParaRPr lang="en-US" dirty="0"/>
          </a:p>
        </p:txBody>
      </p:sp>
      <p:pic>
        <p:nvPicPr>
          <p:cNvPr id="4" name="Content Placeholder 3" descr="Diet_Preference_By_Gender_Hist.pdf"/>
          <p:cNvPicPr>
            <a:picLocks noGrp="1" noChangeAspect="1"/>
          </p:cNvPicPr>
          <p:nvPr>
            <p:ph idx="1"/>
          </p:nvPr>
        </p:nvPicPr>
        <p:blipFill>
          <a:blip r:embed="rId2">
            <a:extLst>
              <a:ext uri="{28A0092B-C50C-407E-A947-70E740481C1C}">
                <a14:useLocalDpi xmlns:a14="http://schemas.microsoft.com/office/drawing/2010/main" val="0"/>
              </a:ext>
            </a:extLst>
          </a:blip>
          <a:srcRect t="3078" b="3078"/>
          <a:stretch>
            <a:fillRect/>
          </a:stretch>
        </p:blipFill>
        <p:spPr/>
      </p:pic>
      <p:sp>
        <p:nvSpPr>
          <p:cNvPr id="5" name="TextBox 4"/>
          <p:cNvSpPr txBox="1"/>
          <p:nvPr/>
        </p:nvSpPr>
        <p:spPr>
          <a:xfrm>
            <a:off x="779462" y="5836024"/>
            <a:ext cx="7581901" cy="923330"/>
          </a:xfrm>
          <a:prstGeom prst="rect">
            <a:avLst/>
          </a:prstGeom>
          <a:noFill/>
        </p:spPr>
        <p:txBody>
          <a:bodyPr wrap="square" rtlCol="0">
            <a:spAutoFit/>
          </a:bodyPr>
          <a:lstStyle/>
          <a:p>
            <a:r>
              <a:rPr lang="en-US" dirty="0" smtClean="0"/>
              <a:t>Most </a:t>
            </a:r>
            <a:r>
              <a:rPr lang="en-US" dirty="0" err="1" smtClean="0"/>
              <a:t>OkCupid</a:t>
            </a:r>
            <a:r>
              <a:rPr lang="en-US" dirty="0" smtClean="0"/>
              <a:t> users reported being pretty easygoing in their food preferences, with slightly higher proportions of women self-reporting as vegetarian and vegan</a:t>
            </a:r>
            <a:endParaRPr lang="en-US" dirty="0"/>
          </a:p>
        </p:txBody>
      </p:sp>
    </p:spTree>
    <p:extLst>
      <p:ext uri="{BB962C8B-B14F-4D97-AF65-F5344CB8AC3E}">
        <p14:creationId xmlns:p14="http://schemas.microsoft.com/office/powerpoint/2010/main" val="195197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 </a:t>
            </a:r>
            <a:endParaRPr lang="en-US" dirty="0"/>
          </a:p>
        </p:txBody>
      </p:sp>
      <p:sp>
        <p:nvSpPr>
          <p:cNvPr id="3" name="Content Placeholder 2"/>
          <p:cNvSpPr>
            <a:spLocks noGrp="1"/>
          </p:cNvSpPr>
          <p:nvPr>
            <p:ph idx="1"/>
          </p:nvPr>
        </p:nvSpPr>
        <p:spPr/>
        <p:txBody>
          <a:bodyPr/>
          <a:lstStyle/>
          <a:p>
            <a:r>
              <a:rPr lang="en-US" dirty="0" smtClean="0"/>
              <a:t>With what I believed to be valid features for predicting a user’s sex, I created a </a:t>
            </a:r>
            <a:r>
              <a:rPr lang="en-US" dirty="0" err="1" smtClean="0"/>
              <a:t>DataFrame</a:t>
            </a:r>
            <a:r>
              <a:rPr lang="en-US" dirty="0" smtClean="0"/>
              <a:t> of just those features, which I cleaned by removing </a:t>
            </a:r>
            <a:r>
              <a:rPr lang="en-US" dirty="0" err="1" smtClean="0"/>
              <a:t>NaN</a:t>
            </a:r>
            <a:r>
              <a:rPr lang="en-US" dirty="0"/>
              <a:t> </a:t>
            </a:r>
            <a:r>
              <a:rPr lang="en-US" dirty="0" smtClean="0"/>
              <a:t>data.  For fun, I ran the correlations amongst these features on the cleaned data:</a:t>
            </a:r>
            <a:endParaRPr lang="en-US" dirty="0"/>
          </a:p>
        </p:txBody>
      </p:sp>
      <p:pic>
        <p:nvPicPr>
          <p:cNvPr id="5" name="Picture 4" descr="Screen Shot 2018-10-29 at 2.51.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124935"/>
            <a:ext cx="5321300" cy="2184400"/>
          </a:xfrm>
          <a:prstGeom prst="rect">
            <a:avLst/>
          </a:prstGeom>
        </p:spPr>
      </p:pic>
    </p:spTree>
    <p:extLst>
      <p:ext uri="{BB962C8B-B14F-4D97-AF65-F5344CB8AC3E}">
        <p14:creationId xmlns:p14="http://schemas.microsoft.com/office/powerpoint/2010/main" val="1562677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022860" cy="1653988"/>
          </a:xfrm>
        </p:spPr>
        <p:txBody>
          <a:bodyPr/>
          <a:lstStyle/>
          <a:p>
            <a:r>
              <a:rPr lang="en-US" dirty="0" smtClean="0"/>
              <a:t>Final Examination of Data</a:t>
            </a:r>
            <a:endParaRPr lang="en-US" dirty="0"/>
          </a:p>
        </p:txBody>
      </p:sp>
      <p:sp>
        <p:nvSpPr>
          <p:cNvPr id="3" name="Content Placeholder 2"/>
          <p:cNvSpPr>
            <a:spLocks noGrp="1"/>
          </p:cNvSpPr>
          <p:nvPr>
            <p:ph idx="1"/>
          </p:nvPr>
        </p:nvSpPr>
        <p:spPr>
          <a:xfrm>
            <a:off x="779462" y="1604308"/>
            <a:ext cx="7581901" cy="4231716"/>
          </a:xfrm>
        </p:spPr>
        <p:txBody>
          <a:bodyPr/>
          <a:lstStyle/>
          <a:p>
            <a:r>
              <a:rPr lang="en-US" dirty="0" smtClean="0"/>
              <a:t>I also wanted to make sure that cleaning the data didn’t materially change the proportion of male/female users, so I plotted two final histograms of the pre- and post-cleaned data.  All looks okay:</a:t>
            </a:r>
            <a:endParaRPr lang="en-US" dirty="0"/>
          </a:p>
        </p:txBody>
      </p:sp>
      <p:pic>
        <p:nvPicPr>
          <p:cNvPr id="4" name="Picture 3" descr="Male_Female_Pre_and_Post_Cleaning_His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92173"/>
            <a:ext cx="8229600" cy="3325249"/>
          </a:xfrm>
          <a:prstGeom prst="rect">
            <a:avLst/>
          </a:prstGeom>
        </p:spPr>
      </p:pic>
    </p:spTree>
    <p:extLst>
      <p:ext uri="{BB962C8B-B14F-4D97-AF65-F5344CB8AC3E}">
        <p14:creationId xmlns:p14="http://schemas.microsoft.com/office/powerpoint/2010/main" val="307644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Having validated each of the selected features as valuable and ensuring that the cleaned data left the rough proportions of male-to-female users intact, I took the final two steps before running machine learning techniques:</a:t>
            </a:r>
          </a:p>
          <a:p>
            <a:pPr marL="860425" lvl="1" indent="-457200">
              <a:buFont typeface="+mj-lt"/>
              <a:buAutoNum type="arabicPeriod"/>
            </a:pPr>
            <a:r>
              <a:rPr lang="en-US" dirty="0" smtClean="0"/>
              <a:t>I normalized the cleaned data with </a:t>
            </a:r>
            <a:r>
              <a:rPr lang="en-US" dirty="0" err="1" smtClean="0"/>
              <a:t>MinMaxScaler</a:t>
            </a:r>
            <a:endParaRPr lang="en-US" dirty="0" smtClean="0"/>
          </a:p>
          <a:p>
            <a:pPr marL="860425" lvl="1" indent="-457200">
              <a:buFont typeface="+mj-lt"/>
              <a:buAutoNum type="arabicPeriod"/>
            </a:pPr>
            <a:r>
              <a:rPr lang="en-US" dirty="0" smtClean="0"/>
              <a:t>I split the Pet/Body Type/Diet Essay Length data into training and test data sets, and used Sex as my training and test labels, by using </a:t>
            </a:r>
            <a:r>
              <a:rPr lang="en-US" dirty="0" err="1" smtClean="0"/>
              <a:t>Train_Test_Split</a:t>
            </a:r>
            <a:endParaRPr lang="en-US" dirty="0" smtClean="0"/>
          </a:p>
        </p:txBody>
      </p:sp>
    </p:spTree>
    <p:extLst>
      <p:ext uri="{BB962C8B-B14F-4D97-AF65-F5344CB8AC3E}">
        <p14:creationId xmlns:p14="http://schemas.microsoft.com/office/powerpoint/2010/main" val="3099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1653988"/>
          </a:xfrm>
        </p:spPr>
        <p:txBody>
          <a:bodyPr/>
          <a:lstStyle/>
          <a:p>
            <a:r>
              <a:rPr lang="en-US" dirty="0" smtClean="0"/>
              <a:t>Classification Techniques:</a:t>
            </a:r>
            <a:br>
              <a:rPr lang="en-US" dirty="0" smtClean="0"/>
            </a:br>
            <a:r>
              <a:rPr lang="en-US" dirty="0" smtClean="0"/>
              <a:t>KNN </a:t>
            </a:r>
            <a:endParaRPr lang="en-US" dirty="0"/>
          </a:p>
        </p:txBody>
      </p:sp>
      <p:sp>
        <p:nvSpPr>
          <p:cNvPr id="3" name="Content Placeholder 2"/>
          <p:cNvSpPr>
            <a:spLocks noGrp="1"/>
          </p:cNvSpPr>
          <p:nvPr>
            <p:ph idx="1"/>
          </p:nvPr>
        </p:nvSpPr>
        <p:spPr>
          <a:xfrm>
            <a:off x="779462" y="1882587"/>
            <a:ext cx="7581901" cy="4668337"/>
          </a:xfrm>
        </p:spPr>
        <p:txBody>
          <a:bodyPr>
            <a:normAutofit fontScale="92500" lnSpcReduction="10000"/>
          </a:bodyPr>
          <a:lstStyle/>
          <a:p>
            <a:r>
              <a:rPr lang="en-US" dirty="0" smtClean="0"/>
              <a:t>First, I ran the data sets through a K-Nearest Neighbors Classifier, with the following results:</a:t>
            </a:r>
          </a:p>
          <a:p>
            <a:pPr marL="0" indent="0">
              <a:buNone/>
            </a:pPr>
            <a:r>
              <a:rPr lang="en-US" dirty="0"/>
              <a:t>	</a:t>
            </a:r>
            <a:r>
              <a:rPr lang="en-US" dirty="0" smtClean="0"/>
              <a:t>		n=2		n=10</a:t>
            </a:r>
            <a:endParaRPr lang="en-US" dirty="0"/>
          </a:p>
          <a:p>
            <a:pPr lvl="1"/>
            <a:r>
              <a:rPr lang="en-US" dirty="0" smtClean="0"/>
              <a:t>Accuracy:	.66182		.68908</a:t>
            </a:r>
          </a:p>
          <a:p>
            <a:pPr lvl="1"/>
            <a:r>
              <a:rPr lang="en-US" dirty="0" smtClean="0"/>
              <a:t>Recall:		.37506		.44659</a:t>
            </a:r>
          </a:p>
          <a:p>
            <a:pPr lvl="1"/>
            <a:r>
              <a:rPr lang="en-US" dirty="0" smtClean="0"/>
              <a:t>Precision:	.67012		.70053</a:t>
            </a:r>
          </a:p>
          <a:p>
            <a:pPr lvl="1"/>
            <a:r>
              <a:rPr lang="en-US" dirty="0" smtClean="0"/>
              <a:t>F1 Score:		.48094		.54545</a:t>
            </a:r>
          </a:p>
          <a:p>
            <a:pPr marL="403225" lvl="1" indent="0">
              <a:buNone/>
            </a:pPr>
            <a:endParaRPr lang="en-US" dirty="0"/>
          </a:p>
          <a:p>
            <a:pPr marL="403225" lvl="1" indent="0">
              <a:buNone/>
            </a:pPr>
            <a:r>
              <a:rPr lang="en-US" dirty="0" smtClean="0"/>
              <a:t>Note:  Since a random guess at binary gender classification (male/female) should be correct 50% of the time, the KNN Classifier outperformed random with statistically significant Accuracy and Precision scores, which are meaningful measures for this purpose</a:t>
            </a:r>
          </a:p>
        </p:txBody>
      </p:sp>
    </p:spTree>
    <p:extLst>
      <p:ext uri="{BB962C8B-B14F-4D97-AF65-F5344CB8AC3E}">
        <p14:creationId xmlns:p14="http://schemas.microsoft.com/office/powerpoint/2010/main" val="324236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1653988"/>
          </a:xfrm>
        </p:spPr>
        <p:txBody>
          <a:bodyPr/>
          <a:lstStyle/>
          <a:p>
            <a:r>
              <a:rPr lang="en-US" dirty="0" smtClean="0"/>
              <a:t>Classification Techniques:</a:t>
            </a:r>
            <a:br>
              <a:rPr lang="en-US" dirty="0" smtClean="0"/>
            </a:br>
            <a:r>
              <a:rPr lang="en-US" dirty="0" smtClean="0"/>
              <a:t>SVM </a:t>
            </a:r>
            <a:endParaRPr lang="en-US" dirty="0"/>
          </a:p>
        </p:txBody>
      </p:sp>
      <p:sp>
        <p:nvSpPr>
          <p:cNvPr id="3" name="Content Placeholder 2"/>
          <p:cNvSpPr>
            <a:spLocks noGrp="1"/>
          </p:cNvSpPr>
          <p:nvPr>
            <p:ph idx="1"/>
          </p:nvPr>
        </p:nvSpPr>
        <p:spPr>
          <a:xfrm>
            <a:off x="779462" y="1882587"/>
            <a:ext cx="7581901" cy="4668337"/>
          </a:xfrm>
        </p:spPr>
        <p:txBody>
          <a:bodyPr>
            <a:normAutofit/>
          </a:bodyPr>
          <a:lstStyle/>
          <a:p>
            <a:r>
              <a:rPr lang="en-US" dirty="0" smtClean="0"/>
              <a:t>Next, I ran the data sets through a Support Vector Machine using a radial bias kernel, with the following results:</a:t>
            </a:r>
          </a:p>
          <a:p>
            <a:endParaRPr lang="en-US" dirty="0"/>
          </a:p>
          <a:p>
            <a:pPr lvl="1"/>
            <a:r>
              <a:rPr lang="en-US" dirty="0" smtClean="0"/>
              <a:t>Accuracy:	.60105</a:t>
            </a:r>
          </a:p>
          <a:p>
            <a:pPr lvl="1"/>
            <a:r>
              <a:rPr lang="en-US" dirty="0" smtClean="0"/>
              <a:t>Recall:		.15756</a:t>
            </a:r>
          </a:p>
          <a:p>
            <a:pPr lvl="1"/>
            <a:r>
              <a:rPr lang="en-US" dirty="0" smtClean="0"/>
              <a:t>Precision:	.58318</a:t>
            </a:r>
          </a:p>
          <a:p>
            <a:pPr lvl="1"/>
            <a:r>
              <a:rPr lang="en-US" dirty="0" smtClean="0"/>
              <a:t>F1 Score:	.24810</a:t>
            </a:r>
          </a:p>
          <a:p>
            <a:pPr marL="403225" lvl="1" indent="0">
              <a:buNone/>
            </a:pPr>
            <a:endParaRPr lang="en-US" dirty="0"/>
          </a:p>
          <a:p>
            <a:pPr marL="403225" lvl="1" indent="0">
              <a:buNone/>
            </a:pPr>
            <a:r>
              <a:rPr lang="en-US" dirty="0" smtClean="0"/>
              <a:t>Note:  The SVM classification technique still outperforms a random guess</a:t>
            </a:r>
          </a:p>
        </p:txBody>
      </p:sp>
    </p:spTree>
    <p:extLst>
      <p:ext uri="{BB962C8B-B14F-4D97-AF65-F5344CB8AC3E}">
        <p14:creationId xmlns:p14="http://schemas.microsoft.com/office/powerpoint/2010/main" val="346411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1653988"/>
          </a:xfrm>
        </p:spPr>
        <p:txBody>
          <a:bodyPr/>
          <a:lstStyle/>
          <a:p>
            <a:r>
              <a:rPr lang="en-US" dirty="0" smtClean="0"/>
              <a:t>Classification Techniques:</a:t>
            </a:r>
            <a:br>
              <a:rPr lang="en-US" dirty="0" smtClean="0"/>
            </a:br>
            <a:r>
              <a:rPr lang="en-US" dirty="0" smtClean="0"/>
              <a:t>Multinomial Naive Bayes </a:t>
            </a:r>
            <a:endParaRPr lang="en-US" dirty="0"/>
          </a:p>
        </p:txBody>
      </p:sp>
      <p:sp>
        <p:nvSpPr>
          <p:cNvPr id="3" name="Content Placeholder 2"/>
          <p:cNvSpPr>
            <a:spLocks noGrp="1"/>
          </p:cNvSpPr>
          <p:nvPr>
            <p:ph idx="1"/>
          </p:nvPr>
        </p:nvSpPr>
        <p:spPr>
          <a:xfrm>
            <a:off x="779462" y="1882587"/>
            <a:ext cx="7581901" cy="4668337"/>
          </a:xfrm>
        </p:spPr>
        <p:txBody>
          <a:bodyPr>
            <a:normAutofit/>
          </a:bodyPr>
          <a:lstStyle/>
          <a:p>
            <a:r>
              <a:rPr lang="en-US" dirty="0" smtClean="0"/>
              <a:t>Next, I ran the data sets through a </a:t>
            </a:r>
            <a:r>
              <a:rPr lang="en-US" dirty="0" err="1" smtClean="0"/>
              <a:t>MultinomialNB</a:t>
            </a:r>
            <a:r>
              <a:rPr lang="en-US" dirty="0" smtClean="0"/>
              <a:t> classifier, which predicted gender with .58227 Accuracy</a:t>
            </a:r>
          </a:p>
          <a:p>
            <a:r>
              <a:rPr lang="en-US" dirty="0" smtClean="0"/>
              <a:t>When I called the .</a:t>
            </a:r>
            <a:r>
              <a:rPr lang="en-US" dirty="0" err="1" smtClean="0"/>
              <a:t>predict_proba</a:t>
            </a:r>
            <a:r>
              <a:rPr lang="en-US" dirty="0" smtClean="0"/>
              <a:t>() method on the classifier, each data point was predicted with a roughly 60% probability of being a specific gender</a:t>
            </a:r>
          </a:p>
        </p:txBody>
      </p:sp>
    </p:spTree>
    <p:extLst>
      <p:ext uri="{BB962C8B-B14F-4D97-AF65-F5344CB8AC3E}">
        <p14:creationId xmlns:p14="http://schemas.microsoft.com/office/powerpoint/2010/main" val="252234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Techniques:</a:t>
            </a:r>
            <a:br>
              <a:rPr lang="en-US" dirty="0" smtClean="0"/>
            </a:br>
            <a:endParaRPr lang="en-US" dirty="0"/>
          </a:p>
        </p:txBody>
      </p:sp>
      <p:sp>
        <p:nvSpPr>
          <p:cNvPr id="3" name="Content Placeholder 2"/>
          <p:cNvSpPr>
            <a:spLocks noGrp="1"/>
          </p:cNvSpPr>
          <p:nvPr>
            <p:ph idx="1"/>
          </p:nvPr>
        </p:nvSpPr>
        <p:spPr>
          <a:xfrm>
            <a:off x="779462" y="1548357"/>
            <a:ext cx="7581901" cy="3953436"/>
          </a:xfrm>
        </p:spPr>
        <p:txBody>
          <a:bodyPr/>
          <a:lstStyle/>
          <a:p>
            <a:r>
              <a:rPr lang="en-US" dirty="0" smtClean="0"/>
              <a:t>Lastly, I ran regression models on the data, with the following .score results:</a:t>
            </a:r>
          </a:p>
          <a:p>
            <a:r>
              <a:rPr lang="en-US" dirty="0" smtClean="0"/>
              <a:t>Multiple Linear Regression:</a:t>
            </a:r>
          </a:p>
          <a:p>
            <a:pPr lvl="1"/>
            <a:r>
              <a:rPr lang="en-US" dirty="0" smtClean="0"/>
              <a:t>Score = .05463</a:t>
            </a:r>
            <a:endParaRPr lang="en-US" dirty="0"/>
          </a:p>
          <a:p>
            <a:r>
              <a:rPr lang="en-US" dirty="0" smtClean="0"/>
              <a:t>K-Nearest Neighbors Regression:</a:t>
            </a:r>
          </a:p>
          <a:p>
            <a:pPr lvl="1"/>
            <a:r>
              <a:rPr lang="en-US" dirty="0" smtClean="0"/>
              <a:t>Score = -.17537 </a:t>
            </a:r>
          </a:p>
          <a:p>
            <a:pPr marL="806450" lvl="2" indent="0">
              <a:buNone/>
            </a:pPr>
            <a:r>
              <a:rPr lang="en-US" dirty="0" smtClean="0"/>
              <a:t>(used “uniform” vs. “distance” weighing)</a:t>
            </a:r>
          </a:p>
        </p:txBody>
      </p:sp>
    </p:spTree>
    <p:extLst>
      <p:ext uri="{BB962C8B-B14F-4D97-AF65-F5344CB8AC3E}">
        <p14:creationId xmlns:p14="http://schemas.microsoft.com/office/powerpoint/2010/main" val="299564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Comparison</a:t>
            </a:r>
            <a:endParaRPr lang="en-US" dirty="0"/>
          </a:p>
        </p:txBody>
      </p:sp>
      <p:sp>
        <p:nvSpPr>
          <p:cNvPr id="7" name="TextBox 6"/>
          <p:cNvSpPr txBox="1"/>
          <p:nvPr/>
        </p:nvSpPr>
        <p:spPr>
          <a:xfrm>
            <a:off x="662499" y="5586189"/>
            <a:ext cx="7698864" cy="369332"/>
          </a:xfrm>
          <a:prstGeom prst="rect">
            <a:avLst/>
          </a:prstGeom>
          <a:noFill/>
        </p:spPr>
        <p:txBody>
          <a:bodyPr wrap="square" rtlCol="0">
            <a:spAutoFit/>
          </a:bodyPr>
          <a:lstStyle/>
          <a:p>
            <a:r>
              <a:rPr lang="en-US" dirty="0" smtClean="0"/>
              <a:t>Clearly, the K-Nearest Neighbors Classifier outperformed the others</a:t>
            </a:r>
            <a:endParaRPr lang="en-US" dirty="0"/>
          </a:p>
        </p:txBody>
      </p:sp>
      <p:pic>
        <p:nvPicPr>
          <p:cNvPr id="9" name="Content Placeholder 8" descr="Accuracy_Comparison_3_Classification_Methods.png"/>
          <p:cNvPicPr>
            <a:picLocks noGrp="1" noChangeAspect="1"/>
          </p:cNvPicPr>
          <p:nvPr>
            <p:ph idx="1"/>
          </p:nvPr>
        </p:nvPicPr>
        <p:blipFill>
          <a:blip r:embed="rId2">
            <a:extLst>
              <a:ext uri="{28A0092B-C50C-407E-A947-70E740481C1C}">
                <a14:useLocalDpi xmlns:a14="http://schemas.microsoft.com/office/drawing/2010/main" val="0"/>
              </a:ext>
            </a:extLst>
          </a:blip>
          <a:srcRect t="3078" b="3078"/>
          <a:stretch>
            <a:fillRect/>
          </a:stretch>
        </p:blipFill>
        <p:spPr>
          <a:xfrm>
            <a:off x="779462" y="1498222"/>
            <a:ext cx="7581901" cy="3953436"/>
          </a:xfrm>
        </p:spPr>
      </p:pic>
    </p:spTree>
    <p:extLst>
      <p:ext uri="{BB962C8B-B14F-4D97-AF65-F5344CB8AC3E}">
        <p14:creationId xmlns:p14="http://schemas.microsoft.com/office/powerpoint/2010/main" val="354483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0762" y="1387057"/>
            <a:ext cx="8504881" cy="5247425"/>
          </a:xfrm>
        </p:spPr>
        <p:txBody>
          <a:bodyPr>
            <a:normAutofit fontScale="62500" lnSpcReduction="20000"/>
          </a:bodyPr>
          <a:lstStyle/>
          <a:p>
            <a:r>
              <a:rPr lang="en-US" dirty="0" smtClean="0"/>
              <a:t>Based upon the accuracy of the various models, I believe that the combination of a user’s responses to questions about Body Type, Pet Preferences, and Diet Choices, combined with the total length of responses to their short-answer-format questions can be used to fairly accurately predict whether that user is male or female.</a:t>
            </a:r>
          </a:p>
          <a:p>
            <a:r>
              <a:rPr lang="en-US" dirty="0" smtClean="0"/>
              <a:t>In evaluating the various models, the K-Nearest Neighbors Classifier performed all others, with the highest accuracy.</a:t>
            </a:r>
          </a:p>
          <a:p>
            <a:r>
              <a:rPr lang="en-US" dirty="0" smtClean="0"/>
              <a:t>Further, the KNN Classifier seemed more nimble than its closest competitor, the Support Vector Machine, which also had significantly better than random accuracy, but which took much longer to run </a:t>
            </a:r>
            <a:r>
              <a:rPr lang="mr-IN" dirty="0" smtClean="0"/>
              <a:t>–</a:t>
            </a:r>
            <a:r>
              <a:rPr lang="en-US" dirty="0" smtClean="0"/>
              <a:t> something that could be a major drawback on a larger dataset.</a:t>
            </a:r>
          </a:p>
          <a:p>
            <a:r>
              <a:rPr lang="en-US" dirty="0" smtClean="0"/>
              <a:t>As a next step, the dataset could be expanded to include a broader cross-section of users.  Since this dataset was pulled from a coastal metropolitan area </a:t>
            </a:r>
            <a:r>
              <a:rPr lang="mr-IN" dirty="0" smtClean="0"/>
              <a:t>–</a:t>
            </a:r>
            <a:r>
              <a:rPr lang="en-US" dirty="0" smtClean="0"/>
              <a:t> San Francisco </a:t>
            </a:r>
            <a:r>
              <a:rPr lang="mr-IN" dirty="0" smtClean="0"/>
              <a:t>–</a:t>
            </a:r>
            <a:r>
              <a:rPr lang="en-US" dirty="0" smtClean="0"/>
              <a:t> perhaps add in users from inland or Midwest areas to get a more balanced view of user preferences, though I’m sure if that would improve or hurt the model.</a:t>
            </a:r>
          </a:p>
          <a:p>
            <a:r>
              <a:rPr lang="en-US" dirty="0"/>
              <a:t>To improve classification </a:t>
            </a:r>
            <a:r>
              <a:rPr lang="en-US" dirty="0" smtClean="0"/>
              <a:t>accuracy, other features within the </a:t>
            </a:r>
            <a:r>
              <a:rPr lang="en-US" dirty="0" err="1" smtClean="0"/>
              <a:t>DataFrame</a:t>
            </a:r>
            <a:r>
              <a:rPr lang="en-US" dirty="0" smtClean="0"/>
              <a:t> could be added to the classifier’s dataset </a:t>
            </a:r>
            <a:r>
              <a:rPr lang="mr-IN" dirty="0" smtClean="0"/>
              <a:t>–</a:t>
            </a:r>
            <a:r>
              <a:rPr lang="en-US" dirty="0" smtClean="0"/>
              <a:t> perhaps there is a hidden, “directional” gem within the data.  If not, additional questions could be added to the user profiles with the target of building accuracy </a:t>
            </a:r>
            <a:r>
              <a:rPr lang="mr-IN" dirty="0" smtClean="0"/>
              <a:t>–</a:t>
            </a:r>
            <a:r>
              <a:rPr lang="en-US" dirty="0" smtClean="0"/>
              <a:t> from the more obvious and stereotypical (movie genre preferences) to the less obvious but statistically gender-correlated (reading preferences) to the hidden (reading comprehension).    </a:t>
            </a:r>
            <a:endParaRPr lang="en-US" dirty="0"/>
          </a:p>
        </p:txBody>
      </p:sp>
    </p:spTree>
    <p:extLst>
      <p:ext uri="{BB962C8B-B14F-4D97-AF65-F5344CB8AC3E}">
        <p14:creationId xmlns:p14="http://schemas.microsoft.com/office/powerpoint/2010/main" val="5818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In examining the questions </a:t>
            </a:r>
            <a:r>
              <a:rPr lang="en-US" dirty="0" err="1" smtClean="0"/>
              <a:t>OkCupid</a:t>
            </a:r>
            <a:r>
              <a:rPr lang="en-US" dirty="0" smtClean="0"/>
              <a:t> users were asked to answer, most appeared to be relatively gender-neutral.  Age, education, whether a person smokes/drinks/does drugs, </a:t>
            </a:r>
            <a:r>
              <a:rPr lang="en-US" dirty="0" err="1" smtClean="0"/>
              <a:t>etc</a:t>
            </a:r>
            <a:r>
              <a:rPr lang="mr-IN" dirty="0" smtClean="0"/>
              <a:t>…</a:t>
            </a:r>
            <a:r>
              <a:rPr lang="en-US" dirty="0" smtClean="0"/>
              <a:t>most seemed to be seeking general </a:t>
            </a:r>
            <a:r>
              <a:rPr lang="en-US" dirty="0" err="1" smtClean="0"/>
              <a:t>compatability</a:t>
            </a:r>
            <a:r>
              <a:rPr lang="en-US" dirty="0" smtClean="0"/>
              <a:t>, regardless of gender.</a:t>
            </a:r>
          </a:p>
          <a:p>
            <a:r>
              <a:rPr lang="en-US" dirty="0" smtClean="0"/>
              <a:t>I sought to determine whether, by using the techniques we have learned, the data could be used to accurately predict the most fundamental thing most users would be seeking in a mate: their gender.</a:t>
            </a:r>
            <a:endParaRPr lang="en-US" dirty="0"/>
          </a:p>
        </p:txBody>
      </p:sp>
    </p:spTree>
    <p:extLst>
      <p:ext uri="{BB962C8B-B14F-4D97-AF65-F5344CB8AC3E}">
        <p14:creationId xmlns:p14="http://schemas.microsoft.com/office/powerpoint/2010/main" val="4206272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401016" y="1520751"/>
            <a:ext cx="8354500" cy="5013463"/>
          </a:xfrm>
        </p:spPr>
        <p:txBody>
          <a:bodyPr>
            <a:normAutofit fontScale="85000" lnSpcReduction="10000"/>
          </a:bodyPr>
          <a:lstStyle/>
          <a:p>
            <a:r>
              <a:rPr lang="en-US" dirty="0" smtClean="0"/>
              <a:t>Incomplete profiles are clearly an issue for </a:t>
            </a:r>
            <a:r>
              <a:rPr lang="en-US" dirty="0" err="1" smtClean="0"/>
              <a:t>OkCupid</a:t>
            </a:r>
            <a:r>
              <a:rPr lang="en-US" dirty="0" smtClean="0"/>
              <a:t>.  To remove all users with </a:t>
            </a:r>
            <a:r>
              <a:rPr lang="en-US" dirty="0" err="1" smtClean="0"/>
              <a:t>NaN</a:t>
            </a:r>
            <a:r>
              <a:rPr lang="en-US" dirty="0" smtClean="0"/>
              <a:t> responses from the original database reduces the users from around 60,000 to a mere 4,400.  Either there are questions their users are hesitant to answer (like “Offspring” with the fewest responses) or the options they are given as responses are not representative enough (as with “Diet”, which also had a low response rate).</a:t>
            </a:r>
          </a:p>
          <a:p>
            <a:r>
              <a:rPr lang="en-US" dirty="0"/>
              <a:t>While I also ran the cleaned and normalized data through the various machine learning techniques </a:t>
            </a:r>
            <a:r>
              <a:rPr lang="en-US" dirty="0" smtClean="0"/>
              <a:t>in </a:t>
            </a:r>
            <a:r>
              <a:rPr lang="en-US" dirty="0"/>
              <a:t>other combinations (removing Diet, Pet, Body Type, Essay Length), none achieved better performance than the KNN Classifier built with all four, though removing Essay Length did improve KNN Precision slightly</a:t>
            </a:r>
            <a:r>
              <a:rPr lang="en-US" dirty="0" smtClean="0"/>
              <a:t>.</a:t>
            </a:r>
          </a:p>
          <a:p>
            <a:r>
              <a:rPr lang="en-US" dirty="0" smtClean="0"/>
              <a:t>To avoid their users being “</a:t>
            </a:r>
            <a:r>
              <a:rPr lang="en-US" dirty="0" err="1" smtClean="0"/>
              <a:t>catfished</a:t>
            </a:r>
            <a:r>
              <a:rPr lang="en-US" dirty="0" smtClean="0"/>
              <a:t>,” I wouldn’t be surprised to learn that </a:t>
            </a:r>
            <a:r>
              <a:rPr lang="en-US" dirty="0" err="1" smtClean="0"/>
              <a:t>OkCupid</a:t>
            </a:r>
            <a:r>
              <a:rPr lang="en-US" dirty="0" smtClean="0"/>
              <a:t> has machine learning double-checks in place to validate a user’s true gender </a:t>
            </a:r>
            <a:r>
              <a:rPr lang="mr-IN" dirty="0" smtClean="0"/>
              <a:t>–</a:t>
            </a:r>
            <a:r>
              <a:rPr lang="en-US" dirty="0" smtClean="0"/>
              <a:t> it would be interesting to know what they are using and how accurate their methods are.</a:t>
            </a:r>
          </a:p>
        </p:txBody>
      </p:sp>
    </p:spTree>
    <p:extLst>
      <p:ext uri="{BB962C8B-B14F-4D97-AF65-F5344CB8AC3E}">
        <p14:creationId xmlns:p14="http://schemas.microsoft.com/office/powerpoint/2010/main" val="74869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779462" y="1882587"/>
            <a:ext cx="7581901" cy="4551357"/>
          </a:xfrm>
        </p:spPr>
        <p:txBody>
          <a:bodyPr>
            <a:normAutofit/>
          </a:bodyPr>
          <a:lstStyle/>
          <a:p>
            <a:r>
              <a:rPr lang="en-US" dirty="0" smtClean="0"/>
              <a:t>While several other features of the dataset might give clues to a user’s gender (height, for example), for fun I opted to focus on the dataset features for which the responses may perhaps fall along stereotypically male or female lines:</a:t>
            </a:r>
          </a:p>
          <a:p>
            <a:pPr lvl="1"/>
            <a:r>
              <a:rPr lang="en-US" dirty="0" smtClean="0"/>
              <a:t>Diet preferences</a:t>
            </a:r>
          </a:p>
          <a:p>
            <a:pPr lvl="1"/>
            <a:r>
              <a:rPr lang="en-US" dirty="0" smtClean="0"/>
              <a:t>Pet preferences</a:t>
            </a:r>
          </a:p>
          <a:p>
            <a:pPr lvl="1"/>
            <a:r>
              <a:rPr lang="en-US" dirty="0" smtClean="0"/>
              <a:t>Self-described body type</a:t>
            </a:r>
          </a:p>
          <a:p>
            <a:pPr lvl="1"/>
            <a:r>
              <a:rPr lang="en-US" dirty="0" smtClean="0"/>
              <a:t>Length of the combined short-answer responses</a:t>
            </a:r>
          </a:p>
          <a:p>
            <a:pPr lvl="1"/>
            <a:endParaRPr lang="en-US" dirty="0"/>
          </a:p>
        </p:txBody>
      </p:sp>
    </p:spTree>
    <p:extLst>
      <p:ext uri="{BB962C8B-B14F-4D97-AF65-F5344CB8AC3E}">
        <p14:creationId xmlns:p14="http://schemas.microsoft.com/office/powerpoint/2010/main" val="289661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Data</a:t>
            </a:r>
            <a:endParaRPr lang="en-US" dirty="0"/>
          </a:p>
        </p:txBody>
      </p:sp>
      <p:sp>
        <p:nvSpPr>
          <p:cNvPr id="3" name="Content Placeholder 2"/>
          <p:cNvSpPr>
            <a:spLocks noGrp="1"/>
          </p:cNvSpPr>
          <p:nvPr>
            <p:ph idx="1"/>
          </p:nvPr>
        </p:nvSpPr>
        <p:spPr>
          <a:xfrm>
            <a:off x="779462" y="1882588"/>
            <a:ext cx="7581901" cy="1021112"/>
          </a:xfrm>
        </p:spPr>
        <p:txBody>
          <a:bodyPr/>
          <a:lstStyle/>
          <a:p>
            <a:r>
              <a:rPr lang="en-US" dirty="0" smtClean="0"/>
              <a:t>First, I wanted to see the proportion of male/female users in our respondent file:  60% male, 40% female</a:t>
            </a:r>
            <a:endParaRPr lang="en-US" dirty="0"/>
          </a:p>
        </p:txBody>
      </p:sp>
      <p:pic>
        <p:nvPicPr>
          <p:cNvPr id="6" name="Picture 5" descr="Total_Male_Female_Users_Pi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03700"/>
            <a:ext cx="5486400" cy="3657600"/>
          </a:xfrm>
          <a:prstGeom prst="rect">
            <a:avLst/>
          </a:prstGeom>
        </p:spPr>
      </p:pic>
    </p:spTree>
    <p:extLst>
      <p:ext uri="{BB962C8B-B14F-4D97-AF65-F5344CB8AC3E}">
        <p14:creationId xmlns:p14="http://schemas.microsoft.com/office/powerpoint/2010/main" val="303318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144588"/>
            <a:ext cx="7581901" cy="3953436"/>
          </a:xfrm>
        </p:spPr>
        <p:txBody>
          <a:bodyPr/>
          <a:lstStyle/>
          <a:p>
            <a:r>
              <a:rPr lang="en-US" dirty="0" smtClean="0"/>
              <a:t>I was also interested in responses to body type, as this is a classically </a:t>
            </a:r>
            <a:r>
              <a:rPr lang="en-US" dirty="0" err="1" smtClean="0"/>
              <a:t>mis</a:t>
            </a:r>
            <a:r>
              <a:rPr lang="en-US" dirty="0" smtClean="0"/>
              <a:t>-reported descriptor on dating sites:  Wow</a:t>
            </a:r>
            <a:r>
              <a:rPr lang="mr-IN" dirty="0" smtClean="0"/>
              <a:t>…</a:t>
            </a:r>
            <a:r>
              <a:rPr lang="en-US" dirty="0" smtClean="0"/>
              <a:t>nearly half say they’re fit or athletic!  With another quarter self-reporting as average and very few admitting they have excess weight, this would imply that </a:t>
            </a:r>
            <a:r>
              <a:rPr lang="en-US" dirty="0" err="1" smtClean="0"/>
              <a:t>OkCupid</a:t>
            </a:r>
            <a:r>
              <a:rPr lang="en-US" dirty="0" smtClean="0"/>
              <a:t> users do not look like the general population.  Hmmm</a:t>
            </a:r>
            <a:r>
              <a:rPr lang="mr-IN" dirty="0" smtClean="0"/>
              <a:t>…</a:t>
            </a:r>
            <a:r>
              <a:rPr lang="en-US" dirty="0" smtClean="0"/>
              <a:t>.</a:t>
            </a:r>
            <a:endParaRPr lang="en-US" dirty="0"/>
          </a:p>
        </p:txBody>
      </p:sp>
      <p:pic>
        <p:nvPicPr>
          <p:cNvPr id="9" name="Picture 8" descr="Total_Body_Type_Responses_Pi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066708"/>
            <a:ext cx="5486400" cy="3657600"/>
          </a:xfrm>
          <a:prstGeom prst="rect">
            <a:avLst/>
          </a:prstGeom>
        </p:spPr>
      </p:pic>
    </p:spTree>
    <p:extLst>
      <p:ext uri="{BB962C8B-B14F-4D97-AF65-F5344CB8AC3E}">
        <p14:creationId xmlns:p14="http://schemas.microsoft.com/office/powerpoint/2010/main" val="191235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Augmenting the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a:t>Because most of the responses were non-numeric, I added 5 columns to the main </a:t>
            </a:r>
            <a:r>
              <a:rPr lang="en-US" dirty="0" err="1" smtClean="0"/>
              <a:t>DataFrame</a:t>
            </a:r>
            <a:r>
              <a:rPr lang="en-US" dirty="0" smtClean="0"/>
              <a:t> :</a:t>
            </a:r>
            <a:endParaRPr lang="en-US" dirty="0"/>
          </a:p>
          <a:p>
            <a:pPr lvl="1"/>
            <a:r>
              <a:rPr lang="en-US" dirty="0" err="1" smtClean="0"/>
              <a:t>Sex_num</a:t>
            </a:r>
            <a:r>
              <a:rPr lang="en-US" dirty="0" smtClean="0"/>
              <a:t> (male or female)</a:t>
            </a:r>
            <a:endParaRPr lang="en-US" dirty="0"/>
          </a:p>
          <a:p>
            <a:pPr lvl="1"/>
            <a:r>
              <a:rPr lang="en-US" dirty="0" err="1" smtClean="0"/>
              <a:t>Pet_num</a:t>
            </a:r>
            <a:r>
              <a:rPr lang="en-US" dirty="0" smtClean="0"/>
              <a:t> (From most exclusively dog-loving to most cat-loving)</a:t>
            </a:r>
            <a:endParaRPr lang="en-US" dirty="0"/>
          </a:p>
          <a:p>
            <a:pPr lvl="1"/>
            <a:r>
              <a:rPr lang="en-US" dirty="0" err="1" smtClean="0"/>
              <a:t>Body_num</a:t>
            </a:r>
            <a:r>
              <a:rPr lang="en-US" dirty="0" smtClean="0"/>
              <a:t> (from least to most fit)</a:t>
            </a:r>
            <a:endParaRPr lang="en-US" dirty="0"/>
          </a:p>
          <a:p>
            <a:pPr lvl="1"/>
            <a:r>
              <a:rPr lang="en-US" dirty="0" err="1" smtClean="0"/>
              <a:t>Diet_num</a:t>
            </a:r>
            <a:r>
              <a:rPr lang="en-US" dirty="0" smtClean="0"/>
              <a:t> (ordered by dietary restrictions)</a:t>
            </a:r>
            <a:endParaRPr lang="en-US" dirty="0"/>
          </a:p>
          <a:p>
            <a:pPr lvl="1"/>
            <a:r>
              <a:rPr lang="en-US" dirty="0" err="1" smtClean="0"/>
              <a:t>Essay_len</a:t>
            </a:r>
            <a:r>
              <a:rPr lang="en-US" dirty="0" smtClean="0"/>
              <a:t> (total character count of all essay responses)</a:t>
            </a:r>
          </a:p>
          <a:p>
            <a:r>
              <a:rPr lang="en-US" dirty="0" smtClean="0"/>
              <a:t>Each column is a numeric representation of the data</a:t>
            </a:r>
          </a:p>
          <a:p>
            <a:r>
              <a:rPr lang="en-US" dirty="0" smtClean="0"/>
              <a:t>For the Pet/Body/Diet columns, I mapped numeric values that attempted to order the responses along a meaningful scale, as noted above. </a:t>
            </a:r>
            <a:endParaRPr lang="en-US" dirty="0"/>
          </a:p>
        </p:txBody>
      </p:sp>
    </p:spTree>
    <p:extLst>
      <p:ext uri="{BB962C8B-B14F-4D97-AF65-F5344CB8AC3E}">
        <p14:creationId xmlns:p14="http://schemas.microsoft.com/office/powerpoint/2010/main" val="52218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1653988"/>
          </a:xfrm>
        </p:spPr>
        <p:txBody>
          <a:bodyPr/>
          <a:lstStyle/>
          <a:p>
            <a:r>
              <a:rPr lang="en-US" dirty="0" smtClean="0"/>
              <a:t>Further Visualizing the Data:</a:t>
            </a:r>
            <a:endParaRPr lang="en-US" dirty="0"/>
          </a:p>
        </p:txBody>
      </p:sp>
      <p:sp>
        <p:nvSpPr>
          <p:cNvPr id="3" name="Content Placeholder 2"/>
          <p:cNvSpPr>
            <a:spLocks noGrp="1"/>
          </p:cNvSpPr>
          <p:nvPr>
            <p:ph idx="1"/>
          </p:nvPr>
        </p:nvSpPr>
        <p:spPr>
          <a:xfrm>
            <a:off x="779462" y="1882587"/>
            <a:ext cx="7581901" cy="4768607"/>
          </a:xfrm>
        </p:spPr>
        <p:txBody>
          <a:bodyPr>
            <a:normAutofit fontScale="92500" lnSpcReduction="10000"/>
          </a:bodyPr>
          <a:lstStyle/>
          <a:p>
            <a:r>
              <a:rPr lang="en-US" dirty="0" smtClean="0"/>
              <a:t>With new columns added to the </a:t>
            </a:r>
            <a:r>
              <a:rPr lang="en-US" dirty="0" err="1" smtClean="0"/>
              <a:t>DataFrame</a:t>
            </a:r>
            <a:r>
              <a:rPr lang="en-US" dirty="0" smtClean="0"/>
              <a:t>, I became interested in the distribution of responses to the questions of Pets, Diet, and Body Type </a:t>
            </a:r>
            <a:r>
              <a:rPr lang="en-US" i="1" u="sng" dirty="0" smtClean="0"/>
              <a:t>by gender</a:t>
            </a:r>
            <a:r>
              <a:rPr lang="en-US" dirty="0" smtClean="0"/>
              <a:t> and decided to plot those on histograms to visualize</a:t>
            </a:r>
          </a:p>
          <a:p>
            <a:r>
              <a:rPr lang="en-US" dirty="0" smtClean="0"/>
              <a:t>I wanted to make sure the data wasn’t so clumped that using one of these features would be effectively meaningless</a:t>
            </a:r>
          </a:p>
          <a:p>
            <a:r>
              <a:rPr lang="en-US" dirty="0" smtClean="0"/>
              <a:t>To do this, I created smaller </a:t>
            </a:r>
            <a:r>
              <a:rPr lang="en-US" dirty="0" err="1" smtClean="0"/>
              <a:t>DataFrames</a:t>
            </a:r>
            <a:r>
              <a:rPr lang="en-US" dirty="0" smtClean="0"/>
              <a:t>  for each feature that I broke down along gender lines, finally removing </a:t>
            </a:r>
            <a:r>
              <a:rPr lang="en-US" dirty="0" err="1" smtClean="0"/>
              <a:t>NaN</a:t>
            </a:r>
            <a:r>
              <a:rPr lang="en-US" dirty="0" smtClean="0"/>
              <a:t> rows</a:t>
            </a:r>
          </a:p>
          <a:p>
            <a:r>
              <a:rPr lang="en-US" dirty="0" smtClean="0"/>
              <a:t>Finally, I plotted both raw and normed data for each, which you will find in the next 3 slides:</a:t>
            </a:r>
            <a:endParaRPr lang="en-US" dirty="0"/>
          </a:p>
        </p:txBody>
      </p:sp>
    </p:spTree>
    <p:extLst>
      <p:ext uri="{BB962C8B-B14F-4D97-AF65-F5344CB8AC3E}">
        <p14:creationId xmlns:p14="http://schemas.microsoft.com/office/powerpoint/2010/main" val="264722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Type, by Gender</a:t>
            </a:r>
            <a:endParaRPr lang="en-US" dirty="0"/>
          </a:p>
        </p:txBody>
      </p:sp>
      <p:pic>
        <p:nvPicPr>
          <p:cNvPr id="10" name="Content Placeholder 9" descr="Body_Type_By_Gender_Combined_Hist.png"/>
          <p:cNvPicPr>
            <a:picLocks noGrp="1" noChangeAspect="1"/>
          </p:cNvPicPr>
          <p:nvPr>
            <p:ph idx="1"/>
          </p:nvPr>
        </p:nvPicPr>
        <p:blipFill>
          <a:blip r:embed="rId2">
            <a:extLst>
              <a:ext uri="{28A0092B-C50C-407E-A947-70E740481C1C}">
                <a14:useLocalDpi xmlns:a14="http://schemas.microsoft.com/office/drawing/2010/main" val="0"/>
              </a:ext>
            </a:extLst>
          </a:blip>
          <a:srcRect t="3078" b="3078"/>
          <a:stretch>
            <a:fillRect/>
          </a:stretch>
        </p:blipFill>
        <p:spPr/>
      </p:pic>
      <p:sp>
        <p:nvSpPr>
          <p:cNvPr id="11" name="TextBox 10"/>
          <p:cNvSpPr txBox="1"/>
          <p:nvPr/>
        </p:nvSpPr>
        <p:spPr>
          <a:xfrm>
            <a:off x="779461" y="5917958"/>
            <a:ext cx="7581901" cy="923330"/>
          </a:xfrm>
          <a:prstGeom prst="rect">
            <a:avLst/>
          </a:prstGeom>
          <a:noFill/>
        </p:spPr>
        <p:txBody>
          <a:bodyPr wrap="square" rtlCol="0">
            <a:spAutoFit/>
          </a:bodyPr>
          <a:lstStyle/>
          <a:p>
            <a:r>
              <a:rPr lang="en-US" dirty="0" smtClean="0"/>
              <a:t>Not surprisingly, the sexes diverge on descriptions like “Curvy” and “Full-figured” </a:t>
            </a:r>
            <a:r>
              <a:rPr lang="mr-IN" dirty="0" smtClean="0"/>
              <a:t>–</a:t>
            </a:r>
            <a:r>
              <a:rPr lang="en-US" dirty="0" smtClean="0"/>
              <a:t>but  also “Athletic” and “Thin” </a:t>
            </a:r>
            <a:r>
              <a:rPr lang="mr-IN" dirty="0" smtClean="0"/>
              <a:t>–</a:t>
            </a:r>
            <a:r>
              <a:rPr lang="en-US" dirty="0" smtClean="0"/>
              <a:t> which validates this feature for classification</a:t>
            </a:r>
            <a:endParaRPr lang="en-US" dirty="0"/>
          </a:p>
        </p:txBody>
      </p:sp>
    </p:spTree>
    <p:extLst>
      <p:ext uri="{BB962C8B-B14F-4D97-AF65-F5344CB8AC3E}">
        <p14:creationId xmlns:p14="http://schemas.microsoft.com/office/powerpoint/2010/main" val="172395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022860" cy="1653988"/>
          </a:xfrm>
        </p:spPr>
        <p:txBody>
          <a:bodyPr/>
          <a:lstStyle/>
          <a:p>
            <a:r>
              <a:rPr lang="en-US" dirty="0" smtClean="0"/>
              <a:t>Pet Preference, by Gender</a:t>
            </a:r>
            <a:endParaRPr lang="en-US" dirty="0"/>
          </a:p>
        </p:txBody>
      </p:sp>
      <p:pic>
        <p:nvPicPr>
          <p:cNvPr id="4" name="Content Placeholder 3" descr="Pet_Preference_By_Gender_Hist.png"/>
          <p:cNvPicPr>
            <a:picLocks noGrp="1" noChangeAspect="1"/>
          </p:cNvPicPr>
          <p:nvPr>
            <p:ph idx="1"/>
          </p:nvPr>
        </p:nvPicPr>
        <p:blipFill>
          <a:blip r:embed="rId2">
            <a:extLst>
              <a:ext uri="{28A0092B-C50C-407E-A947-70E740481C1C}">
                <a14:useLocalDpi xmlns:a14="http://schemas.microsoft.com/office/drawing/2010/main" val="0"/>
              </a:ext>
            </a:extLst>
          </a:blip>
          <a:srcRect t="3078" b="3078"/>
          <a:stretch>
            <a:fillRect/>
          </a:stretch>
        </p:blipFill>
        <p:spPr/>
      </p:pic>
      <p:sp>
        <p:nvSpPr>
          <p:cNvPr id="5" name="TextBox 4"/>
          <p:cNvSpPr txBox="1"/>
          <p:nvPr/>
        </p:nvSpPr>
        <p:spPr>
          <a:xfrm>
            <a:off x="779461" y="5836024"/>
            <a:ext cx="7581901" cy="923330"/>
          </a:xfrm>
          <a:prstGeom prst="rect">
            <a:avLst/>
          </a:prstGeom>
          <a:noFill/>
        </p:spPr>
        <p:txBody>
          <a:bodyPr wrap="square" rtlCol="0">
            <a:spAutoFit/>
          </a:bodyPr>
          <a:lstStyle/>
          <a:p>
            <a:r>
              <a:rPr lang="en-US" dirty="0" smtClean="0"/>
              <a:t>Who doesn’t love dogs?  Apparently, not many </a:t>
            </a:r>
            <a:r>
              <a:rPr lang="en-US" dirty="0" err="1" smtClean="0"/>
              <a:t>OkCupid</a:t>
            </a:r>
            <a:r>
              <a:rPr lang="en-US" dirty="0" smtClean="0"/>
              <a:t> users.  Overall, men were more likely to like both dogs and cats, while women tended to have greater incidence of cat ownership.</a:t>
            </a:r>
            <a:endParaRPr lang="en-US" dirty="0"/>
          </a:p>
        </p:txBody>
      </p:sp>
    </p:spTree>
    <p:extLst>
      <p:ext uri="{BB962C8B-B14F-4D97-AF65-F5344CB8AC3E}">
        <p14:creationId xmlns:p14="http://schemas.microsoft.com/office/powerpoint/2010/main" val="2981615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262</TotalTime>
  <Words>1385</Words>
  <Application>Microsoft Macintosh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Orbit</vt:lpstr>
      <vt:lpstr>Date-A-Scientist</vt:lpstr>
      <vt:lpstr>Objective</vt:lpstr>
      <vt:lpstr>Approach</vt:lpstr>
      <vt:lpstr>Exploring the Data</vt:lpstr>
      <vt:lpstr>PowerPoint Presentation</vt:lpstr>
      <vt:lpstr>Augmenting the Data</vt:lpstr>
      <vt:lpstr>Further Visualizing the Data:</vt:lpstr>
      <vt:lpstr>Body Type, by Gender</vt:lpstr>
      <vt:lpstr>Pet Preference, by Gender</vt:lpstr>
      <vt:lpstr>Diet Type, by Gender</vt:lpstr>
      <vt:lpstr>Cleaning the Data </vt:lpstr>
      <vt:lpstr>Final Examination of Data</vt:lpstr>
      <vt:lpstr>Data Preparation</vt:lpstr>
      <vt:lpstr>Classification Techniques: KNN </vt:lpstr>
      <vt:lpstr>Classification Techniques: SVM </vt:lpstr>
      <vt:lpstr>Classification Techniques: Multinomial Naive Bayes </vt:lpstr>
      <vt:lpstr>Regression Techniques: </vt:lpstr>
      <vt:lpstr>Results Comparison</vt:lpstr>
      <vt:lpstr>Summary</vt:lpstr>
      <vt:lpstr>Final Thoughts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Date-A-Scientist</dc:title>
  <dc:creator>Mark Filipek</dc:creator>
  <cp:lastModifiedBy>Mark Filipek</cp:lastModifiedBy>
  <cp:revision>35</cp:revision>
  <dcterms:created xsi:type="dcterms:W3CDTF">2018-10-29T17:36:06Z</dcterms:created>
  <dcterms:modified xsi:type="dcterms:W3CDTF">2018-10-29T21:58:38Z</dcterms:modified>
</cp:coreProperties>
</file>