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Barlow ExtraLight"/>
      <p:regular r:id="rId16"/>
      <p:bold r:id="rId17"/>
      <p:italic r:id="rId18"/>
      <p:boldItalic r:id="rId19"/>
    </p:embeddedFont>
    <p:embeddedFont>
      <p:font typeface="Hepta Slab Medium"/>
      <p:regular r:id="rId20"/>
      <p:bold r:id="rId21"/>
    </p:embeddedFont>
    <p:embeddedFont>
      <p:font typeface="Hepta Slab Light"/>
      <p:regular r:id="rId22"/>
      <p:bold r:id="rId23"/>
    </p:embeddedFont>
    <p:embeddedFont>
      <p:font typeface="Hepta Slab"/>
      <p:regular r:id="rId24"/>
      <p:bold r:id="rId25"/>
    </p:embeddedFont>
    <p:embeddedFont>
      <p:font typeface="Barlow Medium"/>
      <p:regular r:id="rId26"/>
      <p:bold r:id="rId27"/>
      <p:italic r:id="rId28"/>
      <p:boldItalic r:id="rId29"/>
    </p:embeddedFont>
    <p:embeddedFont>
      <p:font typeface="Barlow Light"/>
      <p:regular r:id="rId30"/>
      <p:bold r:id="rId31"/>
      <p:italic r:id="rId32"/>
      <p:boldItalic r:id="rId33"/>
    </p:embeddedFont>
    <p:embeddedFont>
      <p:font typeface="Barlow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Medium-regular.fntdata"/><Relationship Id="rId22" Type="http://schemas.openxmlformats.org/officeDocument/2006/relationships/font" Target="fonts/HeptaSlabLight-regular.fntdata"/><Relationship Id="rId21" Type="http://schemas.openxmlformats.org/officeDocument/2006/relationships/font" Target="fonts/HeptaSlabMedium-bold.fntdata"/><Relationship Id="rId24" Type="http://schemas.openxmlformats.org/officeDocument/2006/relationships/font" Target="fonts/HeptaSlab-regular.fntdata"/><Relationship Id="rId23" Type="http://schemas.openxmlformats.org/officeDocument/2006/relationships/font" Target="fonts/HeptaSlab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Medium-regular.fntdata"/><Relationship Id="rId25" Type="http://schemas.openxmlformats.org/officeDocument/2006/relationships/font" Target="fonts/HeptaSlab-bold.fntdata"/><Relationship Id="rId28" Type="http://schemas.openxmlformats.org/officeDocument/2006/relationships/font" Target="fonts/BarlowMedium-italic.fntdata"/><Relationship Id="rId27" Type="http://schemas.openxmlformats.org/officeDocument/2006/relationships/font" Target="fonts/Barlow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Light-bold.fntdata"/><Relationship Id="rId30" Type="http://schemas.openxmlformats.org/officeDocument/2006/relationships/font" Target="fonts/BarlowLight-regular.fntdata"/><Relationship Id="rId11" Type="http://schemas.openxmlformats.org/officeDocument/2006/relationships/slide" Target="slides/slide5.xml"/><Relationship Id="rId33" Type="http://schemas.openxmlformats.org/officeDocument/2006/relationships/font" Target="fonts/Barlow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BarlowLight-italic.fntdata"/><Relationship Id="rId13" Type="http://schemas.openxmlformats.org/officeDocument/2006/relationships/slide" Target="slides/slide7.xml"/><Relationship Id="rId35" Type="http://schemas.openxmlformats.org/officeDocument/2006/relationships/font" Target="fonts/Barlow-bold.fntdata"/><Relationship Id="rId12" Type="http://schemas.openxmlformats.org/officeDocument/2006/relationships/slide" Target="slides/slide6.xml"/><Relationship Id="rId34" Type="http://schemas.openxmlformats.org/officeDocument/2006/relationships/font" Target="fonts/Barlow-regular.fntdata"/><Relationship Id="rId15" Type="http://schemas.openxmlformats.org/officeDocument/2006/relationships/slide" Target="slides/slide9.xml"/><Relationship Id="rId37" Type="http://schemas.openxmlformats.org/officeDocument/2006/relationships/font" Target="fonts/Barlow-boldItalic.fntdata"/><Relationship Id="rId14" Type="http://schemas.openxmlformats.org/officeDocument/2006/relationships/slide" Target="slides/slide8.xml"/><Relationship Id="rId36" Type="http://schemas.openxmlformats.org/officeDocument/2006/relationships/font" Target="fonts/Barlow-italic.fntdata"/><Relationship Id="rId17" Type="http://schemas.openxmlformats.org/officeDocument/2006/relationships/font" Target="fonts/BarlowExtraLight-bold.fntdata"/><Relationship Id="rId16" Type="http://schemas.openxmlformats.org/officeDocument/2006/relationships/font" Target="fonts/BarlowExtraLight-regular.fntdata"/><Relationship Id="rId19" Type="http://schemas.openxmlformats.org/officeDocument/2006/relationships/font" Target="fonts/BarlowExtraLight-boldItalic.fntdata"/><Relationship Id="rId18" Type="http://schemas.openxmlformats.org/officeDocument/2006/relationships/font" Target="fonts/BarlowExtra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b82aad9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b82aad9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b82aad9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b82aad9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b82aad915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1b82aad915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1b82aad915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1b82aad915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b82aad915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1b82aad915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1b82aad915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1b82aad915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b82aad915_0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b82aad915_0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b82aad915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b82aad915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b82aad91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b82aad91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lask2/CSI2470_project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499650" y="114645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Simple Multi-User Chat System</a:t>
            </a:r>
            <a:endParaRPr/>
          </a:p>
        </p:txBody>
      </p:sp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2689200" y="4214700"/>
            <a:ext cx="3499200" cy="20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</a:t>
            </a:r>
            <a:r>
              <a:rPr lang="en" sz="1300"/>
              <a:t>Matt Laskowski, Marco Orallo, Mike Fillinger</a:t>
            </a:r>
            <a:endParaRPr sz="1300"/>
          </a:p>
        </p:txBody>
      </p:sp>
      <p:sp>
        <p:nvSpPr>
          <p:cNvPr id="373" name="Google Shape;373;p59"/>
          <p:cNvSpPr txBox="1"/>
          <p:nvPr>
            <p:ph idx="2" type="subTitle"/>
          </p:nvPr>
        </p:nvSpPr>
        <p:spPr>
          <a:xfrm>
            <a:off x="2422800" y="2942300"/>
            <a:ext cx="37656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GROUP 3</a:t>
            </a:r>
            <a:endParaRPr/>
          </a:p>
        </p:txBody>
      </p:sp>
      <p:pic>
        <p:nvPicPr>
          <p:cNvPr descr="python1 | www.learntek.org/python-programming-the-future-for… | Flickr" id="374" name="Google Shape;37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4400"/>
            <a:ext cx="1154849" cy="389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Visual Studio Code 1.35 icon.svg - Wikipedia" id="375" name="Google Shape;37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849" y="4754399"/>
            <a:ext cx="389100" cy="3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 txBox="1"/>
          <p:nvPr>
            <p:ph idx="1" type="subTitle"/>
          </p:nvPr>
        </p:nvSpPr>
        <p:spPr>
          <a:xfrm>
            <a:off x="475075" y="2508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Overview</a:t>
            </a:r>
            <a:endParaRPr sz="2000"/>
          </a:p>
        </p:txBody>
      </p:sp>
      <p:sp>
        <p:nvSpPr>
          <p:cNvPr id="381" name="Google Shape;381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60"/>
          <p:cNvSpPr txBox="1"/>
          <p:nvPr/>
        </p:nvSpPr>
        <p:spPr>
          <a:xfrm>
            <a:off x="475075" y="716688"/>
            <a:ext cx="6263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Barlow Light"/>
              <a:buChar char="●"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This project implements a basic client-server chat application in Python, enabling multiple users to connect and communicate in real-time. 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Barlow Light"/>
              <a:buChar char="●"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It consists of two components: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3" name="Google Shape;383;p60"/>
          <p:cNvSpPr txBox="1"/>
          <p:nvPr/>
        </p:nvSpPr>
        <p:spPr>
          <a:xfrm>
            <a:off x="263150" y="2141650"/>
            <a:ext cx="626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Client Code</a:t>
            </a: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 Handles user input, nickname selection, and message sending.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4" name="Google Shape;384;p60"/>
          <p:cNvSpPr txBox="1"/>
          <p:nvPr/>
        </p:nvSpPr>
        <p:spPr>
          <a:xfrm>
            <a:off x="263150" y="2788150"/>
            <a:ext cx="6263400" cy="15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Server Code</a:t>
            </a: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 Manages client connections, broadcasts messages, handles password, max clients and handles disconnections.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See next slide for more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85" name="Google Shape;38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377" y="3984908"/>
            <a:ext cx="2405524" cy="973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Client Features</a:t>
            </a:r>
            <a:endParaRPr sz="2000"/>
          </a:p>
        </p:txBody>
      </p:sp>
      <p:sp>
        <p:nvSpPr>
          <p:cNvPr id="391" name="Google Shape;391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61"/>
          <p:cNvSpPr txBox="1"/>
          <p:nvPr/>
        </p:nvSpPr>
        <p:spPr>
          <a:xfrm>
            <a:off x="248100" y="927800"/>
            <a:ext cx="73443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Nickname Selection: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Users choose a nickname when they start the client.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The server associates the nickname with the user for personalized messages.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Password Function: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Password is “password” for all users 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If password is incorrect, will disconnect the client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If password is correct, client will enter chatroom with their nickname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Messaging: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Users can send messages that are instantly broadcast to all connected clients.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Error Handling: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Maximum</a:t>
            </a:r>
            <a:r>
              <a:rPr lang="en" sz="1500">
                <a:latin typeface="Barlow"/>
                <a:ea typeface="Barlow"/>
                <a:cs typeface="Barlow"/>
                <a:sym typeface="Barlow"/>
              </a:rPr>
              <a:t> of 5 clients are allowed at a time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8" name="Google Shape;39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00" y="408700"/>
            <a:ext cx="3523200" cy="432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400"/>
            <a:ext cx="413557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3"/>
          <p:cNvSpPr txBox="1"/>
          <p:nvPr>
            <p:ph idx="1" type="subTitle"/>
          </p:nvPr>
        </p:nvSpPr>
        <p:spPr>
          <a:xfrm>
            <a:off x="420700" y="161125"/>
            <a:ext cx="23328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Server </a:t>
            </a:r>
            <a:r>
              <a:rPr lang="en" sz="2000"/>
              <a:t>Features</a:t>
            </a:r>
            <a:endParaRPr sz="2000"/>
          </a:p>
        </p:txBody>
      </p:sp>
      <p:sp>
        <p:nvSpPr>
          <p:cNvPr id="405" name="Google Shape;405;p6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63"/>
          <p:cNvSpPr txBox="1"/>
          <p:nvPr/>
        </p:nvSpPr>
        <p:spPr>
          <a:xfrm>
            <a:off x="258975" y="571500"/>
            <a:ext cx="88341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Multi-Client Support: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The server handles multiple clients at the same time. 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User Connection Management: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Accepts new connections and associates them with user-defined nicknames.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Asks users to enter the password, if password is correct, the client enters the chatroom.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5-client limit to avoid server overload. Server checks if the limit is reached, if it is then the server sends a message to the client, then disconnects it. 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Broadcast Functionality: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Sends messages to all connected clients.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Disconnection Handling: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Barlow"/>
              <a:buChar char="●"/>
            </a:pPr>
            <a:r>
              <a:rPr lang="en" sz="1500">
                <a:latin typeface="Barlow"/>
                <a:ea typeface="Barlow"/>
                <a:cs typeface="Barlow"/>
                <a:sym typeface="Barlow"/>
              </a:rPr>
              <a:t>Detects when a client disconnects and notifies all users about the disconnection.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2" name="Google Shape;41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68005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855" y="581429"/>
            <a:ext cx="4006745" cy="265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5"/>
          <p:cNvSpPr txBox="1"/>
          <p:nvPr>
            <p:ph idx="1" type="subTitle"/>
          </p:nvPr>
        </p:nvSpPr>
        <p:spPr>
          <a:xfrm>
            <a:off x="453325" y="250825"/>
            <a:ext cx="5497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Interaction between Client and Server</a:t>
            </a:r>
            <a:endParaRPr sz="2000"/>
          </a:p>
        </p:txBody>
      </p:sp>
      <p:sp>
        <p:nvSpPr>
          <p:cNvPr id="419" name="Google Shape;419;p6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65"/>
          <p:cNvSpPr txBox="1"/>
          <p:nvPr/>
        </p:nvSpPr>
        <p:spPr>
          <a:xfrm>
            <a:off x="258975" y="784350"/>
            <a:ext cx="73443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Connection Setup</a:t>
            </a: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 client connects to the server using a specified IP address (</a:t>
            </a:r>
            <a:r>
              <a:rPr lang="en" sz="1500">
                <a:solidFill>
                  <a:srgbClr val="188038"/>
                </a:solidFill>
                <a:latin typeface="Barlow"/>
                <a:ea typeface="Barlow"/>
                <a:cs typeface="Barlow"/>
                <a:sym typeface="Barlow"/>
              </a:rPr>
              <a:t>127.0.0.1</a:t>
            </a: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) and port (</a:t>
            </a:r>
            <a:r>
              <a:rPr lang="en" sz="1500">
                <a:solidFill>
                  <a:srgbClr val="188038"/>
                </a:solidFill>
                <a:latin typeface="Barlow"/>
                <a:ea typeface="Barlow"/>
                <a:cs typeface="Barlow"/>
                <a:sym typeface="Barlow"/>
              </a:rPr>
              <a:t>55555</a:t>
            </a: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).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 server sends a "NICK" request to obtain the user's nickname.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Then sends the password prompt. Enter “password” to enter.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Message Exchange</a:t>
            </a: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Messages entered on the client are sent to the server.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 server broadcasts the message to all connected clients.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Disconnection</a:t>
            </a: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"/>
              <a:buChar char="●"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When a user disconnects, the server updates the client list and notifies remaining users.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Next slide for </a:t>
            </a:r>
            <a:r>
              <a:rPr lang="en" sz="15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demonstration -&gt;</a:t>
            </a:r>
            <a:endParaRPr sz="15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"/>
          <p:cNvSpPr txBox="1"/>
          <p:nvPr>
            <p:ph idx="1" type="subTitle"/>
          </p:nvPr>
        </p:nvSpPr>
        <p:spPr>
          <a:xfrm>
            <a:off x="475075" y="309225"/>
            <a:ext cx="47793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Demo:</a:t>
            </a:r>
            <a:endParaRPr sz="2000"/>
          </a:p>
        </p:txBody>
      </p:sp>
      <p:sp>
        <p:nvSpPr>
          <p:cNvPr id="426" name="Google Shape;426;p6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66"/>
          <p:cNvSpPr txBox="1"/>
          <p:nvPr/>
        </p:nvSpPr>
        <p:spPr>
          <a:xfrm>
            <a:off x="258975" y="784350"/>
            <a:ext cx="734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u="sng">
                <a:solidFill>
                  <a:srgbClr val="188038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https://github.com/mlask2/CSI2470_project</a:t>
            </a:r>
            <a:endParaRPr sz="1500">
              <a:solidFill>
                <a:srgbClr val="188038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28" name="Google Shape;42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0100" y="1317375"/>
            <a:ext cx="6051830" cy="36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7"/>
          <p:cNvSpPr txBox="1"/>
          <p:nvPr>
            <p:ph idx="1" type="subTitle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34" name="Google Shape;434;p6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