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2"/>
  </p:notesMasterIdLst>
  <p:handoutMasterIdLst>
    <p:handoutMasterId r:id="rId63"/>
  </p:handoutMasterIdLst>
  <p:sldIdLst>
    <p:sldId id="305" r:id="rId2"/>
    <p:sldId id="340" r:id="rId3"/>
    <p:sldId id="308" r:id="rId4"/>
    <p:sldId id="344" r:id="rId5"/>
    <p:sldId id="341" r:id="rId6"/>
    <p:sldId id="345" r:id="rId7"/>
    <p:sldId id="376" r:id="rId8"/>
    <p:sldId id="346" r:id="rId9"/>
    <p:sldId id="313" r:id="rId10"/>
    <p:sldId id="314" r:id="rId11"/>
    <p:sldId id="315" r:id="rId12"/>
    <p:sldId id="351" r:id="rId13"/>
    <p:sldId id="311" r:id="rId14"/>
    <p:sldId id="318" r:id="rId15"/>
    <p:sldId id="319" r:id="rId16"/>
    <p:sldId id="320" r:id="rId17"/>
    <p:sldId id="316" r:id="rId18"/>
    <p:sldId id="321" r:id="rId19"/>
    <p:sldId id="325" r:id="rId20"/>
    <p:sldId id="323" r:id="rId21"/>
    <p:sldId id="324" r:id="rId22"/>
    <p:sldId id="326" r:id="rId23"/>
    <p:sldId id="330" r:id="rId24"/>
    <p:sldId id="347" r:id="rId25"/>
    <p:sldId id="348" r:id="rId26"/>
    <p:sldId id="342" r:id="rId27"/>
    <p:sldId id="338" r:id="rId28"/>
    <p:sldId id="366" r:id="rId29"/>
    <p:sldId id="375" r:id="rId30"/>
    <p:sldId id="368" r:id="rId31"/>
    <p:sldId id="377" r:id="rId32"/>
    <p:sldId id="370" r:id="rId33"/>
    <p:sldId id="339" r:id="rId34"/>
    <p:sldId id="350" r:id="rId35"/>
    <p:sldId id="353" r:id="rId36"/>
    <p:sldId id="361" r:id="rId37"/>
    <p:sldId id="354" r:id="rId38"/>
    <p:sldId id="343" r:id="rId39"/>
    <p:sldId id="329" r:id="rId40"/>
    <p:sldId id="336" r:id="rId41"/>
    <p:sldId id="378" r:id="rId42"/>
    <p:sldId id="379" r:id="rId43"/>
    <p:sldId id="331" r:id="rId44"/>
    <p:sldId id="352" r:id="rId45"/>
    <p:sldId id="374" r:id="rId46"/>
    <p:sldId id="371" r:id="rId47"/>
    <p:sldId id="380" r:id="rId48"/>
    <p:sldId id="381" r:id="rId49"/>
    <p:sldId id="382" r:id="rId50"/>
    <p:sldId id="383" r:id="rId51"/>
    <p:sldId id="384" r:id="rId52"/>
    <p:sldId id="385" r:id="rId53"/>
    <p:sldId id="386" r:id="rId54"/>
    <p:sldId id="333" r:id="rId55"/>
    <p:sldId id="334" r:id="rId56"/>
    <p:sldId id="335" r:id="rId57"/>
    <p:sldId id="372" r:id="rId58"/>
    <p:sldId id="387" r:id="rId59"/>
    <p:sldId id="327" r:id="rId60"/>
    <p:sldId id="328" r:id="rId61"/>
  </p:sldIdLst>
  <p:sldSz cx="9144000" cy="5143500" type="screen16x9"/>
  <p:notesSz cx="6858000" cy="9144000"/>
  <p:defaultTextStyle>
    <a:defPPr>
      <a:defRPr lang="en-US"/>
    </a:defPPr>
    <a:lvl1pPr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1pPr>
    <a:lvl2pPr marL="4572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2pPr>
    <a:lvl3pPr marL="9144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3pPr>
    <a:lvl4pPr marL="13716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4pPr>
    <a:lvl5pPr marL="18288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5pPr>
    <a:lvl6pPr marL="2286000" algn="l" defTabSz="914400" rtl="0" eaLnBrk="1" latinLnBrk="0" hangingPunct="1">
      <a:defRPr sz="2000" kern="1200">
        <a:solidFill>
          <a:srgbClr val="191919"/>
        </a:solidFill>
        <a:latin typeface="HelvNeue Light for IBM" pitchFamily="34" charset="0"/>
        <a:ea typeface="+mn-ea"/>
        <a:cs typeface="+mn-cs"/>
      </a:defRPr>
    </a:lvl6pPr>
    <a:lvl7pPr marL="2743200" algn="l" defTabSz="914400" rtl="0" eaLnBrk="1" latinLnBrk="0" hangingPunct="1">
      <a:defRPr sz="2000" kern="1200">
        <a:solidFill>
          <a:srgbClr val="191919"/>
        </a:solidFill>
        <a:latin typeface="HelvNeue Light for IBM" pitchFamily="34" charset="0"/>
        <a:ea typeface="+mn-ea"/>
        <a:cs typeface="+mn-cs"/>
      </a:defRPr>
    </a:lvl7pPr>
    <a:lvl8pPr marL="3200400" algn="l" defTabSz="914400" rtl="0" eaLnBrk="1" latinLnBrk="0" hangingPunct="1">
      <a:defRPr sz="2000" kern="1200">
        <a:solidFill>
          <a:srgbClr val="191919"/>
        </a:solidFill>
        <a:latin typeface="HelvNeue Light for IBM" pitchFamily="34" charset="0"/>
        <a:ea typeface="+mn-ea"/>
        <a:cs typeface="+mn-cs"/>
      </a:defRPr>
    </a:lvl8pPr>
    <a:lvl9pPr marL="3657600" algn="l" defTabSz="914400" rtl="0" eaLnBrk="1" latinLnBrk="0" hangingPunct="1">
      <a:defRPr sz="2000" kern="1200">
        <a:solidFill>
          <a:srgbClr val="191919"/>
        </a:solidFill>
        <a:latin typeface="HelvNeue Light for IBM" pitchFamily="34" charset="0"/>
        <a:ea typeface="+mn-ea"/>
        <a:cs typeface="+mn-cs"/>
      </a:defRPr>
    </a:lvl9pPr>
  </p:defaultTextStyle>
  <p:extLst>
    <p:ext uri="{EFAFB233-063F-42B5-8137-9DF3F51BA10A}">
      <p15:sldGuideLst xmlns:p15="http://schemas.microsoft.com/office/powerpoint/2012/main">
        <p15:guide id="1" orient="horz" pos="755">
          <p15:clr>
            <a:srgbClr val="A4A3A4"/>
          </p15:clr>
        </p15:guide>
        <p15:guide id="2" pos="2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FFCC"/>
    <a:srgbClr val="D9D9FB"/>
    <a:srgbClr val="010000"/>
    <a:srgbClr val="FDB813"/>
    <a:srgbClr val="00B0DA"/>
    <a:srgbClr val="6D6E70"/>
    <a:srgbClr val="AB1A86"/>
    <a:srgbClr val="F19027"/>
    <a:srgbClr val="8CC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2" autoAdjust="0"/>
    <p:restoredTop sz="72849" autoAdjust="0"/>
  </p:normalViewPr>
  <p:slideViewPr>
    <p:cSldViewPr snapToGrid="0" snapToObjects="1">
      <p:cViewPr varScale="1">
        <p:scale>
          <a:sx n="86" d="100"/>
          <a:sy n="86" d="100"/>
        </p:scale>
        <p:origin x="1428" y="84"/>
      </p:cViewPr>
      <p:guideLst>
        <p:guide orient="horz" pos="755"/>
        <p:guide pos="2830"/>
      </p:guideLst>
    </p:cSldViewPr>
  </p:slideViewPr>
  <p:outlineViewPr>
    <p:cViewPr>
      <p:scale>
        <a:sx n="33" d="100"/>
        <a:sy n="33" d="100"/>
      </p:scale>
      <p:origin x="0" y="680"/>
    </p:cViewPr>
  </p:outlineViewPr>
  <p:notesTextViewPr>
    <p:cViewPr>
      <p:scale>
        <a:sx n="100" d="100"/>
        <a:sy n="100" d="100"/>
      </p:scale>
      <p:origin x="0" y="0"/>
    </p:cViewPr>
  </p:notesTextViewPr>
  <p:sorterViewPr>
    <p:cViewPr>
      <p:scale>
        <a:sx n="66" d="100"/>
        <a:sy n="66"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9099E1-2F6C-1143-9DF8-8ECBCD01D041}" type="datetimeFigureOut">
              <a:rPr lang="en-US" smtClean="0"/>
              <a:pPr/>
              <a:t>06/12/2017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454D96-FAC3-2D49-827B-F309FAD9DE71}"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latin typeface="Arial" charset="0"/>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Arial" charset="0"/>
              </a:defRPr>
            </a:lvl1pPr>
          </a:lstStyle>
          <a:p>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latin typeface="Arial" charset="0"/>
              </a:defRPr>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Arial" charset="0"/>
              </a:defRPr>
            </a:lvl1pPr>
          </a:lstStyle>
          <a:p>
            <a:fld id="{05C4898A-41A8-49D6-8E48-9D853EBFDD60}"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Three-way_merg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arklodato.github.io/visual-git-guide/index-en.html#merge"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marklodato.github.io/visual-git-guide/index-en.html#cherry-pick"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scm.com/book/en/v2/ch00/_an_example_git_enforced_policy"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www.faqs.org/faqs/compression-faq/" TargetMode="External"/><Relationship Id="rId3" Type="http://schemas.openxmlformats.org/officeDocument/2006/relationships/hyperlink" Target="http://zlib.net/zlib_license.html" TargetMode="External"/><Relationship Id="rId7" Type="http://schemas.openxmlformats.org/officeDocument/2006/relationships/hyperlink" Target="http://www.gzip.org/" TargetMode="External"/><Relationship Id="rId12" Type="http://schemas.openxmlformats.org/officeDocument/2006/relationships/hyperlink" Target="http://www.pkware.co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Mark_Adler" TargetMode="External"/><Relationship Id="rId11" Type="http://schemas.openxmlformats.org/officeDocument/2006/relationships/hyperlink" Target="http://www.info-zip.org/pub/infozip/UnZip.html" TargetMode="External"/><Relationship Id="rId5" Type="http://schemas.openxmlformats.org/officeDocument/2006/relationships/hyperlink" Target="http://gailly.net/" TargetMode="External"/><Relationship Id="rId10" Type="http://schemas.openxmlformats.org/officeDocument/2006/relationships/hyperlink" Target="http://www.info-zip.org/pub/infozip/Zip.html" TargetMode="External"/><Relationship Id="rId4" Type="http://schemas.openxmlformats.org/officeDocument/2006/relationships/hyperlink" Target="http://zlib.net/zlib_tech.html" TargetMode="External"/><Relationship Id="rId9" Type="http://schemas.openxmlformats.org/officeDocument/2006/relationships/hyperlink" Target="http://www.info-zip.org/pub/infozip/"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kernel.org/pub/software/scm/git/docs/git-diff.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kernel.org/pub/software/scm/git/docs/git-commit.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a:t>
            </a:fld>
            <a:endParaRPr lang="en-US"/>
          </a:p>
        </p:txBody>
      </p:sp>
    </p:spTree>
    <p:extLst>
      <p:ext uri="{BB962C8B-B14F-4D97-AF65-F5344CB8AC3E}">
        <p14:creationId xmlns:p14="http://schemas.microsoft.com/office/powerpoint/2010/main" val="2152799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13</a:t>
            </a:fld>
            <a:endParaRPr lang="en-US"/>
          </a:p>
        </p:txBody>
      </p:sp>
    </p:spTree>
    <p:extLst>
      <p:ext uri="{BB962C8B-B14F-4D97-AF65-F5344CB8AC3E}">
        <p14:creationId xmlns:p14="http://schemas.microsoft.com/office/powerpoint/2010/main" val="199472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t>
            </a:r>
            <a:r>
              <a:rPr lang="en-US" dirty="0" err="1"/>
              <a:t>git</a:t>
            </a:r>
            <a:r>
              <a:rPr lang="en-US" dirty="0"/>
              <a:t>/HEAD</a:t>
            </a:r>
          </a:p>
          <a:p>
            <a:r>
              <a:rPr lang="en-US" dirty="0"/>
              <a:t>find .</a:t>
            </a:r>
            <a:r>
              <a:rPr lang="en-US" dirty="0" err="1"/>
              <a:t>git</a:t>
            </a:r>
            <a:r>
              <a:rPr lang="en-US" dirty="0"/>
              <a:t>/refs   (tree .</a:t>
            </a:r>
            <a:r>
              <a:rPr lang="en-US" dirty="0" err="1"/>
              <a:t>git</a:t>
            </a:r>
            <a:r>
              <a:rPr lang="en-US" dirty="0"/>
              <a:t>/refs)</a:t>
            </a:r>
          </a:p>
          <a:p>
            <a:r>
              <a:rPr lang="en-US" dirty="0"/>
              <a:t>find .</a:t>
            </a:r>
            <a:r>
              <a:rPr lang="en-US" dirty="0" err="1"/>
              <a:t>git</a:t>
            </a:r>
            <a:r>
              <a:rPr lang="en-US" dirty="0"/>
              <a:t>/objects -type f</a:t>
            </a:r>
          </a:p>
          <a:p>
            <a:r>
              <a:rPr lang="en-US" dirty="0" err="1"/>
              <a:t>git</a:t>
            </a:r>
            <a:r>
              <a:rPr lang="en-US" dirty="0"/>
              <a:t> cat-file -p 003411441ed23a3e7a6c03fe9ffd90f00cbe88bb</a:t>
            </a:r>
          </a:p>
          <a:p>
            <a:r>
              <a:rPr lang="en-US" dirty="0" err="1"/>
              <a:t>git</a:t>
            </a:r>
            <a:r>
              <a:rPr lang="en-US" dirty="0"/>
              <a:t> cat-file -t b95d69</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14</a:t>
            </a:fld>
            <a:endParaRPr lang="en-US"/>
          </a:p>
        </p:txBody>
      </p:sp>
    </p:spTree>
    <p:extLst>
      <p:ext uri="{BB962C8B-B14F-4D97-AF65-F5344CB8AC3E}">
        <p14:creationId xmlns:p14="http://schemas.microsoft.com/office/powerpoint/2010/main" val="428341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git add </a:t>
            </a:r>
            <a:r>
              <a:rPr lang="en-GB" b="1" i="1" dirty="0"/>
              <a:t>files</a:t>
            </a:r>
            <a:r>
              <a:rPr lang="en-GB" b="1" dirty="0"/>
              <a:t> </a:t>
            </a:r>
            <a:r>
              <a:rPr lang="en-GB" dirty="0"/>
              <a:t>copies </a:t>
            </a:r>
            <a:r>
              <a:rPr lang="en-GB" i="1" dirty="0"/>
              <a:t>files</a:t>
            </a:r>
            <a:r>
              <a:rPr lang="en-GB" dirty="0"/>
              <a:t> (at their current state) to the stage.</a:t>
            </a:r>
          </a:p>
          <a:p>
            <a:r>
              <a:rPr lang="en-GB" b="1" dirty="0"/>
              <a:t>git checkout -- </a:t>
            </a:r>
            <a:r>
              <a:rPr lang="en-GB" b="1" i="1" dirty="0"/>
              <a:t>files</a:t>
            </a:r>
            <a:r>
              <a:rPr lang="en-GB" b="1" dirty="0"/>
              <a:t> </a:t>
            </a:r>
            <a:r>
              <a:rPr lang="en-GB" dirty="0"/>
              <a:t>copies </a:t>
            </a:r>
            <a:r>
              <a:rPr lang="en-GB" i="1" dirty="0"/>
              <a:t>files</a:t>
            </a:r>
            <a:r>
              <a:rPr lang="en-GB" dirty="0"/>
              <a:t> from the stage to the working directory. Use this to throw away local changes.</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15</a:t>
            </a:fld>
            <a:endParaRPr lang="en-US"/>
          </a:p>
        </p:txBody>
      </p:sp>
    </p:spTree>
    <p:extLst>
      <p:ext uri="{BB962C8B-B14F-4D97-AF65-F5344CB8AC3E}">
        <p14:creationId xmlns:p14="http://schemas.microsoft.com/office/powerpoint/2010/main" val="1122628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blow the index away entirely, you generally haven't lost any information as long as you have the name of the tree that it described.</a:t>
            </a:r>
          </a:p>
          <a:p>
            <a:endParaRPr lang="en-US" dirty="0"/>
          </a:p>
          <a:p>
            <a:r>
              <a:rPr lang="en-US" sz="1200" b="0" i="0" kern="1200" dirty="0">
                <a:solidFill>
                  <a:schemeClr val="tx1"/>
                </a:solidFill>
                <a:effectLst/>
                <a:latin typeface="Arial" charset="0"/>
                <a:ea typeface="+mn-ea"/>
                <a:cs typeface="Arial" charset="0"/>
              </a:rPr>
              <a:t>The index is a binary file (generally kept in </a:t>
            </a:r>
            <a:r>
              <a:rPr lang="en-US" dirty="0"/>
              <a:t>.git/index</a:t>
            </a:r>
            <a:r>
              <a:rPr lang="en-US" sz="1200" b="0" i="0" kern="1200" dirty="0">
                <a:solidFill>
                  <a:schemeClr val="tx1"/>
                </a:solidFill>
                <a:effectLst/>
                <a:latin typeface="Arial" charset="0"/>
                <a:ea typeface="+mn-ea"/>
                <a:cs typeface="Arial" charset="0"/>
              </a:rPr>
              <a:t>) containing a sorted list of path names, each with permissions and the SHA1 of a blob object; </a:t>
            </a:r>
            <a:r>
              <a:rPr lang="en-US" dirty="0"/>
              <a:t>git ls-files</a:t>
            </a:r>
            <a:r>
              <a:rPr lang="en-US" sz="1200" b="0" i="0" kern="1200" dirty="0">
                <a:solidFill>
                  <a:schemeClr val="tx1"/>
                </a:solidFill>
                <a:effectLst/>
                <a:latin typeface="Arial" charset="0"/>
                <a:ea typeface="+mn-ea"/>
                <a:cs typeface="Arial" charset="0"/>
              </a:rPr>
              <a:t> can show you the contents of the index:</a:t>
            </a:r>
          </a:p>
          <a:p>
            <a:r>
              <a:rPr lang="en-US" b="1" dirty="0"/>
              <a:t>$ git ls-files --stage</a:t>
            </a:r>
          </a:p>
          <a:p>
            <a:endParaRPr lang="en-US" dirty="0"/>
          </a:p>
          <a:p>
            <a:r>
              <a:rPr lang="en-US" dirty="0"/>
              <a:t>T</a:t>
            </a:r>
            <a:r>
              <a:rPr lang="en-US" sz="1200" b="0" i="0" kern="1200" dirty="0">
                <a:solidFill>
                  <a:schemeClr val="tx1"/>
                </a:solidFill>
                <a:effectLst/>
                <a:latin typeface="Arial" charset="0"/>
                <a:ea typeface="+mn-ea"/>
                <a:cs typeface="Arial" charset="0"/>
              </a:rPr>
              <a:t>he index is one of the most important data structures in git.</a:t>
            </a:r>
            <a:br>
              <a:rPr lang="en-US" dirty="0"/>
            </a:br>
            <a:r>
              <a:rPr lang="en-US" sz="1200" b="0" i="0" kern="1200" dirty="0">
                <a:solidFill>
                  <a:schemeClr val="tx1"/>
                </a:solidFill>
                <a:effectLst/>
                <a:latin typeface="Arial" charset="0"/>
                <a:ea typeface="+mn-ea"/>
                <a:cs typeface="Arial" charset="0"/>
              </a:rPr>
              <a:t>It represents a virtual working tree state by recording list of paths and their object names and serves as a staging area to write out the next tree object to be committed.</a:t>
            </a:r>
            <a:br>
              <a:rPr lang="en-US" dirty="0"/>
            </a:br>
            <a:r>
              <a:rPr lang="en-US" sz="1200" b="0" i="0" kern="1200" dirty="0">
                <a:solidFill>
                  <a:schemeClr val="tx1"/>
                </a:solidFill>
                <a:effectLst/>
                <a:latin typeface="Arial" charset="0"/>
                <a:ea typeface="+mn-ea"/>
                <a:cs typeface="Arial" charset="0"/>
              </a:rPr>
              <a:t>The state is "virtual" in the sense that it does not necessarily have to, and often does not, match the files in the working tree.</a:t>
            </a:r>
          </a:p>
          <a:p>
            <a:r>
              <a:rPr lang="en-US" dirty="0"/>
              <a:t>https://stackoverflow.com/questions/4084921/what-does-the-git-index-contain-exactly</a:t>
            </a:r>
          </a:p>
          <a:p>
            <a:endParaRPr lang="en-US" dirty="0"/>
          </a:p>
          <a:p>
            <a:r>
              <a:rPr lang="en-GB" b="1" dirty="0"/>
              <a:t>git commit </a:t>
            </a:r>
            <a:r>
              <a:rPr lang="en-GB" dirty="0"/>
              <a:t>saves a snapshot of the stage as a commit.</a:t>
            </a:r>
          </a:p>
          <a:p>
            <a:r>
              <a:rPr lang="en-GB" b="1" dirty="0"/>
              <a:t>git reset -- </a:t>
            </a:r>
            <a:r>
              <a:rPr lang="en-GB" b="1" i="1" dirty="0"/>
              <a:t>files</a:t>
            </a:r>
            <a:r>
              <a:rPr lang="en-GB" dirty="0"/>
              <a:t> </a:t>
            </a:r>
            <a:r>
              <a:rPr lang="en-GB" dirty="0" err="1"/>
              <a:t>unstages</a:t>
            </a:r>
            <a:r>
              <a:rPr lang="en-GB" dirty="0"/>
              <a:t> files; that is, it copies </a:t>
            </a:r>
            <a:r>
              <a:rPr lang="en-GB" i="1" dirty="0"/>
              <a:t>files</a:t>
            </a:r>
            <a:r>
              <a:rPr lang="en-GB" dirty="0"/>
              <a:t> from the latest commit to the stage. Use this command to "undo" a git add </a:t>
            </a:r>
            <a:r>
              <a:rPr lang="en-GB" i="1" dirty="0"/>
              <a:t>files</a:t>
            </a:r>
            <a:r>
              <a:rPr lang="en-GB" dirty="0"/>
              <a:t>. You can also </a:t>
            </a:r>
            <a:r>
              <a:rPr lang="en-GB" b="1" dirty="0"/>
              <a:t>git reset</a:t>
            </a:r>
            <a:r>
              <a:rPr lang="en-GB" dirty="0"/>
              <a:t> to </a:t>
            </a:r>
            <a:r>
              <a:rPr lang="en-GB" dirty="0" err="1"/>
              <a:t>unstage</a:t>
            </a:r>
            <a:r>
              <a:rPr lang="en-GB" dirty="0"/>
              <a:t> everything.</a:t>
            </a:r>
          </a:p>
          <a:p>
            <a:endParaRPr lang="en-US" dirty="0"/>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16</a:t>
            </a:fld>
            <a:endParaRPr lang="en-US"/>
          </a:p>
        </p:txBody>
      </p:sp>
    </p:spTree>
    <p:extLst>
      <p:ext uri="{BB962C8B-B14F-4D97-AF65-F5344CB8AC3E}">
        <p14:creationId xmlns:p14="http://schemas.microsoft.com/office/powerpoint/2010/main" val="791479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git add </a:t>
            </a:r>
            <a:r>
              <a:rPr lang="en-GB" b="1" i="1" dirty="0"/>
              <a:t>files</a:t>
            </a:r>
            <a:r>
              <a:rPr lang="en-GB" b="1" dirty="0"/>
              <a:t> </a:t>
            </a:r>
            <a:r>
              <a:rPr lang="en-GB" dirty="0"/>
              <a:t>copies </a:t>
            </a:r>
            <a:r>
              <a:rPr lang="en-GB" i="1" dirty="0"/>
              <a:t>files</a:t>
            </a:r>
            <a:r>
              <a:rPr lang="en-GB" dirty="0"/>
              <a:t> (at their current state) to the stage.</a:t>
            </a:r>
          </a:p>
          <a:p>
            <a:r>
              <a:rPr lang="en-GB" b="1" dirty="0"/>
              <a:t>git commit </a:t>
            </a:r>
            <a:r>
              <a:rPr lang="en-GB" dirty="0"/>
              <a:t>saves a snapshot of the stage as a commit.</a:t>
            </a:r>
          </a:p>
          <a:p>
            <a:r>
              <a:rPr lang="en-GB" b="1" dirty="0"/>
              <a:t>git reset -- </a:t>
            </a:r>
            <a:r>
              <a:rPr lang="en-GB" b="1" i="1" dirty="0"/>
              <a:t>files</a:t>
            </a:r>
            <a:r>
              <a:rPr lang="en-GB" b="1" dirty="0"/>
              <a:t> </a:t>
            </a:r>
            <a:r>
              <a:rPr lang="en-GB" dirty="0" err="1"/>
              <a:t>unstages</a:t>
            </a:r>
            <a:r>
              <a:rPr lang="en-GB" dirty="0"/>
              <a:t> files; that is, it copies </a:t>
            </a:r>
            <a:r>
              <a:rPr lang="en-GB" i="1" dirty="0"/>
              <a:t>files</a:t>
            </a:r>
            <a:r>
              <a:rPr lang="en-GB" dirty="0"/>
              <a:t> from the latest commit to the stage. Use this command to "undo" a git add </a:t>
            </a:r>
            <a:r>
              <a:rPr lang="en-GB" i="1" dirty="0"/>
              <a:t>files</a:t>
            </a:r>
            <a:r>
              <a:rPr lang="en-GB" dirty="0"/>
              <a:t>. You can also git reset to </a:t>
            </a:r>
            <a:r>
              <a:rPr lang="en-GB" dirty="0" err="1"/>
              <a:t>unstage</a:t>
            </a:r>
            <a:r>
              <a:rPr lang="en-GB" dirty="0"/>
              <a:t> everything.</a:t>
            </a:r>
          </a:p>
          <a:p>
            <a:r>
              <a:rPr lang="en-GB" b="1" dirty="0"/>
              <a:t>git checkout -- </a:t>
            </a:r>
            <a:r>
              <a:rPr lang="en-GB" b="1" i="1" dirty="0"/>
              <a:t>files</a:t>
            </a:r>
            <a:r>
              <a:rPr lang="en-GB" b="1" dirty="0"/>
              <a:t> </a:t>
            </a:r>
            <a:r>
              <a:rPr lang="en-GB" dirty="0"/>
              <a:t>copies </a:t>
            </a:r>
            <a:r>
              <a:rPr lang="en-GB" i="1" dirty="0"/>
              <a:t>files</a:t>
            </a:r>
            <a:r>
              <a:rPr lang="en-GB" dirty="0"/>
              <a:t> from the stage to the working directory. Use this to throw away local changes.</a:t>
            </a:r>
          </a:p>
          <a:p>
            <a:endParaRPr lang="en-GB" dirty="0"/>
          </a:p>
          <a:p>
            <a:endParaRPr lang="en-GB" dirty="0"/>
          </a:p>
          <a:p>
            <a:r>
              <a:rPr lang="en-US" dirty="0"/>
              <a:t>History (HEAD) - </a:t>
            </a:r>
            <a:r>
              <a:rPr lang="en-US" dirty="0">
                <a:effectLst/>
              </a:rPr>
              <a:t>last commit snapshot, next parent</a:t>
            </a:r>
          </a:p>
          <a:p>
            <a:r>
              <a:rPr lang="en-US" dirty="0"/>
              <a:t>The Index - </a:t>
            </a:r>
            <a:r>
              <a:rPr lang="en-US" dirty="0">
                <a:effectLst/>
              </a:rPr>
              <a:t>proposed next commit snapshot</a:t>
            </a:r>
          </a:p>
          <a:p>
            <a:r>
              <a:rPr lang="en-US" dirty="0"/>
              <a:t>The Working Directory - </a:t>
            </a:r>
            <a:r>
              <a:rPr lang="en-US" dirty="0">
                <a:effectLst/>
              </a:rPr>
              <a:t>sandbox</a:t>
            </a:r>
            <a:endParaRPr lang="en-GB" dirty="0"/>
          </a:p>
          <a:p>
            <a:endParaRPr lang="en-GB" dirty="0"/>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17</a:t>
            </a:fld>
            <a:endParaRPr lang="en-US"/>
          </a:p>
        </p:txBody>
      </p:sp>
    </p:spTree>
    <p:extLst>
      <p:ext uri="{BB962C8B-B14F-4D97-AF65-F5344CB8AC3E}">
        <p14:creationId xmlns:p14="http://schemas.microsoft.com/office/powerpoint/2010/main" val="118982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dirty="0"/>
              <a:t>Git allows and encourages you to have multiple local branches that can be entirely independent of each other. The creation, merging, and deletion of those lines of development takes seconds.</a:t>
            </a:r>
          </a:p>
          <a:p>
            <a:pPr lvl="1" fontAlgn="base"/>
            <a:r>
              <a:rPr lang="en-GB" b="1" dirty="0"/>
              <a:t>Frictionless Context Switching</a:t>
            </a:r>
            <a:r>
              <a:rPr lang="en-GB" dirty="0"/>
              <a:t>. Create a branch to try out an idea, commit a few times, switch back to where you branched from, apply a patch, switch back to where you are experimenting, and merge it in.</a:t>
            </a:r>
          </a:p>
          <a:p>
            <a:pPr lvl="1" fontAlgn="base"/>
            <a:r>
              <a:rPr lang="en-GB" b="1" dirty="0"/>
              <a:t>Role-Based </a:t>
            </a:r>
            <a:r>
              <a:rPr lang="en-GB" b="1" dirty="0" err="1"/>
              <a:t>Codelines</a:t>
            </a:r>
            <a:r>
              <a:rPr lang="en-GB" dirty="0"/>
              <a:t>. Have a branch that always contains only what goes to production, another that you merge work into for testing, and several smaller ones for day to day work.</a:t>
            </a:r>
          </a:p>
          <a:p>
            <a:pPr lvl="1" fontAlgn="base"/>
            <a:r>
              <a:rPr lang="en-GB" b="1" dirty="0"/>
              <a:t>Feature Based Workflow</a:t>
            </a:r>
            <a:r>
              <a:rPr lang="en-GB" dirty="0"/>
              <a:t>. Create new branches for each new feature you're working on so you can seamlessly switch back and forth between them, then delete each branch when that feature gets merged into your main line.</a:t>
            </a:r>
          </a:p>
          <a:p>
            <a:pPr lvl="1" fontAlgn="base"/>
            <a:r>
              <a:rPr lang="en-GB" b="1" dirty="0"/>
              <a:t>Disposable Experimentation</a:t>
            </a:r>
            <a:r>
              <a:rPr lang="en-GB" dirty="0"/>
              <a:t>. Create a branch to experiment in, realize it's not going to work, and just delete it - abandoning the work—with nobody else ever seeing it (even if you've pushed other branches in the meantime).</a:t>
            </a:r>
          </a:p>
          <a:p>
            <a:endParaRPr lang="en-GB" dirty="0"/>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18</a:t>
            </a:fld>
            <a:endParaRPr lang="en-US"/>
          </a:p>
        </p:txBody>
      </p:sp>
    </p:spTree>
    <p:extLst>
      <p:ext uri="{BB962C8B-B14F-4D97-AF65-F5344CB8AC3E}">
        <p14:creationId xmlns:p14="http://schemas.microsoft.com/office/powerpoint/2010/main" val="4246453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GB" dirty="0"/>
              <a:t>The cherry-pick command "copies" a commit, creating a new commit on the current branch with the same message and patch as another commit.</a:t>
            </a:r>
          </a:p>
          <a:p>
            <a:endParaRPr lang="en-GB" dirty="0"/>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19</a:t>
            </a:fld>
            <a:endParaRPr lang="en-US"/>
          </a:p>
        </p:txBody>
      </p:sp>
    </p:spTree>
    <p:extLst>
      <p:ext uri="{BB962C8B-B14F-4D97-AF65-F5344CB8AC3E}">
        <p14:creationId xmlns:p14="http://schemas.microsoft.com/office/powerpoint/2010/main" val="423320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merge creates a new commit that incorporates changes from other commits. </a:t>
            </a:r>
          </a:p>
          <a:p>
            <a:r>
              <a:rPr lang="en-GB" dirty="0"/>
              <a:t>Before merging, the stage must match the current commit. </a:t>
            </a:r>
          </a:p>
          <a:p>
            <a:r>
              <a:rPr lang="en-GB" dirty="0"/>
              <a:t>The trivial case is if the other commit is an ancestor of the current commit, in which case nothing is done. </a:t>
            </a:r>
          </a:p>
          <a:p>
            <a:r>
              <a:rPr lang="en-GB" dirty="0"/>
              <a:t>The next most simple is if the current commit is an ancestor of the other commit. This results in a </a:t>
            </a:r>
            <a:r>
              <a:rPr lang="en-GB" i="1" dirty="0"/>
              <a:t>fast-forward</a:t>
            </a:r>
            <a:r>
              <a:rPr lang="en-GB" dirty="0"/>
              <a:t> merge. The reference is simply moved, and then the new commit is checked out.</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20</a:t>
            </a:fld>
            <a:endParaRPr lang="en-US"/>
          </a:p>
        </p:txBody>
      </p:sp>
    </p:spTree>
    <p:extLst>
      <p:ext uri="{BB962C8B-B14F-4D97-AF65-F5344CB8AC3E}">
        <p14:creationId xmlns:p14="http://schemas.microsoft.com/office/powerpoint/2010/main" val="4194797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Otherwise, a "real" merge must occur. You can choose other strategies, but the default is to perform a "recursive" merge, which basically takes the current commit (</a:t>
            </a:r>
            <a:r>
              <a:rPr lang="en-GB" i="1" dirty="0"/>
              <a:t>ed489</a:t>
            </a:r>
            <a:r>
              <a:rPr lang="en-GB" dirty="0"/>
              <a:t> below), the other commit (</a:t>
            </a:r>
            <a:r>
              <a:rPr lang="en-GB" i="1" dirty="0"/>
              <a:t>33104</a:t>
            </a:r>
            <a:r>
              <a:rPr lang="en-GB" dirty="0"/>
              <a:t>), and their common ancestor (</a:t>
            </a:r>
            <a:r>
              <a:rPr lang="en-GB" i="1" dirty="0"/>
              <a:t>b325c</a:t>
            </a:r>
            <a:r>
              <a:rPr lang="en-GB" dirty="0"/>
              <a:t>), and performs a </a:t>
            </a:r>
            <a:r>
              <a:rPr lang="en-GB" dirty="0">
                <a:hlinkClick r:id="rId3"/>
              </a:rPr>
              <a:t>three-way merge</a:t>
            </a:r>
            <a:r>
              <a:rPr lang="en-GB" dirty="0"/>
              <a:t>. The result is saved to the working directory and the stage, and then a commit occurs, with an extra parent (</a:t>
            </a:r>
            <a:r>
              <a:rPr lang="en-GB" i="1" dirty="0"/>
              <a:t>33104</a:t>
            </a:r>
            <a:r>
              <a:rPr lang="en-GB" dirty="0"/>
              <a:t>) for the new commit</a:t>
            </a:r>
          </a:p>
          <a:p>
            <a:endParaRPr lang="en-US" dirty="0"/>
          </a:p>
          <a:p>
            <a:r>
              <a:rPr lang="en-US" dirty="0"/>
              <a:t>--squash</a:t>
            </a:r>
            <a:r>
              <a:rPr lang="en-US" baseline="0" dirty="0"/>
              <a:t> – merge all commits into one</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21</a:t>
            </a:fld>
            <a:endParaRPr lang="en-US"/>
          </a:p>
        </p:txBody>
      </p:sp>
    </p:spTree>
    <p:extLst>
      <p:ext uri="{BB962C8B-B14F-4D97-AF65-F5344CB8AC3E}">
        <p14:creationId xmlns:p14="http://schemas.microsoft.com/office/powerpoint/2010/main" val="178469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A rebase is an alternative to a </a:t>
            </a:r>
            <a:r>
              <a:rPr lang="en-GB" dirty="0">
                <a:hlinkClick r:id="rId3"/>
              </a:rPr>
              <a:t>merge</a:t>
            </a:r>
            <a:r>
              <a:rPr lang="en-GB" dirty="0"/>
              <a:t> for combining multiple branches. Whereas a merge creates a single commit with two parents, leaving a non-linear history, a rebase replays the commits from the current branch onto another, leaving a linear history. In essence, this is an automated way of performing several </a:t>
            </a:r>
            <a:r>
              <a:rPr lang="en-GB" dirty="0">
                <a:hlinkClick r:id="rId4"/>
              </a:rPr>
              <a:t>cherry-pick</a:t>
            </a:r>
            <a:r>
              <a:rPr lang="en-GB" dirty="0"/>
              <a:t>s in a row.</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22</a:t>
            </a:fld>
            <a:endParaRPr lang="en-US"/>
          </a:p>
        </p:txBody>
      </p:sp>
    </p:spTree>
    <p:extLst>
      <p:ext uri="{BB962C8B-B14F-4D97-AF65-F5344CB8AC3E}">
        <p14:creationId xmlns:p14="http://schemas.microsoft.com/office/powerpoint/2010/main" val="224814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a:t>
            </a:fld>
            <a:endParaRPr lang="en-US"/>
          </a:p>
        </p:txBody>
      </p:sp>
    </p:spTree>
    <p:extLst>
      <p:ext uri="{BB962C8B-B14F-4D97-AF65-F5344CB8AC3E}">
        <p14:creationId xmlns:p14="http://schemas.microsoft.com/office/powerpoint/2010/main" val="962331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25</a:t>
            </a:fld>
            <a:endParaRPr lang="en-US"/>
          </a:p>
        </p:txBody>
      </p:sp>
    </p:spTree>
    <p:extLst>
      <p:ext uri="{BB962C8B-B14F-4D97-AF65-F5344CB8AC3E}">
        <p14:creationId xmlns:p14="http://schemas.microsoft.com/office/powerpoint/2010/main" val="237135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85800" eaLnBrk="0" hangingPunct="0">
              <a:lnSpc>
                <a:spcPct val="100000"/>
              </a:lnSpc>
              <a:buFontTx/>
              <a:buChar char="•"/>
            </a:pPr>
            <a:r>
              <a:rPr lang="en-US" altLang="en-US" sz="1000" dirty="0">
                <a:solidFill>
                  <a:srgbClr val="222222"/>
                </a:solidFill>
                <a:latin typeface="Consolas" panose="020B0609020204030204" pitchFamily="49" charset="0"/>
                <a:cs typeface="Consolas" panose="020B0609020204030204" pitchFamily="49" charset="0"/>
              </a:rPr>
              <a:t>git add -A</a:t>
            </a:r>
            <a:r>
              <a:rPr lang="en-US" altLang="en-US" sz="1600" dirty="0">
                <a:solidFill>
                  <a:srgbClr val="222222"/>
                </a:solidFill>
                <a:latin typeface="Helvetica Neue"/>
              </a:rPr>
              <a:t> </a:t>
            </a:r>
            <a:r>
              <a:rPr lang="en-US" altLang="en-US" sz="1600" i="1" dirty="0">
                <a:solidFill>
                  <a:srgbClr val="222222"/>
                </a:solidFill>
                <a:latin typeface="Helvetica Neue"/>
              </a:rPr>
              <a:t>stages </a:t>
            </a:r>
            <a:r>
              <a:rPr lang="en-US" altLang="en-US" sz="1600" b="1" i="1" dirty="0">
                <a:solidFill>
                  <a:srgbClr val="222222"/>
                </a:solidFill>
                <a:latin typeface="Helvetica Neue"/>
              </a:rPr>
              <a:t>All</a:t>
            </a:r>
            <a:endParaRPr lang="en-US" altLang="en-US" sz="1600" dirty="0">
              <a:solidFill>
                <a:srgbClr val="222222"/>
              </a:solidFill>
              <a:latin typeface="Helvetica Neue"/>
            </a:endParaRPr>
          </a:p>
          <a:p>
            <a:pPr defTabSz="685800" eaLnBrk="0" hangingPunct="0">
              <a:lnSpc>
                <a:spcPct val="100000"/>
              </a:lnSpc>
              <a:buFontTx/>
              <a:buChar char="•"/>
            </a:pPr>
            <a:r>
              <a:rPr lang="en-US" altLang="en-US" sz="1000" dirty="0">
                <a:solidFill>
                  <a:srgbClr val="222222"/>
                </a:solidFill>
                <a:latin typeface="Consolas" panose="020B0609020204030204" pitchFamily="49" charset="0"/>
                <a:cs typeface="Consolas" panose="020B0609020204030204" pitchFamily="49" charset="0"/>
              </a:rPr>
              <a:t>git add .</a:t>
            </a:r>
            <a:r>
              <a:rPr lang="en-US" altLang="en-US" sz="1600" dirty="0">
                <a:solidFill>
                  <a:srgbClr val="222222"/>
                </a:solidFill>
                <a:latin typeface="Helvetica Neue"/>
              </a:rPr>
              <a:t> </a:t>
            </a:r>
            <a:r>
              <a:rPr lang="en-US" altLang="en-US" sz="1600" i="1" dirty="0">
                <a:solidFill>
                  <a:srgbClr val="222222"/>
                </a:solidFill>
                <a:latin typeface="Helvetica Neue"/>
              </a:rPr>
              <a:t>stages new and modified, </a:t>
            </a:r>
            <a:r>
              <a:rPr lang="en-US" altLang="en-US" sz="1600" b="1" i="1" dirty="0">
                <a:solidFill>
                  <a:srgbClr val="222222"/>
                </a:solidFill>
                <a:latin typeface="Helvetica Neue"/>
              </a:rPr>
              <a:t>without deleted</a:t>
            </a:r>
            <a:endParaRPr lang="en-US" altLang="en-US" sz="1600" dirty="0">
              <a:solidFill>
                <a:srgbClr val="222222"/>
              </a:solidFill>
              <a:latin typeface="Helvetica Neue"/>
            </a:endParaRPr>
          </a:p>
          <a:p>
            <a:pPr defTabSz="685800" eaLnBrk="0" hangingPunct="0">
              <a:lnSpc>
                <a:spcPct val="100000"/>
              </a:lnSpc>
              <a:buFontTx/>
              <a:buChar char="•"/>
            </a:pPr>
            <a:r>
              <a:rPr lang="en-US" altLang="en-US" sz="1000" dirty="0">
                <a:solidFill>
                  <a:srgbClr val="222222"/>
                </a:solidFill>
                <a:latin typeface="Consolas" panose="020B0609020204030204" pitchFamily="49" charset="0"/>
                <a:cs typeface="Consolas" panose="020B0609020204030204" pitchFamily="49" charset="0"/>
              </a:rPr>
              <a:t>git add -u</a:t>
            </a:r>
            <a:r>
              <a:rPr lang="en-US" altLang="en-US" sz="1600" dirty="0">
                <a:solidFill>
                  <a:srgbClr val="222222"/>
                </a:solidFill>
                <a:latin typeface="Helvetica Neue"/>
              </a:rPr>
              <a:t> </a:t>
            </a:r>
            <a:r>
              <a:rPr lang="en-US" altLang="en-US" sz="1600" i="1" dirty="0">
                <a:solidFill>
                  <a:srgbClr val="222222"/>
                </a:solidFill>
                <a:latin typeface="Helvetica Neue"/>
              </a:rPr>
              <a:t>stages modified and deleted, </a:t>
            </a:r>
            <a:r>
              <a:rPr lang="en-US" altLang="en-US" sz="1600" b="1" i="1" dirty="0">
                <a:solidFill>
                  <a:srgbClr val="222222"/>
                </a:solidFill>
                <a:latin typeface="Helvetica Neue"/>
              </a:rPr>
              <a:t>without new</a:t>
            </a:r>
            <a:endParaRPr lang="en-US" altLang="en-US" sz="1600" dirty="0">
              <a:solidFill>
                <a:srgbClr val="222222"/>
              </a:solidFill>
              <a:latin typeface="Helvetica Neue"/>
            </a:endParaRPr>
          </a:p>
          <a:p>
            <a:endParaRPr lang="en-US" sz="1600"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27</a:t>
            </a:fld>
            <a:endParaRPr lang="en-US"/>
          </a:p>
        </p:txBody>
      </p:sp>
    </p:spTree>
    <p:extLst>
      <p:ext uri="{BB962C8B-B14F-4D97-AF65-F5344CB8AC3E}">
        <p14:creationId xmlns:p14="http://schemas.microsoft.com/office/powerpoint/2010/main" val="753231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If you just want to start over, you can also run </a:t>
            </a:r>
            <a:r>
              <a:rPr lang="en-US" b="1" dirty="0"/>
              <a:t>git reset --hard HEAD</a:t>
            </a:r>
            <a:r>
              <a:rPr lang="en-US" sz="1200" b="0" i="0" kern="1200" dirty="0">
                <a:solidFill>
                  <a:schemeClr val="tx1"/>
                </a:solidFill>
                <a:effectLst/>
                <a:latin typeface="Arial" charset="0"/>
                <a:ea typeface="+mn-ea"/>
                <a:cs typeface="Arial" charset="0"/>
              </a:rPr>
              <a:t>, and your repository will be back to the last committed state. Remember that any uncommitted work will be lost, so make sure you don’t want any of your changes.</a:t>
            </a:r>
            <a:endParaRPr lang="en-US" dirty="0"/>
          </a:p>
        </p:txBody>
      </p:sp>
      <p:sp>
        <p:nvSpPr>
          <p:cNvPr id="4" name="Slide Number Placeholder 3"/>
          <p:cNvSpPr>
            <a:spLocks noGrp="1"/>
          </p:cNvSpPr>
          <p:nvPr>
            <p:ph type="sldNum" sz="quarter" idx="10"/>
          </p:nvPr>
        </p:nvSpPr>
        <p:spPr/>
        <p:txBody>
          <a:bodyPr/>
          <a:lstStyle/>
          <a:p>
            <a:pPr>
              <a:defRPr/>
            </a:pPr>
            <a:fld id="{610E84DC-AC70-477C-A719-88B422435B90}" type="slidenum">
              <a:rPr lang="he-IL" smtClean="0"/>
              <a:pPr>
                <a:defRPr/>
              </a:pPr>
              <a:t>29</a:t>
            </a:fld>
            <a:endParaRPr lang="en-US"/>
          </a:p>
        </p:txBody>
      </p:sp>
    </p:spTree>
    <p:extLst>
      <p:ext uri="{BB962C8B-B14F-4D97-AF65-F5344CB8AC3E}">
        <p14:creationId xmlns:p14="http://schemas.microsoft.com/office/powerpoint/2010/main" val="4183543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32</a:t>
            </a:fld>
            <a:endParaRPr lang="en-US"/>
          </a:p>
        </p:txBody>
      </p:sp>
    </p:spTree>
    <p:extLst>
      <p:ext uri="{BB962C8B-B14F-4D97-AF65-F5344CB8AC3E}">
        <p14:creationId xmlns:p14="http://schemas.microsoft.com/office/powerpoint/2010/main" val="942836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http://blog.scottlowe.org/2015/01/27/using-fork-branch-git-workflow/</a:t>
            </a:r>
          </a:p>
          <a:p>
            <a:endParaRPr lang="en-US" dirty="0"/>
          </a:p>
          <a:p>
            <a:r>
              <a:rPr lang="en-US" dirty="0"/>
              <a:t>Create a topic branch from master.</a:t>
            </a:r>
          </a:p>
          <a:p>
            <a:r>
              <a:rPr lang="en-US" dirty="0"/>
              <a:t>Make some commits to improve the project.</a:t>
            </a:r>
          </a:p>
          <a:p>
            <a:r>
              <a:rPr lang="en-US" dirty="0"/>
              <a:t>Push this branch to your GitHub project.</a:t>
            </a:r>
          </a:p>
          <a:p>
            <a:r>
              <a:rPr lang="en-US" dirty="0"/>
              <a:t>Open a Pull Request on GitHub.</a:t>
            </a:r>
          </a:p>
          <a:p>
            <a:r>
              <a:rPr lang="en-US" dirty="0"/>
              <a:t>Discuss, and optionally continue committing.</a:t>
            </a:r>
          </a:p>
          <a:p>
            <a:r>
              <a:rPr lang="en-US" dirty="0"/>
              <a:t>The project owner merges or closes the Pull Request.</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34</a:t>
            </a:fld>
            <a:endParaRPr lang="en-US"/>
          </a:p>
        </p:txBody>
      </p:sp>
    </p:spTree>
    <p:extLst>
      <p:ext uri="{BB962C8B-B14F-4D97-AF65-F5344CB8AC3E}">
        <p14:creationId xmlns:p14="http://schemas.microsoft.com/office/powerpoint/2010/main" val="3317976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35</a:t>
            </a:fld>
            <a:endParaRPr lang="en-US"/>
          </a:p>
        </p:txBody>
      </p:sp>
    </p:spTree>
    <p:extLst>
      <p:ext uri="{BB962C8B-B14F-4D97-AF65-F5344CB8AC3E}">
        <p14:creationId xmlns:p14="http://schemas.microsoft.com/office/powerpoint/2010/main" val="854610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36</a:t>
            </a:fld>
            <a:endParaRPr lang="en-US"/>
          </a:p>
        </p:txBody>
      </p:sp>
    </p:spTree>
    <p:extLst>
      <p:ext uri="{BB962C8B-B14F-4D97-AF65-F5344CB8AC3E}">
        <p14:creationId xmlns:p14="http://schemas.microsoft.com/office/powerpoint/2010/main" val="46851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37</a:t>
            </a:fld>
            <a:endParaRPr lang="en-US"/>
          </a:p>
        </p:txBody>
      </p:sp>
    </p:spTree>
    <p:extLst>
      <p:ext uri="{BB962C8B-B14F-4D97-AF65-F5344CB8AC3E}">
        <p14:creationId xmlns:p14="http://schemas.microsoft.com/office/powerpoint/2010/main" val="2265647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editor of Git’s messages:</a:t>
            </a:r>
          </a:p>
          <a:p>
            <a:r>
              <a:rPr lang="en-US" dirty="0"/>
              <a:t>git config --global </a:t>
            </a:r>
            <a:r>
              <a:rPr lang="en-US" dirty="0" err="1"/>
              <a:t>core.editor</a:t>
            </a:r>
            <a:r>
              <a:rPr lang="en-US" dirty="0"/>
              <a:t> vim</a:t>
            </a:r>
          </a:p>
        </p:txBody>
      </p:sp>
      <p:sp>
        <p:nvSpPr>
          <p:cNvPr id="4" name="Slide Number Placeholder 3"/>
          <p:cNvSpPr>
            <a:spLocks noGrp="1"/>
          </p:cNvSpPr>
          <p:nvPr>
            <p:ph type="sldNum" sz="quarter" idx="10"/>
          </p:nvPr>
        </p:nvSpPr>
        <p:spPr/>
        <p:txBody>
          <a:bodyPr/>
          <a:lstStyle/>
          <a:p>
            <a:fld id="{05C4898A-41A8-49D6-8E48-9D853EBFDD60}" type="slidenum">
              <a:rPr lang="en-US" smtClean="0"/>
              <a:pPr/>
              <a:t>39</a:t>
            </a:fld>
            <a:endParaRPr lang="en-US"/>
          </a:p>
        </p:txBody>
      </p:sp>
    </p:spTree>
    <p:extLst>
      <p:ext uri="{BB962C8B-B14F-4D97-AF65-F5344CB8AC3E}">
        <p14:creationId xmlns:p14="http://schemas.microsoft.com/office/powerpoint/2010/main" val="374448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Tell git diff to use mnemonic prefixes (</a:t>
            </a:r>
            <a:r>
              <a:rPr lang="en-US" sz="1200" b="1" i="0" kern="1200" dirty="0">
                <a:solidFill>
                  <a:schemeClr val="tx1"/>
                </a:solidFill>
                <a:effectLst/>
                <a:latin typeface="Arial" charset="0"/>
                <a:ea typeface="+mn-ea"/>
                <a:cs typeface="Arial" charset="0"/>
              </a:rPr>
              <a:t>i</a:t>
            </a:r>
            <a:r>
              <a:rPr lang="en-US" sz="1200" b="0" i="0" kern="1200" dirty="0">
                <a:solidFill>
                  <a:schemeClr val="tx1"/>
                </a:solidFill>
                <a:effectLst/>
                <a:latin typeface="Arial" charset="0"/>
                <a:ea typeface="+mn-ea"/>
                <a:cs typeface="Arial" charset="0"/>
              </a:rPr>
              <a:t>ndex, </a:t>
            </a:r>
            <a:r>
              <a:rPr lang="en-US" sz="1200" b="1" i="0" kern="1200" dirty="0">
                <a:solidFill>
                  <a:schemeClr val="tx1"/>
                </a:solidFill>
                <a:effectLst/>
                <a:latin typeface="Arial" charset="0"/>
                <a:ea typeface="+mn-ea"/>
                <a:cs typeface="Arial" charset="0"/>
              </a:rPr>
              <a:t>w</a:t>
            </a:r>
            <a:r>
              <a:rPr lang="en-US" sz="1200" b="0" i="0" kern="1200" dirty="0">
                <a:solidFill>
                  <a:schemeClr val="tx1"/>
                </a:solidFill>
                <a:effectLst/>
                <a:latin typeface="Arial" charset="0"/>
                <a:ea typeface="+mn-ea"/>
                <a:cs typeface="Arial" charset="0"/>
              </a:rPr>
              <a:t>ork tree, </a:t>
            </a:r>
            <a:r>
              <a:rPr lang="en-US" sz="1200" b="1" i="0" kern="1200" dirty="0">
                <a:solidFill>
                  <a:schemeClr val="tx1"/>
                </a:solidFill>
                <a:effectLst/>
                <a:latin typeface="Arial" charset="0"/>
                <a:ea typeface="+mn-ea"/>
                <a:cs typeface="Arial" charset="0"/>
              </a:rPr>
              <a:t>c</a:t>
            </a:r>
            <a:r>
              <a:rPr lang="en-US" sz="1200" b="0" i="0" kern="1200" dirty="0">
                <a:solidFill>
                  <a:schemeClr val="tx1"/>
                </a:solidFill>
                <a:effectLst/>
                <a:latin typeface="Arial" charset="0"/>
                <a:ea typeface="+mn-ea"/>
                <a:cs typeface="Arial" charset="0"/>
              </a:rPr>
              <a:t>ommit, </a:t>
            </a:r>
            <a:r>
              <a:rPr lang="en-US" sz="1200" b="1" i="0" kern="1200" dirty="0">
                <a:solidFill>
                  <a:schemeClr val="tx1"/>
                </a:solidFill>
                <a:effectLst/>
                <a:latin typeface="Arial" charset="0"/>
                <a:ea typeface="+mn-ea"/>
                <a:cs typeface="Arial" charset="0"/>
              </a:rPr>
              <a:t>o</a:t>
            </a:r>
            <a:r>
              <a:rPr lang="en-US" sz="1200" b="0" i="0" kern="1200" dirty="0">
                <a:solidFill>
                  <a:schemeClr val="tx1"/>
                </a:solidFill>
                <a:effectLst/>
                <a:latin typeface="Arial" charset="0"/>
                <a:ea typeface="+mn-ea"/>
                <a:cs typeface="Arial" charset="0"/>
              </a:rPr>
              <a:t>bject) instead of the standard </a:t>
            </a:r>
            <a:r>
              <a:rPr lang="en-US" sz="1200" b="1" i="0" kern="1200" dirty="0">
                <a:solidFill>
                  <a:schemeClr val="tx1"/>
                </a:solidFill>
                <a:effectLst/>
                <a:latin typeface="Arial" charset="0"/>
                <a:ea typeface="+mn-ea"/>
                <a:cs typeface="Arial" charset="0"/>
              </a:rPr>
              <a:t>a</a:t>
            </a:r>
            <a:r>
              <a:rPr lang="en-US" sz="1200" b="0" i="0" kern="1200" dirty="0">
                <a:solidFill>
                  <a:schemeClr val="tx1"/>
                </a:solidFill>
                <a:effectLst/>
                <a:latin typeface="Arial" charset="0"/>
                <a:ea typeface="+mn-ea"/>
                <a:cs typeface="Arial" charset="0"/>
              </a:rPr>
              <a:t> and </a:t>
            </a:r>
            <a:r>
              <a:rPr lang="en-US" sz="1200" b="1" i="0" kern="1200" dirty="0">
                <a:solidFill>
                  <a:schemeClr val="tx1"/>
                </a:solidFill>
                <a:effectLst/>
                <a:latin typeface="Arial" charset="0"/>
                <a:ea typeface="+mn-ea"/>
                <a:cs typeface="Arial" charset="0"/>
              </a:rPr>
              <a:t>b</a:t>
            </a:r>
            <a:r>
              <a:rPr lang="en-US" sz="1200" b="0" i="0" kern="1200" dirty="0">
                <a:solidFill>
                  <a:schemeClr val="tx1"/>
                </a:solidFill>
                <a:effectLst/>
                <a:latin typeface="Arial" charset="0"/>
                <a:ea typeface="+mn-ea"/>
                <a:cs typeface="Arial" charset="0"/>
              </a:rPr>
              <a:t> notation:</a:t>
            </a:r>
          </a:p>
          <a:p>
            <a:r>
              <a:rPr lang="en-US" sz="1200" b="0" i="0" kern="1200" dirty="0">
                <a:solidFill>
                  <a:schemeClr val="tx1"/>
                </a:solidFill>
                <a:effectLst/>
                <a:latin typeface="Arial" charset="0"/>
                <a:ea typeface="+mn-ea"/>
                <a:cs typeface="Arial" charset="0"/>
              </a:rPr>
              <a:t>git config --global </a:t>
            </a:r>
            <a:r>
              <a:rPr lang="en-US" sz="1200" b="0" i="0" kern="1200" dirty="0" err="1">
                <a:solidFill>
                  <a:schemeClr val="tx1"/>
                </a:solidFill>
                <a:effectLst/>
                <a:latin typeface="Arial" charset="0"/>
                <a:ea typeface="+mn-ea"/>
                <a:cs typeface="Arial" charset="0"/>
              </a:rPr>
              <a:t>diff.mnemonicprefix</a:t>
            </a:r>
            <a:r>
              <a:rPr lang="en-US" sz="1200" b="0" i="0" kern="1200" dirty="0">
                <a:solidFill>
                  <a:schemeClr val="tx1"/>
                </a:solidFill>
                <a:effectLst/>
                <a:latin typeface="Arial" charset="0"/>
                <a:ea typeface="+mn-ea"/>
                <a:cs typeface="Arial" charset="0"/>
              </a:rPr>
              <a:t> true</a:t>
            </a:r>
          </a:p>
          <a:p>
            <a:r>
              <a:rPr lang="en-US" sz="1200" b="0" i="0" kern="1200" dirty="0">
                <a:solidFill>
                  <a:schemeClr val="tx1"/>
                </a:solidFill>
                <a:effectLst/>
                <a:latin typeface="Arial" charset="0"/>
                <a:ea typeface="+mn-ea"/>
                <a:cs typeface="Arial" charset="0"/>
              </a:rPr>
              <a:t>Enable the recording of resolved conflicts, so that identical hunks can be resolved automatically later on.</a:t>
            </a:r>
          </a:p>
          <a:p>
            <a:r>
              <a:rPr lang="en-US" sz="1200" b="0" i="0" kern="1200" dirty="0">
                <a:solidFill>
                  <a:schemeClr val="tx1"/>
                </a:solidFill>
                <a:effectLst/>
                <a:latin typeface="Arial" charset="0"/>
                <a:ea typeface="+mn-ea"/>
                <a:cs typeface="Arial" charset="0"/>
              </a:rPr>
              <a:t>git config --global </a:t>
            </a:r>
            <a:r>
              <a:rPr lang="en-US" sz="1200" b="0" i="0" kern="1200" dirty="0" err="1">
                <a:solidFill>
                  <a:schemeClr val="tx1"/>
                </a:solidFill>
                <a:effectLst/>
                <a:latin typeface="Arial" charset="0"/>
                <a:ea typeface="+mn-ea"/>
                <a:cs typeface="Arial" charset="0"/>
              </a:rPr>
              <a:t>rerere.enabled</a:t>
            </a:r>
            <a:r>
              <a:rPr lang="en-US" sz="1200" b="0" i="0" kern="1200" dirty="0">
                <a:solidFill>
                  <a:schemeClr val="tx1"/>
                </a:solidFill>
                <a:effectLst/>
                <a:latin typeface="Arial" charset="0"/>
                <a:ea typeface="+mn-ea"/>
                <a:cs typeface="Arial" charset="0"/>
              </a:rPr>
              <a:t> true</a:t>
            </a:r>
          </a:p>
          <a:p>
            <a:r>
              <a:rPr lang="en-US" sz="1200" b="0" i="0" kern="1200" dirty="0">
                <a:solidFill>
                  <a:schemeClr val="tx1"/>
                </a:solidFill>
                <a:effectLst/>
                <a:latin typeface="Arial" charset="0"/>
                <a:ea typeface="+mn-ea"/>
                <a:cs typeface="Arial" charset="0"/>
              </a:rPr>
              <a:t>You may also want to investigate the </a:t>
            </a:r>
            <a:r>
              <a:rPr lang="en-US" dirty="0" err="1"/>
              <a:t>rerere.autoupdate</a:t>
            </a:r>
            <a:r>
              <a:rPr lang="en-US" sz="1200" b="0" i="0" kern="1200" dirty="0">
                <a:solidFill>
                  <a:schemeClr val="tx1"/>
                </a:solidFill>
                <a:effectLst/>
                <a:latin typeface="Arial" charset="0"/>
                <a:ea typeface="+mn-ea"/>
                <a:cs typeface="Arial" charset="0"/>
              </a:rPr>
              <a:t> setting.</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40</a:t>
            </a:fld>
            <a:endParaRPr lang="en-US"/>
          </a:p>
        </p:txBody>
      </p:sp>
    </p:spTree>
    <p:extLst>
      <p:ext uri="{BB962C8B-B14F-4D97-AF65-F5344CB8AC3E}">
        <p14:creationId xmlns:p14="http://schemas.microsoft.com/office/powerpoint/2010/main" val="3671403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dirty="0"/>
              <a:t>One of the nicest features of any Distributed SCM, Git included, is that it's distributed. This means that instead of doing a "checkout" of the current tip of the source code, you do a "clone" of the entire repository.</a:t>
            </a:r>
          </a:p>
          <a:p>
            <a:pPr lvl="1" fontAlgn="base"/>
            <a:r>
              <a:rPr lang="en-GB" b="1" dirty="0"/>
              <a:t>Multiple Backups -</a:t>
            </a:r>
            <a:r>
              <a:rPr lang="en-GB" dirty="0"/>
              <a:t>This means that even if you're using a centralized workflow, every user essentially has a full backup of the main server. Each of these copies could be pushed up to replace the main server in the event of a crash or corruption. In effect, there is no single point of failure with Git unless there is only a single copy of the repository.</a:t>
            </a:r>
          </a:p>
          <a:p>
            <a:pPr lvl="1" fontAlgn="base"/>
            <a:r>
              <a:rPr lang="en-GB" b="1" dirty="0"/>
              <a:t>Any Workflow</a:t>
            </a:r>
          </a:p>
          <a:p>
            <a:pPr lvl="1" fontAlgn="base"/>
            <a:r>
              <a:rPr lang="en-GB" dirty="0"/>
              <a:t>Because of Git's distributed nature and superb branching system, an almost endless number of workflows can be implemented with relative ease.</a:t>
            </a:r>
          </a:p>
          <a:p>
            <a:endParaRPr lang="en-GB" dirty="0"/>
          </a:p>
          <a:p>
            <a:r>
              <a:rPr lang="en-US" dirty="0" err="1"/>
              <a:t>git</a:t>
            </a:r>
            <a:r>
              <a:rPr lang="en-US" dirty="0"/>
              <a:t> - the stupid content tracker</a:t>
            </a:r>
            <a:endParaRPr lang="en-GB" dirty="0"/>
          </a:p>
          <a:p>
            <a:r>
              <a:rPr lang="en-US" dirty="0"/>
              <a:t>When asked why [Linus Torvalds] called the new software, "</a:t>
            </a:r>
            <a:r>
              <a:rPr lang="en-US" dirty="0" err="1"/>
              <a:t>git</a:t>
            </a:r>
            <a:r>
              <a:rPr lang="en-US" dirty="0"/>
              <a:t>," British slang meaning "a rotten person," he said. "I'm an egotistical bastard, so I name all my projects after myself. First Linux, now </a:t>
            </a:r>
            <a:r>
              <a:rPr lang="en-US" dirty="0" err="1"/>
              <a:t>git</a:t>
            </a:r>
            <a:r>
              <a:rPr lang="en-US" dirty="0"/>
              <a:t>."</a:t>
            </a:r>
          </a:p>
        </p:txBody>
      </p:sp>
      <p:sp>
        <p:nvSpPr>
          <p:cNvPr id="4" name="Slide Number Placeholder 3"/>
          <p:cNvSpPr>
            <a:spLocks noGrp="1"/>
          </p:cNvSpPr>
          <p:nvPr>
            <p:ph type="sldNum" sz="quarter" idx="10"/>
          </p:nvPr>
        </p:nvSpPr>
        <p:spPr/>
        <p:txBody>
          <a:bodyPr/>
          <a:lstStyle/>
          <a:p>
            <a:fld id="{05C4898A-41A8-49D6-8E48-9D853EBFDD60}" type="slidenum">
              <a:rPr lang="en-US" smtClean="0"/>
              <a:pPr/>
              <a:t>3</a:t>
            </a:fld>
            <a:endParaRPr lang="en-US"/>
          </a:p>
        </p:txBody>
      </p:sp>
    </p:spTree>
    <p:extLst>
      <p:ext uri="{BB962C8B-B14F-4D97-AF65-F5344CB8AC3E}">
        <p14:creationId xmlns:p14="http://schemas.microsoft.com/office/powerpoint/2010/main" val="128704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srgbClr val="333333"/>
                </a:solidFill>
                <a:latin typeface="Consolas" panose="020B0609020204030204" pitchFamily="49" charset="0"/>
              </a:rPr>
              <a:t>https://git-scm.com/book/en/v2/Customizing-Git-Git-Attributes</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41</a:t>
            </a:fld>
            <a:endParaRPr lang="en-US"/>
          </a:p>
        </p:txBody>
      </p:sp>
    </p:spTree>
    <p:extLst>
      <p:ext uri="{BB962C8B-B14F-4D97-AF65-F5344CB8AC3E}">
        <p14:creationId xmlns:p14="http://schemas.microsoft.com/office/powerpoint/2010/main" val="2975859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For example, "</a:t>
            </a:r>
            <a:r>
              <a:rPr lang="en-US" dirty="0"/>
              <a:t>**/foo</a:t>
            </a:r>
            <a:r>
              <a:rPr lang="en-US" sz="1200" b="0" i="0" kern="1200" dirty="0">
                <a:solidFill>
                  <a:schemeClr val="tx1"/>
                </a:solidFill>
                <a:effectLst/>
                <a:latin typeface="Arial" charset="0"/>
                <a:ea typeface="+mn-ea"/>
                <a:cs typeface="Arial" charset="0"/>
              </a:rPr>
              <a:t>" matches file or directory "</a:t>
            </a:r>
            <a:r>
              <a:rPr lang="en-US" dirty="0"/>
              <a:t>foo</a:t>
            </a:r>
            <a:r>
              <a:rPr lang="en-US" sz="1200" b="0" i="0" kern="1200" dirty="0">
                <a:solidFill>
                  <a:schemeClr val="tx1"/>
                </a:solidFill>
                <a:effectLst/>
                <a:latin typeface="Arial" charset="0"/>
                <a:ea typeface="+mn-ea"/>
                <a:cs typeface="Arial" charset="0"/>
              </a:rPr>
              <a:t>" anywhere, the same as pattern "</a:t>
            </a:r>
            <a:r>
              <a:rPr lang="en-US" dirty="0"/>
              <a:t>foo</a:t>
            </a:r>
            <a:r>
              <a:rPr lang="en-US" sz="1200" b="0" i="0" kern="1200" dirty="0">
                <a:solidFill>
                  <a:schemeClr val="tx1"/>
                </a:solidFill>
                <a:effectLst/>
                <a:latin typeface="Arial" charset="0"/>
                <a:ea typeface="+mn-ea"/>
                <a:cs typeface="Arial" charset="0"/>
              </a:rPr>
              <a:t>“</a:t>
            </a:r>
          </a:p>
          <a:p>
            <a:r>
              <a:rPr lang="en-US" sz="1200" b="0" i="0" kern="1200" dirty="0">
                <a:solidFill>
                  <a:schemeClr val="tx1"/>
                </a:solidFill>
                <a:effectLst/>
                <a:latin typeface="Arial" charset="0"/>
                <a:ea typeface="+mn-ea"/>
                <a:cs typeface="Arial" charset="0"/>
              </a:rPr>
              <a:t>- For example, "</a:t>
            </a:r>
            <a:r>
              <a:rPr lang="en-US" dirty="0" err="1"/>
              <a:t>abc</a:t>
            </a:r>
            <a:r>
              <a:rPr lang="en-US" dirty="0"/>
              <a:t>/**</a:t>
            </a:r>
            <a:r>
              <a:rPr lang="en-US" sz="1200" b="0" i="0" kern="1200" dirty="0">
                <a:solidFill>
                  <a:schemeClr val="tx1"/>
                </a:solidFill>
                <a:effectLst/>
                <a:latin typeface="Arial" charset="0"/>
                <a:ea typeface="+mn-ea"/>
                <a:cs typeface="Arial" charset="0"/>
              </a:rPr>
              <a:t>" matches all files inside directory "</a:t>
            </a:r>
            <a:r>
              <a:rPr lang="en-US" dirty="0" err="1"/>
              <a:t>abc</a:t>
            </a:r>
            <a:r>
              <a:rPr lang="en-US" sz="1200" b="0" i="0" kern="1200" dirty="0">
                <a:solidFill>
                  <a:schemeClr val="tx1"/>
                </a:solidFill>
                <a:effectLst/>
                <a:latin typeface="Arial" charset="0"/>
                <a:ea typeface="+mn-ea"/>
                <a:cs typeface="Arial" charset="0"/>
              </a:rPr>
              <a:t>", relative to the location of the </a:t>
            </a:r>
            <a:r>
              <a:rPr lang="en-US" dirty="0"/>
              <a:t>.</a:t>
            </a:r>
            <a:r>
              <a:rPr lang="en-US" dirty="0" err="1"/>
              <a:t>gitignore</a:t>
            </a:r>
            <a:r>
              <a:rPr lang="en-US" sz="1200" b="0" i="0" kern="1200" dirty="0">
                <a:solidFill>
                  <a:schemeClr val="tx1"/>
                </a:solidFill>
                <a:effectLst/>
                <a:latin typeface="Arial" charset="0"/>
                <a:ea typeface="+mn-ea"/>
                <a:cs typeface="Arial" charset="0"/>
              </a:rPr>
              <a:t> file, with infinite depth.</a:t>
            </a:r>
          </a:p>
          <a:p>
            <a:r>
              <a:rPr lang="en-US" sz="1200" b="0" i="0" kern="1200" dirty="0">
                <a:solidFill>
                  <a:schemeClr val="tx1"/>
                </a:solidFill>
                <a:effectLst/>
                <a:latin typeface="Arial" charset="0"/>
                <a:ea typeface="+mn-ea"/>
                <a:cs typeface="Arial" charset="0"/>
              </a:rPr>
              <a:t>- "</a:t>
            </a:r>
            <a:r>
              <a:rPr lang="en-US" dirty="0"/>
              <a:t>a/**/b</a:t>
            </a:r>
            <a:r>
              <a:rPr lang="en-US" sz="1200" b="0" i="0" kern="1200" dirty="0">
                <a:solidFill>
                  <a:schemeClr val="tx1"/>
                </a:solidFill>
                <a:effectLst/>
                <a:latin typeface="Arial" charset="0"/>
                <a:ea typeface="+mn-ea"/>
                <a:cs typeface="Arial" charset="0"/>
              </a:rPr>
              <a:t>" matches "</a:t>
            </a:r>
            <a:r>
              <a:rPr lang="en-US" dirty="0"/>
              <a:t>a/b</a:t>
            </a:r>
            <a:r>
              <a:rPr lang="en-US" sz="1200" b="0" i="0" kern="1200" dirty="0">
                <a:solidFill>
                  <a:schemeClr val="tx1"/>
                </a:solidFill>
                <a:effectLst/>
                <a:latin typeface="Arial" charset="0"/>
                <a:ea typeface="+mn-ea"/>
                <a:cs typeface="Arial" charset="0"/>
              </a:rPr>
              <a:t>", "</a:t>
            </a:r>
            <a:r>
              <a:rPr lang="en-US" dirty="0"/>
              <a:t>a/x/b</a:t>
            </a:r>
            <a:r>
              <a:rPr lang="en-US" sz="1200" b="0" i="0" kern="1200" dirty="0">
                <a:solidFill>
                  <a:schemeClr val="tx1"/>
                </a:solidFill>
                <a:effectLst/>
                <a:latin typeface="Arial" charset="0"/>
                <a:ea typeface="+mn-ea"/>
                <a:cs typeface="Arial" charset="0"/>
              </a:rPr>
              <a:t>", "</a:t>
            </a:r>
            <a:r>
              <a:rPr lang="en-US" dirty="0"/>
              <a:t>a/x/y/b</a:t>
            </a:r>
            <a:r>
              <a:rPr lang="en-US" sz="1200" b="0" i="0" kern="1200" dirty="0">
                <a:solidFill>
                  <a:schemeClr val="tx1"/>
                </a:solidFill>
                <a:effectLst/>
                <a:latin typeface="Arial" charset="0"/>
                <a:ea typeface="+mn-ea"/>
                <a:cs typeface="Arial" charset="0"/>
              </a:rPr>
              <a:t>" </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42</a:t>
            </a:fld>
            <a:endParaRPr lang="en-US"/>
          </a:p>
        </p:txBody>
      </p:sp>
    </p:spTree>
    <p:extLst>
      <p:ext uri="{BB962C8B-B14F-4D97-AF65-F5344CB8AC3E}">
        <p14:creationId xmlns:p14="http://schemas.microsoft.com/office/powerpoint/2010/main" val="3380068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Use </a:t>
            </a:r>
            <a:r>
              <a:rPr lang="en-US" dirty="0" err="1"/>
              <a:t>git</a:t>
            </a:r>
            <a:r>
              <a:rPr lang="en-US" dirty="0"/>
              <a:t> stash</a:t>
            </a:r>
            <a:r>
              <a:rPr lang="en-US" sz="1200" b="0" i="0" kern="1200" dirty="0">
                <a:solidFill>
                  <a:schemeClr val="tx1"/>
                </a:solidFill>
                <a:effectLst/>
                <a:latin typeface="Arial" charset="0"/>
                <a:ea typeface="+mn-ea"/>
                <a:cs typeface="Arial" charset="0"/>
              </a:rPr>
              <a:t> when you want to record the current state of the working directory and the index, but want to go back to a clean working directory. The command saves your local modifications away and reverts the working directory to match the </a:t>
            </a:r>
            <a:r>
              <a:rPr lang="en-US" dirty="0"/>
              <a:t>HEAD</a:t>
            </a:r>
            <a:r>
              <a:rPr lang="en-US" sz="1200" b="0" i="0" kern="1200" dirty="0">
                <a:solidFill>
                  <a:schemeClr val="tx1"/>
                </a:solidFill>
                <a:effectLst/>
                <a:latin typeface="Arial" charset="0"/>
                <a:ea typeface="+mn-ea"/>
                <a:cs typeface="Arial" charset="0"/>
              </a:rPr>
              <a:t> commit.</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43</a:t>
            </a:fld>
            <a:endParaRPr lang="en-US"/>
          </a:p>
        </p:txBody>
      </p:sp>
    </p:spTree>
    <p:extLst>
      <p:ext uri="{BB962C8B-B14F-4D97-AF65-F5344CB8AC3E}">
        <p14:creationId xmlns:p14="http://schemas.microsoft.com/office/powerpoint/2010/main" val="2017635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Fire off custom scripts when certain important actions occur. </a:t>
            </a:r>
          </a:p>
          <a:p>
            <a:r>
              <a:rPr lang="en-US" dirty="0"/>
              <a:t>https://git-scm.com/book/en/v2/Customizing-Git-Git-Hooks</a:t>
            </a:r>
          </a:p>
          <a:p>
            <a:r>
              <a:rPr lang="en-US" b="1" dirty="0"/>
              <a:t>Note</a:t>
            </a:r>
          </a:p>
          <a:p>
            <a:r>
              <a:rPr lang="en-US" dirty="0"/>
              <a:t>It’s important to note that client-side hooks are </a:t>
            </a:r>
            <a:r>
              <a:rPr lang="en-US" b="1" dirty="0"/>
              <a:t>not</a:t>
            </a:r>
            <a:r>
              <a:rPr lang="en-US" dirty="0"/>
              <a:t> copied when you clone a repository. If your intent with these scripts is to enforce a policy, you’ll probably want to do that on the server side; see the example in </a:t>
            </a:r>
            <a:r>
              <a:rPr lang="en-US" dirty="0">
                <a:hlinkClick r:id="rId3"/>
              </a:rPr>
              <a:t>An Example </a:t>
            </a:r>
            <a:r>
              <a:rPr lang="en-US" dirty="0" err="1">
                <a:hlinkClick r:id="rId3"/>
              </a:rPr>
              <a:t>Git</a:t>
            </a:r>
            <a:r>
              <a:rPr lang="en-US" dirty="0">
                <a:hlinkClick r:id="rId3"/>
              </a:rPr>
              <a:t>-Enforced Policy</a:t>
            </a:r>
            <a:r>
              <a:rPr lang="en-US" dirty="0"/>
              <a:t>.</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44</a:t>
            </a:fld>
            <a:endParaRPr lang="en-US"/>
          </a:p>
        </p:txBody>
      </p:sp>
    </p:spTree>
    <p:extLst>
      <p:ext uri="{BB962C8B-B14F-4D97-AF65-F5344CB8AC3E}">
        <p14:creationId xmlns:p14="http://schemas.microsoft.com/office/powerpoint/2010/main" val="2367124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https://git-scm.com/book/gr/v2/Customizing-Git-An-Example-Git-Enforced-Policy#_an_example_git_enforced_policy</a:t>
            </a:r>
          </a:p>
          <a:p>
            <a:endParaRPr lang="en-US" dirty="0"/>
          </a:p>
          <a:p>
            <a:r>
              <a:rPr lang="en-US" dirty="0" err="1"/>
              <a:t>chmod</a:t>
            </a:r>
            <a:r>
              <a:rPr lang="en-US" dirty="0"/>
              <a:t> </a:t>
            </a:r>
            <a:r>
              <a:rPr lang="en-US" dirty="0" err="1"/>
              <a:t>u+x</a:t>
            </a:r>
            <a:r>
              <a:rPr lang="en-US" dirty="0"/>
              <a:t> .git/hooks/update</a:t>
            </a:r>
          </a:p>
          <a:p>
            <a:endParaRPr lang="en-US" dirty="0"/>
          </a:p>
          <a:p>
            <a:endParaRPr lang="en-US" dirty="0"/>
          </a:p>
          <a:p>
            <a:r>
              <a:rPr lang="en-US" dirty="0"/>
              <a:t>https://longair.net/blog/2011/04/09/missing-git-hooks-documentation/</a:t>
            </a:r>
          </a:p>
          <a:p>
            <a:r>
              <a:rPr lang="en-US" dirty="0"/>
              <a:t>http://githooks.com/</a:t>
            </a:r>
          </a:p>
        </p:txBody>
      </p:sp>
      <p:sp>
        <p:nvSpPr>
          <p:cNvPr id="4" name="Slide Number Placeholder 3"/>
          <p:cNvSpPr>
            <a:spLocks noGrp="1"/>
          </p:cNvSpPr>
          <p:nvPr>
            <p:ph type="sldNum" sz="quarter" idx="10"/>
          </p:nvPr>
        </p:nvSpPr>
        <p:spPr/>
        <p:txBody>
          <a:bodyPr/>
          <a:lstStyle/>
          <a:p>
            <a:fld id="{05C4898A-41A8-49D6-8E48-9D853EBFDD60}" type="slidenum">
              <a:rPr lang="en-US" smtClean="0"/>
              <a:pPr/>
              <a:t>45</a:t>
            </a:fld>
            <a:endParaRPr lang="en-US"/>
          </a:p>
        </p:txBody>
      </p:sp>
    </p:spTree>
    <p:extLst>
      <p:ext uri="{BB962C8B-B14F-4D97-AF65-F5344CB8AC3E}">
        <p14:creationId xmlns:p14="http://schemas.microsoft.com/office/powerpoint/2010/main" val="1951703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On the commit-level, resetting is a way to move the tip of a branch to a different commit. This can be used to remove commits from the current branch.</a:t>
            </a:r>
            <a:endParaRPr lang="en-US" dirty="0"/>
          </a:p>
          <a:p>
            <a:r>
              <a:rPr lang="en-US" dirty="0" err="1"/>
              <a:t>git</a:t>
            </a:r>
            <a:r>
              <a:rPr lang="en-US" dirty="0"/>
              <a:t> reset --mixed HEAD</a:t>
            </a:r>
            <a:r>
              <a:rPr lang="en-US" sz="1200" b="0" i="0" kern="1200" dirty="0">
                <a:solidFill>
                  <a:schemeClr val="tx1"/>
                </a:solidFill>
                <a:effectLst/>
                <a:latin typeface="Arial" charset="0"/>
                <a:ea typeface="+mn-ea"/>
                <a:cs typeface="Arial" charset="0"/>
              </a:rPr>
              <a:t> has the affect of </a:t>
            </a:r>
            <a:r>
              <a:rPr lang="en-US" sz="1200" b="0" i="0" kern="1200" dirty="0" err="1">
                <a:solidFill>
                  <a:schemeClr val="tx1"/>
                </a:solidFill>
                <a:effectLst/>
                <a:latin typeface="Arial" charset="0"/>
                <a:ea typeface="+mn-ea"/>
                <a:cs typeface="Arial" charset="0"/>
              </a:rPr>
              <a:t>unstaging</a:t>
            </a:r>
            <a:r>
              <a:rPr lang="en-US" sz="1200" b="0" i="0" kern="1200" dirty="0">
                <a:solidFill>
                  <a:schemeClr val="tx1"/>
                </a:solidFill>
                <a:effectLst/>
                <a:latin typeface="Arial" charset="0"/>
                <a:ea typeface="+mn-ea"/>
                <a:cs typeface="Arial" charset="0"/>
              </a:rPr>
              <a:t> all changes, but leaves them in the working directory. On the other hand, if you want to completely throw away all your uncommitted changes, you would use </a:t>
            </a:r>
            <a:r>
              <a:rPr lang="en-US" dirty="0" err="1"/>
              <a:t>git</a:t>
            </a:r>
            <a:r>
              <a:rPr lang="en-US" dirty="0"/>
              <a:t> reset --hard HEAD</a:t>
            </a:r>
            <a:r>
              <a:rPr lang="en-US" sz="1200" b="0" i="0" kern="1200" dirty="0">
                <a:solidFill>
                  <a:schemeClr val="tx1"/>
                </a:solidFill>
                <a:effectLst/>
                <a:latin typeface="Arial" charset="0"/>
                <a:ea typeface="+mn-ea"/>
                <a:cs typeface="Arial" charset="0"/>
              </a:rPr>
              <a:t>.</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46</a:t>
            </a:fld>
            <a:endParaRPr lang="en-US"/>
          </a:p>
        </p:txBody>
      </p:sp>
    </p:spTree>
    <p:extLst>
      <p:ext uri="{BB962C8B-B14F-4D97-AF65-F5344CB8AC3E}">
        <p14:creationId xmlns:p14="http://schemas.microsoft.com/office/powerpoint/2010/main" val="740153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https://git-scm.com/blog/2011/07/11/reset.html</a:t>
            </a:r>
          </a:p>
        </p:txBody>
      </p:sp>
      <p:sp>
        <p:nvSpPr>
          <p:cNvPr id="4" name="Slide Number Placeholder 3"/>
          <p:cNvSpPr>
            <a:spLocks noGrp="1"/>
          </p:cNvSpPr>
          <p:nvPr>
            <p:ph type="sldNum" sz="quarter" idx="10"/>
          </p:nvPr>
        </p:nvSpPr>
        <p:spPr/>
        <p:txBody>
          <a:bodyPr/>
          <a:lstStyle/>
          <a:p>
            <a:fld id="{05C4898A-41A8-49D6-8E48-9D853EBFDD60}" type="slidenum">
              <a:rPr lang="en-US" smtClean="0"/>
              <a:pPr/>
              <a:t>47</a:t>
            </a:fld>
            <a:endParaRPr lang="en-US"/>
          </a:p>
        </p:txBody>
      </p:sp>
    </p:spTree>
    <p:extLst>
      <p:ext uri="{BB962C8B-B14F-4D97-AF65-F5344CB8AC3E}">
        <p14:creationId xmlns:p14="http://schemas.microsoft.com/office/powerpoint/2010/main" val="715221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When you </a:t>
            </a:r>
            <a:r>
              <a:rPr lang="en-US" dirty="0"/>
              <a:t>reset</a:t>
            </a:r>
            <a:r>
              <a:rPr lang="en-US" sz="1200" b="0" i="0" kern="1200" dirty="0">
                <a:solidFill>
                  <a:schemeClr val="tx1"/>
                </a:solidFill>
                <a:effectLst/>
                <a:latin typeface="Arial" charset="0"/>
                <a:ea typeface="+mn-ea"/>
                <a:cs typeface="Arial" charset="0"/>
              </a:rPr>
              <a:t> back to </a:t>
            </a:r>
            <a:r>
              <a:rPr lang="en-US" dirty="0"/>
              <a:t>HEAD~</a:t>
            </a:r>
            <a:r>
              <a:rPr lang="en-US" sz="1200" b="0" i="0" kern="1200" dirty="0">
                <a:solidFill>
                  <a:schemeClr val="tx1"/>
                </a:solidFill>
                <a:effectLst/>
                <a:latin typeface="Arial" charset="0"/>
                <a:ea typeface="+mn-ea"/>
                <a:cs typeface="Arial" charset="0"/>
              </a:rPr>
              <a:t> (the parent of HEAD), you are moving the branch back to where it was without changing the Index (staging area) or Working Directory. You could now do a bit more work and </a:t>
            </a:r>
            <a:r>
              <a:rPr lang="en-US" dirty="0"/>
              <a:t>commit</a:t>
            </a:r>
            <a:r>
              <a:rPr lang="en-US" sz="1200" b="0" i="0" kern="1200" dirty="0">
                <a:solidFill>
                  <a:schemeClr val="tx1"/>
                </a:solidFill>
                <a:effectLst/>
                <a:latin typeface="Arial" charset="0"/>
                <a:ea typeface="+mn-ea"/>
                <a:cs typeface="Arial" charset="0"/>
              </a:rPr>
              <a:t> again to accomplish basically what </a:t>
            </a:r>
            <a:r>
              <a:rPr lang="en-US" b="1" dirty="0"/>
              <a:t>git commit --amend</a:t>
            </a:r>
            <a:r>
              <a:rPr lang="en-US" sz="1200" b="0" i="0" kern="1200" dirty="0">
                <a:solidFill>
                  <a:schemeClr val="tx1"/>
                </a:solidFill>
                <a:effectLst/>
                <a:latin typeface="Arial" charset="0"/>
                <a:ea typeface="+mn-ea"/>
                <a:cs typeface="Arial" charset="0"/>
              </a:rPr>
              <a:t> would have done.</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48</a:t>
            </a:fld>
            <a:endParaRPr lang="en-US"/>
          </a:p>
        </p:txBody>
      </p:sp>
    </p:spTree>
    <p:extLst>
      <p:ext uri="{BB962C8B-B14F-4D97-AF65-F5344CB8AC3E}">
        <p14:creationId xmlns:p14="http://schemas.microsoft.com/office/powerpoint/2010/main" val="39195985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It undid your last </a:t>
            </a:r>
            <a:r>
              <a:rPr lang="en-US" dirty="0"/>
              <a:t>commit</a:t>
            </a:r>
            <a:r>
              <a:rPr lang="en-US" sz="1200" b="0" i="0" kern="1200" dirty="0">
                <a:solidFill>
                  <a:schemeClr val="tx1"/>
                </a:solidFill>
                <a:effectLst/>
                <a:latin typeface="Arial" charset="0"/>
                <a:ea typeface="+mn-ea"/>
                <a:cs typeface="Arial" charset="0"/>
              </a:rPr>
              <a:t>, but also </a:t>
            </a:r>
            <a:r>
              <a:rPr lang="en-US" sz="1200" b="0" i="1" kern="1200" dirty="0" err="1">
                <a:solidFill>
                  <a:schemeClr val="tx1"/>
                </a:solidFill>
                <a:effectLst/>
                <a:latin typeface="Arial" charset="0"/>
                <a:ea typeface="+mn-ea"/>
                <a:cs typeface="Arial" charset="0"/>
              </a:rPr>
              <a:t>unstaged</a:t>
            </a:r>
            <a:r>
              <a:rPr lang="en-US" sz="1200" b="0" i="0" kern="1200" dirty="0">
                <a:solidFill>
                  <a:schemeClr val="tx1"/>
                </a:solidFill>
                <a:effectLst/>
                <a:latin typeface="Arial" charset="0"/>
                <a:ea typeface="+mn-ea"/>
                <a:cs typeface="Arial" charset="0"/>
              </a:rPr>
              <a:t> everything. </a:t>
            </a:r>
          </a:p>
          <a:p>
            <a:r>
              <a:rPr lang="en-US" sz="1200" b="0" i="0" kern="1200" dirty="0">
                <a:solidFill>
                  <a:schemeClr val="tx1"/>
                </a:solidFill>
                <a:effectLst/>
                <a:latin typeface="Arial" charset="0"/>
                <a:ea typeface="+mn-ea"/>
                <a:cs typeface="Arial" charset="0"/>
              </a:rPr>
              <a:t>You rolled back to before you ran all your </a:t>
            </a:r>
            <a:r>
              <a:rPr lang="en-US" dirty="0"/>
              <a:t>git add</a:t>
            </a:r>
            <a:r>
              <a:rPr lang="en-US" sz="1200" b="0" i="0" kern="1200" dirty="0">
                <a:solidFill>
                  <a:schemeClr val="tx1"/>
                </a:solidFill>
                <a:effectLst/>
                <a:latin typeface="Arial" charset="0"/>
                <a:ea typeface="+mn-ea"/>
                <a:cs typeface="Arial" charset="0"/>
              </a:rPr>
              <a:t>s </a:t>
            </a:r>
            <a:r>
              <a:rPr lang="en-US" sz="1200" b="0" i="1" kern="1200" dirty="0">
                <a:solidFill>
                  <a:schemeClr val="tx1"/>
                </a:solidFill>
                <a:effectLst/>
                <a:latin typeface="Arial" charset="0"/>
                <a:ea typeface="+mn-ea"/>
                <a:cs typeface="Arial" charset="0"/>
              </a:rPr>
              <a:t>AND</a:t>
            </a:r>
            <a:r>
              <a:rPr lang="en-US" sz="1200" b="0" i="0" kern="1200" dirty="0">
                <a:solidFill>
                  <a:schemeClr val="tx1"/>
                </a:solidFill>
                <a:effectLst/>
                <a:latin typeface="Arial" charset="0"/>
                <a:ea typeface="+mn-ea"/>
                <a:cs typeface="Arial" charset="0"/>
              </a:rPr>
              <a:t> </a:t>
            </a:r>
            <a:r>
              <a:rPr lang="en-US" dirty="0"/>
              <a:t>git commit</a:t>
            </a:r>
            <a:r>
              <a:rPr lang="en-US" sz="1200" b="0" i="0" kern="1200" dirty="0">
                <a:solidFill>
                  <a:schemeClr val="tx1"/>
                </a:solidFill>
                <a:effectLst/>
                <a:latin typeface="Arial" charset="0"/>
                <a:ea typeface="+mn-ea"/>
                <a:cs typeface="Arial" charset="0"/>
              </a:rPr>
              <a:t>.</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49</a:t>
            </a:fld>
            <a:endParaRPr lang="en-US"/>
          </a:p>
        </p:txBody>
      </p:sp>
    </p:spTree>
    <p:extLst>
      <p:ext uri="{BB962C8B-B14F-4D97-AF65-F5344CB8AC3E}">
        <p14:creationId xmlns:p14="http://schemas.microsoft.com/office/powerpoint/2010/main" val="2687461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You undid your last commit, all the </a:t>
            </a:r>
            <a:r>
              <a:rPr lang="en-US" dirty="0"/>
              <a:t>git add</a:t>
            </a:r>
            <a:r>
              <a:rPr lang="en-US" sz="1200" b="0" i="0" kern="1200" dirty="0">
                <a:solidFill>
                  <a:schemeClr val="tx1"/>
                </a:solidFill>
                <a:effectLst/>
                <a:latin typeface="Arial" charset="0"/>
                <a:ea typeface="+mn-ea"/>
                <a:cs typeface="Arial" charset="0"/>
              </a:rPr>
              <a:t>s, </a:t>
            </a:r>
            <a:r>
              <a:rPr lang="en-US" sz="1200" b="0" i="1" kern="1200" dirty="0">
                <a:solidFill>
                  <a:schemeClr val="tx1"/>
                </a:solidFill>
                <a:effectLst/>
                <a:latin typeface="Arial" charset="0"/>
                <a:ea typeface="+mn-ea"/>
                <a:cs typeface="Arial" charset="0"/>
              </a:rPr>
              <a:t>and</a:t>
            </a:r>
            <a:r>
              <a:rPr lang="en-US" sz="1200" b="0" i="0" kern="1200" dirty="0">
                <a:solidFill>
                  <a:schemeClr val="tx1"/>
                </a:solidFill>
                <a:effectLst/>
                <a:latin typeface="Arial" charset="0"/>
                <a:ea typeface="+mn-ea"/>
                <a:cs typeface="Arial" charset="0"/>
              </a:rPr>
              <a:t> all the work you did in your working directory.</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Any other invocation of </a:t>
            </a:r>
            <a:r>
              <a:rPr lang="en-US" dirty="0"/>
              <a:t>reset</a:t>
            </a:r>
            <a:r>
              <a:rPr lang="en-US" sz="1200" b="0" i="0" kern="1200" dirty="0">
                <a:solidFill>
                  <a:schemeClr val="tx1"/>
                </a:solidFill>
                <a:effectLst/>
                <a:latin typeface="Arial" charset="0"/>
                <a:ea typeface="+mn-ea"/>
                <a:cs typeface="Arial" charset="0"/>
              </a:rPr>
              <a:t> can be pretty easily undone, the </a:t>
            </a:r>
            <a:r>
              <a:rPr lang="en-US" dirty="0"/>
              <a:t>--hard </a:t>
            </a:r>
            <a:r>
              <a:rPr lang="en-US" sz="1200" b="0" i="0" kern="1200" dirty="0">
                <a:solidFill>
                  <a:schemeClr val="tx1"/>
                </a:solidFill>
                <a:effectLst/>
                <a:latin typeface="Arial" charset="0"/>
                <a:ea typeface="+mn-ea"/>
                <a:cs typeface="Arial" charset="0"/>
              </a:rPr>
              <a:t>option cannot, since it overwrites (without checking) any files in the Working Directory. </a:t>
            </a:r>
          </a:p>
          <a:p>
            <a:r>
              <a:rPr lang="en-US" sz="1200" b="0" i="0" kern="1200" dirty="0">
                <a:solidFill>
                  <a:schemeClr val="tx1"/>
                </a:solidFill>
                <a:effectLst/>
                <a:latin typeface="Arial" charset="0"/>
                <a:ea typeface="+mn-ea"/>
                <a:cs typeface="Arial" charset="0"/>
              </a:rPr>
              <a:t>In this particular case, we still have </a:t>
            </a:r>
            <a:r>
              <a:rPr lang="en-US" sz="1200" b="1" i="0" kern="1200" dirty="0">
                <a:solidFill>
                  <a:schemeClr val="tx1"/>
                </a:solidFill>
                <a:effectLst/>
                <a:latin typeface="Arial" charset="0"/>
                <a:ea typeface="+mn-ea"/>
                <a:cs typeface="Arial" charset="0"/>
              </a:rPr>
              <a:t>v3</a:t>
            </a:r>
            <a:r>
              <a:rPr lang="en-US" sz="1200" b="0" i="0" kern="1200" dirty="0">
                <a:solidFill>
                  <a:schemeClr val="tx1"/>
                </a:solidFill>
                <a:effectLst/>
                <a:latin typeface="Arial" charset="0"/>
                <a:ea typeface="+mn-ea"/>
                <a:cs typeface="Arial" charset="0"/>
              </a:rPr>
              <a:t> version of our file in a commit in our Git DB that we could get back by looking at our </a:t>
            </a:r>
            <a:r>
              <a:rPr lang="en-US" dirty="0" err="1"/>
              <a:t>reflog</a:t>
            </a:r>
            <a:r>
              <a:rPr lang="en-US" sz="1200" b="0" i="0" kern="1200" dirty="0">
                <a:solidFill>
                  <a:schemeClr val="tx1"/>
                </a:solidFill>
                <a:effectLst/>
                <a:latin typeface="Arial" charset="0"/>
                <a:ea typeface="+mn-ea"/>
                <a:cs typeface="Arial" charset="0"/>
              </a:rPr>
              <a:t>, but if we had not committed it, Git still would have overwritten the file.</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50</a:t>
            </a:fld>
            <a:endParaRPr lang="en-US"/>
          </a:p>
        </p:txBody>
      </p:sp>
    </p:spTree>
    <p:extLst>
      <p:ext uri="{BB962C8B-B14F-4D97-AF65-F5344CB8AC3E}">
        <p14:creationId xmlns:p14="http://schemas.microsoft.com/office/powerpoint/2010/main" val="344344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“Social coding" - software development by a distributed, virtual community.</a:t>
            </a:r>
            <a:endParaRPr lang="en-GB" dirty="0"/>
          </a:p>
          <a:p>
            <a:pPr fontAlgn="base"/>
            <a:r>
              <a:rPr lang="en-GB" dirty="0"/>
              <a:t>Small and Fast</a:t>
            </a:r>
          </a:p>
          <a:p>
            <a:pPr fontAlgn="base"/>
            <a:r>
              <a:rPr lang="en-GB" dirty="0"/>
              <a:t>* Nearly all operations are performed locally, giving it a huge speed advantage on centralized systems that constantly have to communicate with a server somewhere.</a:t>
            </a:r>
          </a:p>
          <a:p>
            <a:pPr fontAlgn="base"/>
            <a:r>
              <a:rPr lang="en-GB" dirty="0"/>
              <a:t>* Git was built to work on the Linux kernel, meaning that it had to effectively handle large repositories from day one. Git is written in C, reducing the overhead of runtimes associated with higher-level languages. Speed and performance has been a primary design goal of the Git from the start.</a:t>
            </a:r>
          </a:p>
          <a:p>
            <a:pPr fontAlgn="base"/>
            <a:r>
              <a:rPr lang="en-GB" dirty="0"/>
              <a:t>* Clearly, in many of the common version control operations, </a:t>
            </a:r>
            <a:r>
              <a:rPr lang="en-GB" b="1" dirty="0"/>
              <a:t>Git is one or two orders of magnitude faster than SVN</a:t>
            </a:r>
            <a:r>
              <a:rPr lang="en-GB" dirty="0"/>
              <a:t>, even under ideal conditions for SVN.</a:t>
            </a:r>
          </a:p>
          <a:p>
            <a:pPr fontAlgn="base"/>
            <a:r>
              <a:rPr lang="en-GB" dirty="0"/>
              <a:t>* One place where Git is slower is in the initial clone operation. Here, Git is downloading the entire history rather than only the latest version. As seen in the above charts, it's not considerably slower for an operation that is only performed once.</a:t>
            </a:r>
          </a:p>
          <a:p>
            <a:r>
              <a:rPr lang="en-GB" dirty="0"/>
              <a:t>* The size of the data on the client side is very similar even though Git also has every version of every file for the entire history of the project. This illustrates how efficient it is at compressing and storing data on the client side.</a:t>
            </a:r>
          </a:p>
        </p:txBody>
      </p:sp>
      <p:sp>
        <p:nvSpPr>
          <p:cNvPr id="4" name="Slide Number Placeholder 3"/>
          <p:cNvSpPr>
            <a:spLocks noGrp="1"/>
          </p:cNvSpPr>
          <p:nvPr>
            <p:ph type="sldNum" sz="quarter" idx="10"/>
          </p:nvPr>
        </p:nvSpPr>
        <p:spPr/>
        <p:txBody>
          <a:bodyPr/>
          <a:lstStyle/>
          <a:p>
            <a:fld id="{05C4898A-41A8-49D6-8E48-9D853EBFDD60}" type="slidenum">
              <a:rPr lang="en-US" smtClean="0"/>
              <a:pPr/>
              <a:t>4</a:t>
            </a:fld>
            <a:endParaRPr lang="en-US"/>
          </a:p>
        </p:txBody>
      </p:sp>
    </p:spTree>
    <p:extLst>
      <p:ext uri="{BB962C8B-B14F-4D97-AF65-F5344CB8AC3E}">
        <p14:creationId xmlns:p14="http://schemas.microsoft.com/office/powerpoint/2010/main" val="2106794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it </a:t>
            </a:r>
            <a:r>
              <a:rPr lang="en-US" sz="1200" b="0" i="1" kern="1200" dirty="0" err="1">
                <a:solidFill>
                  <a:schemeClr val="tx1"/>
                </a:solidFill>
                <a:effectLst/>
                <a:latin typeface="Arial" charset="0"/>
                <a:ea typeface="+mn-ea"/>
                <a:cs typeface="Arial" charset="0"/>
              </a:rPr>
              <a:t>unstages</a:t>
            </a:r>
            <a:r>
              <a:rPr lang="en-US" sz="1200" b="0" i="0" kern="1200" dirty="0">
                <a:solidFill>
                  <a:schemeClr val="tx1"/>
                </a:solidFill>
                <a:effectLst/>
                <a:latin typeface="Arial" charset="0"/>
                <a:ea typeface="+mn-ea"/>
                <a:cs typeface="Arial" charset="0"/>
              </a:rPr>
              <a:t> the file</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51</a:t>
            </a:fld>
            <a:endParaRPr lang="en-US"/>
          </a:p>
        </p:txBody>
      </p:sp>
    </p:spTree>
    <p:extLst>
      <p:ext uri="{BB962C8B-B14F-4D97-AF65-F5344CB8AC3E}">
        <p14:creationId xmlns:p14="http://schemas.microsoft.com/office/powerpoint/2010/main" val="2074472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52</a:t>
            </a:fld>
            <a:endParaRPr lang="en-US"/>
          </a:p>
        </p:txBody>
      </p:sp>
    </p:spTree>
    <p:extLst>
      <p:ext uri="{BB962C8B-B14F-4D97-AF65-F5344CB8AC3E}">
        <p14:creationId xmlns:p14="http://schemas.microsoft.com/office/powerpoint/2010/main" val="393850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53</a:t>
            </a:fld>
            <a:endParaRPr lang="en-US"/>
          </a:p>
        </p:txBody>
      </p:sp>
    </p:spTree>
    <p:extLst>
      <p:ext uri="{BB962C8B-B14F-4D97-AF65-F5344CB8AC3E}">
        <p14:creationId xmlns:p14="http://schemas.microsoft.com/office/powerpoint/2010/main" val="3732390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Commits are shown in green as 5-character IDs, and they point to their parents. </a:t>
            </a:r>
          </a:p>
          <a:p>
            <a:r>
              <a:rPr lang="en-GB" dirty="0"/>
              <a:t>Branches are shown in orange, and they point to particular commits. </a:t>
            </a:r>
          </a:p>
          <a:p>
            <a:r>
              <a:rPr lang="en-GB" dirty="0"/>
              <a:t>The current branch is identified by the special reference </a:t>
            </a:r>
            <a:r>
              <a:rPr lang="en-GB" i="1" dirty="0"/>
              <a:t>HEAD</a:t>
            </a:r>
            <a:r>
              <a:rPr lang="en-GB" dirty="0"/>
              <a:t>, which is "attached" to that branch. </a:t>
            </a:r>
          </a:p>
          <a:p>
            <a:r>
              <a:rPr lang="en-GB" dirty="0"/>
              <a:t>In this image, the five latest commits are shown, with </a:t>
            </a:r>
            <a:r>
              <a:rPr lang="en-GB" i="1" dirty="0"/>
              <a:t>ed489</a:t>
            </a:r>
            <a:r>
              <a:rPr lang="en-GB" dirty="0"/>
              <a:t> being the most recent. </a:t>
            </a:r>
          </a:p>
          <a:p>
            <a:r>
              <a:rPr lang="en-GB" i="1" dirty="0"/>
              <a:t>master</a:t>
            </a:r>
            <a:r>
              <a:rPr lang="en-GB" dirty="0"/>
              <a:t> (the current branch) points to this commit, while </a:t>
            </a:r>
            <a:r>
              <a:rPr lang="en-GB" i="1" dirty="0" err="1"/>
              <a:t>maint</a:t>
            </a:r>
            <a:r>
              <a:rPr lang="en-GB" dirty="0"/>
              <a:t> (another branch) points to an ancestor of </a:t>
            </a:r>
            <a:r>
              <a:rPr lang="en-GB" i="1" dirty="0"/>
              <a:t>master</a:t>
            </a:r>
            <a:r>
              <a:rPr lang="en-GB" dirty="0"/>
              <a:t>'s commit.</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58</a:t>
            </a:fld>
            <a:endParaRPr lang="en-US"/>
          </a:p>
        </p:txBody>
      </p:sp>
    </p:spTree>
    <p:extLst>
      <p:ext uri="{BB962C8B-B14F-4D97-AF65-F5344CB8AC3E}">
        <p14:creationId xmlns:p14="http://schemas.microsoft.com/office/powerpoint/2010/main" val="151405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r>
              <a:rPr lang="en-US" sz="1200" b="0" i="0" kern="1200" dirty="0">
                <a:solidFill>
                  <a:schemeClr val="tx1"/>
                </a:solidFill>
                <a:effectLst/>
                <a:latin typeface="Arial" charset="0"/>
                <a:ea typeface="+mn-ea"/>
                <a:cs typeface="Arial" charset="0"/>
              </a:rPr>
              <a:t>At the core of Git is a simple key-value data store. You can insert any kind of content into it, and it will give you back a key that you can use to retrieve the content again at any time.</a:t>
            </a:r>
          </a:p>
          <a:p>
            <a:pPr defTabSz="933237"/>
            <a:r>
              <a:rPr lang="en-US" dirty="0"/>
              <a:t>In simplified form, git object storage is "just" a DAG of objects, with a handful of different types of objects. They are all stored compressed and identified by an SHA-1 hash (that, incidentally, </a:t>
            </a:r>
            <a:r>
              <a:rPr lang="en-US" i="1" dirty="0"/>
              <a:t>isn't</a:t>
            </a:r>
            <a:r>
              <a:rPr lang="en-US" dirty="0"/>
              <a:t> the SHA-1 of the contents of the file they represent, but of their representation in git).</a:t>
            </a:r>
            <a:endParaRPr lang="en-GB" dirty="0"/>
          </a:p>
          <a:p>
            <a:endParaRPr lang="en-GB" dirty="0"/>
          </a:p>
          <a:p>
            <a:endParaRPr lang="en-US" dirty="0"/>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7</a:t>
            </a:fld>
            <a:endParaRPr lang="en-US"/>
          </a:p>
        </p:txBody>
      </p:sp>
    </p:spTree>
    <p:extLst>
      <p:ext uri="{BB962C8B-B14F-4D97-AF65-F5344CB8AC3E}">
        <p14:creationId xmlns:p14="http://schemas.microsoft.com/office/powerpoint/2010/main" val="419628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8</a:t>
            </a:fld>
            <a:endParaRPr lang="en-US"/>
          </a:p>
        </p:txBody>
      </p:sp>
    </p:spTree>
    <p:extLst>
      <p:ext uri="{BB962C8B-B14F-4D97-AF65-F5344CB8AC3E}">
        <p14:creationId xmlns:p14="http://schemas.microsoft.com/office/powerpoint/2010/main" val="30163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It doesn't refer to anything else or have attributes of any kind, not even a file name.</a:t>
            </a:r>
          </a:p>
          <a:p>
            <a:endParaRPr lang="en-US" dirty="0"/>
          </a:p>
          <a:p>
            <a:r>
              <a:rPr lang="en-US" sz="1200" b="1" i="0" kern="1200" dirty="0" err="1">
                <a:solidFill>
                  <a:schemeClr val="tx1"/>
                </a:solidFill>
                <a:effectLst/>
                <a:latin typeface="Arial" charset="0"/>
                <a:ea typeface="+mn-ea"/>
                <a:cs typeface="Arial" charset="0"/>
              </a:rPr>
              <a:t>zlib</a:t>
            </a:r>
            <a:r>
              <a:rPr lang="en-US" sz="1200" b="0" i="0" kern="1200" dirty="0">
                <a:solidFill>
                  <a:schemeClr val="tx1"/>
                </a:solidFill>
                <a:effectLst/>
                <a:latin typeface="Arial" charset="0"/>
                <a:ea typeface="+mn-ea"/>
                <a:cs typeface="Arial" charset="0"/>
              </a:rPr>
              <a:t> is designed to be a </a:t>
            </a:r>
            <a:r>
              <a:rPr lang="en-US" sz="1200" b="0" i="0" kern="1200" dirty="0">
                <a:solidFill>
                  <a:schemeClr val="tx1"/>
                </a:solidFill>
                <a:effectLst/>
                <a:latin typeface="Arial" charset="0"/>
                <a:ea typeface="+mn-ea"/>
                <a:cs typeface="Arial" charset="0"/>
                <a:hlinkClick r:id="rId3"/>
              </a:rPr>
              <a:t>free</a:t>
            </a:r>
            <a:r>
              <a:rPr lang="en-US" sz="1200" b="0" i="0" kern="1200" dirty="0">
                <a:solidFill>
                  <a:schemeClr val="tx1"/>
                </a:solidFill>
                <a:effectLst/>
                <a:latin typeface="Arial" charset="0"/>
                <a:ea typeface="+mn-ea"/>
                <a:cs typeface="Arial" charset="0"/>
              </a:rPr>
              <a:t>, general-purpose, legally unencumbered -- that is, not covered by any patents -- lossless data-compression library for use on virtually any computer hardware and operating system. The </a:t>
            </a:r>
            <a:r>
              <a:rPr lang="en-US" sz="1200" b="0" i="0" kern="1200" dirty="0" err="1">
                <a:solidFill>
                  <a:schemeClr val="tx1"/>
                </a:solidFill>
                <a:effectLst/>
                <a:latin typeface="Arial" charset="0"/>
                <a:ea typeface="+mn-ea"/>
                <a:cs typeface="Arial" charset="0"/>
              </a:rPr>
              <a:t>zlib</a:t>
            </a:r>
            <a:r>
              <a:rPr lang="en-US" sz="1200" b="0" i="0" kern="1200" dirty="0">
                <a:solidFill>
                  <a:schemeClr val="tx1"/>
                </a:solidFill>
                <a:effectLst/>
                <a:latin typeface="Arial" charset="0"/>
                <a:ea typeface="+mn-ea"/>
                <a:cs typeface="Arial" charset="0"/>
              </a:rPr>
              <a:t> data format is itself portable across platforms. Unlike the LZW compression method used in Unix </a:t>
            </a:r>
            <a:r>
              <a:rPr lang="en-US" sz="1200" b="0" i="1" kern="1200" dirty="0">
                <a:solidFill>
                  <a:schemeClr val="tx1"/>
                </a:solidFill>
                <a:effectLst/>
                <a:latin typeface="Arial" charset="0"/>
                <a:ea typeface="+mn-ea"/>
                <a:cs typeface="Arial" charset="0"/>
              </a:rPr>
              <a:t>compress</a:t>
            </a:r>
            <a:r>
              <a:rPr lang="en-US" sz="1200" b="0" i="0" kern="1200" dirty="0">
                <a:solidFill>
                  <a:schemeClr val="tx1"/>
                </a:solidFill>
                <a:effectLst/>
                <a:latin typeface="Arial" charset="0"/>
                <a:ea typeface="+mn-ea"/>
                <a:cs typeface="Arial" charset="0"/>
              </a:rPr>
              <a:t>(1) and in the GIF image format, the compression method currently used in </a:t>
            </a:r>
            <a:r>
              <a:rPr lang="en-US" sz="1200" b="0" i="0" kern="1200" dirty="0" err="1">
                <a:solidFill>
                  <a:schemeClr val="tx1"/>
                </a:solidFill>
                <a:effectLst/>
                <a:latin typeface="Arial" charset="0"/>
                <a:ea typeface="+mn-ea"/>
                <a:cs typeface="Arial" charset="0"/>
              </a:rPr>
              <a:t>zlib</a:t>
            </a:r>
            <a:r>
              <a:rPr lang="en-US" sz="1200" b="0" i="0" kern="1200" dirty="0">
                <a:solidFill>
                  <a:schemeClr val="tx1"/>
                </a:solidFill>
                <a:effectLst/>
                <a:latin typeface="Arial" charset="0"/>
                <a:ea typeface="+mn-ea"/>
                <a:cs typeface="Arial" charset="0"/>
              </a:rPr>
              <a:t> essentially never expands the data. (LZW can double or triple the file size in extreme cases.) </a:t>
            </a:r>
            <a:r>
              <a:rPr lang="en-US" sz="1200" b="0" i="0" kern="1200" dirty="0" err="1">
                <a:solidFill>
                  <a:schemeClr val="tx1"/>
                </a:solidFill>
                <a:effectLst/>
                <a:latin typeface="Arial" charset="0"/>
                <a:ea typeface="+mn-ea"/>
                <a:cs typeface="Arial" charset="0"/>
              </a:rPr>
              <a:t>zlib's</a:t>
            </a:r>
            <a:r>
              <a:rPr lang="en-US" sz="1200" b="0" i="0" kern="1200" dirty="0">
                <a:solidFill>
                  <a:schemeClr val="tx1"/>
                </a:solidFill>
                <a:effectLst/>
                <a:latin typeface="Arial" charset="0"/>
                <a:ea typeface="+mn-ea"/>
                <a:cs typeface="Arial" charset="0"/>
              </a:rPr>
              <a:t> memory footprint is also independent of the input data and can be reduced, if necessary, at some cost in compression. A more precise, technical discussion of both points is available on </a:t>
            </a:r>
            <a:r>
              <a:rPr lang="en-US" sz="1200" b="0" i="0" kern="1200" dirty="0">
                <a:solidFill>
                  <a:schemeClr val="tx1"/>
                </a:solidFill>
                <a:effectLst/>
                <a:latin typeface="Arial" charset="0"/>
                <a:ea typeface="+mn-ea"/>
                <a:cs typeface="Arial" charset="0"/>
                <a:hlinkClick r:id="rId4"/>
              </a:rPr>
              <a:t>another page</a:t>
            </a:r>
            <a:r>
              <a:rPr lang="en-US" sz="1200" b="0" i="0" kern="1200" dirty="0">
                <a:solidFill>
                  <a:schemeClr val="tx1"/>
                </a:solidFill>
                <a:effectLst/>
                <a:latin typeface="Arial" charset="0"/>
                <a:ea typeface="+mn-ea"/>
                <a:cs typeface="Arial" charset="0"/>
              </a:rPr>
              <a:t>.</a:t>
            </a:r>
          </a:p>
          <a:p>
            <a:r>
              <a:rPr lang="en-US" sz="1200" b="1" i="0" kern="1200" dirty="0" err="1">
                <a:solidFill>
                  <a:schemeClr val="tx1"/>
                </a:solidFill>
                <a:effectLst/>
                <a:latin typeface="Arial" charset="0"/>
                <a:ea typeface="+mn-ea"/>
                <a:cs typeface="Arial" charset="0"/>
              </a:rPr>
              <a:t>zlib</a:t>
            </a:r>
            <a:r>
              <a:rPr lang="en-US" sz="1200" b="0" i="0" kern="1200" dirty="0">
                <a:solidFill>
                  <a:schemeClr val="tx1"/>
                </a:solidFill>
                <a:effectLst/>
                <a:latin typeface="Arial" charset="0"/>
                <a:ea typeface="+mn-ea"/>
                <a:cs typeface="Arial" charset="0"/>
              </a:rPr>
              <a:t> was written by </a:t>
            </a:r>
            <a:r>
              <a:rPr lang="en-US" sz="1200" b="0" i="0" kern="1200" dirty="0">
                <a:solidFill>
                  <a:schemeClr val="tx1"/>
                </a:solidFill>
                <a:effectLst/>
                <a:latin typeface="Arial" charset="0"/>
                <a:ea typeface="+mn-ea"/>
                <a:cs typeface="Arial" charset="0"/>
                <a:hlinkClick r:id="rId5"/>
              </a:rPr>
              <a:t>Jean-</a:t>
            </a:r>
            <a:r>
              <a:rPr lang="en-US" sz="1200" b="0" i="0" kern="1200" dirty="0" err="1">
                <a:solidFill>
                  <a:schemeClr val="tx1"/>
                </a:solidFill>
                <a:effectLst/>
                <a:latin typeface="Arial" charset="0"/>
                <a:ea typeface="+mn-ea"/>
                <a:cs typeface="Arial" charset="0"/>
                <a:hlinkClick r:id="rId5"/>
              </a:rPr>
              <a:t>loup</a:t>
            </a:r>
            <a:r>
              <a:rPr lang="en-US" sz="1200" b="0" i="0" kern="1200" dirty="0">
                <a:solidFill>
                  <a:schemeClr val="tx1"/>
                </a:solidFill>
                <a:effectLst/>
                <a:latin typeface="Arial" charset="0"/>
                <a:ea typeface="+mn-ea"/>
                <a:cs typeface="Arial" charset="0"/>
                <a:hlinkClick r:id="rId5"/>
              </a:rPr>
              <a:t> </a:t>
            </a:r>
            <a:r>
              <a:rPr lang="en-US" sz="1200" b="0" i="0" kern="1200" dirty="0" err="1">
                <a:solidFill>
                  <a:schemeClr val="tx1"/>
                </a:solidFill>
                <a:effectLst/>
                <a:latin typeface="Arial" charset="0"/>
                <a:ea typeface="+mn-ea"/>
                <a:cs typeface="Arial" charset="0"/>
                <a:hlinkClick r:id="rId5"/>
              </a:rPr>
              <a:t>Gailly</a:t>
            </a:r>
            <a:r>
              <a:rPr lang="en-US" sz="1200" b="0" i="0" kern="1200" dirty="0">
                <a:solidFill>
                  <a:schemeClr val="tx1"/>
                </a:solidFill>
                <a:effectLst/>
                <a:latin typeface="Arial" charset="0"/>
                <a:ea typeface="+mn-ea"/>
                <a:cs typeface="Arial" charset="0"/>
              </a:rPr>
              <a:t> (compression) and </a:t>
            </a:r>
            <a:r>
              <a:rPr lang="en-US" sz="1200" b="0" i="0" kern="1200" dirty="0">
                <a:solidFill>
                  <a:schemeClr val="tx1"/>
                </a:solidFill>
                <a:effectLst/>
                <a:latin typeface="Arial" charset="0"/>
                <a:ea typeface="+mn-ea"/>
                <a:cs typeface="Arial" charset="0"/>
                <a:hlinkClick r:id="rId6"/>
              </a:rPr>
              <a:t>Mark Adler</a:t>
            </a:r>
            <a:r>
              <a:rPr lang="en-US" sz="1200" b="0" i="0" kern="1200" dirty="0">
                <a:solidFill>
                  <a:schemeClr val="tx1"/>
                </a:solidFill>
                <a:effectLst/>
                <a:latin typeface="Arial" charset="0"/>
                <a:ea typeface="+mn-ea"/>
                <a:cs typeface="Arial" charset="0"/>
              </a:rPr>
              <a:t> (decompression). Jean-</a:t>
            </a:r>
            <a:r>
              <a:rPr lang="en-US" sz="1200" b="0" i="0" kern="1200" dirty="0" err="1">
                <a:solidFill>
                  <a:schemeClr val="tx1"/>
                </a:solidFill>
                <a:effectLst/>
                <a:latin typeface="Arial" charset="0"/>
                <a:ea typeface="+mn-ea"/>
                <a:cs typeface="Arial" charset="0"/>
              </a:rPr>
              <a:t>loup</a:t>
            </a:r>
            <a:r>
              <a:rPr lang="en-US" sz="1200" b="0" i="0" kern="1200" dirty="0">
                <a:solidFill>
                  <a:schemeClr val="tx1"/>
                </a:solidFill>
                <a:effectLst/>
                <a:latin typeface="Arial" charset="0"/>
                <a:ea typeface="+mn-ea"/>
                <a:cs typeface="Arial" charset="0"/>
              </a:rPr>
              <a:t> is also the primary author/maintainer of </a:t>
            </a:r>
            <a:r>
              <a:rPr lang="en-US" sz="1200" b="0" i="1" kern="1200" dirty="0" err="1">
                <a:solidFill>
                  <a:schemeClr val="tx1"/>
                </a:solidFill>
                <a:effectLst/>
                <a:latin typeface="Arial" charset="0"/>
                <a:ea typeface="+mn-ea"/>
                <a:cs typeface="Arial" charset="0"/>
                <a:hlinkClick r:id="rId7"/>
              </a:rPr>
              <a:t>gzip</a:t>
            </a:r>
            <a:r>
              <a:rPr lang="en-US" sz="1200" b="0" i="0" kern="1200" dirty="0">
                <a:solidFill>
                  <a:schemeClr val="tx1"/>
                </a:solidFill>
                <a:effectLst/>
                <a:latin typeface="Arial" charset="0"/>
                <a:ea typeface="+mn-ea"/>
                <a:cs typeface="Arial" charset="0"/>
              </a:rPr>
              <a:t>(1), the author of the </a:t>
            </a:r>
            <a:r>
              <a:rPr lang="en-US" sz="1200" b="0" i="0" kern="1200" dirty="0" err="1">
                <a:solidFill>
                  <a:schemeClr val="tx1"/>
                </a:solidFill>
                <a:effectLst/>
                <a:latin typeface="Arial" charset="0"/>
                <a:ea typeface="+mn-ea"/>
                <a:cs typeface="Arial" charset="0"/>
                <a:hlinkClick r:id="rId8"/>
              </a:rPr>
              <a:t>comp.compression</a:t>
            </a:r>
            <a:r>
              <a:rPr lang="en-US" sz="1200" b="0" i="0" kern="1200" dirty="0">
                <a:solidFill>
                  <a:schemeClr val="tx1"/>
                </a:solidFill>
                <a:effectLst/>
                <a:latin typeface="Arial" charset="0"/>
                <a:ea typeface="+mn-ea"/>
                <a:cs typeface="Arial" charset="0"/>
                <a:hlinkClick r:id="rId8"/>
              </a:rPr>
              <a:t> FAQ list</a:t>
            </a:r>
            <a:r>
              <a:rPr lang="en-US" sz="1200" b="0" i="0" kern="1200" dirty="0">
                <a:solidFill>
                  <a:schemeClr val="tx1"/>
                </a:solidFill>
                <a:effectLst/>
                <a:latin typeface="Arial" charset="0"/>
                <a:ea typeface="+mn-ea"/>
                <a:cs typeface="Arial" charset="0"/>
              </a:rPr>
              <a:t> and the former maintainer of </a:t>
            </a:r>
            <a:r>
              <a:rPr lang="en-US" sz="1200" b="0" i="0" kern="1200" dirty="0">
                <a:solidFill>
                  <a:schemeClr val="tx1"/>
                </a:solidFill>
                <a:effectLst/>
                <a:latin typeface="Arial" charset="0"/>
                <a:ea typeface="+mn-ea"/>
                <a:cs typeface="Arial" charset="0"/>
                <a:hlinkClick r:id="rId9"/>
              </a:rPr>
              <a:t>Info-ZIP</a:t>
            </a:r>
            <a:r>
              <a:rPr lang="en-US" sz="1200" b="0" i="0" kern="1200" dirty="0">
                <a:solidFill>
                  <a:schemeClr val="tx1"/>
                </a:solidFill>
                <a:effectLst/>
                <a:latin typeface="Arial" charset="0"/>
                <a:ea typeface="+mn-ea"/>
                <a:cs typeface="Arial" charset="0"/>
              </a:rPr>
              <a:t>'s </a:t>
            </a:r>
            <a:r>
              <a:rPr lang="en-US" sz="1200" b="0" i="0" kern="1200" dirty="0">
                <a:solidFill>
                  <a:schemeClr val="tx1"/>
                </a:solidFill>
                <a:effectLst/>
                <a:latin typeface="Arial" charset="0"/>
                <a:ea typeface="+mn-ea"/>
                <a:cs typeface="Arial" charset="0"/>
                <a:hlinkClick r:id="rId10"/>
              </a:rPr>
              <a:t>Zip</a:t>
            </a:r>
            <a:r>
              <a:rPr lang="en-US" sz="1200" b="0" i="0" kern="1200" dirty="0">
                <a:solidFill>
                  <a:schemeClr val="tx1"/>
                </a:solidFill>
                <a:effectLst/>
                <a:latin typeface="Arial" charset="0"/>
                <a:ea typeface="+mn-ea"/>
                <a:cs typeface="Arial" charset="0"/>
              </a:rPr>
              <a:t>; Mark is also the author of </a:t>
            </a:r>
            <a:r>
              <a:rPr lang="en-US" sz="1200" b="0" i="0" kern="1200" dirty="0" err="1">
                <a:solidFill>
                  <a:schemeClr val="tx1"/>
                </a:solidFill>
                <a:effectLst/>
                <a:latin typeface="Arial" charset="0"/>
                <a:ea typeface="+mn-ea"/>
                <a:cs typeface="Arial" charset="0"/>
              </a:rPr>
              <a:t>gzip's</a:t>
            </a:r>
            <a:r>
              <a:rPr lang="en-US" sz="1200" b="0" i="0" kern="1200" dirty="0">
                <a:solidFill>
                  <a:schemeClr val="tx1"/>
                </a:solidFill>
                <a:effectLst/>
                <a:latin typeface="Arial" charset="0"/>
                <a:ea typeface="+mn-ea"/>
                <a:cs typeface="Arial" charset="0"/>
              </a:rPr>
              <a:t> and </a:t>
            </a:r>
            <a:r>
              <a:rPr lang="en-US" sz="1200" b="0" i="0" kern="1200" dirty="0" err="1">
                <a:solidFill>
                  <a:schemeClr val="tx1"/>
                </a:solidFill>
                <a:effectLst/>
                <a:latin typeface="Arial" charset="0"/>
                <a:ea typeface="+mn-ea"/>
                <a:cs typeface="Arial" charset="0"/>
                <a:hlinkClick r:id="rId11"/>
              </a:rPr>
              <a:t>UnZip</a:t>
            </a:r>
            <a:r>
              <a:rPr lang="en-US" sz="1200" b="0" i="0" kern="1200" dirty="0" err="1">
                <a:solidFill>
                  <a:schemeClr val="tx1"/>
                </a:solidFill>
                <a:effectLst/>
                <a:latin typeface="Arial" charset="0"/>
                <a:ea typeface="+mn-ea"/>
                <a:cs typeface="Arial" charset="0"/>
              </a:rPr>
              <a:t>'s</a:t>
            </a:r>
            <a:r>
              <a:rPr lang="en-US" sz="1200" b="0" i="0" kern="1200" dirty="0">
                <a:solidFill>
                  <a:schemeClr val="tx1"/>
                </a:solidFill>
                <a:effectLst/>
                <a:latin typeface="Arial" charset="0"/>
                <a:ea typeface="+mn-ea"/>
                <a:cs typeface="Arial" charset="0"/>
              </a:rPr>
              <a:t> main decompression routines and was the original author of Zip. Not surprisingly, the compression algorithm used in </a:t>
            </a:r>
            <a:r>
              <a:rPr lang="en-US" sz="1200" b="0" i="0" kern="1200" dirty="0" err="1">
                <a:solidFill>
                  <a:schemeClr val="tx1"/>
                </a:solidFill>
                <a:effectLst/>
                <a:latin typeface="Arial" charset="0"/>
                <a:ea typeface="+mn-ea"/>
                <a:cs typeface="Arial" charset="0"/>
              </a:rPr>
              <a:t>zlib</a:t>
            </a:r>
            <a:r>
              <a:rPr lang="en-US" sz="1200" b="0" i="0" kern="1200" dirty="0">
                <a:solidFill>
                  <a:schemeClr val="tx1"/>
                </a:solidFill>
                <a:effectLst/>
                <a:latin typeface="Arial" charset="0"/>
                <a:ea typeface="+mn-ea"/>
                <a:cs typeface="Arial" charset="0"/>
              </a:rPr>
              <a:t> is essentially the same as that in </a:t>
            </a:r>
            <a:r>
              <a:rPr lang="en-US" sz="1200" b="0" i="0" kern="1200" dirty="0" err="1">
                <a:solidFill>
                  <a:schemeClr val="tx1"/>
                </a:solidFill>
                <a:effectLst/>
                <a:latin typeface="Arial" charset="0"/>
                <a:ea typeface="+mn-ea"/>
                <a:cs typeface="Arial" charset="0"/>
              </a:rPr>
              <a:t>gzip</a:t>
            </a:r>
            <a:r>
              <a:rPr lang="en-US" sz="1200" b="0" i="0" kern="1200" dirty="0">
                <a:solidFill>
                  <a:schemeClr val="tx1"/>
                </a:solidFill>
                <a:effectLst/>
                <a:latin typeface="Arial" charset="0"/>
                <a:ea typeface="+mn-ea"/>
                <a:cs typeface="Arial" charset="0"/>
              </a:rPr>
              <a:t> and Zip, namely, the `deflate' method that originated in </a:t>
            </a:r>
            <a:r>
              <a:rPr lang="en-US" sz="1200" b="0" i="0" kern="1200" dirty="0">
                <a:solidFill>
                  <a:schemeClr val="tx1"/>
                </a:solidFill>
                <a:effectLst/>
                <a:latin typeface="Arial" charset="0"/>
                <a:ea typeface="+mn-ea"/>
                <a:cs typeface="Arial" charset="0"/>
                <a:hlinkClick r:id="rId12"/>
              </a:rPr>
              <a:t>PKWARE</a:t>
            </a:r>
            <a:r>
              <a:rPr lang="en-US" sz="1200" b="0" i="0" kern="1200" dirty="0">
                <a:solidFill>
                  <a:schemeClr val="tx1"/>
                </a:solidFill>
                <a:effectLst/>
                <a:latin typeface="Arial" charset="0"/>
                <a:ea typeface="+mn-ea"/>
                <a:cs typeface="Arial" charset="0"/>
              </a:rPr>
              <a:t>'s PKZIP 2.x.</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9</a:t>
            </a:fld>
            <a:endParaRPr lang="en-US"/>
          </a:p>
        </p:txBody>
      </p:sp>
    </p:spTree>
    <p:extLst>
      <p:ext uri="{BB962C8B-B14F-4D97-AF65-F5344CB8AC3E}">
        <p14:creationId xmlns:p14="http://schemas.microsoft.com/office/powerpoint/2010/main" val="62162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Tx/>
              <a:buChar char="-"/>
            </a:pPr>
            <a:r>
              <a:rPr lang="en-GB" dirty="0"/>
              <a:t>The "commit" object links a physical state of a tree with a description of how we got there and why.</a:t>
            </a:r>
          </a:p>
          <a:p>
            <a:pPr marL="174982" indent="-174982">
              <a:buFontTx/>
              <a:buChar char="-"/>
            </a:pPr>
            <a:r>
              <a:rPr lang="en-GB" dirty="0"/>
              <a:t>Note that a commit does not itself contain any information about what actually changed; all changes are calculated by comparing the contents of the tree referred to by this commit with the trees associated with its parents. In particular, git does not attempt to record file renames explicitly, though it can identify cases where the existence of the same file data at changing paths suggests a rename. (See, for example, the -M option to </a:t>
            </a:r>
            <a:r>
              <a:rPr lang="en-GB" dirty="0">
                <a:hlinkClick r:id="rId3"/>
              </a:rPr>
              <a:t>git diff</a:t>
            </a:r>
            <a:r>
              <a:rPr lang="en-GB" dirty="0"/>
              <a:t>).</a:t>
            </a:r>
          </a:p>
          <a:p>
            <a:pPr marL="174982" indent="-174982">
              <a:buFontTx/>
              <a:buChar char="-"/>
            </a:pPr>
            <a:r>
              <a:rPr lang="en-GB" dirty="0"/>
              <a:t>A commit is usually created by </a:t>
            </a:r>
            <a:r>
              <a:rPr lang="en-GB" dirty="0">
                <a:hlinkClick r:id="rId4"/>
              </a:rPr>
              <a:t>git commit</a:t>
            </a:r>
            <a:r>
              <a:rPr lang="en-GB" dirty="0"/>
              <a:t>, which creates a commit whose parent is normally the current HEAD, and whose tree is taken from the content currently stored in the index.</a:t>
            </a:r>
          </a:p>
        </p:txBody>
      </p:sp>
      <p:sp>
        <p:nvSpPr>
          <p:cNvPr id="4" name="Slide Number Placeholder 3"/>
          <p:cNvSpPr>
            <a:spLocks noGrp="1"/>
          </p:cNvSpPr>
          <p:nvPr>
            <p:ph type="sldNum" sz="quarter" idx="10"/>
          </p:nvPr>
        </p:nvSpPr>
        <p:spPr/>
        <p:txBody>
          <a:bodyPr/>
          <a:lstStyle/>
          <a:p>
            <a:fld id="{05C4898A-41A8-49D6-8E48-9D853EBFDD60}" type="slidenum">
              <a:rPr lang="en-US" smtClean="0"/>
              <a:pPr/>
              <a:t>11</a:t>
            </a:fld>
            <a:endParaRPr lang="en-US"/>
          </a:p>
        </p:txBody>
      </p:sp>
    </p:spTree>
    <p:extLst>
      <p:ext uri="{BB962C8B-B14F-4D97-AF65-F5344CB8AC3E}">
        <p14:creationId xmlns:p14="http://schemas.microsoft.com/office/powerpoint/2010/main" val="349666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available tags </a:t>
            </a:r>
          </a:p>
          <a:p>
            <a:pPr lvl="1"/>
            <a:r>
              <a:rPr lang="en-US" i="1" dirty="0"/>
              <a:t>$ </a:t>
            </a:r>
            <a:r>
              <a:rPr lang="en-US" i="1" dirty="0" err="1"/>
              <a:t>git</a:t>
            </a:r>
            <a:r>
              <a:rPr lang="en-US" i="1" dirty="0"/>
              <a:t> tag</a:t>
            </a:r>
          </a:p>
          <a:p>
            <a:pPr lvl="1"/>
            <a:r>
              <a:rPr lang="en-US" i="1" dirty="0"/>
              <a:t>$ </a:t>
            </a:r>
            <a:r>
              <a:rPr lang="en-US" i="1" dirty="0" err="1"/>
              <a:t>git</a:t>
            </a:r>
            <a:r>
              <a:rPr lang="en-US" i="1" dirty="0"/>
              <a:t> tag -l "v1.8.5*“</a:t>
            </a:r>
          </a:p>
          <a:p>
            <a:r>
              <a:rPr lang="en-US" dirty="0"/>
              <a:t>Create tags:</a:t>
            </a:r>
          </a:p>
          <a:p>
            <a:pPr lvl="1"/>
            <a:r>
              <a:rPr lang="en-US" dirty="0"/>
              <a:t>$ </a:t>
            </a:r>
            <a:r>
              <a:rPr lang="en-US" i="1" dirty="0" err="1"/>
              <a:t>git</a:t>
            </a:r>
            <a:r>
              <a:rPr lang="en-US" i="1" dirty="0"/>
              <a:t> tag -a v1.4 -m "my version 1.4“  </a:t>
            </a:r>
            <a:r>
              <a:rPr lang="en-US" dirty="0"/>
              <a:t># Annotated tag</a:t>
            </a:r>
          </a:p>
          <a:p>
            <a:pPr lvl="1"/>
            <a:r>
              <a:rPr lang="en-US" dirty="0"/>
              <a:t>$ </a:t>
            </a:r>
            <a:r>
              <a:rPr lang="en-US" i="1" dirty="0" err="1"/>
              <a:t>git</a:t>
            </a:r>
            <a:r>
              <a:rPr lang="en-US" i="1" dirty="0"/>
              <a:t> tag v1.4-lw</a:t>
            </a:r>
            <a:r>
              <a:rPr lang="en-US" dirty="0"/>
              <a:t>		   # Lightweight tag</a:t>
            </a:r>
          </a:p>
          <a:p>
            <a:pPr lvl="1"/>
            <a:r>
              <a:rPr lang="en-US" dirty="0"/>
              <a:t>$</a:t>
            </a:r>
            <a:r>
              <a:rPr lang="en-US" i="1" dirty="0"/>
              <a:t> </a:t>
            </a:r>
            <a:r>
              <a:rPr lang="sv-SE" i="1" dirty="0"/>
              <a:t>git tag -a v1.2 9fceb02	</a:t>
            </a:r>
            <a:r>
              <a:rPr lang="sv-SE" dirty="0"/>
              <a:t>	   # Tag a commit</a:t>
            </a:r>
          </a:p>
          <a:p>
            <a:r>
              <a:rPr lang="sv-SE" dirty="0"/>
              <a:t>Push tags - $ </a:t>
            </a:r>
            <a:r>
              <a:rPr lang="sv-SE" i="1" dirty="0"/>
              <a:t>git push origin --tags</a:t>
            </a:r>
          </a:p>
          <a:p>
            <a:r>
              <a:rPr lang="en-US" dirty="0"/>
              <a:t>Create a branch that matches the tag commit:</a:t>
            </a:r>
          </a:p>
          <a:p>
            <a:pPr lvl="1"/>
            <a:r>
              <a:rPr lang="en-US" dirty="0"/>
              <a:t>$ </a:t>
            </a:r>
            <a:r>
              <a:rPr lang="en-US" i="1" dirty="0" err="1"/>
              <a:t>git</a:t>
            </a:r>
            <a:r>
              <a:rPr lang="en-US" i="1" dirty="0"/>
              <a:t> checkout -b version2 v2.0.0</a:t>
            </a:r>
          </a:p>
          <a:p>
            <a:endParaRPr lang="en-US" dirty="0"/>
          </a:p>
          <a:p>
            <a:r>
              <a:rPr lang="en-US" b="1" dirty="0"/>
              <a:t>Of course if you do this and do a commit, your version2 branch will be slightly different than your v2.0.0 tag since it will move forward with your new changes, so do be careful!</a:t>
            </a:r>
          </a:p>
          <a:p>
            <a:endParaRPr lang="en-US" dirty="0"/>
          </a:p>
          <a:p>
            <a:endParaRPr lang="en-US" dirty="0"/>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http://blog.scottlowe.org/2015/01/27/using-fork-branch-git-workflow/</a:t>
            </a: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12</a:t>
            </a:fld>
            <a:endParaRPr lang="en-US"/>
          </a:p>
        </p:txBody>
      </p:sp>
    </p:spTree>
    <p:extLst>
      <p:ext uri="{BB962C8B-B14F-4D97-AF65-F5344CB8AC3E}">
        <p14:creationId xmlns:p14="http://schemas.microsoft.com/office/powerpoint/2010/main" val="2345173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7"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0" name="Picture 46" descr="blue-tri-color-logo"/>
          <p:cNvPicPr>
            <a:picLocks noChangeAspect="1" noChangeArrowheads="1"/>
          </p:cNvPicPr>
          <p:nvPr userDrawn="1"/>
        </p:nvPicPr>
        <p:blipFill>
          <a:blip r:embed="rId3"/>
          <a:srcRect/>
          <a:stretch>
            <a:fillRect/>
          </a:stretch>
        </p:blipFill>
        <p:spPr bwMode="auto">
          <a:xfrm>
            <a:off x="8412163" y="4765675"/>
            <a:ext cx="469900" cy="190500"/>
          </a:xfrm>
          <a:prstGeom prst="rect">
            <a:avLst/>
          </a:prstGeom>
          <a:noFill/>
          <a:ln w="9525">
            <a:noFill/>
            <a:miter lim="800000"/>
            <a:headEnd/>
            <a:tailEnd/>
          </a:ln>
        </p:spPr>
      </p:pic>
      <p:sp>
        <p:nvSpPr>
          <p:cNvPr id="6"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a:t>Subtitle of presentation in this location as long as needed</a:t>
            </a:r>
          </a:p>
        </p:txBody>
      </p:sp>
      <p:sp>
        <p:nvSpPr>
          <p:cNvPr id="8"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a:t>Name of presenter, Title of presenter if needed</a:t>
            </a:r>
            <a:br>
              <a:rPr lang="en-US" dirty="0"/>
            </a:br>
            <a:r>
              <a:rPr lang="en-US" dirty="0"/>
              <a:t>Date in local format</a:t>
            </a:r>
          </a:p>
        </p:txBody>
      </p:sp>
      <p:sp>
        <p:nvSpPr>
          <p:cNvPr id="9" name="Title 8"/>
          <p:cNvSpPr>
            <a:spLocks noGrp="1"/>
          </p:cNvSpPr>
          <p:nvPr>
            <p:ph type="title" hasCustomPrompt="1"/>
          </p:nvPr>
        </p:nvSpPr>
        <p:spPr>
          <a:xfrm>
            <a:off x="338328" y="2130552"/>
            <a:ext cx="8558784" cy="630936"/>
          </a:xfrm>
        </p:spPr>
        <p:txBody>
          <a:bodyPr anchor="b" anchorCtr="0"/>
          <a:lstStyle>
            <a:lvl1pPr>
              <a:defRPr sz="4800">
                <a:solidFill>
                  <a:srgbClr val="00B0DA"/>
                </a:solidFill>
              </a:defRPr>
            </a:lvl1pPr>
          </a:lstStyle>
          <a:p>
            <a:r>
              <a:rPr lang="en-US" dirty="0"/>
              <a:t>IBM Presentation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2">
    <p:bg>
      <p:bgPr>
        <a:solidFill>
          <a:srgbClr val="8CC63F"/>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7"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a:t>Section page</a:t>
            </a:r>
          </a:p>
        </p:txBody>
      </p:sp>
      <p:sp>
        <p:nvSpPr>
          <p:cNvPr id="8"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a:t>More text on one line in this location if needed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3">
    <p:bg>
      <p:bgPr>
        <a:solidFill>
          <a:srgbClr val="00A6A0"/>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a:t>Section page</a:t>
            </a:r>
          </a:p>
        </p:txBody>
      </p:sp>
      <p:sp>
        <p:nvSpPr>
          <p:cNvPr id="11"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a:t>More text on one line in this location if needed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4">
    <p:bg>
      <p:bgPr>
        <a:solidFill>
          <a:srgbClr val="FDB813"/>
        </a:solidFill>
        <a:effectLst/>
      </p:bgPr>
    </p:bg>
    <p:spTree>
      <p:nvGrpSpPr>
        <p:cNvPr id="1" name=""/>
        <p:cNvGrpSpPr/>
        <p:nvPr/>
      </p:nvGrpSpPr>
      <p:grpSpPr>
        <a:xfrm>
          <a:off x="0" y="0"/>
          <a:ext cx="0" cy="0"/>
          <a:chOff x="0" y="0"/>
          <a:chExt cx="0" cy="0"/>
        </a:xfrm>
      </p:grpSpPr>
      <p:pic>
        <p:nvPicPr>
          <p:cNvPr id="5"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a:t>Section page</a:t>
            </a:r>
          </a:p>
        </p:txBody>
      </p:sp>
      <p:sp>
        <p:nvSpPr>
          <p:cNvPr id="10"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a:t>More text on one line in this location if needed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5">
    <p:bg>
      <p:bgPr>
        <a:solidFill>
          <a:srgbClr val="F19027"/>
        </a:solidFill>
        <a:effectLst/>
      </p:bgPr>
    </p:bg>
    <p:spTree>
      <p:nvGrpSpPr>
        <p:cNvPr id="1" name=""/>
        <p:cNvGrpSpPr/>
        <p:nvPr/>
      </p:nvGrpSpPr>
      <p:grpSpPr>
        <a:xfrm>
          <a:off x="0" y="0"/>
          <a:ext cx="0" cy="0"/>
          <a:chOff x="0" y="0"/>
          <a:chExt cx="0" cy="0"/>
        </a:xfrm>
      </p:grpSpPr>
      <p:pic>
        <p:nvPicPr>
          <p:cNvPr id="5"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a:t>Section page</a:t>
            </a:r>
          </a:p>
        </p:txBody>
      </p:sp>
      <p:sp>
        <p:nvSpPr>
          <p:cNvPr id="10"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a:t>More text on one line in this location if needed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6">
    <p:bg>
      <p:bgPr>
        <a:solidFill>
          <a:srgbClr val="F04E37"/>
        </a:solidFill>
        <a:effectLst/>
      </p:bgPr>
    </p:bg>
    <p:spTree>
      <p:nvGrpSpPr>
        <p:cNvPr id="1" name=""/>
        <p:cNvGrpSpPr/>
        <p:nvPr/>
      </p:nvGrpSpPr>
      <p:grpSpPr>
        <a:xfrm>
          <a:off x="0" y="0"/>
          <a:ext cx="0" cy="0"/>
          <a:chOff x="0" y="0"/>
          <a:chExt cx="0" cy="0"/>
        </a:xfrm>
      </p:grpSpPr>
      <p:pic>
        <p:nvPicPr>
          <p:cNvPr id="8"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a:t>Section page</a:t>
            </a:r>
          </a:p>
        </p:txBody>
      </p:sp>
      <p:sp>
        <p:nvSpPr>
          <p:cNvPr id="11"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a:t>More text on one line in this location if needed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7">
    <p:bg>
      <p:bgPr>
        <a:solidFill>
          <a:srgbClr val="AB1A86"/>
        </a:solidFill>
        <a:effectLst/>
      </p:bgPr>
    </p:bg>
    <p:spTree>
      <p:nvGrpSpPr>
        <p:cNvPr id="1" name=""/>
        <p:cNvGrpSpPr/>
        <p:nvPr/>
      </p:nvGrpSpPr>
      <p:grpSpPr>
        <a:xfrm>
          <a:off x="0" y="0"/>
          <a:ext cx="0" cy="0"/>
          <a:chOff x="0" y="0"/>
          <a:chExt cx="0" cy="0"/>
        </a:xfrm>
      </p:grpSpPr>
      <p:pic>
        <p:nvPicPr>
          <p:cNvPr id="5"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a:t>Section page</a:t>
            </a:r>
          </a:p>
        </p:txBody>
      </p:sp>
      <p:sp>
        <p:nvSpPr>
          <p:cNvPr id="10"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a:t>More text on one line in this location if needed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13" y="219075"/>
            <a:ext cx="8686800" cy="394980"/>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r>
              <a:rPr lang="en-US" dirty="0"/>
              <a:t>Table of contents/Agenda template</a:t>
            </a:r>
          </a:p>
        </p:txBody>
      </p:sp>
      <p:sp>
        <p:nvSpPr>
          <p:cNvPr id="3" name="Slide Number Placeholder 2"/>
          <p:cNvSpPr>
            <a:spLocks noGrp="1"/>
          </p:cNvSpPr>
          <p:nvPr>
            <p:ph type="sldNum" sz="quarter" idx="10"/>
          </p:nvPr>
        </p:nvSpPr>
        <p:spPr/>
        <p:txBody>
          <a:bodyPr/>
          <a:lstStyle/>
          <a:p>
            <a:fld id="{92EDDE8C-FCD3-47EF-B8D4-5308179AEE2C}" type="slidenum">
              <a:rPr lang="en-US" smtClean="0"/>
              <a:pPr/>
              <a:t>‹#›</a:t>
            </a:fld>
            <a:endParaRPr lang="en-US" dirty="0"/>
          </a:p>
        </p:txBody>
      </p:sp>
      <p:sp>
        <p:nvSpPr>
          <p:cNvPr id="8" name="Text Placeholder 6"/>
          <p:cNvSpPr>
            <a:spLocks noGrp="1"/>
          </p:cNvSpPr>
          <p:nvPr>
            <p:ph type="body" sz="quarter" idx="12" hasCustomPrompt="1"/>
          </p:nvPr>
        </p:nvSpPr>
        <p:spPr>
          <a:xfrm>
            <a:off x="3163824" y="1371600"/>
            <a:ext cx="5687845" cy="3086100"/>
          </a:xfrm>
        </p:spPr>
        <p:txBody>
          <a:bodyPr lIns="0" tIns="91440" bIns="0"/>
          <a:lstStyle>
            <a:lvl1pPr marL="0" indent="0">
              <a:lnSpc>
                <a:spcPts val="1300"/>
              </a:lnSpc>
              <a:spcBef>
                <a:spcPts val="1080"/>
              </a:spcBef>
              <a:buNone/>
              <a:defRPr sz="1200"/>
            </a:lvl1pPr>
          </a:lstStyle>
          <a:p>
            <a:pPr lvl="0"/>
            <a:r>
              <a:rPr lang="en-US" dirty="0"/>
              <a:t>Note that the contents/agenda items are written in sentence case</a:t>
            </a:r>
          </a:p>
          <a:p>
            <a:pPr lvl="0"/>
            <a:r>
              <a:rPr lang="en-US" dirty="0"/>
              <a:t>Title the page “Table of contents” if the document is meant to be read or is a “leave behind.” Use “Agenda” if the document will be presented formally</a:t>
            </a:r>
          </a:p>
          <a:p>
            <a:pPr lvl="0"/>
            <a:r>
              <a:rPr lang="en-US" dirty="0"/>
              <a:t>This page should appear at the beginning of each section, with the highlighted section appearing in blue and bold</a:t>
            </a:r>
          </a:p>
        </p:txBody>
      </p:sp>
      <p:sp>
        <p:nvSpPr>
          <p:cNvPr id="13" name="Text Placeholder 12"/>
          <p:cNvSpPr>
            <a:spLocks noGrp="1"/>
          </p:cNvSpPr>
          <p:nvPr>
            <p:ph type="body" sz="quarter" idx="13" hasCustomPrompt="1"/>
          </p:nvPr>
        </p:nvSpPr>
        <p:spPr>
          <a:xfrm>
            <a:off x="329184" y="1371600"/>
            <a:ext cx="2743200" cy="3086100"/>
          </a:xfrm>
        </p:spPr>
        <p:txBody>
          <a:bodyPr/>
          <a:lstStyle>
            <a:lvl1pPr marL="0" indent="0">
              <a:buNone/>
              <a:defRPr sz="1800"/>
            </a:lvl1pPr>
          </a:lstStyle>
          <a:p>
            <a:pPr lvl="0"/>
            <a:r>
              <a:rPr lang="en-US" dirty="0"/>
              <a:t>Content heading</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chorCtr="0"/>
          <a:lstStyle>
            <a:lvl1pPr algn="ctr">
              <a:buNone/>
              <a:defRPr/>
            </a:lvl1pPr>
          </a:lstStyle>
          <a:p>
            <a:endParaRPr lang="en-US" dirty="0"/>
          </a:p>
        </p:txBody>
      </p:sp>
      <p:sp>
        <p:nvSpPr>
          <p:cNvPr id="2" name="Title 1"/>
          <p:cNvSpPr>
            <a:spLocks noGrp="1"/>
          </p:cNvSpPr>
          <p:nvPr>
            <p:ph type="title" hasCustomPrompt="1"/>
          </p:nvPr>
        </p:nvSpPr>
        <p:spPr>
          <a:xfrm>
            <a:off x="328613" y="4080510"/>
            <a:ext cx="8503920" cy="394980"/>
          </a:xfrm>
        </p:spPr>
        <p:txBody>
          <a:bodyPr/>
          <a:lstStyle>
            <a:lvl1pPr>
              <a:defRPr>
                <a:solidFill>
                  <a:srgbClr val="FDB813"/>
                </a:solidFill>
              </a:defRPr>
            </a:lvl1pPr>
          </a:lstStyle>
          <a:p>
            <a:r>
              <a:rPr lang="en-US" dirty="0"/>
              <a:t>Full bleed images preferred</a:t>
            </a:r>
          </a:p>
        </p:txBody>
      </p:sp>
      <p:sp>
        <p:nvSpPr>
          <p:cNvPr id="8" name="Text Placeholder 7"/>
          <p:cNvSpPr>
            <a:spLocks noGrp="1"/>
          </p:cNvSpPr>
          <p:nvPr>
            <p:ph type="body" sz="quarter" idx="10" hasCustomPrompt="1"/>
          </p:nvPr>
        </p:nvSpPr>
        <p:spPr>
          <a:xfrm>
            <a:off x="329184" y="4491990"/>
            <a:ext cx="8503920" cy="548640"/>
          </a:xfrm>
        </p:spPr>
        <p:txBody>
          <a:bodyPr/>
          <a:lstStyle>
            <a:lvl1pPr marL="0" indent="0">
              <a:buNone/>
              <a:defRPr lang="en-US" sz="1600" kern="1200" dirty="0" smtClean="0">
                <a:solidFill>
                  <a:srgbClr val="6D6E70"/>
                </a:solidFill>
                <a:latin typeface="Arial" pitchFamily="34" charset="0"/>
                <a:ea typeface="+mn-ea"/>
                <a:cs typeface="Arial" pitchFamily="34" charset="0"/>
              </a:defRPr>
            </a:lvl1pPr>
          </a:lstStyle>
          <a:p>
            <a:pPr marL="0" lvl="0" indent="0" algn="l" rtl="0" fontAlgn="base">
              <a:spcBef>
                <a:spcPct val="50000"/>
              </a:spcBef>
              <a:spcAft>
                <a:spcPct val="0"/>
              </a:spcAft>
              <a:buClr>
                <a:srgbClr val="6D6E70"/>
              </a:buClr>
              <a:buSzPct val="90000"/>
              <a:buFont typeface="Wingdings" pitchFamily="2" charset="2"/>
              <a:buNone/>
            </a:pPr>
            <a:r>
              <a:rPr lang="en-US" dirty="0"/>
              <a:t>Text over top of full bleed images would be in white or a color from the color palette that would offer good contrast. Also, colored text in Arial Bold would have greater impact.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chorCtr="0"/>
          <a:lstStyle>
            <a:lvl1pPr algn="ctr">
              <a:buNone/>
              <a:defRPr/>
            </a:lvl1pPr>
          </a:lstStyle>
          <a:p>
            <a:endParaRPr lang="en-US"/>
          </a:p>
        </p:txBody>
      </p:sp>
      <p:sp>
        <p:nvSpPr>
          <p:cNvPr id="2" name="Title 1"/>
          <p:cNvSpPr>
            <a:spLocks noGrp="1"/>
          </p:cNvSpPr>
          <p:nvPr>
            <p:ph type="title" hasCustomPrompt="1"/>
          </p:nvPr>
        </p:nvSpPr>
        <p:spPr>
          <a:xfrm>
            <a:off x="365760" y="3943351"/>
            <a:ext cx="8503920" cy="225703"/>
          </a:xfrm>
        </p:spPr>
        <p:txBody>
          <a:bodyPr/>
          <a:lstStyle>
            <a:lvl1pPr>
              <a:defRPr sz="1600">
                <a:solidFill>
                  <a:srgbClr val="00B0DA"/>
                </a:solidFill>
              </a:defRPr>
            </a:lvl1pPr>
          </a:lstStyle>
          <a:p>
            <a:r>
              <a:rPr lang="en-US" dirty="0"/>
              <a:t>Images also have more impact if they can bleed 3 sides</a:t>
            </a:r>
          </a:p>
        </p:txBody>
      </p:sp>
      <p:sp>
        <p:nvSpPr>
          <p:cNvPr id="6" name="Text Placeholder 5"/>
          <p:cNvSpPr>
            <a:spLocks noGrp="1"/>
          </p:cNvSpPr>
          <p:nvPr>
            <p:ph type="body" sz="quarter" idx="10" hasCustomPrompt="1"/>
          </p:nvPr>
        </p:nvSpPr>
        <p:spPr>
          <a:xfrm>
            <a:off x="365760" y="4149090"/>
            <a:ext cx="7315200" cy="685800"/>
          </a:xfrm>
        </p:spPr>
        <p:txBody>
          <a:bodyPr/>
          <a:lstStyle>
            <a:lvl1pPr marL="0" indent="0">
              <a:buNone/>
              <a:defRPr kern="1200">
                <a:solidFill>
                  <a:srgbClr val="6D6E70"/>
                </a:solidFill>
              </a:defRPr>
            </a:lvl1pPr>
          </a:lstStyle>
          <a:p>
            <a:pPr lvl="0"/>
            <a:r>
              <a:rPr lang="en-US" dirty="0"/>
              <a:t>Text under partial bleed images would be in 70% black or a color from the color palette. Also, colored text in Arial Bold would have greater impact. </a:t>
            </a:r>
          </a:p>
        </p:txBody>
      </p:sp>
      <p:sp>
        <p:nvSpPr>
          <p:cNvPr id="7" name="Slide Number Placeholder 6"/>
          <p:cNvSpPr>
            <a:spLocks noGrp="1"/>
          </p:cNvSpPr>
          <p:nvPr>
            <p:ph type="sldNum" sz="quarter" idx="11"/>
          </p:nvPr>
        </p:nvSpPr>
        <p:spPr/>
        <p:txBody>
          <a:bodyPr/>
          <a:lstStyle/>
          <a:p>
            <a:fld id="{92EDDE8C-FCD3-47EF-B8D4-5308179AEE2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118255"/>
          </a:xfrm>
        </p:spPr>
        <p:txBody>
          <a:bodyPr/>
          <a:lstStyle>
            <a:lvl1pPr algn="l">
              <a:defRPr sz="4000" b="0" cap="all">
                <a:latin typeface="Arial" pitchFamily="34" charset="0"/>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lvl1pPr>
              <a:defRPr/>
            </a:lvl1pPr>
          </a:lstStyle>
          <a:p>
            <a:fld id="{C56F6E69-880F-4956-8549-CB4C2ABA649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sz="900"/>
            </a:lvl1pPr>
          </a:lstStyle>
          <a:p>
            <a:fld id="{E98947E1-6E9C-4553-A175-053CB8F72200}"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sz="half" idx="1"/>
          </p:nvPr>
        </p:nvSpPr>
        <p:spPr>
          <a:xfrm>
            <a:off x="328613" y="1370410"/>
            <a:ext cx="4151312"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32326" y="1370410"/>
            <a:ext cx="4151313"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lvl1pPr>
              <a:defRPr/>
            </a:lvl1pPr>
          </a:lstStyle>
          <a:p>
            <a:fld id="{243B09B9-FE11-485D-B193-4DE649C9C9A3}"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4980"/>
          </a:xfrm>
        </p:spPr>
        <p:txBody>
          <a:bodyPr/>
          <a:lstStyle>
            <a:lvl1pPr>
              <a:defRPr>
                <a:latin typeface="Arial" pitchFamily="34" charset="0"/>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0"/>
          </p:nvPr>
        </p:nvSpPr>
        <p:spPr/>
        <p:txBody>
          <a:bodyPr/>
          <a:lstStyle>
            <a:lvl1pPr>
              <a:defRPr/>
            </a:lvl1pPr>
          </a:lstStyle>
          <a:p>
            <a:fld id="{DA39A948-DEA7-4EFA-9130-61B45069BCE3}"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826F9A1-9B46-4608-B497-7E101192DDCD}"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1159"/>
            <a:ext cx="3008313" cy="559127"/>
          </a:xfrm>
        </p:spPr>
        <p:txBody>
          <a:bodyPr anchor="b"/>
          <a:lstStyle>
            <a:lvl1pPr algn="l">
              <a:defRPr sz="2000" b="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lvl1pPr>
              <a:defRPr/>
            </a:lvl1pPr>
          </a:lstStyle>
          <a:p>
            <a:fld id="{6F2D88F4-1BBD-4436-A230-2453F5FE0D1D}"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413219"/>
            <a:ext cx="5486400" cy="394980"/>
          </a:xfrm>
        </p:spPr>
        <p:txBody>
          <a:bodyPr anchor="b"/>
          <a:lstStyle>
            <a:lvl1pPr algn="l">
              <a:defRPr sz="2800" b="0">
                <a:latin typeface="Arial" pitchFamily="34" charset="0"/>
                <a:cs typeface="Arial"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lvl1pPr>
              <a:defRPr>
                <a:latin typeface="Arial" pitchFamily="34" charset="0"/>
                <a:cs typeface="Arial" pitchFamily="34" charset="0"/>
              </a:defRPr>
            </a:lvl1pPr>
          </a:lstStyle>
          <a:p>
            <a:fld id="{24BC8B11-60A6-4B69-B419-B94172AA6415}"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42D62209-4EDF-4572-8BE8-285CD08041F0}" type="slidenum">
              <a:rPr 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32635" y="219075"/>
            <a:ext cx="782778" cy="389334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28613" y="219075"/>
            <a:ext cx="6362700" cy="38933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01724DF2-28ED-446F-A429-CB9011BDF207}" type="slidenum">
              <a:rPr 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pic>
        <p:nvPicPr>
          <p:cNvPr id="6" name="Picture 2" descr="big-data-ppt-pg3"/>
          <p:cNvPicPr>
            <a:picLocks noChangeAspect="1" noChangeArrowheads="1"/>
          </p:cNvPicPr>
          <p:nvPr/>
        </p:nvPicPr>
        <p:blipFill>
          <a:blip r:embed="rId2"/>
          <a:srcRect/>
          <a:stretch>
            <a:fillRect/>
          </a:stretch>
        </p:blipFill>
        <p:spPr bwMode="auto">
          <a:xfrm>
            <a:off x="0" y="4761310"/>
            <a:ext cx="4408488" cy="382190"/>
          </a:xfrm>
          <a:prstGeom prst="rect">
            <a:avLst/>
          </a:prstGeom>
          <a:noFill/>
          <a:ln w="9525">
            <a:noFill/>
            <a:miter lim="800000"/>
            <a:headEnd/>
            <a:tailEnd/>
          </a:ln>
        </p:spPr>
      </p:pic>
      <p:sp>
        <p:nvSpPr>
          <p:cNvPr id="7" name="Line 4"/>
          <p:cNvSpPr>
            <a:spLocks noChangeShapeType="1"/>
          </p:cNvSpPr>
          <p:nvPr/>
        </p:nvSpPr>
        <p:spPr bwMode="auto">
          <a:xfrm flipV="1">
            <a:off x="274639" y="411956"/>
            <a:ext cx="8594725" cy="0"/>
          </a:xfrm>
          <a:prstGeom prst="line">
            <a:avLst/>
          </a:prstGeom>
          <a:noFill/>
          <a:ln w="9525">
            <a:solidFill>
              <a:schemeClr val="tx1"/>
            </a:solidFill>
            <a:round/>
            <a:headEnd/>
            <a:tailEnd/>
          </a:ln>
        </p:spPr>
        <p:txBody>
          <a:bodyPr/>
          <a:lstStyle/>
          <a:p>
            <a:pPr>
              <a:defRPr/>
            </a:pPr>
            <a:endParaRPr lang="en-US" sz="1500" dirty="0">
              <a:latin typeface="Calibri"/>
              <a:ea typeface="Calibri"/>
              <a:cs typeface="Calibri"/>
            </a:endParaRPr>
          </a:p>
        </p:txBody>
      </p:sp>
      <p:pic>
        <p:nvPicPr>
          <p:cNvPr id="8" name="Picture 8" descr="R120_G137_B251-200"/>
          <p:cNvPicPr>
            <a:picLocks noChangeAspect="1" noChangeArrowheads="1"/>
          </p:cNvPicPr>
          <p:nvPr/>
        </p:nvPicPr>
        <p:blipFill>
          <a:blip r:embed="rId3"/>
          <a:srcRect/>
          <a:stretch>
            <a:fillRect/>
          </a:stretch>
        </p:blipFill>
        <p:spPr bwMode="auto">
          <a:xfrm>
            <a:off x="8280401" y="170260"/>
            <a:ext cx="588963" cy="177403"/>
          </a:xfrm>
          <a:prstGeom prst="rect">
            <a:avLst/>
          </a:prstGeom>
          <a:noFill/>
          <a:ln w="9525">
            <a:noFill/>
            <a:miter lim="800000"/>
            <a:headEnd/>
            <a:tailEnd/>
          </a:ln>
        </p:spPr>
      </p:pic>
      <p:sp>
        <p:nvSpPr>
          <p:cNvPr id="9" name="Text Box 46"/>
          <p:cNvSpPr txBox="1">
            <a:spLocks noChangeArrowheads="1"/>
          </p:cNvSpPr>
          <p:nvPr/>
        </p:nvSpPr>
        <p:spPr bwMode="auto">
          <a:xfrm>
            <a:off x="184151" y="102394"/>
            <a:ext cx="6435725" cy="275035"/>
          </a:xfrm>
          <a:prstGeom prst="rect">
            <a:avLst/>
          </a:prstGeom>
          <a:noFill/>
          <a:ln>
            <a:noFill/>
          </a:ln>
          <a:extLst/>
        </p:spPr>
        <p:txBody>
          <a:bodyPr tIns="0" bIns="0" anchor="b"/>
          <a:lstStyle>
            <a:lvl1pPr eaLnBrk="0" hangingPunct="0">
              <a:defRPr sz="2200">
                <a:solidFill>
                  <a:schemeClr val="hlink"/>
                </a:solidFill>
                <a:latin typeface="Arial" charset="0"/>
                <a:cs typeface="Arial" charset="0"/>
              </a:defRPr>
            </a:lvl1pPr>
            <a:lvl2pPr marL="37931725" indent="-37474525" eaLnBrk="0" hangingPunct="0">
              <a:defRPr sz="2200">
                <a:solidFill>
                  <a:schemeClr val="hlink"/>
                </a:solidFill>
                <a:latin typeface="Arial" charset="0"/>
                <a:cs typeface="Arial" charset="0"/>
              </a:defRPr>
            </a:lvl2pPr>
            <a:lvl3pPr eaLnBrk="0" hangingPunct="0">
              <a:defRPr sz="2200">
                <a:solidFill>
                  <a:schemeClr val="hlink"/>
                </a:solidFill>
                <a:latin typeface="Arial" charset="0"/>
                <a:cs typeface="Arial" charset="0"/>
              </a:defRPr>
            </a:lvl3pPr>
            <a:lvl4pPr eaLnBrk="0" hangingPunct="0">
              <a:defRPr sz="2200">
                <a:solidFill>
                  <a:schemeClr val="hlink"/>
                </a:solidFill>
                <a:latin typeface="Arial" charset="0"/>
                <a:cs typeface="Arial" charset="0"/>
              </a:defRPr>
            </a:lvl4pPr>
            <a:lvl5pPr eaLnBrk="0" hangingPunct="0">
              <a:defRPr sz="2200">
                <a:solidFill>
                  <a:schemeClr val="hlink"/>
                </a:solidFill>
                <a:latin typeface="Arial" charset="0"/>
                <a:cs typeface="Arial" charset="0"/>
              </a:defRPr>
            </a:lvl5pPr>
            <a:lvl6pPr marL="457200" eaLnBrk="0" fontAlgn="base" hangingPunct="0">
              <a:spcBef>
                <a:spcPct val="0"/>
              </a:spcBef>
              <a:spcAft>
                <a:spcPct val="0"/>
              </a:spcAft>
              <a:defRPr sz="2200">
                <a:solidFill>
                  <a:schemeClr val="hlink"/>
                </a:solidFill>
                <a:latin typeface="Arial" charset="0"/>
                <a:cs typeface="Arial" charset="0"/>
              </a:defRPr>
            </a:lvl6pPr>
            <a:lvl7pPr marL="914400" eaLnBrk="0" fontAlgn="base" hangingPunct="0">
              <a:spcBef>
                <a:spcPct val="0"/>
              </a:spcBef>
              <a:spcAft>
                <a:spcPct val="0"/>
              </a:spcAft>
              <a:defRPr sz="2200">
                <a:solidFill>
                  <a:schemeClr val="hlink"/>
                </a:solidFill>
                <a:latin typeface="Arial" charset="0"/>
                <a:cs typeface="Arial" charset="0"/>
              </a:defRPr>
            </a:lvl7pPr>
            <a:lvl8pPr marL="1371600" eaLnBrk="0" fontAlgn="base" hangingPunct="0">
              <a:spcBef>
                <a:spcPct val="0"/>
              </a:spcBef>
              <a:spcAft>
                <a:spcPct val="0"/>
              </a:spcAft>
              <a:defRPr sz="2200">
                <a:solidFill>
                  <a:schemeClr val="hlink"/>
                </a:solidFill>
                <a:latin typeface="Arial" charset="0"/>
                <a:cs typeface="Arial" charset="0"/>
              </a:defRPr>
            </a:lvl8pPr>
            <a:lvl9pPr marL="1828800" eaLnBrk="0" fontAlgn="base" hangingPunct="0">
              <a:spcBef>
                <a:spcPct val="0"/>
              </a:spcBef>
              <a:spcAft>
                <a:spcPct val="0"/>
              </a:spcAft>
              <a:defRPr sz="2200">
                <a:solidFill>
                  <a:schemeClr val="hlink"/>
                </a:solidFill>
                <a:latin typeface="Arial" charset="0"/>
                <a:cs typeface="Arial" charset="0"/>
              </a:defRPr>
            </a:lvl9pPr>
          </a:lstStyle>
          <a:p>
            <a:pPr eaLnBrk="1" hangingPunct="1">
              <a:spcAft>
                <a:spcPts val="675"/>
              </a:spcAft>
              <a:defRPr/>
            </a:pPr>
            <a:endParaRPr lang="en-US" sz="750">
              <a:solidFill>
                <a:schemeClr val="tx1"/>
              </a:solidFill>
              <a:latin typeface="Calibri" pitchFamily="34" charset="0"/>
            </a:endParaRPr>
          </a:p>
        </p:txBody>
      </p:sp>
      <p:sp>
        <p:nvSpPr>
          <p:cNvPr id="2" name="Title 1"/>
          <p:cNvSpPr>
            <a:spLocks noGrp="1"/>
          </p:cNvSpPr>
          <p:nvPr>
            <p:ph type="title"/>
          </p:nvPr>
        </p:nvSpPr>
        <p:spPr>
          <a:xfrm>
            <a:off x="153989" y="653654"/>
            <a:ext cx="8245475" cy="387798"/>
          </a:xfrm>
        </p:spPr>
        <p:txBody>
          <a:bodyPr/>
          <a:lstStyle/>
          <a:p>
            <a:r>
              <a:rPr lang="x-none"/>
              <a:t>Click to edit Master title style</a:t>
            </a:r>
            <a:endParaRPr lang="en-US"/>
          </a:p>
        </p:txBody>
      </p:sp>
      <p:sp>
        <p:nvSpPr>
          <p:cNvPr id="3" name="Content Placeholder 2"/>
          <p:cNvSpPr>
            <a:spLocks noGrp="1"/>
          </p:cNvSpPr>
          <p:nvPr>
            <p:ph sz="half" idx="1"/>
          </p:nvPr>
        </p:nvSpPr>
        <p:spPr>
          <a:xfrm>
            <a:off x="685800" y="1332310"/>
            <a:ext cx="3811588" cy="2926556"/>
          </a:xfrm>
        </p:spPr>
        <p:txBody>
          <a:bodyPr/>
          <a:lstStyle>
            <a:lvl4pPr>
              <a:defRPr>
                <a:latin typeface="Calibri"/>
              </a:defRPr>
            </a:lvl4pPr>
            <a:lvl5pPr>
              <a:defRPr>
                <a:latin typeface="Calibri"/>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4" name="Content Placeholder 3"/>
          <p:cNvSpPr>
            <a:spLocks noGrp="1"/>
          </p:cNvSpPr>
          <p:nvPr>
            <p:ph sz="quarter" idx="2"/>
          </p:nvPr>
        </p:nvSpPr>
        <p:spPr>
          <a:xfrm>
            <a:off x="4649788" y="1332310"/>
            <a:ext cx="3811587" cy="1406128"/>
          </a:xfrm>
        </p:spPr>
        <p:txBody>
          <a:bodyPr/>
          <a:lstStyle>
            <a:lvl4pPr>
              <a:defRPr>
                <a:latin typeface="Calibri"/>
              </a:defRPr>
            </a:lvl4pPr>
            <a:lvl5pPr>
              <a:defRPr>
                <a:latin typeface="Calibri"/>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5" name="Content Placeholder 4"/>
          <p:cNvSpPr>
            <a:spLocks noGrp="1"/>
          </p:cNvSpPr>
          <p:nvPr>
            <p:ph sz="quarter" idx="3"/>
          </p:nvPr>
        </p:nvSpPr>
        <p:spPr>
          <a:xfrm>
            <a:off x="4649788" y="2852737"/>
            <a:ext cx="3811587" cy="1406129"/>
          </a:xfrm>
        </p:spPr>
        <p:txBody>
          <a:bodyPr/>
          <a:lstStyle>
            <a:lvl4pPr>
              <a:defRPr>
                <a:latin typeface="Calibri"/>
              </a:defRPr>
            </a:lvl4pPr>
            <a:lvl5pPr>
              <a:defRPr>
                <a:latin typeface="Calibri"/>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10" name="Date Placeholder 3"/>
          <p:cNvSpPr>
            <a:spLocks noGrp="1"/>
          </p:cNvSpPr>
          <p:nvPr>
            <p:ph type="dt" sz="half" idx="10"/>
          </p:nvPr>
        </p:nvSpPr>
        <p:spPr/>
        <p:txBody>
          <a:bodyPr/>
          <a:lstStyle>
            <a:lvl1pPr>
              <a:buClr>
                <a:srgbClr val="FF6600"/>
              </a:buClr>
              <a:buFont typeface="Wingdings" pitchFamily="2" charset="2"/>
              <a:buNone/>
              <a:defRPr i="1"/>
            </a:lvl1pPr>
          </a:lstStyle>
          <a:p>
            <a:pPr>
              <a:defRPr/>
            </a:pPr>
            <a:fld id="{98BE4039-6031-44A9-9BD0-7D820F5DCCD2}" type="datetime1">
              <a:rPr lang="en-US"/>
              <a:pPr>
                <a:defRPr/>
              </a:pPr>
              <a:t>06/12/2017</a:t>
            </a:fld>
            <a:endParaRPr lang="en-US"/>
          </a:p>
        </p:txBody>
      </p:sp>
      <p:sp>
        <p:nvSpPr>
          <p:cNvPr id="11" name="Footer Placeholder 4"/>
          <p:cNvSpPr>
            <a:spLocks noGrp="1"/>
          </p:cNvSpPr>
          <p:nvPr>
            <p:ph type="ftr" sz="quarter" idx="11"/>
          </p:nvPr>
        </p:nvSpPr>
        <p:spPr/>
        <p:txBody>
          <a:bodyPr rtlCol="0"/>
          <a:lstStyle>
            <a:lvl1pPr>
              <a:buClr>
                <a:srgbClr val="FF6600"/>
              </a:buClr>
              <a:buFont typeface="Wingdings" charset="2"/>
              <a:buNone/>
              <a:defRPr i="1">
                <a:solidFill>
                  <a:prstClr val="white">
                    <a:lumMod val="65000"/>
                  </a:prstClr>
                </a:solidFill>
                <a:latin typeface="Calibri"/>
                <a:ea typeface="Calibri"/>
                <a:cs typeface="Calibri"/>
              </a:defRPr>
            </a:lvl1pPr>
          </a:lstStyle>
          <a:p>
            <a:pPr>
              <a:defRPr/>
            </a:pPr>
            <a:endParaRPr lang="en-US"/>
          </a:p>
        </p:txBody>
      </p:sp>
      <p:sp>
        <p:nvSpPr>
          <p:cNvPr id="12" name="Slide Number Placeholder 5"/>
          <p:cNvSpPr>
            <a:spLocks noGrp="1"/>
          </p:cNvSpPr>
          <p:nvPr>
            <p:ph type="sldNum" sz="quarter" idx="12"/>
          </p:nvPr>
        </p:nvSpPr>
        <p:spPr/>
        <p:txBody>
          <a:bodyPr/>
          <a:lstStyle>
            <a:lvl1pPr>
              <a:buClr>
                <a:srgbClr val="FF6600"/>
              </a:buClr>
              <a:buFont typeface="Wingdings" pitchFamily="2" charset="2"/>
              <a:buNone/>
              <a:defRPr i="1"/>
            </a:lvl1pPr>
          </a:lstStyle>
          <a:p>
            <a:pPr>
              <a:defRPr/>
            </a:pPr>
            <a:fld id="{8658917F-9E5F-4327-87C4-6048943068B8}" type="slidenum">
              <a:rPr lang="he-IL"/>
              <a:pPr>
                <a:defRPr/>
              </a:pPr>
              <a:t>‹#›</a:t>
            </a:fld>
            <a:endParaRPr lang="en-US"/>
          </a:p>
        </p:txBody>
      </p:sp>
    </p:spTree>
    <p:extLst>
      <p:ext uri="{BB962C8B-B14F-4D97-AF65-F5344CB8AC3E}">
        <p14:creationId xmlns:p14="http://schemas.microsoft.com/office/powerpoint/2010/main" val="242255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green-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a:t>Name of presenter, Title of presenter if needed</a:t>
            </a:r>
            <a:br>
              <a:rPr lang="en-US" dirty="0"/>
            </a:br>
            <a:r>
              <a:rPr lang="en-US" dirty="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8CC63F"/>
                </a:solidFill>
              </a:defRPr>
            </a:lvl1pPr>
          </a:lstStyle>
          <a:p>
            <a:r>
              <a:rPr lang="en-US" dirty="0"/>
              <a:t>IBM Presentation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teal-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a:t>Name of presenter, Title of presenter if needed</a:t>
            </a:r>
            <a:br>
              <a:rPr lang="en-US" dirty="0"/>
            </a:br>
            <a:r>
              <a:rPr lang="en-US" dirty="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00A6A0"/>
                </a:solidFill>
              </a:defRPr>
            </a:lvl1pPr>
          </a:lstStyle>
          <a:p>
            <a:r>
              <a:rPr lang="en-US" dirty="0"/>
              <a:t>IBM Presentation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yellow-tri-color-logo"/>
          <p:cNvPicPr>
            <a:picLocks noChangeAspect="1" noChangeArrowheads="1"/>
          </p:cNvPicPr>
          <p:nvPr userDrawn="1"/>
        </p:nvPicPr>
        <p:blipFill>
          <a:blip r:embed="rId3"/>
          <a:srcRect/>
          <a:stretch>
            <a:fillRect/>
          </a:stretch>
        </p:blipFill>
        <p:spPr bwMode="auto">
          <a:xfrm>
            <a:off x="8412480" y="4765675"/>
            <a:ext cx="464058" cy="190595"/>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a:t>Name of presenter, Title of presenter if needed</a:t>
            </a:r>
            <a:br>
              <a:rPr lang="en-US" dirty="0"/>
            </a:br>
            <a:r>
              <a:rPr lang="en-US" dirty="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FDB813"/>
                </a:solidFill>
              </a:defRPr>
            </a:lvl1pPr>
          </a:lstStyle>
          <a:p>
            <a:r>
              <a:rPr lang="en-US" dirty="0"/>
              <a:t>IBM Presentation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orange-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a:t>Name of presenter, Title of presenter if needed</a:t>
            </a:r>
            <a:br>
              <a:rPr lang="en-US" dirty="0"/>
            </a:br>
            <a:r>
              <a:rPr lang="en-US" dirty="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F19027"/>
                </a:solidFill>
              </a:defRPr>
            </a:lvl1pPr>
          </a:lstStyle>
          <a:p>
            <a:r>
              <a:rPr lang="en-US" dirty="0"/>
              <a:t>IBM Presentation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red-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a:t>Name of presenter, Title of presenter if needed</a:t>
            </a:r>
            <a:br>
              <a:rPr lang="en-US" dirty="0"/>
            </a:br>
            <a:r>
              <a:rPr lang="en-US" dirty="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F04E37"/>
                </a:solidFill>
              </a:defRPr>
            </a:lvl1pPr>
          </a:lstStyle>
          <a:p>
            <a:r>
              <a:rPr lang="en-US" dirty="0"/>
              <a:t>IBM Presentation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pic>
        <p:nvPicPr>
          <p:cNvPr id="16" name="Picture 5" descr="purple-tri-color-logo"/>
          <p:cNvPicPr>
            <a:picLocks noChangeAspect="1" noChangeArrowheads="1"/>
          </p:cNvPicPr>
          <p:nvPr userDrawn="1"/>
        </p:nvPicPr>
        <p:blipFill>
          <a:blip r:embed="rId2"/>
          <a:srcRect/>
          <a:stretch>
            <a:fillRect/>
          </a:stretch>
        </p:blipFill>
        <p:spPr bwMode="auto">
          <a:xfrm>
            <a:off x="8412480" y="4765676"/>
            <a:ext cx="464058" cy="187833"/>
          </a:xfrm>
          <a:prstGeom prst="rect">
            <a:avLst/>
          </a:prstGeom>
          <a:noFill/>
          <a:ln w="9525">
            <a:noFill/>
            <a:miter lim="800000"/>
            <a:headEnd/>
            <a:tailEnd/>
          </a:ln>
        </p:spPr>
      </p:pic>
      <p:pic>
        <p:nvPicPr>
          <p:cNvPr id="12" name="Picture 44" descr="cover-wallerpaper"/>
          <p:cNvPicPr>
            <a:picLocks noChangeAspect="1" noChangeArrowheads="1"/>
          </p:cNvPicPr>
          <p:nvPr userDrawn="1"/>
        </p:nvPicPr>
        <p:blipFill>
          <a:blip r:embed="rId3" cstate="print"/>
          <a:srcRect/>
          <a:stretch>
            <a:fillRect/>
          </a:stretch>
        </p:blipFill>
        <p:spPr bwMode="auto">
          <a:xfrm>
            <a:off x="0" y="-42863"/>
            <a:ext cx="9144000" cy="4249738"/>
          </a:xfrm>
          <a:prstGeom prst="rect">
            <a:avLst/>
          </a:prstGeom>
          <a:noFill/>
          <a:ln w="9525">
            <a:noFill/>
            <a:miter lim="800000"/>
            <a:headEnd/>
            <a:tailEnd/>
          </a:ln>
        </p:spPr>
      </p:pic>
      <p:sp>
        <p:nvSpPr>
          <p:cNvPr id="17"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a:t>Subtitle of presentation in this location as long as needed</a:t>
            </a:r>
          </a:p>
        </p:txBody>
      </p:sp>
      <p:sp>
        <p:nvSpPr>
          <p:cNvPr id="18"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a:t>Name of presenter, Title of presenter if needed</a:t>
            </a:r>
            <a:br>
              <a:rPr lang="en-US" dirty="0"/>
            </a:br>
            <a:r>
              <a:rPr lang="en-US" dirty="0"/>
              <a:t>Date in local format</a:t>
            </a:r>
          </a:p>
        </p:txBody>
      </p:sp>
      <p:sp>
        <p:nvSpPr>
          <p:cNvPr id="19" name="Title 8"/>
          <p:cNvSpPr>
            <a:spLocks noGrp="1"/>
          </p:cNvSpPr>
          <p:nvPr>
            <p:ph type="title" hasCustomPrompt="1"/>
          </p:nvPr>
        </p:nvSpPr>
        <p:spPr>
          <a:xfrm>
            <a:off x="338328" y="2084380"/>
            <a:ext cx="8558784" cy="677108"/>
          </a:xfrm>
        </p:spPr>
        <p:txBody>
          <a:bodyPr anchor="b" anchorCtr="0"/>
          <a:lstStyle>
            <a:lvl1pPr>
              <a:defRPr sz="4800">
                <a:solidFill>
                  <a:srgbClr val="AB1A86"/>
                </a:solidFill>
              </a:defRPr>
            </a:lvl1pPr>
          </a:lstStyle>
          <a:p>
            <a:r>
              <a:rPr lang="en-US" dirty="0"/>
              <a:t>IBM Presentation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1">
    <p:bg>
      <p:bgPr>
        <a:solidFill>
          <a:srgbClr val="00B0DA"/>
        </a:solidFill>
        <a:effectLst/>
      </p:bgPr>
    </p:bg>
    <p:spTree>
      <p:nvGrpSpPr>
        <p:cNvPr id="1" name=""/>
        <p:cNvGrpSpPr/>
        <p:nvPr/>
      </p:nvGrpSpPr>
      <p:grpSpPr>
        <a:xfrm>
          <a:off x="0" y="0"/>
          <a:ext cx="0" cy="0"/>
          <a:chOff x="0" y="0"/>
          <a:chExt cx="0" cy="0"/>
        </a:xfrm>
      </p:grpSpPr>
      <p:pic>
        <p:nvPicPr>
          <p:cNvPr id="10"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1"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a:t>Section page</a:t>
            </a:r>
          </a:p>
        </p:txBody>
      </p:sp>
      <p:sp>
        <p:nvSpPr>
          <p:cNvPr id="12"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a:t>More text on one line in this location if needed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bwMode="auto">
          <a:xfrm>
            <a:off x="328614" y="1370410"/>
            <a:ext cx="8455025" cy="27420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endParaRPr lang="en-US" dirty="0"/>
          </a:p>
          <a:p>
            <a:pPr lvl="4"/>
            <a:endParaRPr lang="en-US" dirty="0"/>
          </a:p>
        </p:txBody>
      </p:sp>
      <p:sp>
        <p:nvSpPr>
          <p:cNvPr id="67597" name="Rectangle 13"/>
          <p:cNvSpPr>
            <a:spLocks noGrp="1" noChangeArrowheads="1"/>
          </p:cNvSpPr>
          <p:nvPr>
            <p:ph type="title"/>
          </p:nvPr>
        </p:nvSpPr>
        <p:spPr bwMode="auto">
          <a:xfrm>
            <a:off x="328613" y="219076"/>
            <a:ext cx="8686800"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7636" name="Rectangle 52"/>
          <p:cNvSpPr>
            <a:spLocks noGrp="1" noChangeArrowheads="1"/>
          </p:cNvSpPr>
          <p:nvPr>
            <p:ph type="sldNum" sz="quarter" idx="4"/>
          </p:nvPr>
        </p:nvSpPr>
        <p:spPr bwMode="auto">
          <a:xfrm>
            <a:off x="328614" y="4893469"/>
            <a:ext cx="2124075" cy="1714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900">
                <a:solidFill>
                  <a:srgbClr val="7F7F7F"/>
                </a:solidFill>
                <a:latin typeface="Arial" pitchFamily="34" charset="0"/>
                <a:cs typeface="Arial" pitchFamily="34" charset="0"/>
              </a:defRPr>
            </a:lvl1pPr>
          </a:lstStyle>
          <a:p>
            <a:fld id="{92EDDE8C-FCD3-47EF-B8D4-5308179AEE2C}" type="slidenum">
              <a:rPr lang="en-US" smtClean="0"/>
              <a:pPr/>
              <a:t>‹#›</a:t>
            </a:fld>
            <a:endParaRPr lang="en-US" dirty="0"/>
          </a:p>
        </p:txBody>
      </p:sp>
      <p:pic>
        <p:nvPicPr>
          <p:cNvPr id="6" name="Picture 53" descr="IBM-logo-50-black"/>
          <p:cNvPicPr>
            <a:picLocks noChangeAspect="1" noChangeArrowheads="1"/>
          </p:cNvPicPr>
          <p:nvPr userDrawn="1"/>
        </p:nvPicPr>
        <p:blipFill>
          <a:blip r:embed="rId29" cstate="print"/>
          <a:srcRect/>
          <a:stretch>
            <a:fillRect/>
          </a:stretch>
        </p:blipFill>
        <p:spPr bwMode="auto">
          <a:xfrm>
            <a:off x="8831263" y="4552950"/>
            <a:ext cx="160337" cy="431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3" r:id="rId1"/>
    <p:sldLayoutId id="2147483666" r:id="rId2"/>
    <p:sldLayoutId id="2147483676" r:id="rId3"/>
    <p:sldLayoutId id="2147483677" r:id="rId4"/>
    <p:sldLayoutId id="2147483678" r:id="rId5"/>
    <p:sldLayoutId id="2147483679" r:id="rId6"/>
    <p:sldLayoutId id="2147483680" r:id="rId7"/>
    <p:sldLayoutId id="2147483681" r:id="rId8"/>
    <p:sldLayoutId id="2147483695" r:id="rId9"/>
    <p:sldLayoutId id="2147483696" r:id="rId10"/>
    <p:sldLayoutId id="2147483694" r:id="rId11"/>
    <p:sldLayoutId id="2147483686" r:id="rId12"/>
    <p:sldLayoutId id="2147483683" r:id="rId13"/>
    <p:sldLayoutId id="2147483684" r:id="rId14"/>
    <p:sldLayoutId id="2147483685" r:id="rId15"/>
    <p:sldLayoutId id="2147483693" r:id="rId16"/>
    <p:sldLayoutId id="2147483690" r:id="rId17"/>
    <p:sldLayoutId id="2147483691" r:id="rId18"/>
    <p:sldLayoutId id="2147483667" r:id="rId19"/>
    <p:sldLayoutId id="2147483668" r:id="rId20"/>
    <p:sldLayoutId id="2147483669" r:id="rId21"/>
    <p:sldLayoutId id="2147483671" r:id="rId22"/>
    <p:sldLayoutId id="2147483672" r:id="rId23"/>
    <p:sldLayoutId id="2147483673" r:id="rId24"/>
    <p:sldLayoutId id="2147483674" r:id="rId25"/>
    <p:sldLayoutId id="2147483675" r:id="rId26"/>
    <p:sldLayoutId id="2147483697" r:id="rId27"/>
  </p:sldLayoutIdLst>
  <p:hf hdr="0" ftr="0" dt="0"/>
  <p:txStyles>
    <p:titleStyle>
      <a:lvl1pPr algn="l" rtl="0" fontAlgn="base">
        <a:lnSpc>
          <a:spcPct val="90000"/>
        </a:lnSpc>
        <a:spcBef>
          <a:spcPct val="0"/>
        </a:spcBef>
        <a:spcAft>
          <a:spcPct val="0"/>
        </a:spcAft>
        <a:defRPr sz="2800">
          <a:solidFill>
            <a:schemeClr val="accent6"/>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p:titleStyle>
    <p:body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kernel.org/pub/software/scm/git/docs/git-statu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patrickzahnd.ch/wp-content/uploads/2014/02/git-transport-v1.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help.github.com/articles/generating-ssh-key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ibm.com/MAYAA/advanced-g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mailto:git@github.ibm.com:MAYAA/advanced-git.gi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hyperlink" Target="https://git-scm.com/book/en/v1/Git-Basics-Tips-and-Tricks#Auto-Comple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raw.githubusercontent.com/git/git/master/contrib/completion/git-prompt.sh" TargetMode="External"/><Relationship Id="rId4" Type="http://schemas.openxmlformats.org/officeDocument/2006/relationships/hyperlink" Target="https://raw.githubusercontent.com/git/git/master/contrib/completion/git-completion.bas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github/gitignor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schacon.github.io/gitbook/index.html" TargetMode="External"/><Relationship Id="rId2" Type="http://schemas.openxmlformats.org/officeDocument/2006/relationships/hyperlink" Target="http://marklodato.github.io/visual-git-guide/index-en.html" TargetMode="External"/><Relationship Id="rId1" Type="http://schemas.openxmlformats.org/officeDocument/2006/relationships/slideLayout" Target="../slideLayouts/slideLayout2.xml"/><Relationship Id="rId6" Type="http://schemas.openxmlformats.org/officeDocument/2006/relationships/hyperlink" Target="http://pcottle.github.io/learnGitBranching/" TargetMode="External"/><Relationship Id="rId5" Type="http://schemas.openxmlformats.org/officeDocument/2006/relationships/hyperlink" Target="http://dotnet.dzone.com/articles/intro-git" TargetMode="External"/><Relationship Id="rId4" Type="http://schemas.openxmlformats.org/officeDocument/2006/relationships/hyperlink" Target="http://www.sbf5.com/~cduan/technical/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pPr>
              <a:lnSpc>
                <a:spcPct val="100000"/>
              </a:lnSpc>
            </a:pPr>
            <a:r>
              <a:rPr lang="en-US" dirty="0">
                <a:solidFill>
                  <a:srgbClr val="808284"/>
                </a:solidFill>
              </a:rPr>
              <a:t>Maya Anderson</a:t>
            </a:r>
          </a:p>
          <a:p>
            <a:pPr>
              <a:lnSpc>
                <a:spcPct val="100000"/>
              </a:lnSpc>
            </a:pPr>
            <a:r>
              <a:rPr lang="en-US" dirty="0">
                <a:solidFill>
                  <a:srgbClr val="808284"/>
                </a:solidFill>
              </a:rPr>
              <a:t>06/12/2017</a:t>
            </a:r>
          </a:p>
          <a:p>
            <a:endParaRPr lang="en-US" dirty="0"/>
          </a:p>
        </p:txBody>
      </p:sp>
      <p:sp>
        <p:nvSpPr>
          <p:cNvPr id="8" name="Title 7"/>
          <p:cNvSpPr>
            <a:spLocks noGrp="1"/>
          </p:cNvSpPr>
          <p:nvPr>
            <p:ph type="title"/>
          </p:nvPr>
        </p:nvSpPr>
        <p:spPr>
          <a:xfrm>
            <a:off x="338328" y="2084380"/>
            <a:ext cx="8558784" cy="677108"/>
          </a:xfrm>
        </p:spPr>
        <p:txBody>
          <a:bodyPr/>
          <a:lstStyle/>
          <a:p>
            <a:r>
              <a:rPr lang="en-US" dirty="0"/>
              <a:t>Advanced 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775597"/>
          </a:xfrm>
        </p:spPr>
        <p:txBody>
          <a:bodyPr/>
          <a:lstStyle/>
          <a:p>
            <a:r>
              <a:rPr lang="en-US" dirty="0" err="1"/>
              <a:t>Git</a:t>
            </a:r>
            <a:r>
              <a:rPr lang="en-US" dirty="0"/>
              <a:t> Object Model</a:t>
            </a:r>
            <a:br>
              <a:rPr lang="en-US" dirty="0"/>
            </a:br>
            <a:r>
              <a:rPr lang="en-GB" b="1" dirty="0"/>
              <a:t>Tree Object</a:t>
            </a:r>
            <a:endParaRPr lang="en-US" dirty="0"/>
          </a:p>
        </p:txBody>
      </p:sp>
      <p:sp>
        <p:nvSpPr>
          <p:cNvPr id="3" name="Content Placeholder 2"/>
          <p:cNvSpPr>
            <a:spLocks noGrp="1"/>
          </p:cNvSpPr>
          <p:nvPr>
            <p:ph idx="1"/>
          </p:nvPr>
        </p:nvSpPr>
        <p:spPr/>
        <p:txBody>
          <a:bodyPr/>
          <a:lstStyle/>
          <a:p>
            <a:r>
              <a:rPr lang="en-GB" dirty="0"/>
              <a:t>A </a:t>
            </a:r>
            <a:r>
              <a:rPr lang="en-GB" b="1" dirty="0"/>
              <a:t>tree</a:t>
            </a:r>
            <a:r>
              <a:rPr lang="en-GB" dirty="0"/>
              <a:t> is a simple object that has a bunch of pointers to </a:t>
            </a:r>
            <a:r>
              <a:rPr lang="en-GB" b="1" dirty="0"/>
              <a:t>blobs</a:t>
            </a:r>
            <a:r>
              <a:rPr lang="en-GB" dirty="0"/>
              <a:t> and other </a:t>
            </a:r>
            <a:r>
              <a:rPr lang="en-GB" b="1" dirty="0"/>
              <a:t>trees</a:t>
            </a:r>
            <a:r>
              <a:rPr lang="en-GB" dirty="0"/>
              <a:t> - it generally represents the contents of a </a:t>
            </a:r>
            <a:r>
              <a:rPr lang="en-GB" b="1" dirty="0"/>
              <a:t>directory</a:t>
            </a:r>
            <a:r>
              <a:rPr lang="en-GB" dirty="0"/>
              <a:t> or subdirectory.</a:t>
            </a:r>
          </a:p>
          <a:p>
            <a:r>
              <a:rPr lang="en-GB" dirty="0"/>
              <a:t>Since trees and blobs are named by the SHA1 hash of their </a:t>
            </a:r>
            <a:r>
              <a:rPr lang="en-GB" b="1" dirty="0"/>
              <a:t>contents</a:t>
            </a:r>
            <a:r>
              <a:rPr lang="en-GB" dirty="0"/>
              <a:t>, two trees have the same SHA1 name </a:t>
            </a:r>
            <a:r>
              <a:rPr lang="en-GB" dirty="0" err="1"/>
              <a:t>iff</a:t>
            </a:r>
            <a:r>
              <a:rPr lang="en-GB" dirty="0"/>
              <a:t> their contents (recursively) are identical. </a:t>
            </a:r>
          </a:p>
          <a:p>
            <a:r>
              <a:rPr lang="en-GB" dirty="0"/>
              <a:t>This allows git to quickly determine the differences between two related tree objects, since it can ignore any entries with </a:t>
            </a:r>
            <a:r>
              <a:rPr lang="en-GB" b="1" dirty="0"/>
              <a:t>identical object names</a:t>
            </a:r>
            <a:r>
              <a:rPr lang="en-GB" dirty="0"/>
              <a:t>.</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10</a:t>
            </a:fld>
            <a:endParaRPr lang="en-US" dirty="0"/>
          </a:p>
        </p:txBody>
      </p:sp>
      <p:pic>
        <p:nvPicPr>
          <p:cNvPr id="6" name="Picture 5">
            <a:extLst>
              <a:ext uri="{FF2B5EF4-FFF2-40B4-BE49-F238E27FC236}">
                <a16:creationId xmlns:a16="http://schemas.microsoft.com/office/drawing/2014/main" id="{7D5A5D23-05B8-4B9E-9D20-33A78C7F14A1}"/>
              </a:ext>
            </a:extLst>
          </p:cNvPr>
          <p:cNvPicPr>
            <a:picLocks noChangeAspect="1"/>
          </p:cNvPicPr>
          <p:nvPr/>
        </p:nvPicPr>
        <p:blipFill>
          <a:blip r:embed="rId2"/>
          <a:stretch>
            <a:fillRect/>
          </a:stretch>
        </p:blipFill>
        <p:spPr>
          <a:xfrm>
            <a:off x="702233" y="3088661"/>
            <a:ext cx="2910541" cy="2068224"/>
          </a:xfrm>
          <a:prstGeom prst="rect">
            <a:avLst/>
          </a:prstGeom>
        </p:spPr>
      </p:pic>
      <p:graphicFrame>
        <p:nvGraphicFramePr>
          <p:cNvPr id="8" name="Table 7">
            <a:extLst>
              <a:ext uri="{FF2B5EF4-FFF2-40B4-BE49-F238E27FC236}">
                <a16:creationId xmlns:a16="http://schemas.microsoft.com/office/drawing/2014/main" id="{51165F70-7EE2-4CB7-9CCC-82CE07C006A7}"/>
              </a:ext>
            </a:extLst>
          </p:cNvPr>
          <p:cNvGraphicFramePr>
            <a:graphicFrameLocks noGrp="1"/>
          </p:cNvGraphicFramePr>
          <p:nvPr>
            <p:extLst>
              <p:ext uri="{D42A27DB-BD31-4B8C-83A1-F6EECF244321}">
                <p14:modId xmlns:p14="http://schemas.microsoft.com/office/powerpoint/2010/main" val="3567122257"/>
              </p:ext>
            </p:extLst>
          </p:nvPr>
        </p:nvGraphicFramePr>
        <p:xfrm>
          <a:off x="5381296" y="3426371"/>
          <a:ext cx="2761233" cy="1554480"/>
        </p:xfrm>
        <a:graphic>
          <a:graphicData uri="http://schemas.openxmlformats.org/drawingml/2006/table">
            <a:tbl>
              <a:tblPr firstRow="1" bandRow="1">
                <a:tableStyleId>{5C22544A-7EE6-4342-B048-85BDC9FD1C3A}</a:tableStyleId>
              </a:tblPr>
              <a:tblGrid>
                <a:gridCol w="920411">
                  <a:extLst>
                    <a:ext uri="{9D8B030D-6E8A-4147-A177-3AD203B41FA5}">
                      <a16:colId xmlns:a16="http://schemas.microsoft.com/office/drawing/2014/main" val="1486533514"/>
                    </a:ext>
                  </a:extLst>
                </a:gridCol>
                <a:gridCol w="920411">
                  <a:extLst>
                    <a:ext uri="{9D8B030D-6E8A-4147-A177-3AD203B41FA5}">
                      <a16:colId xmlns:a16="http://schemas.microsoft.com/office/drawing/2014/main" val="475230794"/>
                    </a:ext>
                  </a:extLst>
                </a:gridCol>
                <a:gridCol w="920411">
                  <a:extLst>
                    <a:ext uri="{9D8B030D-6E8A-4147-A177-3AD203B41FA5}">
                      <a16:colId xmlns:a16="http://schemas.microsoft.com/office/drawing/2014/main" val="1974149813"/>
                    </a:ext>
                  </a:extLst>
                </a:gridCol>
              </a:tblGrid>
              <a:tr h="334570">
                <a:tc gridSpan="2">
                  <a:txBody>
                    <a:bodyPr/>
                    <a:lstStyle/>
                    <a:p>
                      <a:r>
                        <a:rPr lang="en-US" sz="2400" dirty="0">
                          <a:solidFill>
                            <a:schemeClr val="tx2"/>
                          </a:solidFill>
                        </a:rPr>
                        <a:t>tree</a:t>
                      </a:r>
                    </a:p>
                  </a:txBody>
                  <a:tcPr>
                    <a:lnL w="76200" cap="flat" cmpd="sng" algn="ctr">
                      <a:solidFill>
                        <a:srgbClr val="002060"/>
                      </a:solidFill>
                      <a:prstDash val="solid"/>
                      <a:round/>
                      <a:headEnd type="none" w="med" len="med"/>
                      <a:tailEnd type="none" w="med" len="med"/>
                    </a:lnL>
                    <a:lnR w="28575" cap="flat" cmpd="sng" algn="ctr">
                      <a:solidFill>
                        <a:srgbClr val="002060"/>
                      </a:solidFill>
                      <a:prstDash val="solid"/>
                      <a:round/>
                      <a:headEnd type="none" w="med" len="med"/>
                      <a:tailEnd type="none" w="med" len="med"/>
                    </a:lnR>
                    <a:lnT w="76200"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tc hMerge="1">
                  <a:txBody>
                    <a:bodyPr/>
                    <a:lstStyle/>
                    <a:p>
                      <a:endParaRPr lang="en-US" dirty="0"/>
                    </a:p>
                  </a:txBody>
                  <a:tcPr>
                    <a:solidFill>
                      <a:srgbClr val="D9D9FB"/>
                    </a:solidFill>
                  </a:tcPr>
                </a:tc>
                <a:tc>
                  <a:txBody>
                    <a:bodyPr/>
                    <a:lstStyle/>
                    <a:p>
                      <a:r>
                        <a:rPr lang="en-US" dirty="0">
                          <a:solidFill>
                            <a:schemeClr val="bg2"/>
                          </a:solidFill>
                        </a:rPr>
                        <a:t>size</a:t>
                      </a:r>
                    </a:p>
                  </a:txBody>
                  <a:tcPr>
                    <a:lnL w="28575" cap="flat" cmpd="sng" algn="ctr">
                      <a:solidFill>
                        <a:srgbClr val="002060"/>
                      </a:solidFill>
                      <a:prstDash val="solid"/>
                      <a:round/>
                      <a:headEnd type="none" w="med" len="med"/>
                      <a:tailEnd type="none" w="med" len="med"/>
                    </a:lnL>
                    <a:lnR w="76200" cap="flat" cmpd="sng" algn="ctr">
                      <a:solidFill>
                        <a:srgbClr val="002060"/>
                      </a:solidFill>
                      <a:prstDash val="solid"/>
                      <a:round/>
                      <a:headEnd type="none" w="med" len="med"/>
                      <a:tailEnd type="none" w="med" len="med"/>
                    </a:lnR>
                    <a:lnT w="76200"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extLst>
                  <a:ext uri="{0D108BD9-81ED-4DB2-BD59-A6C34878D82A}">
                    <a16:rowId xmlns:a16="http://schemas.microsoft.com/office/drawing/2014/main" val="1954074586"/>
                  </a:ext>
                </a:extLst>
              </a:tr>
              <a:tr h="334570">
                <a:tc>
                  <a:txBody>
                    <a:bodyPr/>
                    <a:lstStyle/>
                    <a:p>
                      <a:r>
                        <a:rPr lang="en-US" dirty="0">
                          <a:solidFill>
                            <a:schemeClr val="tx2"/>
                          </a:solidFill>
                        </a:rPr>
                        <a:t>tree</a:t>
                      </a:r>
                    </a:p>
                  </a:txBody>
                  <a:tcPr>
                    <a:lnL w="76200" cap="flat" cmpd="sng" algn="ctr">
                      <a:solidFill>
                        <a:srgbClr val="002060"/>
                      </a:solidFill>
                      <a:prstDash val="solid"/>
                      <a:round/>
                      <a:headEnd type="none" w="med" len="med"/>
                      <a:tailEnd type="none" w="med" len="med"/>
                    </a:lnL>
                    <a:lnR w="28575"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tc>
                  <a:txBody>
                    <a:bodyPr/>
                    <a:lstStyle/>
                    <a:p>
                      <a:r>
                        <a:rPr lang="en-US" dirty="0">
                          <a:solidFill>
                            <a:schemeClr val="tx2"/>
                          </a:solidFill>
                        </a:rPr>
                        <a:t>d8329f</a:t>
                      </a:r>
                    </a:p>
                  </a:txBody>
                  <a:tcPr>
                    <a:lnL w="28575" cap="flat" cmpd="sng" algn="ctr">
                      <a:solidFill>
                        <a:srgbClr val="002060"/>
                      </a:solidFill>
                      <a:prstDash val="solid"/>
                      <a:round/>
                      <a:headEnd type="none" w="med" len="med"/>
                      <a:tailEnd type="none" w="med" len="med"/>
                    </a:lnL>
                    <a:lnR w="28575"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tc>
                  <a:txBody>
                    <a:bodyPr/>
                    <a:lstStyle/>
                    <a:p>
                      <a:r>
                        <a:rPr lang="en-US" dirty="0" err="1">
                          <a:solidFill>
                            <a:schemeClr val="tx2"/>
                          </a:solidFill>
                        </a:rPr>
                        <a:t>bak</a:t>
                      </a:r>
                      <a:endParaRPr lang="en-US" dirty="0">
                        <a:solidFill>
                          <a:schemeClr val="tx2"/>
                        </a:solidFill>
                      </a:endParaRPr>
                    </a:p>
                  </a:txBody>
                  <a:tcPr>
                    <a:lnL w="28575" cap="flat" cmpd="sng" algn="ctr">
                      <a:solidFill>
                        <a:srgbClr val="002060"/>
                      </a:solidFill>
                      <a:prstDash val="solid"/>
                      <a:round/>
                      <a:headEnd type="none" w="med" len="med"/>
                      <a:tailEnd type="none" w="med" len="med"/>
                    </a:lnL>
                    <a:lnR w="76200"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extLst>
                  <a:ext uri="{0D108BD9-81ED-4DB2-BD59-A6C34878D82A}">
                    <a16:rowId xmlns:a16="http://schemas.microsoft.com/office/drawing/2014/main" val="391379551"/>
                  </a:ext>
                </a:extLst>
              </a:tr>
              <a:tr h="334570">
                <a:tc>
                  <a:txBody>
                    <a:bodyPr/>
                    <a:lstStyle/>
                    <a:p>
                      <a:r>
                        <a:rPr lang="en-US" dirty="0">
                          <a:solidFill>
                            <a:schemeClr val="tx2"/>
                          </a:solidFill>
                        </a:rPr>
                        <a:t>blob</a:t>
                      </a:r>
                    </a:p>
                  </a:txBody>
                  <a:tcPr>
                    <a:lnL w="76200" cap="flat" cmpd="sng" algn="ctr">
                      <a:solidFill>
                        <a:srgbClr val="002060"/>
                      </a:solidFill>
                      <a:prstDash val="solid"/>
                      <a:round/>
                      <a:headEnd type="none" w="med" len="med"/>
                      <a:tailEnd type="none" w="med" len="med"/>
                    </a:lnL>
                    <a:lnR w="28575"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tc>
                  <a:txBody>
                    <a:bodyPr/>
                    <a:lstStyle/>
                    <a:p>
                      <a:r>
                        <a:rPr lang="en-US" dirty="0">
                          <a:solidFill>
                            <a:schemeClr val="tx2"/>
                          </a:solidFill>
                        </a:rPr>
                        <a:t>fa49b0</a:t>
                      </a:r>
                    </a:p>
                  </a:txBody>
                  <a:tcPr>
                    <a:lnL w="28575" cap="flat" cmpd="sng" algn="ctr">
                      <a:solidFill>
                        <a:srgbClr val="002060"/>
                      </a:solidFill>
                      <a:prstDash val="solid"/>
                      <a:round/>
                      <a:headEnd type="none" w="med" len="med"/>
                      <a:tailEnd type="none" w="med" len="med"/>
                    </a:lnL>
                    <a:lnR w="28575"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tc>
                  <a:txBody>
                    <a:bodyPr/>
                    <a:lstStyle/>
                    <a:p>
                      <a:r>
                        <a:rPr lang="en-US" dirty="0">
                          <a:solidFill>
                            <a:schemeClr val="tx2"/>
                          </a:solidFill>
                        </a:rPr>
                        <a:t>new.txt</a:t>
                      </a:r>
                    </a:p>
                  </a:txBody>
                  <a:tcPr>
                    <a:lnL w="28575" cap="flat" cmpd="sng" algn="ctr">
                      <a:solidFill>
                        <a:srgbClr val="002060"/>
                      </a:solidFill>
                      <a:prstDash val="solid"/>
                      <a:round/>
                      <a:headEnd type="none" w="med" len="med"/>
                      <a:tailEnd type="none" w="med" len="med"/>
                    </a:lnL>
                    <a:lnR w="76200"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solidFill>
                      <a:srgbClr val="D9D9FB"/>
                    </a:solidFill>
                  </a:tcPr>
                </a:tc>
                <a:extLst>
                  <a:ext uri="{0D108BD9-81ED-4DB2-BD59-A6C34878D82A}">
                    <a16:rowId xmlns:a16="http://schemas.microsoft.com/office/drawing/2014/main" val="1708175476"/>
                  </a:ext>
                </a:extLst>
              </a:tr>
              <a:tr h="334570">
                <a:tc>
                  <a:txBody>
                    <a:bodyPr/>
                    <a:lstStyle/>
                    <a:p>
                      <a:r>
                        <a:rPr lang="en-US" dirty="0">
                          <a:solidFill>
                            <a:schemeClr val="tx2"/>
                          </a:solidFill>
                        </a:rPr>
                        <a:t>blob</a:t>
                      </a:r>
                    </a:p>
                  </a:txBody>
                  <a:tcPr>
                    <a:lnL w="76200" cap="flat" cmpd="sng" algn="ctr">
                      <a:solidFill>
                        <a:srgbClr val="002060"/>
                      </a:solidFill>
                      <a:prstDash val="solid"/>
                      <a:round/>
                      <a:headEnd type="none" w="med" len="med"/>
                      <a:tailEnd type="none" w="med" len="med"/>
                    </a:lnL>
                    <a:lnR w="28575"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76200" cap="flat" cmpd="sng" algn="ctr">
                      <a:solidFill>
                        <a:srgbClr val="002060"/>
                      </a:solidFill>
                      <a:prstDash val="solid"/>
                      <a:round/>
                      <a:headEnd type="none" w="med" len="med"/>
                      <a:tailEnd type="none" w="med" len="med"/>
                    </a:lnB>
                    <a:solidFill>
                      <a:srgbClr val="D9D9FB"/>
                    </a:solidFill>
                  </a:tcPr>
                </a:tc>
                <a:tc>
                  <a:txBody>
                    <a:bodyPr/>
                    <a:lstStyle/>
                    <a:p>
                      <a:r>
                        <a:rPr lang="en-US" dirty="0">
                          <a:solidFill>
                            <a:schemeClr val="tx2"/>
                          </a:solidFill>
                        </a:rPr>
                        <a:t>1f7a7a</a:t>
                      </a:r>
                    </a:p>
                  </a:txBody>
                  <a:tcPr>
                    <a:lnL w="28575" cap="flat" cmpd="sng" algn="ctr">
                      <a:solidFill>
                        <a:srgbClr val="002060"/>
                      </a:solidFill>
                      <a:prstDash val="solid"/>
                      <a:round/>
                      <a:headEnd type="none" w="med" len="med"/>
                      <a:tailEnd type="none" w="med" len="med"/>
                    </a:lnL>
                    <a:lnR w="28575"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76200" cap="flat" cmpd="sng" algn="ctr">
                      <a:solidFill>
                        <a:srgbClr val="002060"/>
                      </a:solidFill>
                      <a:prstDash val="solid"/>
                      <a:round/>
                      <a:headEnd type="none" w="med" len="med"/>
                      <a:tailEnd type="none" w="med" len="med"/>
                    </a:lnB>
                    <a:solidFill>
                      <a:srgbClr val="D9D9FB"/>
                    </a:solidFill>
                  </a:tcPr>
                </a:tc>
                <a:tc>
                  <a:txBody>
                    <a:bodyPr/>
                    <a:lstStyle/>
                    <a:p>
                      <a:r>
                        <a:rPr lang="en-US" dirty="0">
                          <a:solidFill>
                            <a:schemeClr val="tx2"/>
                          </a:solidFill>
                        </a:rPr>
                        <a:t>test.txt</a:t>
                      </a:r>
                    </a:p>
                  </a:txBody>
                  <a:tcPr>
                    <a:lnL w="28575" cap="flat" cmpd="sng" algn="ctr">
                      <a:solidFill>
                        <a:srgbClr val="002060"/>
                      </a:solidFill>
                      <a:prstDash val="solid"/>
                      <a:round/>
                      <a:headEnd type="none" w="med" len="med"/>
                      <a:tailEnd type="none" w="med" len="med"/>
                    </a:lnL>
                    <a:lnR w="76200"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76200" cap="flat" cmpd="sng" algn="ctr">
                      <a:solidFill>
                        <a:srgbClr val="002060"/>
                      </a:solidFill>
                      <a:prstDash val="solid"/>
                      <a:round/>
                      <a:headEnd type="none" w="med" len="med"/>
                      <a:tailEnd type="none" w="med" len="med"/>
                    </a:lnB>
                    <a:solidFill>
                      <a:srgbClr val="D9D9FB"/>
                    </a:solidFill>
                  </a:tcPr>
                </a:tc>
                <a:extLst>
                  <a:ext uri="{0D108BD9-81ED-4DB2-BD59-A6C34878D82A}">
                    <a16:rowId xmlns:a16="http://schemas.microsoft.com/office/drawing/2014/main" val="1070221073"/>
                  </a:ext>
                </a:extLst>
              </a:tr>
            </a:tbl>
          </a:graphicData>
        </a:graphic>
      </p:graphicFrame>
      <p:sp>
        <p:nvSpPr>
          <p:cNvPr id="9" name="TextBox 8">
            <a:extLst>
              <a:ext uri="{FF2B5EF4-FFF2-40B4-BE49-F238E27FC236}">
                <a16:creationId xmlns:a16="http://schemas.microsoft.com/office/drawing/2014/main" id="{42321FF0-B604-4D06-BF8D-A62BA77C1076}"/>
              </a:ext>
            </a:extLst>
          </p:cNvPr>
          <p:cNvSpPr txBox="1"/>
          <p:nvPr/>
        </p:nvSpPr>
        <p:spPr>
          <a:xfrm>
            <a:off x="5896303" y="3057039"/>
            <a:ext cx="1397876" cy="369332"/>
          </a:xfrm>
          <a:prstGeom prst="rect">
            <a:avLst/>
          </a:prstGeom>
          <a:noFill/>
        </p:spPr>
        <p:txBody>
          <a:bodyPr wrap="square" rtlCol="0">
            <a:spAutoFit/>
          </a:bodyPr>
          <a:lstStyle/>
          <a:p>
            <a:r>
              <a:rPr lang="en-US" dirty="0"/>
              <a:t>3c4e9c…</a:t>
            </a:r>
          </a:p>
        </p:txBody>
      </p:sp>
    </p:spTree>
    <p:extLst>
      <p:ext uri="{BB962C8B-B14F-4D97-AF65-F5344CB8AC3E}">
        <p14:creationId xmlns:p14="http://schemas.microsoft.com/office/powerpoint/2010/main" val="277933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775597"/>
          </a:xfrm>
        </p:spPr>
        <p:txBody>
          <a:bodyPr/>
          <a:lstStyle/>
          <a:p>
            <a:r>
              <a:rPr lang="en-US" dirty="0" err="1"/>
              <a:t>Git</a:t>
            </a:r>
            <a:r>
              <a:rPr lang="en-US" dirty="0"/>
              <a:t> Object Model</a:t>
            </a:r>
            <a:br>
              <a:rPr lang="en-US" dirty="0"/>
            </a:br>
            <a:r>
              <a:rPr lang="en-GB" b="1" dirty="0"/>
              <a:t>Commit Object</a:t>
            </a:r>
            <a:endParaRPr lang="en-US" dirty="0"/>
          </a:p>
        </p:txBody>
      </p:sp>
      <p:sp>
        <p:nvSpPr>
          <p:cNvPr id="3" name="Content Placeholder 2"/>
          <p:cNvSpPr>
            <a:spLocks noGrp="1"/>
          </p:cNvSpPr>
          <p:nvPr>
            <p:ph idx="1"/>
          </p:nvPr>
        </p:nvSpPr>
        <p:spPr/>
        <p:txBody>
          <a:bodyPr/>
          <a:lstStyle/>
          <a:p>
            <a:r>
              <a:rPr lang="en-GB" dirty="0"/>
              <a:t>A </a:t>
            </a:r>
            <a:r>
              <a:rPr lang="en-GB" b="1" dirty="0"/>
              <a:t>commit </a:t>
            </a:r>
            <a:r>
              <a:rPr lang="en-GB" dirty="0"/>
              <a:t>is defined by</a:t>
            </a:r>
          </a:p>
          <a:p>
            <a:pPr lvl="1"/>
            <a:r>
              <a:rPr lang="en-GB" dirty="0"/>
              <a:t>a </a:t>
            </a:r>
            <a:r>
              <a:rPr lang="en-GB" b="1" dirty="0"/>
              <a:t>tree</a:t>
            </a:r>
            <a:r>
              <a:rPr lang="en-GB" dirty="0"/>
              <a:t>: SHA1 name of a tree object – “snapshot”</a:t>
            </a:r>
          </a:p>
          <a:p>
            <a:pPr lvl="1"/>
            <a:r>
              <a:rPr lang="en-GB" b="1" dirty="0"/>
              <a:t>parent(s)</a:t>
            </a:r>
            <a:r>
              <a:rPr lang="en-GB" dirty="0"/>
              <a:t>: The SHA1 name of some number of commits which represent the immediately previous step(s) in the history of the project. </a:t>
            </a:r>
          </a:p>
          <a:p>
            <a:pPr lvl="1"/>
            <a:r>
              <a:rPr lang="en-GB" dirty="0"/>
              <a:t>an </a:t>
            </a:r>
            <a:r>
              <a:rPr lang="en-GB" b="1" dirty="0"/>
              <a:t>author</a:t>
            </a:r>
            <a:r>
              <a:rPr lang="en-GB" dirty="0"/>
              <a:t>: The name of the person responsible for this change + date.</a:t>
            </a:r>
          </a:p>
          <a:p>
            <a:pPr lvl="1"/>
            <a:r>
              <a:rPr lang="en-GB" dirty="0"/>
              <a:t>a </a:t>
            </a:r>
            <a:r>
              <a:rPr lang="en-GB" b="1" dirty="0"/>
              <a:t>committer</a:t>
            </a:r>
            <a:r>
              <a:rPr lang="en-GB" dirty="0"/>
              <a:t>: who actually created the commit (not necessarily the author) + date</a:t>
            </a:r>
          </a:p>
          <a:p>
            <a:pPr lvl="1"/>
            <a:r>
              <a:rPr lang="en-GB" dirty="0"/>
              <a:t>a </a:t>
            </a:r>
            <a:r>
              <a:rPr lang="en-GB" b="1" dirty="0"/>
              <a:t>comment</a:t>
            </a:r>
            <a:r>
              <a:rPr lang="en-GB" dirty="0"/>
              <a:t> describing this commit.</a:t>
            </a:r>
          </a:p>
          <a:p>
            <a:pPr lvl="1"/>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226" y="3007714"/>
            <a:ext cx="1656184" cy="1885755"/>
          </a:xfrm>
          <a:prstGeom prst="rect">
            <a:avLst/>
          </a:prstGeom>
        </p:spPr>
      </p:pic>
      <p:pic>
        <p:nvPicPr>
          <p:cNvPr id="8" name="Picture 7">
            <a:extLst>
              <a:ext uri="{FF2B5EF4-FFF2-40B4-BE49-F238E27FC236}">
                <a16:creationId xmlns:a16="http://schemas.microsoft.com/office/drawing/2014/main" id="{28AF2D87-8AD8-46E0-9561-4E8BB4538F1D}"/>
              </a:ext>
            </a:extLst>
          </p:cNvPr>
          <p:cNvPicPr>
            <a:picLocks noChangeAspect="1"/>
          </p:cNvPicPr>
          <p:nvPr/>
        </p:nvPicPr>
        <p:blipFill>
          <a:blip r:embed="rId4"/>
          <a:stretch>
            <a:fillRect/>
          </a:stretch>
        </p:blipFill>
        <p:spPr>
          <a:xfrm>
            <a:off x="820329" y="3759994"/>
            <a:ext cx="3476625" cy="495300"/>
          </a:xfrm>
          <a:prstGeom prst="rect">
            <a:avLst/>
          </a:prstGeom>
        </p:spPr>
      </p:pic>
      <p:sp>
        <p:nvSpPr>
          <p:cNvPr id="9" name="TextBox 8">
            <a:extLst>
              <a:ext uri="{FF2B5EF4-FFF2-40B4-BE49-F238E27FC236}">
                <a16:creationId xmlns:a16="http://schemas.microsoft.com/office/drawing/2014/main" id="{069112D9-6DFD-437A-A60B-62BF12716FFC}"/>
              </a:ext>
            </a:extLst>
          </p:cNvPr>
          <p:cNvSpPr txBox="1"/>
          <p:nvPr/>
        </p:nvSpPr>
        <p:spPr>
          <a:xfrm>
            <a:off x="3481430" y="3897625"/>
            <a:ext cx="721453" cy="286232"/>
          </a:xfrm>
          <a:prstGeom prst="rect">
            <a:avLst/>
          </a:prstGeom>
          <a:solidFill>
            <a:srgbClr val="CCFFCC"/>
          </a:solidFill>
        </p:spPr>
        <p:txBody>
          <a:bodyPr wrap="square" rtlCol="0">
            <a:spAutoFit/>
          </a:bodyPr>
          <a:lstStyle/>
          <a:p>
            <a:r>
              <a:rPr lang="en-US" sz="1400" dirty="0"/>
              <a:t>ae668</a:t>
            </a:r>
          </a:p>
        </p:txBody>
      </p:sp>
      <p:sp>
        <p:nvSpPr>
          <p:cNvPr id="10" name="TextBox 9">
            <a:extLst>
              <a:ext uri="{FF2B5EF4-FFF2-40B4-BE49-F238E27FC236}">
                <a16:creationId xmlns:a16="http://schemas.microsoft.com/office/drawing/2014/main" id="{E8C3B81E-726D-427F-94D8-0517DBFCF64A}"/>
              </a:ext>
            </a:extLst>
          </p:cNvPr>
          <p:cNvSpPr txBox="1"/>
          <p:nvPr/>
        </p:nvSpPr>
        <p:spPr>
          <a:xfrm>
            <a:off x="2452689" y="3878684"/>
            <a:ext cx="721453" cy="286232"/>
          </a:xfrm>
          <a:prstGeom prst="rect">
            <a:avLst/>
          </a:prstGeom>
          <a:solidFill>
            <a:srgbClr val="CCFFCC"/>
          </a:solidFill>
        </p:spPr>
        <p:txBody>
          <a:bodyPr wrap="square" rtlCol="0">
            <a:spAutoFit/>
          </a:bodyPr>
          <a:lstStyle/>
          <a:p>
            <a:r>
              <a:rPr lang="en-US" sz="1400" dirty="0"/>
              <a:t>a149e</a:t>
            </a:r>
          </a:p>
        </p:txBody>
      </p:sp>
    </p:spTree>
    <p:extLst>
      <p:ext uri="{BB962C8B-B14F-4D97-AF65-F5344CB8AC3E}">
        <p14:creationId xmlns:p14="http://schemas.microsoft.com/office/powerpoint/2010/main" val="282185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775597"/>
          </a:xfrm>
        </p:spPr>
        <p:txBody>
          <a:bodyPr/>
          <a:lstStyle/>
          <a:p>
            <a:r>
              <a:rPr lang="en-US" dirty="0" err="1"/>
              <a:t>Git</a:t>
            </a:r>
            <a:r>
              <a:rPr lang="en-US" dirty="0"/>
              <a:t> Object Model</a:t>
            </a:r>
            <a:br>
              <a:rPr lang="en-US" dirty="0"/>
            </a:br>
            <a:r>
              <a:rPr lang="en-GB" b="1" dirty="0"/>
              <a:t>Tag</a:t>
            </a:r>
            <a:endParaRPr lang="en-US" b="1" dirty="0"/>
          </a:p>
        </p:txBody>
      </p:sp>
      <p:sp>
        <p:nvSpPr>
          <p:cNvPr id="3" name="Content Placeholder 2"/>
          <p:cNvSpPr>
            <a:spLocks noGrp="1"/>
          </p:cNvSpPr>
          <p:nvPr>
            <p:ph idx="1"/>
          </p:nvPr>
        </p:nvSpPr>
        <p:spPr>
          <a:xfrm>
            <a:off x="328614" y="1473580"/>
            <a:ext cx="5633879" cy="2638840"/>
          </a:xfrm>
        </p:spPr>
        <p:txBody>
          <a:bodyPr/>
          <a:lstStyle/>
          <a:p>
            <a:r>
              <a:rPr lang="en-US" dirty="0"/>
              <a:t>Tag object contains a tagger, a date, a message and a pointer. </a:t>
            </a:r>
          </a:p>
          <a:p>
            <a:r>
              <a:rPr lang="en-US" dirty="0"/>
              <a:t>Points to a </a:t>
            </a:r>
            <a:r>
              <a:rPr lang="en-US" b="1" dirty="0"/>
              <a:t>commit</a:t>
            </a:r>
            <a:r>
              <a:rPr lang="en-US" dirty="0"/>
              <a:t> rather than a tree. It’s like a branch reference, but it never moves!</a:t>
            </a:r>
          </a:p>
          <a:p>
            <a:r>
              <a:rPr lang="en-US" dirty="0"/>
              <a:t>Mark release points (v1.0, and so on)</a:t>
            </a:r>
          </a:p>
          <a:p>
            <a:r>
              <a:rPr lang="en-US" dirty="0"/>
              <a:t>A tag can be created without a tag object – </a:t>
            </a:r>
            <a:r>
              <a:rPr lang="en-US" b="1" dirty="0"/>
              <a:t>lightweight</a:t>
            </a:r>
            <a:r>
              <a:rPr lang="en-US" dirty="0"/>
              <a:t> tag vs. </a:t>
            </a:r>
            <a:r>
              <a:rPr lang="en-US" b="1" dirty="0"/>
              <a:t>annotated</a:t>
            </a:r>
            <a:r>
              <a:rPr lang="en-US" dirty="0"/>
              <a:t> tag</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12</a:t>
            </a:fld>
            <a:endParaRPr lang="en-US" dirty="0"/>
          </a:p>
        </p:txBody>
      </p:sp>
      <p:pic>
        <p:nvPicPr>
          <p:cNvPr id="2054" name="Picture 6" descr="commit vis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5" y="1473580"/>
            <a:ext cx="3267075"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4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611" y="589448"/>
            <a:ext cx="4163802" cy="4371134"/>
          </a:xfrm>
          <a:prstGeom prst="rect">
            <a:avLst/>
          </a:prstGeom>
        </p:spPr>
      </p:pic>
      <p:sp>
        <p:nvSpPr>
          <p:cNvPr id="2" name="Title 1"/>
          <p:cNvSpPr>
            <a:spLocks noGrp="1"/>
          </p:cNvSpPr>
          <p:nvPr>
            <p:ph type="title"/>
          </p:nvPr>
        </p:nvSpPr>
        <p:spPr>
          <a:xfrm>
            <a:off x="328613" y="219076"/>
            <a:ext cx="8686800" cy="775597"/>
          </a:xfrm>
        </p:spPr>
        <p:txBody>
          <a:bodyPr/>
          <a:lstStyle/>
          <a:p>
            <a:r>
              <a:rPr lang="en-US" dirty="0" err="1"/>
              <a:t>Git</a:t>
            </a:r>
            <a:r>
              <a:rPr lang="en-US" dirty="0"/>
              <a:t> Object Model</a:t>
            </a:r>
            <a:br>
              <a:rPr lang="en-US" dirty="0"/>
            </a:br>
            <a:r>
              <a:rPr lang="en-GB" b="1" dirty="0"/>
              <a:t>The Objects</a:t>
            </a:r>
            <a:endParaRPr lang="en-US" dirty="0"/>
          </a:p>
        </p:txBody>
      </p:sp>
      <p:sp>
        <p:nvSpPr>
          <p:cNvPr id="3" name="Content Placeholder 2"/>
          <p:cNvSpPr>
            <a:spLocks noGrp="1"/>
          </p:cNvSpPr>
          <p:nvPr>
            <p:ph idx="1"/>
          </p:nvPr>
        </p:nvSpPr>
        <p:spPr>
          <a:xfrm>
            <a:off x="328615" y="1370410"/>
            <a:ext cx="4830586" cy="2742009"/>
          </a:xfrm>
        </p:spPr>
        <p:txBody>
          <a:bodyPr/>
          <a:lstStyle/>
          <a:p>
            <a:r>
              <a:rPr lang="en-GB" dirty="0"/>
              <a:t>Every object consists of three things - a </a:t>
            </a:r>
            <a:r>
              <a:rPr lang="en-GB" b="1" dirty="0"/>
              <a:t>type</a:t>
            </a:r>
            <a:r>
              <a:rPr lang="en-GB" dirty="0"/>
              <a:t>, a </a:t>
            </a:r>
            <a:r>
              <a:rPr lang="en-GB" b="1" dirty="0"/>
              <a:t>size</a:t>
            </a:r>
            <a:r>
              <a:rPr lang="en-GB" dirty="0"/>
              <a:t> and </a:t>
            </a:r>
            <a:r>
              <a:rPr lang="en-GB" b="1" dirty="0"/>
              <a:t>content</a:t>
            </a:r>
          </a:p>
          <a:p>
            <a:r>
              <a:rPr lang="en-US" dirty="0"/>
              <a:t>Object types:</a:t>
            </a:r>
            <a:endParaRPr lang="en-GB" dirty="0"/>
          </a:p>
          <a:p>
            <a:pPr lvl="1"/>
            <a:r>
              <a:rPr lang="en-GB" b="1" dirty="0"/>
              <a:t>"blob"</a:t>
            </a:r>
            <a:r>
              <a:rPr lang="en-GB" dirty="0"/>
              <a:t> is used to store file data - it is generally a file.</a:t>
            </a:r>
          </a:p>
          <a:p>
            <a:pPr lvl="1"/>
            <a:r>
              <a:rPr lang="en-GB" b="1" dirty="0"/>
              <a:t>"tree"</a:t>
            </a:r>
            <a:r>
              <a:rPr lang="en-GB" dirty="0"/>
              <a:t> is basically like a directory - it references  other trees and/or blobs (i.e. files and sub-directories)</a:t>
            </a:r>
          </a:p>
          <a:p>
            <a:pPr lvl="1"/>
            <a:r>
              <a:rPr lang="en-GB" b="1" dirty="0"/>
              <a:t>"commit"</a:t>
            </a:r>
            <a:r>
              <a:rPr lang="en-GB" dirty="0"/>
              <a:t> points to a single tree at a certain point in time. It contains a timestamp, author of the changes, a pointer to the previous commit(s), etc.</a:t>
            </a:r>
          </a:p>
          <a:p>
            <a:pPr lvl="1"/>
            <a:r>
              <a:rPr lang="en-GB" b="1" dirty="0"/>
              <a:t>"tag"</a:t>
            </a:r>
            <a:r>
              <a:rPr lang="en-GB" dirty="0"/>
              <a:t> is a way to mark a specific commit as special in some way (e.g. specific releases).</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13</a:t>
            </a:fld>
            <a:endParaRPr lang="en-US" dirty="0"/>
          </a:p>
        </p:txBody>
      </p:sp>
      <p:sp>
        <p:nvSpPr>
          <p:cNvPr id="6" name="TextBox 5"/>
          <p:cNvSpPr txBox="1"/>
          <p:nvPr/>
        </p:nvSpPr>
        <p:spPr>
          <a:xfrm>
            <a:off x="5144087" y="2864112"/>
            <a:ext cx="1226485" cy="923330"/>
          </a:xfrm>
          <a:prstGeom prst="rect">
            <a:avLst/>
          </a:prstGeom>
          <a:noFill/>
          <a:ln>
            <a:solidFill>
              <a:schemeClr val="accent2"/>
            </a:solidFill>
          </a:ln>
        </p:spPr>
        <p:txBody>
          <a:bodyPr wrap="square" rtlCol="0">
            <a:spAutoFit/>
          </a:bodyPr>
          <a:lstStyle/>
          <a:p>
            <a:pPr marL="0" indent="0">
              <a:buNone/>
            </a:pPr>
            <a:r>
              <a:rPr lang="en-GB" sz="1000" dirty="0"/>
              <a:t> |-- README</a:t>
            </a:r>
          </a:p>
          <a:p>
            <a:pPr marL="0" indent="0">
              <a:buNone/>
            </a:pPr>
            <a:r>
              <a:rPr lang="en-GB" sz="1000" dirty="0"/>
              <a:t> |-- lib</a:t>
            </a:r>
          </a:p>
          <a:p>
            <a:pPr marL="0" indent="0">
              <a:buNone/>
            </a:pPr>
            <a:r>
              <a:rPr lang="en-GB" sz="1000" dirty="0"/>
              <a:t>      |-- </a:t>
            </a:r>
            <a:r>
              <a:rPr lang="en-GB" sz="1000" dirty="0" err="1"/>
              <a:t>inc</a:t>
            </a:r>
            <a:endParaRPr lang="en-GB" sz="1000" dirty="0"/>
          </a:p>
          <a:p>
            <a:pPr marL="0" indent="0">
              <a:buNone/>
            </a:pPr>
            <a:r>
              <a:rPr lang="en-GB" sz="1000" dirty="0"/>
              <a:t>            |-- </a:t>
            </a:r>
            <a:r>
              <a:rPr lang="en-GB" sz="1000" dirty="0" err="1"/>
              <a:t>tricks.rb</a:t>
            </a:r>
            <a:endParaRPr lang="en-GB" sz="1000" dirty="0"/>
          </a:p>
          <a:p>
            <a:pPr marL="0" indent="0">
              <a:buNone/>
            </a:pPr>
            <a:r>
              <a:rPr lang="en-GB" sz="1000" dirty="0"/>
              <a:t>      |-- </a:t>
            </a:r>
            <a:r>
              <a:rPr lang="en-GB" sz="1000" dirty="0" err="1"/>
              <a:t>mylib.rb</a:t>
            </a:r>
            <a:r>
              <a:rPr lang="en-GB" sz="1000" dirty="0"/>
              <a:t> </a:t>
            </a:r>
          </a:p>
          <a:p>
            <a:endParaRPr lang="en-US" sz="1000" dirty="0"/>
          </a:p>
        </p:txBody>
      </p:sp>
    </p:spTree>
    <p:extLst>
      <p:ext uri="{BB962C8B-B14F-4D97-AF65-F5344CB8AC3E}">
        <p14:creationId xmlns:p14="http://schemas.microsoft.com/office/powerpoint/2010/main" val="211182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Git Directory</a:t>
            </a:r>
            <a:endParaRPr lang="en-US" dirty="0"/>
          </a:p>
        </p:txBody>
      </p:sp>
      <p:sp>
        <p:nvSpPr>
          <p:cNvPr id="3" name="Content Placeholder 2"/>
          <p:cNvSpPr>
            <a:spLocks noGrp="1"/>
          </p:cNvSpPr>
          <p:nvPr>
            <p:ph idx="1"/>
          </p:nvPr>
        </p:nvSpPr>
        <p:spPr/>
        <p:txBody>
          <a:bodyPr/>
          <a:lstStyle/>
          <a:p>
            <a:pPr marL="0" indent="0">
              <a:buNone/>
            </a:pPr>
            <a:r>
              <a:rPr lang="en-GB" b="1" dirty="0"/>
              <a:t>|-- HEAD # pointer to your current branch </a:t>
            </a:r>
          </a:p>
          <a:p>
            <a:pPr marL="0" indent="0">
              <a:buNone/>
            </a:pPr>
            <a:r>
              <a:rPr lang="en-GB" dirty="0"/>
              <a:t>|-- </a:t>
            </a:r>
            <a:r>
              <a:rPr lang="en-GB" dirty="0" err="1"/>
              <a:t>config</a:t>
            </a:r>
            <a:r>
              <a:rPr lang="en-GB" dirty="0"/>
              <a:t> # your configuration preferences </a:t>
            </a:r>
          </a:p>
          <a:p>
            <a:pPr marL="0" indent="0">
              <a:buNone/>
            </a:pPr>
            <a:r>
              <a:rPr lang="en-GB" dirty="0"/>
              <a:t>|-- hooks/ # pre/post action hooks </a:t>
            </a:r>
          </a:p>
          <a:p>
            <a:pPr marL="0" indent="0">
              <a:buNone/>
            </a:pPr>
            <a:r>
              <a:rPr lang="en-GB" b="1" dirty="0"/>
              <a:t>|-- index # index file (staging area) </a:t>
            </a:r>
          </a:p>
          <a:p>
            <a:pPr marL="0" indent="0">
              <a:buNone/>
            </a:pPr>
            <a:r>
              <a:rPr lang="en-GB" dirty="0"/>
              <a:t>|-- logs/ # a history of where your branches have been </a:t>
            </a:r>
          </a:p>
          <a:p>
            <a:pPr marL="0" indent="0">
              <a:buNone/>
            </a:pPr>
            <a:r>
              <a:rPr lang="en-GB" b="1" dirty="0"/>
              <a:t>|-- objects/ # your objects (commits, trees, blobs, tags) </a:t>
            </a:r>
          </a:p>
          <a:p>
            <a:pPr marL="0" indent="0">
              <a:buNone/>
            </a:pPr>
            <a:r>
              <a:rPr lang="en-GB" b="1" dirty="0"/>
              <a:t>|-- refs/ # pointers to your branches</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14</a:t>
            </a:fld>
            <a:endParaRPr lang="en-US" dirty="0"/>
          </a:p>
        </p:txBody>
      </p:sp>
    </p:spTree>
    <p:extLst>
      <p:ext uri="{BB962C8B-B14F-4D97-AF65-F5344CB8AC3E}">
        <p14:creationId xmlns:p14="http://schemas.microsoft.com/office/powerpoint/2010/main" val="369718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Working Directory</a:t>
            </a:r>
            <a:endParaRPr lang="en-US" dirty="0"/>
          </a:p>
        </p:txBody>
      </p:sp>
      <p:sp>
        <p:nvSpPr>
          <p:cNvPr id="3" name="Content Placeholder 2"/>
          <p:cNvSpPr>
            <a:spLocks noGrp="1"/>
          </p:cNvSpPr>
          <p:nvPr>
            <p:ph idx="1"/>
          </p:nvPr>
        </p:nvSpPr>
        <p:spPr>
          <a:xfrm>
            <a:off x="328614" y="1370410"/>
            <a:ext cx="8455025" cy="2742009"/>
          </a:xfrm>
        </p:spPr>
        <p:txBody>
          <a:bodyPr/>
          <a:lstStyle/>
          <a:p>
            <a:r>
              <a:rPr lang="en-GB" dirty="0"/>
              <a:t>The current checkout of the files you are working on.</a:t>
            </a:r>
          </a:p>
          <a:p>
            <a:r>
              <a:rPr lang="en-GB" dirty="0"/>
              <a:t>The working directory is simply </a:t>
            </a:r>
            <a:r>
              <a:rPr lang="en-GB" b="1" dirty="0"/>
              <a:t>a temporary checkout</a:t>
            </a:r>
            <a:r>
              <a:rPr lang="en-GB" dirty="0"/>
              <a:t> place where you can modify the files until your next commit.</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15</a:t>
            </a:fld>
            <a:endParaRPr lang="en-US" dirty="0"/>
          </a:p>
        </p:txBody>
      </p:sp>
      <p:pic>
        <p:nvPicPr>
          <p:cNvPr id="5" name="Content Placeholder 4">
            <a:extLst>
              <a:ext uri="{FF2B5EF4-FFF2-40B4-BE49-F238E27FC236}">
                <a16:creationId xmlns:a16="http://schemas.microsoft.com/office/drawing/2014/main" id="{66A05935-EDD4-436B-A223-F4AF47E5C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86342" y="2009805"/>
            <a:ext cx="6934200" cy="297180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A1F36FB9-26F6-4947-8C1A-6904A7BC5A35}"/>
              </a:ext>
            </a:extLst>
          </p:cNvPr>
          <p:cNvSpPr/>
          <p:nvPr/>
        </p:nvSpPr>
        <p:spPr bwMode="auto">
          <a:xfrm>
            <a:off x="1412786" y="2214392"/>
            <a:ext cx="6081311" cy="1561440"/>
          </a:xfrm>
          <a:prstGeom prst="rect">
            <a:avLst/>
          </a:prstGeom>
          <a:solidFill>
            <a:srgbClr val="FFFFFF">
              <a:alpha val="69804"/>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a:ln>
                <a:noFill/>
              </a:ln>
              <a:solidFill>
                <a:srgbClr val="191919"/>
              </a:solidFill>
              <a:effectLst/>
              <a:latin typeface="HelvNeue Light for IBM" pitchFamily="34" charset="0"/>
            </a:endParaRPr>
          </a:p>
        </p:txBody>
      </p:sp>
    </p:spTree>
    <p:extLst>
      <p:ext uri="{BB962C8B-B14F-4D97-AF65-F5344CB8AC3E}">
        <p14:creationId xmlns:p14="http://schemas.microsoft.com/office/powerpoint/2010/main" val="165537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Git Index</a:t>
            </a:r>
            <a:endParaRPr lang="en-US" dirty="0"/>
          </a:p>
        </p:txBody>
      </p:sp>
      <p:sp>
        <p:nvSpPr>
          <p:cNvPr id="3" name="Content Placeholder 2"/>
          <p:cNvSpPr>
            <a:spLocks noGrp="1"/>
          </p:cNvSpPr>
          <p:nvPr>
            <p:ph idx="1"/>
          </p:nvPr>
        </p:nvSpPr>
        <p:spPr>
          <a:xfrm>
            <a:off x="328614" y="742449"/>
            <a:ext cx="8455025" cy="2742009"/>
          </a:xfrm>
        </p:spPr>
        <p:txBody>
          <a:bodyPr/>
          <a:lstStyle/>
          <a:p>
            <a:r>
              <a:rPr lang="en-GB" dirty="0"/>
              <a:t>The Git index  - a staging area between your working directory and your repository</a:t>
            </a:r>
          </a:p>
          <a:p>
            <a:r>
              <a:rPr lang="en-GB" dirty="0"/>
              <a:t>Use the index to build up a set of changes that you want to commit together. </a:t>
            </a:r>
          </a:p>
          <a:p>
            <a:r>
              <a:rPr lang="en-GB" dirty="0"/>
              <a:t>When you create a commit, what is </a:t>
            </a:r>
            <a:r>
              <a:rPr lang="en-GB" b="1" dirty="0"/>
              <a:t>committed</a:t>
            </a:r>
            <a:r>
              <a:rPr lang="en-GB" dirty="0"/>
              <a:t> is what is currently in the </a:t>
            </a:r>
            <a:r>
              <a:rPr lang="en-GB" b="1" dirty="0"/>
              <a:t>index</a:t>
            </a:r>
            <a:r>
              <a:rPr lang="en-GB" dirty="0"/>
              <a:t>, not what is in your working directory.</a:t>
            </a:r>
          </a:p>
          <a:p>
            <a:r>
              <a:rPr lang="en-GB" dirty="0">
                <a:hlinkClick r:id="rId3"/>
              </a:rPr>
              <a:t>git status</a:t>
            </a:r>
            <a:r>
              <a:rPr lang="en-GB" dirty="0"/>
              <a:t> command - see which files are </a:t>
            </a:r>
            <a:r>
              <a:rPr lang="en-GB" b="1" dirty="0"/>
              <a:t>staged</a:t>
            </a:r>
            <a:r>
              <a:rPr lang="en-GB" dirty="0"/>
              <a:t> (currently in your </a:t>
            </a:r>
            <a:r>
              <a:rPr lang="en-GB" b="1" dirty="0"/>
              <a:t>index</a:t>
            </a:r>
            <a:r>
              <a:rPr lang="en-GB" dirty="0"/>
              <a:t>), which are modified but not yet staged, and which are completely untracked.</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16</a:t>
            </a:fld>
            <a:endParaRPr lang="en-US" dirty="0"/>
          </a:p>
        </p:txBody>
      </p:sp>
      <p:pic>
        <p:nvPicPr>
          <p:cNvPr id="5" name="Content Placeholder 4">
            <a:extLst>
              <a:ext uri="{FF2B5EF4-FFF2-40B4-BE49-F238E27FC236}">
                <a16:creationId xmlns:a16="http://schemas.microsoft.com/office/drawing/2014/main" id="{398DEEE3-A3F8-45ED-94F9-8F860AD5A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6342" y="2340314"/>
            <a:ext cx="6934200" cy="297180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19BD3F2A-B32C-4491-B84B-6501769AAD54}"/>
              </a:ext>
            </a:extLst>
          </p:cNvPr>
          <p:cNvSpPr/>
          <p:nvPr/>
        </p:nvSpPr>
        <p:spPr bwMode="auto">
          <a:xfrm>
            <a:off x="1278818" y="4515291"/>
            <a:ext cx="6081311" cy="756355"/>
          </a:xfrm>
          <a:prstGeom prst="rect">
            <a:avLst/>
          </a:prstGeom>
          <a:solidFill>
            <a:srgbClr val="FFFFFF">
              <a:alpha val="69804"/>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a:ln>
                <a:noFill/>
              </a:ln>
              <a:solidFill>
                <a:srgbClr val="191919"/>
              </a:solidFill>
              <a:effectLst/>
              <a:latin typeface="HelvNeue Light for IBM" pitchFamily="34" charset="0"/>
            </a:endParaRPr>
          </a:p>
        </p:txBody>
      </p:sp>
      <p:sp>
        <p:nvSpPr>
          <p:cNvPr id="7" name="Rectangle 6">
            <a:extLst>
              <a:ext uri="{FF2B5EF4-FFF2-40B4-BE49-F238E27FC236}">
                <a16:creationId xmlns:a16="http://schemas.microsoft.com/office/drawing/2014/main" id="{2EE2FA04-0699-4E30-86FB-9DC51490E674}"/>
              </a:ext>
            </a:extLst>
          </p:cNvPr>
          <p:cNvSpPr/>
          <p:nvPr/>
        </p:nvSpPr>
        <p:spPr bwMode="auto">
          <a:xfrm>
            <a:off x="1631357" y="2528608"/>
            <a:ext cx="6081311" cy="756355"/>
          </a:xfrm>
          <a:prstGeom prst="rect">
            <a:avLst/>
          </a:prstGeom>
          <a:solidFill>
            <a:srgbClr val="FFFFFF">
              <a:alpha val="69804"/>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a:ln>
                <a:noFill/>
              </a:ln>
              <a:solidFill>
                <a:srgbClr val="191919"/>
              </a:solidFill>
              <a:effectLst/>
              <a:latin typeface="HelvNeue Light for IBM" pitchFamily="34" charset="0"/>
            </a:endParaRPr>
          </a:p>
        </p:txBody>
      </p:sp>
    </p:spTree>
    <p:extLst>
      <p:ext uri="{BB962C8B-B14F-4D97-AF65-F5344CB8AC3E}">
        <p14:creationId xmlns:p14="http://schemas.microsoft.com/office/powerpoint/2010/main" val="185213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Basic Usage</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17</a:t>
            </a:fld>
            <a:endParaRPr lang="en-US" dirty="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5570" y="1244766"/>
            <a:ext cx="6934200" cy="29718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BE9934ED-F267-436A-9D71-6F6F06D31CA2}"/>
              </a:ext>
            </a:extLst>
          </p:cNvPr>
          <p:cNvSpPr txBox="1"/>
          <p:nvPr/>
        </p:nvSpPr>
        <p:spPr>
          <a:xfrm>
            <a:off x="7299960" y="3079520"/>
            <a:ext cx="1234440" cy="369332"/>
          </a:xfrm>
          <a:prstGeom prst="rect">
            <a:avLst/>
          </a:prstGeom>
          <a:noFill/>
          <a:ln>
            <a:solidFill>
              <a:schemeClr val="accent2"/>
            </a:solidFill>
          </a:ln>
        </p:spPr>
        <p:txBody>
          <a:bodyPr wrap="square" rtlCol="0">
            <a:spAutoFit/>
          </a:bodyPr>
          <a:lstStyle/>
          <a:p>
            <a:r>
              <a:rPr lang="en-US" dirty="0"/>
              <a:t>git diff</a:t>
            </a:r>
          </a:p>
        </p:txBody>
      </p:sp>
      <p:sp>
        <p:nvSpPr>
          <p:cNvPr id="6" name="TextBox 5">
            <a:extLst>
              <a:ext uri="{FF2B5EF4-FFF2-40B4-BE49-F238E27FC236}">
                <a16:creationId xmlns:a16="http://schemas.microsoft.com/office/drawing/2014/main" id="{0039A59B-2129-4CA3-9F53-65950B5D396A}"/>
              </a:ext>
            </a:extLst>
          </p:cNvPr>
          <p:cNvSpPr txBox="1"/>
          <p:nvPr/>
        </p:nvSpPr>
        <p:spPr>
          <a:xfrm>
            <a:off x="7032875" y="2009858"/>
            <a:ext cx="1982537" cy="369332"/>
          </a:xfrm>
          <a:prstGeom prst="rect">
            <a:avLst/>
          </a:prstGeom>
          <a:noFill/>
          <a:ln>
            <a:solidFill>
              <a:schemeClr val="accent2"/>
            </a:solidFill>
          </a:ln>
        </p:spPr>
        <p:txBody>
          <a:bodyPr wrap="square" rtlCol="0">
            <a:spAutoFit/>
          </a:bodyPr>
          <a:lstStyle/>
          <a:p>
            <a:r>
              <a:rPr lang="en-US" dirty="0"/>
              <a:t>git diff --cached</a:t>
            </a:r>
          </a:p>
        </p:txBody>
      </p:sp>
      <p:cxnSp>
        <p:nvCxnSpPr>
          <p:cNvPr id="8" name="Straight Arrow Connector 7">
            <a:extLst>
              <a:ext uri="{FF2B5EF4-FFF2-40B4-BE49-F238E27FC236}">
                <a16:creationId xmlns:a16="http://schemas.microsoft.com/office/drawing/2014/main" id="{AD4A1994-BAAF-4CFB-8685-3978D2712567}"/>
              </a:ext>
            </a:extLst>
          </p:cNvPr>
          <p:cNvCxnSpPr/>
          <p:nvPr/>
        </p:nvCxnSpPr>
        <p:spPr bwMode="auto">
          <a:xfrm>
            <a:off x="6909619" y="1936427"/>
            <a:ext cx="0" cy="516193"/>
          </a:xfrm>
          <a:prstGeom prst="straightConnector1">
            <a:avLst/>
          </a:prstGeom>
          <a:noFill/>
          <a:ln w="9525" cap="flat" cmpd="sng" algn="ctr">
            <a:solidFill>
              <a:schemeClr val="accent1"/>
            </a:solidFill>
            <a:prstDash val="solid"/>
            <a:round/>
            <a:headEnd type="triangle"/>
            <a:tailEnd type="triangle"/>
          </a:ln>
          <a:effectLst/>
        </p:spPr>
      </p:cxnSp>
      <p:cxnSp>
        <p:nvCxnSpPr>
          <p:cNvPr id="9" name="Straight Arrow Connector 8">
            <a:extLst>
              <a:ext uri="{FF2B5EF4-FFF2-40B4-BE49-F238E27FC236}">
                <a16:creationId xmlns:a16="http://schemas.microsoft.com/office/drawing/2014/main" id="{7B58B3D4-D2C4-48C7-832D-E8B897BA3A4C}"/>
              </a:ext>
            </a:extLst>
          </p:cNvPr>
          <p:cNvCxnSpPr/>
          <p:nvPr/>
        </p:nvCxnSpPr>
        <p:spPr bwMode="auto">
          <a:xfrm>
            <a:off x="7111180" y="3006090"/>
            <a:ext cx="0" cy="516193"/>
          </a:xfrm>
          <a:prstGeom prst="straightConnector1">
            <a:avLst/>
          </a:prstGeom>
          <a:noFill/>
          <a:ln w="9525" cap="flat" cmpd="sng" algn="ctr">
            <a:solidFill>
              <a:schemeClr val="accent1"/>
            </a:solidFill>
            <a:prstDash val="solid"/>
            <a:round/>
            <a:headEnd type="triangle"/>
            <a:tailEnd type="triangle"/>
          </a:ln>
          <a:effectLst/>
        </p:spPr>
      </p:cxnSp>
    </p:spTree>
    <p:extLst>
      <p:ext uri="{BB962C8B-B14F-4D97-AF65-F5344CB8AC3E}">
        <p14:creationId xmlns:p14="http://schemas.microsoft.com/office/powerpoint/2010/main" val="355187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Branches</a:t>
            </a:r>
            <a:endParaRPr lang="en-US" dirty="0"/>
          </a:p>
        </p:txBody>
      </p:sp>
      <p:sp>
        <p:nvSpPr>
          <p:cNvPr id="3" name="Content Placeholder 2"/>
          <p:cNvSpPr>
            <a:spLocks noGrp="1"/>
          </p:cNvSpPr>
          <p:nvPr>
            <p:ph idx="1"/>
          </p:nvPr>
        </p:nvSpPr>
        <p:spPr/>
        <p:txBody>
          <a:bodyPr/>
          <a:lstStyle/>
          <a:p>
            <a:r>
              <a:rPr lang="en-GB" dirty="0"/>
              <a:t>Branches in Git are incredibly lightweight - references to a specific commit. </a:t>
            </a:r>
          </a:p>
          <a:p>
            <a:r>
              <a:rPr lang="en-GB" b="1" dirty="0"/>
              <a:t>Branch early, and branch often </a:t>
            </a:r>
          </a:p>
          <a:p>
            <a:r>
              <a:rPr lang="en-GB" dirty="0"/>
              <a:t>Because there is no storage / memory overhead with making many branches, it's easier to logically divide up your work than have big beefy branches</a:t>
            </a:r>
          </a:p>
          <a:p>
            <a:r>
              <a:rPr lang="en-GB" dirty="0"/>
              <a:t>Remote-tracking branches:</a:t>
            </a:r>
          </a:p>
          <a:p>
            <a:pPr marL="0" indent="0">
              <a:buNone/>
            </a:pPr>
            <a:r>
              <a:rPr lang="en-US" dirty="0"/>
              <a:t>	</a:t>
            </a:r>
            <a:r>
              <a:rPr lang="en-US" i="1" dirty="0" err="1"/>
              <a:t>git</a:t>
            </a:r>
            <a:r>
              <a:rPr lang="en-US" i="1" dirty="0"/>
              <a:t> checkout --track origin/</a:t>
            </a:r>
            <a:r>
              <a:rPr lang="en-US" i="1" dirty="0" err="1"/>
              <a:t>serverfix</a:t>
            </a:r>
            <a:endParaRPr lang="en-US" i="1" dirty="0"/>
          </a:p>
          <a:p>
            <a:endParaRPr lang="en-GB" dirty="0"/>
          </a:p>
          <a:p>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18</a:t>
            </a:fld>
            <a:endParaRPr lang="en-US" dirty="0"/>
          </a:p>
        </p:txBody>
      </p:sp>
      <p:pic>
        <p:nvPicPr>
          <p:cNvPr id="5" name="Picture 2" descr="Divergent hist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007" y="2007555"/>
            <a:ext cx="5414280" cy="346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4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Cherry Pick</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19</a:t>
            </a:fld>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4339" y="904539"/>
            <a:ext cx="7608815" cy="4440765"/>
          </a:xfrm>
          <a:prstGeom prst="rect">
            <a:avLst/>
          </a:prstGeom>
          <a:noFill/>
          <a:ln w="9525">
            <a:noFill/>
            <a:miter lim="800000"/>
            <a:headEnd/>
            <a:tailEnd/>
          </a:ln>
          <a:effectLst/>
        </p:spPr>
      </p:pic>
    </p:spTree>
    <p:extLst>
      <p:ext uri="{BB962C8B-B14F-4D97-AF65-F5344CB8AC3E}">
        <p14:creationId xmlns:p14="http://schemas.microsoft.com/office/powerpoint/2010/main" val="117469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Table of contents</a:t>
            </a:r>
          </a:p>
        </p:txBody>
      </p:sp>
      <p:sp>
        <p:nvSpPr>
          <p:cNvPr id="8" name="Text Placeholder 7"/>
          <p:cNvSpPr>
            <a:spLocks noGrp="1"/>
          </p:cNvSpPr>
          <p:nvPr>
            <p:ph type="body" sz="quarter" idx="13"/>
          </p:nvPr>
        </p:nvSpPr>
        <p:spPr>
          <a:xfrm>
            <a:off x="329183" y="1371600"/>
            <a:ext cx="6895333" cy="3086100"/>
          </a:xfrm>
        </p:spPr>
        <p:txBody>
          <a:bodyPr/>
          <a:lstStyle/>
          <a:p>
            <a:r>
              <a:rPr lang="en-US" b="1" dirty="0" err="1">
                <a:solidFill>
                  <a:srgbClr val="00B0DA"/>
                </a:solidFill>
              </a:rPr>
              <a:t>Git</a:t>
            </a:r>
            <a:r>
              <a:rPr lang="en-US" b="1" dirty="0">
                <a:solidFill>
                  <a:srgbClr val="00B0DA"/>
                </a:solidFill>
              </a:rPr>
              <a:t> and its Benefits</a:t>
            </a:r>
          </a:p>
          <a:p>
            <a:r>
              <a:rPr lang="en-US" dirty="0" err="1"/>
              <a:t>Git</a:t>
            </a:r>
            <a:r>
              <a:rPr lang="en-US" dirty="0"/>
              <a:t> Internals</a:t>
            </a:r>
          </a:p>
          <a:p>
            <a:r>
              <a:rPr lang="en-GB" dirty="0"/>
              <a:t>Sample Workflow</a:t>
            </a:r>
          </a:p>
          <a:p>
            <a:r>
              <a:rPr lang="en-GB" dirty="0"/>
              <a:t>Git Best Practices</a:t>
            </a:r>
          </a:p>
          <a:p>
            <a:r>
              <a:rPr lang="en-GB" dirty="0"/>
              <a:t>GitHub Workflow - Fork and Pull Request</a:t>
            </a:r>
          </a:p>
          <a:p>
            <a:r>
              <a:rPr lang="en-US" dirty="0" err="1"/>
              <a:t>Git</a:t>
            </a:r>
            <a:r>
              <a:rPr lang="en-US" dirty="0"/>
              <a:t> Commands</a:t>
            </a:r>
          </a:p>
          <a:p>
            <a:endParaRPr lang="en-GB" dirty="0"/>
          </a:p>
        </p:txBody>
      </p:sp>
      <p:sp>
        <p:nvSpPr>
          <p:cNvPr id="30" name="Slide Number Placeholder 29"/>
          <p:cNvSpPr>
            <a:spLocks noGrp="1"/>
          </p:cNvSpPr>
          <p:nvPr>
            <p:ph type="sldNum" sz="quarter" idx="10"/>
          </p:nvPr>
        </p:nvSpPr>
        <p:spPr/>
        <p:txBody>
          <a:bodyPr/>
          <a:lstStyle/>
          <a:p>
            <a:fld id="{92EDDE8C-FCD3-47EF-B8D4-5308179AEE2C}" type="slidenum">
              <a:rPr lang="en-US" smtClean="0"/>
              <a:pPr/>
              <a:t>2</a:t>
            </a:fld>
            <a:endParaRPr lang="en-US" dirty="0"/>
          </a:p>
        </p:txBody>
      </p:sp>
    </p:spTree>
    <p:extLst>
      <p:ext uri="{BB962C8B-B14F-4D97-AF65-F5344CB8AC3E}">
        <p14:creationId xmlns:p14="http://schemas.microsoft.com/office/powerpoint/2010/main" val="249117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4" name="Slide Number Placeholder 3"/>
          <p:cNvSpPr>
            <a:spLocks noGrp="1"/>
          </p:cNvSpPr>
          <p:nvPr>
            <p:ph type="sldNum" sz="quarter" idx="10"/>
          </p:nvPr>
        </p:nvSpPr>
        <p:spPr/>
        <p:txBody>
          <a:bodyPr/>
          <a:lstStyle/>
          <a:p>
            <a:fld id="{E98947E1-6E9C-4553-A175-053CB8F72200}" type="slidenum">
              <a:rPr lang="en-US" smtClean="0"/>
              <a:pPr/>
              <a:t>20</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9016" y="1098971"/>
            <a:ext cx="6300133" cy="3676973"/>
          </a:xfrm>
        </p:spPr>
      </p:pic>
    </p:spTree>
    <p:extLst>
      <p:ext uri="{BB962C8B-B14F-4D97-AF65-F5344CB8AC3E}">
        <p14:creationId xmlns:p14="http://schemas.microsoft.com/office/powerpoint/2010/main" val="201270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3-Way Merge</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21</a:t>
            </a:fld>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166" y="486791"/>
            <a:ext cx="8402434" cy="4903947"/>
          </a:xfrm>
          <a:prstGeom prst="rect">
            <a:avLst/>
          </a:prstGeom>
          <a:noFill/>
          <a:ln w="9525">
            <a:noFill/>
            <a:miter lim="800000"/>
            <a:headEnd/>
            <a:tailEnd/>
          </a:ln>
          <a:effectLst/>
        </p:spPr>
      </p:pic>
    </p:spTree>
    <p:extLst>
      <p:ext uri="{BB962C8B-B14F-4D97-AF65-F5344CB8AC3E}">
        <p14:creationId xmlns:p14="http://schemas.microsoft.com/office/powerpoint/2010/main" val="225832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Rebase</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22</a:t>
            </a:fld>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84556" y="659524"/>
            <a:ext cx="8315043" cy="4852944"/>
          </a:xfrm>
          <a:prstGeom prst="rect">
            <a:avLst/>
          </a:prstGeom>
          <a:noFill/>
          <a:ln w="9525">
            <a:noFill/>
            <a:miter lim="800000"/>
            <a:headEnd/>
            <a:tailEnd/>
          </a:ln>
          <a:effectLst/>
        </p:spPr>
      </p:pic>
    </p:spTree>
    <p:extLst>
      <p:ext uri="{BB962C8B-B14F-4D97-AF65-F5344CB8AC3E}">
        <p14:creationId xmlns:p14="http://schemas.microsoft.com/office/powerpoint/2010/main" val="1886835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
            </a:r>
          </a:p>
        </p:txBody>
      </p:sp>
      <p:sp>
        <p:nvSpPr>
          <p:cNvPr id="3" name="Content Placeholder 2"/>
          <p:cNvSpPr>
            <a:spLocks noGrp="1"/>
          </p:cNvSpPr>
          <p:nvPr>
            <p:ph idx="1"/>
          </p:nvPr>
        </p:nvSpPr>
        <p:spPr/>
        <p:txBody>
          <a:bodyPr/>
          <a:lstStyle/>
          <a:p>
            <a:endParaRPr lang="en-US" dirty="0"/>
          </a:p>
          <a:p>
            <a:r>
              <a:rPr lang="en-US" dirty="0"/>
              <a:t>Just import the project into the IDE once</a:t>
            </a:r>
          </a:p>
          <a:p>
            <a:r>
              <a:rPr lang="en-US" dirty="0"/>
              <a:t>Same workspace used across branch changes!</a:t>
            </a:r>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23</a:t>
            </a:fld>
            <a:endParaRPr lang="en-US" dirty="0"/>
          </a:p>
        </p:txBody>
      </p:sp>
      <p:pic>
        <p:nvPicPr>
          <p:cNvPr id="5" name="Picture 4" descr="https://encrypted-tbn2.gstatic.com/images?q=tbn:ANd9GcRi_cbWkKzTCODvBbacl9nRdBP3RnehdH6jVo1zOIW_FW_5ntXR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373" y="1152480"/>
            <a:ext cx="890023" cy="8900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15BBC5-7102-41B9-883F-02388259CDE3}"/>
              </a:ext>
            </a:extLst>
          </p:cNvPr>
          <p:cNvPicPr>
            <a:picLocks noChangeAspect="1"/>
          </p:cNvPicPr>
          <p:nvPr/>
        </p:nvPicPr>
        <p:blipFill>
          <a:blip r:embed="rId3"/>
          <a:stretch>
            <a:fillRect/>
          </a:stretch>
        </p:blipFill>
        <p:spPr>
          <a:xfrm>
            <a:off x="5958262" y="1248345"/>
            <a:ext cx="705817" cy="705817"/>
          </a:xfrm>
          <a:prstGeom prst="rect">
            <a:avLst/>
          </a:prstGeom>
        </p:spPr>
      </p:pic>
    </p:spTree>
    <p:extLst>
      <p:ext uri="{BB962C8B-B14F-4D97-AF65-F5344CB8AC3E}">
        <p14:creationId xmlns:p14="http://schemas.microsoft.com/office/powerpoint/2010/main" val="1950411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Best Practices – Do’s</a:t>
            </a:r>
          </a:p>
        </p:txBody>
      </p:sp>
      <p:sp>
        <p:nvSpPr>
          <p:cNvPr id="3" name="Content Placeholder 2"/>
          <p:cNvSpPr>
            <a:spLocks noGrp="1"/>
          </p:cNvSpPr>
          <p:nvPr>
            <p:ph idx="1"/>
          </p:nvPr>
        </p:nvSpPr>
        <p:spPr/>
        <p:txBody>
          <a:bodyPr/>
          <a:lstStyle/>
          <a:p>
            <a:r>
              <a:rPr lang="en-US" dirty="0"/>
              <a:t>Do read about </a:t>
            </a:r>
            <a:r>
              <a:rPr lang="en-US" dirty="0" err="1"/>
              <a:t>git</a:t>
            </a:r>
            <a:endParaRPr lang="en-US" dirty="0"/>
          </a:p>
          <a:p>
            <a:r>
              <a:rPr lang="en-US" dirty="0"/>
              <a:t>Do commit early and often</a:t>
            </a:r>
          </a:p>
          <a:p>
            <a:r>
              <a:rPr lang="en-US" dirty="0"/>
              <a:t>Do choose a workflow</a:t>
            </a:r>
          </a:p>
          <a:p>
            <a:r>
              <a:rPr lang="en-US" dirty="0"/>
              <a:t>Do use branches</a:t>
            </a:r>
          </a:p>
          <a:p>
            <a:r>
              <a:rPr lang="en-US" dirty="0"/>
              <a:t>Do make useful commit messages</a:t>
            </a:r>
          </a:p>
          <a:p>
            <a:r>
              <a:rPr lang="en-US" dirty="0"/>
              <a:t>Do keep up to date</a:t>
            </a:r>
          </a:p>
          <a:p>
            <a:r>
              <a:rPr lang="en-US" dirty="0"/>
              <a:t>Do use useful tools</a:t>
            </a:r>
          </a:p>
          <a:p>
            <a:r>
              <a:rPr lang="en-US" dirty="0"/>
              <a:t>Do keep everything under source control – code, application configuration files, infrastructure configuration files, </a:t>
            </a:r>
            <a:r>
              <a:rPr lang="en-US" dirty="0" err="1"/>
              <a:t>docker</a:t>
            </a:r>
            <a:r>
              <a:rPr lang="en-US" dirty="0"/>
              <a:t> files, …</a:t>
            </a:r>
          </a:p>
        </p:txBody>
      </p:sp>
      <p:sp>
        <p:nvSpPr>
          <p:cNvPr id="4" name="Slide Number Placeholder 3"/>
          <p:cNvSpPr>
            <a:spLocks noGrp="1"/>
          </p:cNvSpPr>
          <p:nvPr>
            <p:ph type="sldNum" sz="quarter" idx="10"/>
          </p:nvPr>
        </p:nvSpPr>
        <p:spPr/>
        <p:txBody>
          <a:bodyPr/>
          <a:lstStyle/>
          <a:p>
            <a:fld id="{E98947E1-6E9C-4553-A175-053CB8F72200}" type="slidenum">
              <a:rPr lang="en-US" smtClean="0"/>
              <a:pPr/>
              <a:t>24</a:t>
            </a:fld>
            <a:endParaRPr lang="en-US" dirty="0"/>
          </a:p>
        </p:txBody>
      </p:sp>
      <p:pic>
        <p:nvPicPr>
          <p:cNvPr id="4098" name="Picture 2" descr="Rent-A-Car-in-Cuba-2"/>
          <p:cNvPicPr>
            <a:picLocks noChangeAspect="1" noChangeArrowheads="1"/>
          </p:cNvPicPr>
          <p:nvPr/>
        </p:nvPicPr>
        <p:blipFill rotWithShape="1">
          <a:blip r:embed="rId2">
            <a:extLst>
              <a:ext uri="{28A0092B-C50C-407E-A947-70E740481C1C}">
                <a14:useLocalDpi xmlns:a14="http://schemas.microsoft.com/office/drawing/2010/main" val="0"/>
              </a:ext>
            </a:extLst>
          </a:blip>
          <a:srcRect l="48511"/>
          <a:stretch/>
        </p:blipFill>
        <p:spPr bwMode="auto">
          <a:xfrm>
            <a:off x="4367960" y="1370410"/>
            <a:ext cx="1829312"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76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nt-A-Car-in-Cuba-2"/>
          <p:cNvPicPr>
            <a:picLocks noChangeAspect="1" noChangeArrowheads="1"/>
          </p:cNvPicPr>
          <p:nvPr/>
        </p:nvPicPr>
        <p:blipFill rotWithShape="1">
          <a:blip r:embed="rId3">
            <a:extLst>
              <a:ext uri="{28A0092B-C50C-407E-A947-70E740481C1C}">
                <a14:useLocalDpi xmlns:a14="http://schemas.microsoft.com/office/drawing/2010/main" val="0"/>
              </a:ext>
            </a:extLst>
          </a:blip>
          <a:srcRect r="52552"/>
          <a:stretch/>
        </p:blipFill>
        <p:spPr bwMode="auto">
          <a:xfrm>
            <a:off x="6702571" y="1203136"/>
            <a:ext cx="1685728" cy="1695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Git</a:t>
            </a:r>
            <a:r>
              <a:rPr lang="en-US" dirty="0"/>
              <a:t> Best Practices – </a:t>
            </a:r>
            <a:r>
              <a:rPr lang="en-US" dirty="0" err="1"/>
              <a:t>Dont’s</a:t>
            </a:r>
            <a:endParaRPr lang="en-US" dirty="0"/>
          </a:p>
        </p:txBody>
      </p:sp>
      <p:sp>
        <p:nvSpPr>
          <p:cNvPr id="3" name="Content Placeholder 2"/>
          <p:cNvSpPr>
            <a:spLocks noGrp="1"/>
          </p:cNvSpPr>
          <p:nvPr>
            <p:ph idx="1"/>
          </p:nvPr>
        </p:nvSpPr>
        <p:spPr/>
        <p:txBody>
          <a:bodyPr/>
          <a:lstStyle/>
          <a:p>
            <a:r>
              <a:rPr lang="en-US" dirty="0"/>
              <a:t>Don't panic</a:t>
            </a:r>
          </a:p>
          <a:p>
            <a:r>
              <a:rPr lang="en-US" dirty="0"/>
              <a:t>Don't rewrite public history</a:t>
            </a:r>
          </a:p>
          <a:p>
            <a:r>
              <a:rPr lang="en-US" dirty="0"/>
              <a:t>Don't change where a tag points</a:t>
            </a:r>
          </a:p>
          <a:p>
            <a:r>
              <a:rPr lang="en-US" dirty="0"/>
              <a:t>Don't commit large binary files (when possible)</a:t>
            </a:r>
          </a:p>
          <a:p>
            <a:r>
              <a:rPr lang="en-US" dirty="0"/>
              <a:t>Don't create very large repositories (when possible. Submodules can be of help) </a:t>
            </a:r>
          </a:p>
          <a:p>
            <a:r>
              <a:rPr lang="en-US" dirty="0"/>
              <a:t>Don't use reset (--hard || -merge) without committing/stashing</a:t>
            </a:r>
          </a:p>
          <a:p>
            <a:r>
              <a:rPr lang="en-US" dirty="0"/>
              <a:t>Don't prune the </a:t>
            </a:r>
            <a:r>
              <a:rPr lang="en-US" dirty="0" err="1"/>
              <a:t>reflog</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25</a:t>
            </a:fld>
            <a:endParaRPr lang="en-US" dirty="0"/>
          </a:p>
        </p:txBody>
      </p:sp>
    </p:spTree>
    <p:extLst>
      <p:ext uri="{BB962C8B-B14F-4D97-AF65-F5344CB8AC3E}">
        <p14:creationId xmlns:p14="http://schemas.microsoft.com/office/powerpoint/2010/main" val="362081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b="1" dirty="0">
                <a:solidFill>
                  <a:srgbClr val="00B0DA"/>
                </a:solidFill>
              </a:rPr>
              <a:t>Sample Workflows</a:t>
            </a:r>
          </a:p>
        </p:txBody>
      </p:sp>
      <p:sp>
        <p:nvSpPr>
          <p:cNvPr id="30" name="Slide Number Placeholder 29"/>
          <p:cNvSpPr>
            <a:spLocks noGrp="1"/>
          </p:cNvSpPr>
          <p:nvPr>
            <p:ph type="sldNum" sz="quarter" idx="10"/>
          </p:nvPr>
        </p:nvSpPr>
        <p:spPr/>
        <p:txBody>
          <a:bodyPr/>
          <a:lstStyle/>
          <a:p>
            <a:fld id="{92EDDE8C-FCD3-47EF-B8D4-5308179AEE2C}" type="slidenum">
              <a:rPr lang="en-US" smtClean="0"/>
              <a:pPr/>
              <a:t>26</a:t>
            </a:fld>
            <a:endParaRPr lang="en-US" dirty="0"/>
          </a:p>
        </p:txBody>
      </p:sp>
    </p:spTree>
    <p:extLst>
      <p:ext uri="{BB962C8B-B14F-4D97-AF65-F5344CB8AC3E}">
        <p14:creationId xmlns:p14="http://schemas.microsoft.com/office/powerpoint/2010/main" val="376819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Workflow - Working on Local Repository</a:t>
            </a:r>
          </a:p>
        </p:txBody>
      </p:sp>
      <p:sp>
        <p:nvSpPr>
          <p:cNvPr id="3" name="Content Placeholder 2"/>
          <p:cNvSpPr>
            <a:spLocks noGrp="1"/>
          </p:cNvSpPr>
          <p:nvPr>
            <p:ph idx="1"/>
          </p:nvPr>
        </p:nvSpPr>
        <p:spPr>
          <a:xfrm>
            <a:off x="328614" y="868522"/>
            <a:ext cx="8455025" cy="2742009"/>
          </a:xfrm>
        </p:spPr>
        <p:txBody>
          <a:bodyPr/>
          <a:lstStyle/>
          <a:p>
            <a:r>
              <a:rPr lang="en-US" dirty="0"/>
              <a:t>On master:	</a:t>
            </a:r>
            <a:r>
              <a:rPr lang="en-US" sz="1800" dirty="0" err="1">
                <a:solidFill>
                  <a:srgbClr val="333333"/>
                </a:solidFill>
                <a:latin typeface="Consolas" panose="020B0609020204030204" pitchFamily="49" charset="0"/>
              </a:rPr>
              <a:t>git</a:t>
            </a:r>
            <a:r>
              <a:rPr lang="en-US" sz="1800" dirty="0">
                <a:solidFill>
                  <a:srgbClr val="333333"/>
                </a:solidFill>
                <a:latin typeface="Consolas" panose="020B0609020204030204" pitchFamily="49" charset="0"/>
              </a:rPr>
              <a:t> pull --rebase</a:t>
            </a:r>
          </a:p>
          <a:p>
            <a:r>
              <a:rPr lang="en-US" dirty="0"/>
              <a:t>On master:	</a:t>
            </a:r>
            <a:r>
              <a:rPr lang="en-US" sz="1800" dirty="0" err="1">
                <a:solidFill>
                  <a:srgbClr val="333333"/>
                </a:solidFill>
                <a:latin typeface="Consolas" panose="020B0609020204030204" pitchFamily="49" charset="0"/>
              </a:rPr>
              <a:t>git</a:t>
            </a:r>
            <a:r>
              <a:rPr lang="en-US" sz="1800" dirty="0">
                <a:solidFill>
                  <a:srgbClr val="333333"/>
                </a:solidFill>
                <a:latin typeface="Consolas" panose="020B0609020204030204" pitchFamily="49" charset="0"/>
              </a:rPr>
              <a:t> checkout –b &lt;new-branch&gt;</a:t>
            </a:r>
          </a:p>
          <a:p>
            <a:r>
              <a:rPr lang="en-US" dirty="0"/>
              <a:t>Main Loop:</a:t>
            </a:r>
          </a:p>
          <a:p>
            <a:pPr lvl="1"/>
            <a:r>
              <a:rPr lang="en-US" dirty="0"/>
              <a:t>On new-branch:     </a:t>
            </a:r>
            <a:r>
              <a:rPr lang="en-US" i="1" dirty="0"/>
              <a:t>modify files</a:t>
            </a:r>
          </a:p>
          <a:p>
            <a:pPr lvl="1"/>
            <a:r>
              <a:rPr lang="en-US" sz="1800" dirty="0"/>
              <a:t>On new-branch: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add/</a:t>
            </a:r>
            <a:r>
              <a:rPr lang="en-US" dirty="0" err="1">
                <a:solidFill>
                  <a:srgbClr val="333333"/>
                </a:solidFill>
                <a:latin typeface="Consolas" panose="020B0609020204030204" pitchFamily="49" charset="0"/>
              </a:rPr>
              <a:t>rm</a:t>
            </a:r>
            <a:r>
              <a:rPr lang="en-US" dirty="0">
                <a:solidFill>
                  <a:srgbClr val="333333"/>
                </a:solidFill>
                <a:latin typeface="Consolas" panose="020B0609020204030204" pitchFamily="49" charset="0"/>
              </a:rPr>
              <a:t> &lt;files&gt;</a:t>
            </a:r>
          </a:p>
          <a:p>
            <a:pPr lvl="1"/>
            <a:r>
              <a:rPr lang="en-US" sz="1800" dirty="0"/>
              <a:t>On new-branch: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commit [–m “my commit message”]</a:t>
            </a:r>
          </a:p>
          <a:p>
            <a:endParaRPr lang="en-US" dirty="0"/>
          </a:p>
          <a:p>
            <a:r>
              <a:rPr lang="en-US" dirty="0"/>
              <a:t>Switching between branches:</a:t>
            </a:r>
          </a:p>
          <a:p>
            <a:pPr marL="457200" lvl="2">
              <a:spcBef>
                <a:spcPts val="1200"/>
              </a:spcBef>
            </a:pP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checkout master</a:t>
            </a:r>
          </a:p>
          <a:p>
            <a:pPr marL="457200" lvl="2">
              <a:spcBef>
                <a:spcPts val="1200"/>
              </a:spcBef>
            </a:pP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checkout &lt;new-branch&gt;</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27</a:t>
            </a:fld>
            <a:endParaRPr lang="en-US" dirty="0"/>
          </a:p>
        </p:txBody>
      </p:sp>
      <p:pic>
        <p:nvPicPr>
          <p:cNvPr id="5" name="Picture 4"/>
          <p:cNvPicPr>
            <a:picLocks noChangeAspect="1"/>
          </p:cNvPicPr>
          <p:nvPr/>
        </p:nvPicPr>
        <p:blipFill>
          <a:blip r:embed="rId3"/>
          <a:stretch>
            <a:fillRect/>
          </a:stretch>
        </p:blipFill>
        <p:spPr>
          <a:xfrm>
            <a:off x="5685126" y="2803526"/>
            <a:ext cx="3098513" cy="1061471"/>
          </a:xfrm>
          <a:prstGeom prst="rect">
            <a:avLst/>
          </a:prstGeom>
        </p:spPr>
      </p:pic>
    </p:spTree>
    <p:extLst>
      <p:ext uri="{BB962C8B-B14F-4D97-AF65-F5344CB8AC3E}">
        <p14:creationId xmlns:p14="http://schemas.microsoft.com/office/powerpoint/2010/main" val="1677385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28613" y="219076"/>
            <a:ext cx="8686800" cy="775597"/>
          </a:xfrm>
        </p:spPr>
        <p:txBody>
          <a:bodyPr/>
          <a:lstStyle/>
          <a:p>
            <a:r>
              <a:rPr lang="en-US" b="1" dirty="0"/>
              <a:t>Practice: Introduction</a:t>
            </a:r>
            <a:br>
              <a:rPr lang="en-US" b="1" dirty="0"/>
            </a:br>
            <a:endParaRPr lang="en-US" b="1" dirty="0">
              <a:solidFill>
                <a:srgbClr val="0070C0"/>
              </a:solidFill>
              <a:effectLst>
                <a:outerShdw blurRad="38100" dist="38100" dir="2700000" algn="tl">
                  <a:srgbClr val="000000">
                    <a:alpha val="43137"/>
                  </a:srgbClr>
                </a:outerShdw>
              </a:effectLst>
              <a:latin typeface="Arial" charset="0"/>
              <a:cs typeface="Arial" charset="0"/>
            </a:endParaRPr>
          </a:p>
        </p:txBody>
      </p:sp>
      <p:sp>
        <p:nvSpPr>
          <p:cNvPr id="3" name="Rectangle 2"/>
          <p:cNvSpPr/>
          <p:nvPr/>
        </p:nvSpPr>
        <p:spPr>
          <a:xfrm>
            <a:off x="824878" y="1333647"/>
            <a:ext cx="5185863" cy="2917722"/>
          </a:xfrm>
          <a:prstGeom prst="rect">
            <a:avLst/>
          </a:prstGeom>
        </p:spPr>
        <p:txBody>
          <a:bodyPr wrap="square">
            <a:spAutoFit/>
          </a:bodyPr>
          <a:lstStyle/>
          <a:p>
            <a:pPr algn="just"/>
            <a:endParaRPr lang="en-US" sz="1200" dirty="0">
              <a:solidFill>
                <a:schemeClr val="tx1"/>
              </a:solidFill>
              <a:latin typeface="Arial" panose="020B0604020202020204" pitchFamily="34" charset="0"/>
              <a:cs typeface="Arial" panose="020B0604020202020204" pitchFamily="34" charset="0"/>
            </a:endParaRPr>
          </a:p>
          <a:p>
            <a:pPr algn="just"/>
            <a:r>
              <a:rPr lang="en-US" sz="1200" dirty="0">
                <a:solidFill>
                  <a:srgbClr val="0070C0"/>
                </a:solidFill>
                <a:latin typeface="Arial" panose="020B0604020202020204" pitchFamily="34" charset="0"/>
                <a:cs typeface="Arial" panose="020B0604020202020204" pitchFamily="34" charset="0"/>
              </a:rPr>
              <a:t>echo</a:t>
            </a:r>
            <a:r>
              <a:rPr lang="en-US" sz="1200" dirty="0">
                <a:solidFill>
                  <a:schemeClr val="tx1"/>
                </a:solidFill>
                <a:latin typeface="Arial" panose="020B0604020202020204" pitchFamily="34" charset="0"/>
                <a:cs typeface="Arial" panose="020B0604020202020204" pitchFamily="34" charset="0"/>
              </a:rPr>
              <a:t> </a:t>
            </a:r>
            <a:r>
              <a:rPr lang="en-US" sz="1200" dirty="0">
                <a:solidFill>
                  <a:srgbClr val="008000"/>
                </a:solidFill>
                <a:latin typeface="Arial" panose="020B0604020202020204" pitchFamily="34" charset="0"/>
                <a:cs typeface="Arial" panose="020B0604020202020204" pitchFamily="34" charset="0"/>
              </a:rPr>
              <a:t>"Forgot this file!" </a:t>
            </a:r>
            <a:r>
              <a:rPr lang="en-US" sz="1200" dirty="0">
                <a:solidFill>
                  <a:schemeClr val="tx1"/>
                </a:solidFill>
                <a:latin typeface="Arial" panose="020B0604020202020204" pitchFamily="34" charset="0"/>
                <a:cs typeface="Arial" panose="020B0604020202020204" pitchFamily="34" charset="0"/>
              </a:rPr>
              <a:t>&gt; forgot.txt </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status</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add forgot.txt </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log --name-only </a:t>
            </a:r>
            <a:r>
              <a:rPr lang="en-US" sz="1200" dirty="0">
                <a:solidFill>
                  <a:schemeClr val="bg1">
                    <a:lumMod val="50000"/>
                  </a:schemeClr>
                </a:solidFill>
                <a:latin typeface="Arial" panose="020B0604020202020204" pitchFamily="34" charset="0"/>
                <a:cs typeface="Arial" panose="020B0604020202020204" pitchFamily="34" charset="0"/>
              </a:rPr>
              <a:t># notice last commit message and files</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commit --amend -m "Here's a replacement commit message." </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log --name-only </a:t>
            </a:r>
            <a:r>
              <a:rPr lang="en-US" sz="1200" dirty="0">
                <a:solidFill>
                  <a:schemeClr val="bg1">
                    <a:lumMod val="50000"/>
                  </a:schemeClr>
                </a:solidFill>
                <a:latin typeface="Arial" panose="020B0604020202020204" pitchFamily="34" charset="0"/>
                <a:cs typeface="Arial" panose="020B0604020202020204" pitchFamily="34" charset="0"/>
              </a:rPr>
              <a:t># notice last commit message and files</a:t>
            </a:r>
          </a:p>
          <a:p>
            <a:pPr algn="just"/>
            <a:endParaRPr lang="en-US" sz="1200" dirty="0">
              <a:solidFill>
                <a:schemeClr val="tx1"/>
              </a:solidFill>
              <a:latin typeface="Arial" panose="020B0604020202020204" pitchFamily="34" charset="0"/>
              <a:cs typeface="Arial" panose="020B0604020202020204" pitchFamily="34" charset="0"/>
            </a:endParaRPr>
          </a:p>
          <a:p>
            <a:pPr algn="just"/>
            <a:r>
              <a:rPr lang="en-US" sz="1200" dirty="0">
                <a:solidFill>
                  <a:srgbClr val="0070C0"/>
                </a:solidFill>
                <a:latin typeface="Arial" panose="020B0604020202020204" pitchFamily="34" charset="0"/>
                <a:cs typeface="Arial" panose="020B0604020202020204" pitchFamily="34" charset="0"/>
              </a:rPr>
              <a:t>echo</a:t>
            </a:r>
            <a:r>
              <a:rPr lang="en-US" sz="1200" dirty="0">
                <a:solidFill>
                  <a:schemeClr val="tx1"/>
                </a:solidFill>
                <a:latin typeface="Arial" panose="020B0604020202020204" pitchFamily="34" charset="0"/>
                <a:cs typeface="Arial" panose="020B0604020202020204" pitchFamily="34" charset="0"/>
              </a:rPr>
              <a:t> </a:t>
            </a:r>
            <a:r>
              <a:rPr lang="en-US" sz="1200" dirty="0">
                <a:solidFill>
                  <a:srgbClr val="008000"/>
                </a:solidFill>
                <a:latin typeface="Arial" panose="020B0604020202020204" pitchFamily="34" charset="0"/>
                <a:cs typeface="Arial" panose="020B0604020202020204" pitchFamily="34" charset="0"/>
              </a:rPr>
              <a:t>"Don't really need this line." </a:t>
            </a:r>
            <a:r>
              <a:rPr lang="en-US" sz="1200" dirty="0">
                <a:solidFill>
                  <a:schemeClr val="tx1"/>
                </a:solidFill>
                <a:latin typeface="Arial" panose="020B0604020202020204" pitchFamily="34" charset="0"/>
                <a:cs typeface="Arial" panose="020B0604020202020204" pitchFamily="34" charset="0"/>
              </a:rPr>
              <a:t>&gt; myfile.txt </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add myfile.txt </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status</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reset HEAD myfile.txt </a:t>
            </a:r>
            <a:r>
              <a:rPr lang="en-US" sz="1200" dirty="0">
                <a:solidFill>
                  <a:schemeClr val="bg1">
                    <a:lumMod val="50000"/>
                  </a:schemeClr>
                </a:solidFill>
                <a:latin typeface="Arial" panose="020B0604020202020204" pitchFamily="34" charset="0"/>
                <a:cs typeface="Arial" panose="020B0604020202020204" pitchFamily="34" charset="0"/>
              </a:rPr>
              <a:t># Unstage. </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status</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checkout myfile.txt </a:t>
            </a:r>
            <a:r>
              <a:rPr lang="en-US" sz="1200" dirty="0">
                <a:solidFill>
                  <a:schemeClr val="bg1">
                    <a:lumMod val="50000"/>
                  </a:schemeClr>
                </a:solidFill>
                <a:latin typeface="Arial" panose="020B0604020202020204" pitchFamily="34" charset="0"/>
                <a:cs typeface="Arial" panose="020B0604020202020204" pitchFamily="34" charset="0"/>
              </a:rPr>
              <a:t># Delete change.</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status</a:t>
            </a:r>
          </a:p>
          <a:p>
            <a:pPr algn="just"/>
            <a:r>
              <a:rPr lang="en-US" sz="1200" dirty="0" err="1">
                <a:solidFill>
                  <a:schemeClr val="tx1"/>
                </a:solidFill>
                <a:latin typeface="Arial" panose="020B0604020202020204" pitchFamily="34" charset="0"/>
                <a:cs typeface="Arial" panose="020B0604020202020204" pitchFamily="34" charset="0"/>
              </a:rPr>
              <a:t>git</a:t>
            </a:r>
            <a:r>
              <a:rPr lang="en-US" sz="1200" dirty="0">
                <a:solidFill>
                  <a:schemeClr val="tx1"/>
                </a:solidFill>
                <a:latin typeface="Arial" panose="020B0604020202020204" pitchFamily="34" charset="0"/>
                <a:cs typeface="Arial" panose="020B0604020202020204" pitchFamily="34" charset="0"/>
              </a:rPr>
              <a:t> checkout -- . </a:t>
            </a:r>
            <a:r>
              <a:rPr lang="en-US" sz="1200" dirty="0">
                <a:solidFill>
                  <a:schemeClr val="bg1">
                    <a:lumMod val="50000"/>
                  </a:schemeClr>
                </a:solidFill>
                <a:latin typeface="Arial" panose="020B0604020202020204" pitchFamily="34" charset="0"/>
                <a:cs typeface="Arial" panose="020B0604020202020204" pitchFamily="34" charset="0"/>
              </a:rPr>
              <a:t>#to discard changes in working directory</a:t>
            </a:r>
          </a:p>
          <a:p>
            <a:pPr algn="just"/>
            <a:endParaRPr lang="en-US" sz="1200" dirty="0">
              <a:solidFill>
                <a:schemeClr val="bg1">
                  <a:lumMod val="50000"/>
                </a:schemeClr>
              </a:solidFill>
              <a:latin typeface="Arial" panose="020B0604020202020204" pitchFamily="34" charset="0"/>
              <a:cs typeface="Arial" panose="020B0604020202020204" pitchFamily="34" charset="0"/>
            </a:endParaRPr>
          </a:p>
        </p:txBody>
      </p:sp>
      <p:sp>
        <p:nvSpPr>
          <p:cNvPr id="9" name="Line Callout 1 8"/>
          <p:cNvSpPr/>
          <p:nvPr/>
        </p:nvSpPr>
        <p:spPr bwMode="auto">
          <a:xfrm>
            <a:off x="5550878" y="1321616"/>
            <a:ext cx="1872965" cy="853707"/>
          </a:xfrm>
          <a:prstGeom prst="borderCallout1">
            <a:avLst>
              <a:gd name="adj1" fmla="val 53802"/>
              <a:gd name="adj2" fmla="val -2862"/>
              <a:gd name="adj3" fmla="val 62165"/>
              <a:gd name="adj4" fmla="val -55252"/>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r>
              <a:rPr lang="en-US" sz="675" dirty="0"/>
              <a:t>Oops! We made a mistake there, by not adding our new changes into the commit. Fortunately for us, </a:t>
            </a:r>
            <a:r>
              <a:rPr lang="en-US" sz="675" dirty="0" err="1"/>
              <a:t>git</a:t>
            </a:r>
            <a:r>
              <a:rPr lang="en-US" sz="675" dirty="0"/>
              <a:t> can rewrite history! If we commit those changes with the "--amend" option, we're actually changing the last commit. We can also change its commit message.</a:t>
            </a:r>
            <a:endParaRPr lang="en-US" sz="675" dirty="0">
              <a:solidFill>
                <a:schemeClr val="hlink"/>
              </a:solidFill>
              <a:latin typeface="Arial" pitchFamily="34" charset="0"/>
            </a:endParaRPr>
          </a:p>
        </p:txBody>
      </p:sp>
      <p:sp>
        <p:nvSpPr>
          <p:cNvPr id="10" name="Line Callout 1 9"/>
          <p:cNvSpPr/>
          <p:nvPr/>
        </p:nvSpPr>
        <p:spPr bwMode="auto">
          <a:xfrm>
            <a:off x="5550877" y="2701142"/>
            <a:ext cx="1977635" cy="757166"/>
          </a:xfrm>
          <a:prstGeom prst="borderCallout1">
            <a:avLst>
              <a:gd name="adj1" fmla="val 53802"/>
              <a:gd name="adj2" fmla="val -2862"/>
              <a:gd name="adj3" fmla="val 20429"/>
              <a:gd name="adj4" fmla="val -80993"/>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r>
              <a:rPr lang="en-US" sz="675" dirty="0"/>
              <a:t>What if we accidentally stage something, we can unstage it with </a:t>
            </a:r>
            <a:r>
              <a:rPr lang="en-US" sz="675" dirty="0" err="1"/>
              <a:t>git</a:t>
            </a:r>
            <a:r>
              <a:rPr lang="en-US" sz="675" dirty="0"/>
              <a:t> reset. If we have untracked changes to a file that we want to discard, we can reset that file with </a:t>
            </a:r>
            <a:r>
              <a:rPr lang="en-US" sz="675" dirty="0" err="1"/>
              <a:t>git</a:t>
            </a:r>
            <a:r>
              <a:rPr lang="en-US" sz="675" dirty="0"/>
              <a:t> checkout. Bear in mind, you will lose those changes forever if you do this!</a:t>
            </a:r>
            <a:endParaRPr lang="en-US" sz="675" dirty="0">
              <a:solidFill>
                <a:schemeClr val="hlink"/>
              </a:solidFill>
              <a:latin typeface="Arial" pitchFamily="34" charset="0"/>
            </a:endParaRPr>
          </a:p>
        </p:txBody>
      </p:sp>
      <p:sp>
        <p:nvSpPr>
          <p:cNvPr id="6" name="Rectangle 3">
            <a:extLst>
              <a:ext uri="{FF2B5EF4-FFF2-40B4-BE49-F238E27FC236}">
                <a16:creationId xmlns:a16="http://schemas.microsoft.com/office/drawing/2014/main" id="{510789FE-00AB-4456-973E-53AA3D0A2043}"/>
              </a:ext>
            </a:extLst>
          </p:cNvPr>
          <p:cNvSpPr>
            <a:spLocks noChangeArrowheads="1"/>
          </p:cNvSpPr>
          <p:nvPr/>
        </p:nvSpPr>
        <p:spPr bwMode="auto">
          <a:xfrm>
            <a:off x="5239793" y="3653404"/>
            <a:ext cx="3223023" cy="861774"/>
          </a:xfrm>
          <a:prstGeom prst="rect">
            <a:avLst/>
          </a:prstGeom>
          <a:solidFill>
            <a:schemeClr val="bg1">
              <a:lumMod val="95000"/>
            </a:schemeClr>
          </a:solidFill>
          <a:ln>
            <a:solidFill>
              <a:schemeClr val="bg1"/>
            </a:solidFill>
          </a:ln>
          <a:effectLst/>
        </p:spPr>
        <p:txBody>
          <a:bodyPr vert="horz" wrap="square" lIns="0" tIns="0" rIns="0" bIns="0" numCol="1" anchor="ctr" anchorCtr="0" compatLnSpc="1">
            <a:prstTxWarp prst="textNoShape">
              <a:avLst/>
            </a:prstTxWarp>
            <a:spAutoFit/>
          </a:bodyPr>
          <a:lstStyle/>
          <a:p>
            <a:pPr defTabSz="685800" eaLnBrk="0" hangingPunct="0">
              <a:lnSpc>
                <a:spcPct val="100000"/>
              </a:lnSpc>
            </a:pPr>
            <a:r>
              <a:rPr lang="en-US" altLang="en-US" sz="1000" dirty="0">
                <a:solidFill>
                  <a:srgbClr val="222222"/>
                </a:solidFill>
                <a:latin typeface="Helvetica Neue"/>
              </a:rPr>
              <a:t>Note:</a:t>
            </a:r>
            <a:endParaRPr lang="en-US" altLang="en-US" sz="700" dirty="0">
              <a:solidFill>
                <a:schemeClr val="tx1"/>
              </a:solidFill>
            </a:endParaRPr>
          </a:p>
          <a:p>
            <a:pPr defTabSz="685800" eaLnBrk="0" hangingPunct="0">
              <a:lnSpc>
                <a:spcPct val="100000"/>
              </a:lnSpc>
              <a:buFontTx/>
              <a:buChar char="•"/>
            </a:pPr>
            <a:r>
              <a:rPr lang="en-US" altLang="en-US" sz="900" dirty="0" err="1">
                <a:solidFill>
                  <a:srgbClr val="222222"/>
                </a:solidFill>
                <a:latin typeface="Consolas" panose="020B0609020204030204" pitchFamily="49" charset="0"/>
                <a:cs typeface="Consolas" panose="020B0609020204030204" pitchFamily="49" charset="0"/>
              </a:rPr>
              <a:t>git</a:t>
            </a:r>
            <a:r>
              <a:rPr lang="en-US" altLang="en-US" sz="900" dirty="0">
                <a:solidFill>
                  <a:srgbClr val="222222"/>
                </a:solidFill>
                <a:latin typeface="Consolas" panose="020B0609020204030204" pitchFamily="49" charset="0"/>
                <a:cs typeface="Consolas" panose="020B0609020204030204" pitchFamily="49" charset="0"/>
              </a:rPr>
              <a:t> add -A</a:t>
            </a:r>
            <a:r>
              <a:rPr lang="en-US" altLang="en-US" sz="1000" dirty="0">
                <a:solidFill>
                  <a:srgbClr val="222222"/>
                </a:solidFill>
                <a:latin typeface="Helvetica Neue"/>
              </a:rPr>
              <a:t> </a:t>
            </a:r>
            <a:r>
              <a:rPr lang="en-US" altLang="en-US" sz="1000" i="1" dirty="0">
                <a:solidFill>
                  <a:srgbClr val="222222"/>
                </a:solidFill>
                <a:latin typeface="Helvetica Neue"/>
              </a:rPr>
              <a:t>stages </a:t>
            </a:r>
            <a:r>
              <a:rPr lang="en-US" altLang="en-US" sz="1000" b="1" i="1" dirty="0">
                <a:solidFill>
                  <a:srgbClr val="222222"/>
                </a:solidFill>
                <a:latin typeface="Helvetica Neue"/>
              </a:rPr>
              <a:t>All</a:t>
            </a:r>
            <a:endParaRPr lang="en-US" altLang="en-US" sz="1000" dirty="0">
              <a:solidFill>
                <a:srgbClr val="222222"/>
              </a:solidFill>
              <a:latin typeface="Helvetica Neue"/>
            </a:endParaRPr>
          </a:p>
          <a:p>
            <a:pPr defTabSz="685800" eaLnBrk="0" hangingPunct="0">
              <a:lnSpc>
                <a:spcPct val="100000"/>
              </a:lnSpc>
              <a:buFontTx/>
              <a:buChar char="•"/>
            </a:pPr>
            <a:r>
              <a:rPr lang="en-US" altLang="en-US" sz="900" dirty="0" err="1">
                <a:solidFill>
                  <a:srgbClr val="222222"/>
                </a:solidFill>
                <a:latin typeface="Consolas" panose="020B0609020204030204" pitchFamily="49" charset="0"/>
                <a:cs typeface="Consolas" panose="020B0609020204030204" pitchFamily="49" charset="0"/>
              </a:rPr>
              <a:t>git</a:t>
            </a:r>
            <a:r>
              <a:rPr lang="en-US" altLang="en-US" sz="900" dirty="0">
                <a:solidFill>
                  <a:srgbClr val="222222"/>
                </a:solidFill>
                <a:latin typeface="Consolas" panose="020B0609020204030204" pitchFamily="49" charset="0"/>
                <a:cs typeface="Consolas" panose="020B0609020204030204" pitchFamily="49" charset="0"/>
              </a:rPr>
              <a:t> add .</a:t>
            </a:r>
            <a:r>
              <a:rPr lang="en-US" altLang="en-US" sz="1000" dirty="0">
                <a:solidFill>
                  <a:srgbClr val="222222"/>
                </a:solidFill>
                <a:latin typeface="Helvetica Neue"/>
              </a:rPr>
              <a:t> </a:t>
            </a:r>
            <a:r>
              <a:rPr lang="en-US" altLang="en-US" sz="1000" i="1" dirty="0">
                <a:solidFill>
                  <a:srgbClr val="222222"/>
                </a:solidFill>
                <a:latin typeface="Helvetica Neue"/>
              </a:rPr>
              <a:t>stages new and modified, </a:t>
            </a:r>
            <a:r>
              <a:rPr lang="en-US" altLang="en-US" sz="1000" b="1" i="1" dirty="0">
                <a:solidFill>
                  <a:srgbClr val="222222"/>
                </a:solidFill>
                <a:latin typeface="Helvetica Neue"/>
              </a:rPr>
              <a:t>without deleted</a:t>
            </a:r>
            <a:endParaRPr lang="en-US" altLang="en-US" sz="1000" dirty="0">
              <a:solidFill>
                <a:srgbClr val="222222"/>
              </a:solidFill>
              <a:latin typeface="Helvetica Neue"/>
            </a:endParaRPr>
          </a:p>
          <a:p>
            <a:pPr defTabSz="685800" eaLnBrk="0" hangingPunct="0">
              <a:lnSpc>
                <a:spcPct val="100000"/>
              </a:lnSpc>
              <a:buFontTx/>
              <a:buChar char="•"/>
            </a:pPr>
            <a:r>
              <a:rPr lang="en-US" altLang="en-US" sz="900" dirty="0" err="1">
                <a:solidFill>
                  <a:srgbClr val="222222"/>
                </a:solidFill>
                <a:latin typeface="Consolas" panose="020B0609020204030204" pitchFamily="49" charset="0"/>
                <a:cs typeface="Consolas" panose="020B0609020204030204" pitchFamily="49" charset="0"/>
              </a:rPr>
              <a:t>git</a:t>
            </a:r>
            <a:r>
              <a:rPr lang="en-US" altLang="en-US" sz="900" dirty="0">
                <a:solidFill>
                  <a:srgbClr val="222222"/>
                </a:solidFill>
                <a:latin typeface="Consolas" panose="020B0609020204030204" pitchFamily="49" charset="0"/>
                <a:cs typeface="Consolas" panose="020B0609020204030204" pitchFamily="49" charset="0"/>
              </a:rPr>
              <a:t> add -u</a:t>
            </a:r>
            <a:r>
              <a:rPr lang="en-US" altLang="en-US" sz="1000" dirty="0">
                <a:solidFill>
                  <a:srgbClr val="222222"/>
                </a:solidFill>
                <a:latin typeface="Helvetica Neue"/>
              </a:rPr>
              <a:t> </a:t>
            </a:r>
            <a:r>
              <a:rPr lang="en-US" altLang="en-US" sz="1000" i="1" dirty="0">
                <a:solidFill>
                  <a:srgbClr val="222222"/>
                </a:solidFill>
                <a:latin typeface="Helvetica Neue"/>
              </a:rPr>
              <a:t>stages modified and deleted, </a:t>
            </a:r>
            <a:r>
              <a:rPr lang="en-US" altLang="en-US" sz="1000" b="1" i="1" dirty="0">
                <a:solidFill>
                  <a:srgbClr val="222222"/>
                </a:solidFill>
                <a:latin typeface="Helvetica Neue"/>
              </a:rPr>
              <a:t>without new</a:t>
            </a:r>
            <a:endParaRPr lang="en-US" altLang="en-US" sz="1000" dirty="0">
              <a:solidFill>
                <a:srgbClr val="222222"/>
              </a:solidFill>
              <a:latin typeface="Helvetica Neue"/>
            </a:endParaRPr>
          </a:p>
          <a:p>
            <a:pPr defTabSz="685800" eaLnBrk="0" hangingPunct="0">
              <a:lnSpc>
                <a:spcPct val="100000"/>
              </a:lnSpc>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566192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b="1" dirty="0"/>
              <a:t>Practice: Merge</a:t>
            </a:r>
            <a:br>
              <a:rPr lang="en-US" b="1" dirty="0"/>
            </a:br>
            <a:endParaRPr lang="en-US" b="1" dirty="0">
              <a:solidFill>
                <a:srgbClr val="0070C0"/>
              </a:solidFill>
              <a:effectLst>
                <a:outerShdw blurRad="38100" dist="38100" dir="2700000" algn="tl">
                  <a:srgbClr val="000000">
                    <a:alpha val="43137"/>
                  </a:srgbClr>
                </a:outerShdw>
              </a:effectLst>
              <a:latin typeface="Arial" charset="0"/>
              <a:cs typeface="Arial" charset="0"/>
            </a:endParaRPr>
          </a:p>
        </p:txBody>
      </p:sp>
      <p:sp>
        <p:nvSpPr>
          <p:cNvPr id="5" name="Content Placeholder 4">
            <a:extLst>
              <a:ext uri="{FF2B5EF4-FFF2-40B4-BE49-F238E27FC236}">
                <a16:creationId xmlns:a16="http://schemas.microsoft.com/office/drawing/2014/main" id="{33DEDF2A-64A0-4AE8-B1F2-6CA1F19EB4D8}"/>
              </a:ext>
            </a:extLst>
          </p:cNvPr>
          <p:cNvSpPr>
            <a:spLocks noGrp="1"/>
          </p:cNvSpPr>
          <p:nvPr>
            <p:ph idx="1"/>
          </p:nvPr>
        </p:nvSpPr>
        <p:spPr>
          <a:xfrm>
            <a:off x="328613" y="1167085"/>
            <a:ext cx="8455025" cy="2742009"/>
          </a:xfrm>
        </p:spPr>
        <p:txBody>
          <a:bodyPr/>
          <a:lstStyle/>
          <a:p>
            <a:r>
              <a:rPr lang="en-US" sz="1400" dirty="0"/>
              <a:t>Change file in master</a:t>
            </a:r>
          </a:p>
          <a:p>
            <a:r>
              <a:rPr lang="en-US" sz="1400" b="1" dirty="0"/>
              <a:t>git checkout –b </a:t>
            </a:r>
            <a:r>
              <a:rPr lang="en-US" sz="1400" b="1" dirty="0" err="1"/>
              <a:t>newBranch</a:t>
            </a:r>
            <a:endParaRPr lang="en-US" sz="1400" b="1" dirty="0"/>
          </a:p>
          <a:p>
            <a:r>
              <a:rPr lang="en-US" sz="1400" b="1" dirty="0"/>
              <a:t>git reset --hard HEAD^</a:t>
            </a:r>
          </a:p>
          <a:p>
            <a:r>
              <a:rPr lang="en-US" sz="1400" dirty="0"/>
              <a:t>Change same line in the file in </a:t>
            </a:r>
            <a:r>
              <a:rPr lang="en-US" sz="1400" dirty="0" err="1"/>
              <a:t>newBranch</a:t>
            </a:r>
            <a:endParaRPr lang="en-US" sz="1400" dirty="0"/>
          </a:p>
          <a:p>
            <a:r>
              <a:rPr lang="en-US" sz="1400" dirty="0"/>
              <a:t>Commit the change</a:t>
            </a:r>
          </a:p>
          <a:p>
            <a:r>
              <a:rPr lang="en-US" sz="1400" dirty="0"/>
              <a:t>Change another line in the file</a:t>
            </a:r>
          </a:p>
          <a:p>
            <a:r>
              <a:rPr lang="en-US" sz="1400" dirty="0"/>
              <a:t>Commit the new change</a:t>
            </a:r>
          </a:p>
          <a:p>
            <a:r>
              <a:rPr lang="en-US" sz="1400" b="1" dirty="0"/>
              <a:t>git merge master</a:t>
            </a:r>
          </a:p>
          <a:p>
            <a:r>
              <a:rPr lang="en-US" sz="1400" dirty="0"/>
              <a:t>Fix merge errors</a:t>
            </a:r>
          </a:p>
          <a:p>
            <a:r>
              <a:rPr lang="en-US" sz="1400" dirty="0"/>
              <a:t>Add file to index</a:t>
            </a:r>
          </a:p>
          <a:p>
            <a:r>
              <a:rPr lang="en-US" sz="1400" b="1" dirty="0"/>
              <a:t>git commit</a:t>
            </a:r>
          </a:p>
          <a:p>
            <a:endParaRPr lang="en-US" b="1" dirty="0"/>
          </a:p>
          <a:p>
            <a:endParaRPr lang="en-US" dirty="0"/>
          </a:p>
        </p:txBody>
      </p:sp>
      <p:sp>
        <p:nvSpPr>
          <p:cNvPr id="10" name="Line Callout 1 8">
            <a:extLst>
              <a:ext uri="{FF2B5EF4-FFF2-40B4-BE49-F238E27FC236}">
                <a16:creationId xmlns:a16="http://schemas.microsoft.com/office/drawing/2014/main" id="{25D5DF84-24A4-489B-98E9-88743220C5C0}"/>
              </a:ext>
            </a:extLst>
          </p:cNvPr>
          <p:cNvSpPr/>
          <p:nvPr/>
        </p:nvSpPr>
        <p:spPr bwMode="auto">
          <a:xfrm>
            <a:off x="3906433" y="1459838"/>
            <a:ext cx="1872965" cy="182719"/>
          </a:xfrm>
          <a:prstGeom prst="borderCallout1">
            <a:avLst>
              <a:gd name="adj1" fmla="val 53802"/>
              <a:gd name="adj2" fmla="val -2862"/>
              <a:gd name="adj3" fmla="val 62165"/>
              <a:gd name="adj4" fmla="val -55252"/>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r>
              <a:rPr lang="en-US" sz="675" dirty="0"/>
              <a:t>Create and checkout new branch</a:t>
            </a:r>
            <a:endParaRPr lang="en-US" sz="675" dirty="0">
              <a:solidFill>
                <a:schemeClr val="hlink"/>
              </a:solidFill>
              <a:latin typeface="Arial" pitchFamily="34" charset="0"/>
            </a:endParaRPr>
          </a:p>
        </p:txBody>
      </p:sp>
      <p:sp>
        <p:nvSpPr>
          <p:cNvPr id="11" name="Line Callout 1 8">
            <a:extLst>
              <a:ext uri="{FF2B5EF4-FFF2-40B4-BE49-F238E27FC236}">
                <a16:creationId xmlns:a16="http://schemas.microsoft.com/office/drawing/2014/main" id="{35F8D6FC-AB7F-490A-B6C2-D8E3F4164482}"/>
              </a:ext>
            </a:extLst>
          </p:cNvPr>
          <p:cNvSpPr/>
          <p:nvPr/>
        </p:nvSpPr>
        <p:spPr bwMode="auto">
          <a:xfrm>
            <a:off x="3455310" y="1827712"/>
            <a:ext cx="1872965" cy="182719"/>
          </a:xfrm>
          <a:prstGeom prst="borderCallout1">
            <a:avLst>
              <a:gd name="adj1" fmla="val 53802"/>
              <a:gd name="adj2" fmla="val -2862"/>
              <a:gd name="adj3" fmla="val 62165"/>
              <a:gd name="adj4" fmla="val -55252"/>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r>
              <a:rPr lang="en-US" sz="675" dirty="0"/>
              <a:t>Remove last commit from the new branch</a:t>
            </a:r>
            <a:endParaRPr lang="en-US" sz="675" dirty="0">
              <a:solidFill>
                <a:schemeClr val="hlink"/>
              </a:solidFill>
              <a:latin typeface="Arial" pitchFamily="34" charset="0"/>
            </a:endParaRPr>
          </a:p>
        </p:txBody>
      </p:sp>
      <p:sp>
        <p:nvSpPr>
          <p:cNvPr id="15" name="Line Callout 1 8">
            <a:extLst>
              <a:ext uri="{FF2B5EF4-FFF2-40B4-BE49-F238E27FC236}">
                <a16:creationId xmlns:a16="http://schemas.microsoft.com/office/drawing/2014/main" id="{FFAEC254-1A72-4D5B-B6A6-C07D25EF6931}"/>
              </a:ext>
            </a:extLst>
          </p:cNvPr>
          <p:cNvSpPr/>
          <p:nvPr/>
        </p:nvSpPr>
        <p:spPr bwMode="auto">
          <a:xfrm>
            <a:off x="2592569" y="4370763"/>
            <a:ext cx="1872965" cy="182719"/>
          </a:xfrm>
          <a:prstGeom prst="borderCallout1">
            <a:avLst>
              <a:gd name="adj1" fmla="val 53802"/>
              <a:gd name="adj2" fmla="val -2862"/>
              <a:gd name="adj3" fmla="val 62165"/>
              <a:gd name="adj4" fmla="val -55252"/>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r>
              <a:rPr lang="en-US" sz="675" dirty="0"/>
              <a:t>Commit message auto-generated</a:t>
            </a:r>
            <a:endParaRPr lang="en-US" sz="675" dirty="0">
              <a:solidFill>
                <a:schemeClr val="hlink"/>
              </a:solidFill>
              <a:latin typeface="Arial" pitchFamily="34" charset="0"/>
            </a:endParaRPr>
          </a:p>
        </p:txBody>
      </p:sp>
    </p:spTree>
    <p:extLst>
      <p:ext uri="{BB962C8B-B14F-4D97-AF65-F5344CB8AC3E}">
        <p14:creationId xmlns:p14="http://schemas.microsoft.com/office/powerpoint/2010/main" val="3317797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Git</a:t>
            </a:r>
            <a:r>
              <a:rPr lang="en-US" dirty="0"/>
              <a:t>?</a:t>
            </a:r>
          </a:p>
        </p:txBody>
      </p:sp>
      <p:sp>
        <p:nvSpPr>
          <p:cNvPr id="6" name="Content Placeholder 5"/>
          <p:cNvSpPr>
            <a:spLocks noGrp="1"/>
          </p:cNvSpPr>
          <p:nvPr>
            <p:ph idx="1"/>
          </p:nvPr>
        </p:nvSpPr>
        <p:spPr/>
        <p:txBody>
          <a:bodyPr/>
          <a:lstStyle/>
          <a:p>
            <a:r>
              <a:rPr lang="en-US" dirty="0"/>
              <a:t>Distributed SCM</a:t>
            </a:r>
          </a:p>
          <a:p>
            <a:r>
              <a:rPr lang="en-US" dirty="0"/>
              <a:t>Free</a:t>
            </a:r>
          </a:p>
          <a:p>
            <a:r>
              <a:rPr lang="en-US" dirty="0"/>
              <a:t>Open-source</a:t>
            </a:r>
          </a:p>
          <a:p>
            <a:r>
              <a:rPr lang="en-GB" dirty="0"/>
              <a:t>By Linus Torvalds for Linux kernel development – 2005</a:t>
            </a:r>
          </a:p>
          <a:p>
            <a:r>
              <a:rPr lang="en-GB" b="1" dirty="0"/>
              <a:t>Every working directory - full-fledged local repository</a:t>
            </a:r>
            <a:r>
              <a:rPr lang="en-GB" dirty="0"/>
              <a:t>:</a:t>
            </a:r>
          </a:p>
          <a:p>
            <a:pPr lvl="1"/>
            <a:r>
              <a:rPr lang="en-GB" dirty="0"/>
              <a:t>complete history</a:t>
            </a:r>
          </a:p>
          <a:p>
            <a:pPr lvl="1"/>
            <a:r>
              <a:rPr lang="en-GB" dirty="0"/>
              <a:t>full version tracking</a:t>
            </a:r>
          </a:p>
          <a:p>
            <a:r>
              <a:rPr lang="en-US" b="1" dirty="0"/>
              <a:t>Every commit is a snapshot of the whole repository</a:t>
            </a:r>
            <a:endParaRPr lang="en-GB" b="1" dirty="0"/>
          </a:p>
          <a:p>
            <a:endParaRPr lang="en-US" dirty="0"/>
          </a:p>
        </p:txBody>
      </p:sp>
      <p:pic>
        <p:nvPicPr>
          <p:cNvPr id="7" name="Picture 6"/>
          <p:cNvPicPr>
            <a:picLocks noChangeAspect="1"/>
          </p:cNvPicPr>
          <p:nvPr/>
        </p:nvPicPr>
        <p:blipFill>
          <a:blip r:embed="rId3"/>
          <a:stretch>
            <a:fillRect/>
          </a:stretch>
        </p:blipFill>
        <p:spPr>
          <a:xfrm>
            <a:off x="3288484" y="102241"/>
            <a:ext cx="5029200" cy="628650"/>
          </a:xfrm>
          <a:prstGeom prst="rect">
            <a:avLst/>
          </a:prstGeom>
        </p:spPr>
      </p:pic>
    </p:spTree>
    <p:extLst>
      <p:ext uri="{BB962C8B-B14F-4D97-AF65-F5344CB8AC3E}">
        <p14:creationId xmlns:p14="http://schemas.microsoft.com/office/powerpoint/2010/main" val="1323481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28613" y="219076"/>
            <a:ext cx="8686800" cy="775597"/>
          </a:xfrm>
        </p:spPr>
        <p:txBody>
          <a:bodyPr/>
          <a:lstStyle/>
          <a:p>
            <a:r>
              <a:rPr lang="en-US" b="1" dirty="0"/>
              <a:t>Practice:  Git Aliases</a:t>
            </a:r>
            <a:br>
              <a:rPr lang="en-US" b="1" dirty="0"/>
            </a:br>
            <a:endParaRPr lang="en-US" b="1" dirty="0"/>
          </a:p>
        </p:txBody>
      </p:sp>
      <p:sp>
        <p:nvSpPr>
          <p:cNvPr id="3" name="Rectangle 2"/>
          <p:cNvSpPr/>
          <p:nvPr/>
        </p:nvSpPr>
        <p:spPr>
          <a:xfrm>
            <a:off x="1716340" y="980859"/>
            <a:ext cx="3006329" cy="694806"/>
          </a:xfrm>
          <a:prstGeom prst="rect">
            <a:avLst/>
          </a:prstGeom>
        </p:spPr>
        <p:txBody>
          <a:bodyPr wrap="square">
            <a:spAutoFit/>
          </a:bodyPr>
          <a:lstStyle/>
          <a:p>
            <a:pPr lvl="0" algn="just"/>
            <a:endParaRPr lang="en-US" altLang="en-US" sz="750" dirty="0">
              <a:solidFill>
                <a:schemeClr val="tx1"/>
              </a:solidFill>
              <a:latin typeface="Times New Roman" panose="02020603050405020304" pitchFamily="18" charset="0"/>
              <a:cs typeface="Times New Roman" panose="02020603050405020304" pitchFamily="18" charset="0"/>
            </a:endParaRPr>
          </a:p>
          <a:p>
            <a:pPr lvl="0" algn="just"/>
            <a:endParaRPr lang="en-US" altLang="en-US" sz="750" dirty="0">
              <a:solidFill>
                <a:schemeClr val="tx1"/>
              </a:solidFill>
              <a:latin typeface="Times New Roman" panose="02020603050405020304" pitchFamily="18" charset="0"/>
              <a:cs typeface="Times New Roman" panose="02020603050405020304" pitchFamily="18" charset="0"/>
            </a:endParaRPr>
          </a:p>
          <a:p>
            <a:pPr lvl="0" algn="just"/>
            <a:endParaRPr lang="en-US" altLang="en-US" sz="750" dirty="0">
              <a:solidFill>
                <a:schemeClr val="tx1"/>
              </a:solidFill>
              <a:latin typeface="Times New Roman" panose="02020603050405020304" pitchFamily="18" charset="0"/>
              <a:cs typeface="Times New Roman" panose="02020603050405020304" pitchFamily="18" charset="0"/>
            </a:endParaRPr>
          </a:p>
          <a:p>
            <a:pPr lvl="0" algn="just"/>
            <a:endParaRPr lang="en-US" altLang="en-US" sz="750" dirty="0">
              <a:solidFill>
                <a:schemeClr val="tx1"/>
              </a:solidFill>
              <a:latin typeface="Times New Roman" panose="02020603050405020304" pitchFamily="18" charset="0"/>
              <a:cs typeface="Times New Roman" panose="02020603050405020304" pitchFamily="18" charset="0"/>
            </a:endParaRPr>
          </a:p>
          <a:p>
            <a:pPr algn="just"/>
            <a:endParaRPr lang="en-US" sz="675" dirty="0">
              <a:solidFill>
                <a:schemeClr val="bg1">
                  <a:lumMod val="50000"/>
                </a:schemeClr>
              </a:solidFill>
              <a:latin typeface="Times New Roman" panose="02020603050405020304" pitchFamily="18" charset="0"/>
              <a:cs typeface="Times New Roman" panose="02020603050405020304" pitchFamily="18" charset="0"/>
            </a:endParaRPr>
          </a:p>
          <a:p>
            <a:pPr algn="just"/>
            <a:endParaRPr lang="en-US" sz="675"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1143000" y="7482"/>
            <a:ext cx="65" cy="32793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9025" numCol="1" anchor="ctr" anchorCtr="0" compatLnSpc="1">
            <a:prstTxWarp prst="textNoShape">
              <a:avLst/>
            </a:prstTxWarp>
            <a:spAutoFit/>
          </a:bodyPr>
          <a:lstStyle/>
          <a:p>
            <a:pPr defTabSz="685800" eaLnBrk="0" hangingPunct="0">
              <a:lnSpc>
                <a:spcPct val="100000"/>
              </a:lnSpc>
            </a:pPr>
            <a:endParaRPr lang="en-US" altLang="en-US" sz="1350" dirty="0">
              <a:solidFill>
                <a:schemeClr val="tx1"/>
              </a:solidFill>
              <a:latin typeface="Arial" panose="020B0604020202020204" pitchFamily="34" charset="0"/>
            </a:endParaRPr>
          </a:p>
        </p:txBody>
      </p:sp>
      <p:sp>
        <p:nvSpPr>
          <p:cNvPr id="11" name="Rectangle 8"/>
          <p:cNvSpPr>
            <a:spLocks noChangeArrowheads="1"/>
          </p:cNvSpPr>
          <p:nvPr/>
        </p:nvSpPr>
        <p:spPr bwMode="auto">
          <a:xfrm>
            <a:off x="1143000" y="24309"/>
            <a:ext cx="65" cy="29428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2849" rIns="0" bIns="42849" numCol="1" anchor="ctr" anchorCtr="0" compatLnSpc="1">
            <a:prstTxWarp prst="textNoShape">
              <a:avLst/>
            </a:prstTxWarp>
            <a:spAutoFit/>
          </a:bodyPr>
          <a:lstStyle/>
          <a:p>
            <a:pPr defTabSz="685800" eaLnBrk="0" hangingPunct="0">
              <a:lnSpc>
                <a:spcPct val="100000"/>
              </a:lnSpc>
            </a:pPr>
            <a:endParaRPr lang="en-US" altLang="en-US" sz="1350" dirty="0">
              <a:solidFill>
                <a:schemeClr val="tx1"/>
              </a:solidFill>
              <a:latin typeface="Arial" panose="020B0604020202020204" pitchFamily="34" charset="0"/>
            </a:endParaRPr>
          </a:p>
        </p:txBody>
      </p:sp>
      <p:sp>
        <p:nvSpPr>
          <p:cNvPr id="14" name="Rectangle 10"/>
          <p:cNvSpPr>
            <a:spLocks noChangeArrowheads="1"/>
          </p:cNvSpPr>
          <p:nvPr/>
        </p:nvSpPr>
        <p:spPr bwMode="auto">
          <a:xfrm>
            <a:off x="1143000" y="24309"/>
            <a:ext cx="65" cy="29428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2849" rIns="0" bIns="42849" numCol="1" anchor="ctr" anchorCtr="0" compatLnSpc="1">
            <a:prstTxWarp prst="textNoShape">
              <a:avLst/>
            </a:prstTxWarp>
            <a:spAutoFit/>
          </a:bodyPr>
          <a:lstStyle/>
          <a:p>
            <a:pPr defTabSz="685800" eaLnBrk="0" hangingPunct="0">
              <a:lnSpc>
                <a:spcPct val="100000"/>
              </a:lnSpc>
            </a:pPr>
            <a:endParaRPr lang="en-US" altLang="en-US" sz="1350" dirty="0">
              <a:solidFill>
                <a:schemeClr val="tx1"/>
              </a:solidFill>
              <a:latin typeface="Arial" panose="020B0604020202020204" pitchFamily="34" charset="0"/>
            </a:endParaRPr>
          </a:p>
        </p:txBody>
      </p:sp>
      <p:sp>
        <p:nvSpPr>
          <p:cNvPr id="4" name="Rectangle 3"/>
          <p:cNvSpPr/>
          <p:nvPr/>
        </p:nvSpPr>
        <p:spPr>
          <a:xfrm>
            <a:off x="779531" y="1000374"/>
            <a:ext cx="7570983" cy="2419124"/>
          </a:xfrm>
          <a:prstGeom prst="rect">
            <a:avLst/>
          </a:prstGeom>
        </p:spPr>
        <p:txBody>
          <a:bodyPr wrap="square">
            <a:spAutoFit/>
          </a:bodyPr>
          <a:lstStyle/>
          <a:p>
            <a:pPr lvl="0" eaLnBrk="0" hangingPunct="0"/>
            <a:endParaRPr lang="en-US" altLang="en-US" sz="1400" dirty="0">
              <a:solidFill>
                <a:schemeClr val="tx1"/>
              </a:solidFill>
              <a:latin typeface="Arial" panose="020B0604020202020204" pitchFamily="34" charset="0"/>
              <a:cs typeface="Arial" panose="020B0604020202020204" pitchFamily="34" charset="0"/>
            </a:endParaRPr>
          </a:p>
          <a:p>
            <a:pPr lvl="0" eaLnBrk="0" hangingPunct="0"/>
            <a:r>
              <a:rPr lang="en-US" altLang="en-US" sz="1400" dirty="0" err="1">
                <a:solidFill>
                  <a:schemeClr val="tx1"/>
                </a:solidFill>
                <a:latin typeface="Arial" panose="020B0604020202020204" pitchFamily="34" charset="0"/>
                <a:cs typeface="Arial" panose="020B0604020202020204" pitchFamily="34" charset="0"/>
              </a:rPr>
              <a:t>git</a:t>
            </a:r>
            <a:r>
              <a:rPr lang="en-US" altLang="en-US" sz="1400" dirty="0">
                <a:solidFill>
                  <a:schemeClr val="tx1"/>
                </a:solidFill>
                <a:latin typeface="Arial" panose="020B0604020202020204" pitchFamily="34" charset="0"/>
                <a:cs typeface="Arial" panose="020B0604020202020204" pitchFamily="34" charset="0"/>
              </a:rPr>
              <a:t> config --global </a:t>
            </a:r>
            <a:r>
              <a:rPr lang="en-US" altLang="en-US" sz="1400" dirty="0" err="1">
                <a:solidFill>
                  <a:srgbClr val="C00000"/>
                </a:solidFill>
                <a:latin typeface="Arial" panose="020B0604020202020204" pitchFamily="34" charset="0"/>
                <a:cs typeface="Arial" panose="020B0604020202020204" pitchFamily="34" charset="0"/>
              </a:rPr>
              <a:t>alias.unstage</a:t>
            </a:r>
            <a:r>
              <a:rPr lang="en-US" altLang="en-US" sz="1400" dirty="0">
                <a:solidFill>
                  <a:srgbClr val="C00000"/>
                </a:solidFill>
                <a:latin typeface="Arial" panose="020B0604020202020204" pitchFamily="34" charset="0"/>
                <a:cs typeface="Arial" panose="020B0604020202020204" pitchFamily="34" charset="0"/>
              </a:rPr>
              <a:t> </a:t>
            </a:r>
            <a:r>
              <a:rPr lang="en-US" altLang="en-US" sz="1400" dirty="0">
                <a:solidFill>
                  <a:schemeClr val="tx1"/>
                </a:solidFill>
                <a:latin typeface="Arial" panose="020B0604020202020204" pitchFamily="34" charset="0"/>
                <a:cs typeface="Arial" panose="020B0604020202020204" pitchFamily="34" charset="0"/>
              </a:rPr>
              <a:t>‘reset HEAD --’ </a:t>
            </a:r>
            <a:r>
              <a:rPr lang="en-US" altLang="en-US" sz="1400" dirty="0">
                <a:solidFill>
                  <a:schemeClr val="bg1">
                    <a:lumMod val="50000"/>
                  </a:schemeClr>
                </a:solidFill>
                <a:latin typeface="Arial" panose="020B0604020202020204" pitchFamily="34" charset="0"/>
                <a:cs typeface="Arial" panose="020B0604020202020204" pitchFamily="34" charset="0"/>
              </a:rPr>
              <a:t># remove from index</a:t>
            </a:r>
          </a:p>
          <a:p>
            <a:pPr lvl="0" eaLnBrk="0" hangingPunct="0"/>
            <a:endParaRPr lang="en-US" altLang="en-US" sz="1400" dirty="0">
              <a:solidFill>
                <a:schemeClr val="tx1"/>
              </a:solidFill>
              <a:latin typeface="Arial" panose="020B0604020202020204" pitchFamily="34" charset="0"/>
              <a:cs typeface="Arial" panose="020B0604020202020204" pitchFamily="34" charset="0"/>
            </a:endParaRPr>
          </a:p>
          <a:p>
            <a:pPr lvl="0" eaLnBrk="0" hangingPunct="0"/>
            <a:r>
              <a:rPr lang="en-US" altLang="en-US" sz="1400" dirty="0">
                <a:solidFill>
                  <a:schemeClr val="tx1"/>
                </a:solidFill>
                <a:latin typeface="Arial" panose="020B0604020202020204" pitchFamily="34" charset="0"/>
                <a:cs typeface="Arial" panose="020B0604020202020204" pitchFamily="34" charset="0"/>
              </a:rPr>
              <a:t>echo “D” &gt; d.txt; </a:t>
            </a:r>
            <a:r>
              <a:rPr lang="en-US" altLang="en-US" sz="1400" dirty="0" err="1">
                <a:solidFill>
                  <a:schemeClr val="tx1"/>
                </a:solidFill>
                <a:latin typeface="Arial" panose="020B0604020202020204" pitchFamily="34" charset="0"/>
                <a:cs typeface="Arial" panose="020B0604020202020204" pitchFamily="34" charset="0"/>
              </a:rPr>
              <a:t>git</a:t>
            </a:r>
            <a:r>
              <a:rPr lang="en-US" altLang="en-US" sz="1400" dirty="0">
                <a:solidFill>
                  <a:schemeClr val="tx1"/>
                </a:solidFill>
                <a:latin typeface="Arial" panose="020B0604020202020204" pitchFamily="34" charset="0"/>
                <a:cs typeface="Arial" panose="020B0604020202020204" pitchFamily="34" charset="0"/>
              </a:rPr>
              <a:t> add .</a:t>
            </a:r>
          </a:p>
          <a:p>
            <a:pPr lvl="0" eaLnBrk="0" hangingPunct="0"/>
            <a:r>
              <a:rPr lang="en-US" altLang="en-US" sz="1400" dirty="0" err="1">
                <a:solidFill>
                  <a:schemeClr val="tx1"/>
                </a:solidFill>
                <a:latin typeface="Arial" panose="020B0604020202020204" pitchFamily="34" charset="0"/>
                <a:cs typeface="Arial" panose="020B0604020202020204" pitchFamily="34" charset="0"/>
              </a:rPr>
              <a:t>git</a:t>
            </a:r>
            <a:r>
              <a:rPr lang="en-US" altLang="en-US" sz="1400" dirty="0">
                <a:solidFill>
                  <a:schemeClr val="tx1"/>
                </a:solidFill>
                <a:latin typeface="Arial" panose="020B0604020202020204" pitchFamily="34" charset="0"/>
                <a:cs typeface="Arial" panose="020B0604020202020204" pitchFamily="34" charset="0"/>
              </a:rPr>
              <a:t> status </a:t>
            </a:r>
            <a:r>
              <a:rPr lang="en-US" altLang="en-US" sz="1400" dirty="0">
                <a:solidFill>
                  <a:schemeClr val="bg1">
                    <a:lumMod val="50000"/>
                  </a:schemeClr>
                </a:solidFill>
                <a:latin typeface="Arial" panose="020B0604020202020204" pitchFamily="34" charset="0"/>
                <a:cs typeface="Arial" panose="020B0604020202020204" pitchFamily="34" charset="0"/>
              </a:rPr>
              <a:t># d.txt staged (added to index)</a:t>
            </a:r>
          </a:p>
          <a:p>
            <a:pPr lvl="0" eaLnBrk="0" hangingPunct="0"/>
            <a:r>
              <a:rPr lang="en-US" altLang="en-US" sz="1400" dirty="0" err="1">
                <a:solidFill>
                  <a:schemeClr val="tx1"/>
                </a:solidFill>
                <a:latin typeface="Arial" panose="020B0604020202020204" pitchFamily="34" charset="0"/>
                <a:cs typeface="Arial" panose="020B0604020202020204" pitchFamily="34" charset="0"/>
              </a:rPr>
              <a:t>git</a:t>
            </a:r>
            <a:r>
              <a:rPr lang="en-US" altLang="en-US" sz="1400" dirty="0">
                <a:solidFill>
                  <a:schemeClr val="tx1"/>
                </a:solidFill>
                <a:latin typeface="Arial" panose="020B0604020202020204" pitchFamily="34" charset="0"/>
                <a:cs typeface="Arial" panose="020B0604020202020204" pitchFamily="34" charset="0"/>
              </a:rPr>
              <a:t> </a:t>
            </a:r>
            <a:r>
              <a:rPr lang="en-US" altLang="en-US" sz="1400" dirty="0" err="1">
                <a:solidFill>
                  <a:srgbClr val="C00000"/>
                </a:solidFill>
                <a:latin typeface="Arial" panose="020B0604020202020204" pitchFamily="34" charset="0"/>
                <a:cs typeface="Arial" panose="020B0604020202020204" pitchFamily="34" charset="0"/>
              </a:rPr>
              <a:t>unstage</a:t>
            </a:r>
            <a:r>
              <a:rPr lang="en-US" altLang="en-US" sz="1400" dirty="0">
                <a:solidFill>
                  <a:schemeClr val="tx1"/>
                </a:solidFill>
                <a:latin typeface="Arial" panose="020B0604020202020204" pitchFamily="34" charset="0"/>
                <a:cs typeface="Arial" panose="020B0604020202020204" pitchFamily="34" charset="0"/>
              </a:rPr>
              <a:t> d.txt</a:t>
            </a:r>
          </a:p>
          <a:p>
            <a:pPr lvl="0" eaLnBrk="0" hangingPunct="0"/>
            <a:r>
              <a:rPr lang="en-US" altLang="en-US" sz="1400" dirty="0" err="1">
                <a:solidFill>
                  <a:schemeClr val="tx1"/>
                </a:solidFill>
                <a:latin typeface="Arial" panose="020B0604020202020204" pitchFamily="34" charset="0"/>
                <a:cs typeface="Arial" panose="020B0604020202020204" pitchFamily="34" charset="0"/>
              </a:rPr>
              <a:t>git</a:t>
            </a:r>
            <a:r>
              <a:rPr lang="en-US" altLang="en-US" sz="1400" dirty="0">
                <a:solidFill>
                  <a:schemeClr val="tx1"/>
                </a:solidFill>
                <a:latin typeface="Arial" panose="020B0604020202020204" pitchFamily="34" charset="0"/>
                <a:cs typeface="Arial" panose="020B0604020202020204" pitchFamily="34" charset="0"/>
              </a:rPr>
              <a:t> status </a:t>
            </a:r>
            <a:r>
              <a:rPr lang="en-US" altLang="en-US" sz="1400" dirty="0">
                <a:solidFill>
                  <a:schemeClr val="bg1">
                    <a:lumMod val="50000"/>
                  </a:schemeClr>
                </a:solidFill>
                <a:latin typeface="Arial" panose="020B0604020202020204" pitchFamily="34" charset="0"/>
                <a:cs typeface="Arial" panose="020B0604020202020204" pitchFamily="34" charset="0"/>
              </a:rPr>
              <a:t># d.txt untracked </a:t>
            </a:r>
          </a:p>
          <a:p>
            <a:pPr lvl="0" eaLnBrk="0" hangingPunct="0"/>
            <a:r>
              <a:rPr lang="en-US" altLang="en-US" sz="1400" dirty="0" err="1">
                <a:solidFill>
                  <a:schemeClr val="tx1"/>
                </a:solidFill>
                <a:latin typeface="Arial" panose="020B0604020202020204" pitchFamily="34" charset="0"/>
                <a:cs typeface="Arial" panose="020B0604020202020204" pitchFamily="34" charset="0"/>
              </a:rPr>
              <a:t>git</a:t>
            </a:r>
            <a:r>
              <a:rPr lang="en-US" altLang="en-US" sz="1400" dirty="0">
                <a:solidFill>
                  <a:schemeClr val="tx1"/>
                </a:solidFill>
                <a:latin typeface="Arial" panose="020B0604020202020204" pitchFamily="34" charset="0"/>
                <a:cs typeface="Arial" panose="020B0604020202020204" pitchFamily="34" charset="0"/>
              </a:rPr>
              <a:t> checkout -- d.txt # discard changes</a:t>
            </a:r>
          </a:p>
          <a:p>
            <a:pPr lvl="0" eaLnBrk="0" hangingPunct="0"/>
            <a:endParaRPr lang="en-US" altLang="en-US" sz="1400" dirty="0">
              <a:solidFill>
                <a:schemeClr val="tx1"/>
              </a:solidFill>
              <a:latin typeface="Arial" panose="020B0604020202020204" pitchFamily="34" charset="0"/>
              <a:cs typeface="Arial" panose="020B0604020202020204" pitchFamily="34" charset="0"/>
            </a:endParaRPr>
          </a:p>
          <a:p>
            <a:pPr lvl="0" eaLnBrk="0" hangingPunct="0"/>
            <a:endParaRPr lang="en-US" altLang="en-US" sz="1400" dirty="0">
              <a:solidFill>
                <a:srgbClr val="C00000"/>
              </a:solidFill>
              <a:latin typeface="Arial" panose="020B0604020202020204" pitchFamily="34" charset="0"/>
              <a:cs typeface="Arial" panose="020B0604020202020204" pitchFamily="34" charset="0"/>
            </a:endParaRPr>
          </a:p>
          <a:p>
            <a:pPr lvl="0" eaLnBrk="0" hangingPunct="0"/>
            <a:r>
              <a:rPr lang="en-US" altLang="en-US" sz="1400" dirty="0">
                <a:solidFill>
                  <a:schemeClr val="tx1"/>
                </a:solidFill>
                <a:latin typeface="Arial" panose="020B0604020202020204" pitchFamily="34" charset="0"/>
                <a:cs typeface="Arial" panose="020B0604020202020204" pitchFamily="34" charset="0"/>
              </a:rPr>
              <a:t>git config --global </a:t>
            </a:r>
            <a:r>
              <a:rPr lang="en-US" altLang="en-US" sz="1400" dirty="0" err="1">
                <a:solidFill>
                  <a:schemeClr val="tx1"/>
                </a:solidFill>
                <a:latin typeface="Arial" panose="020B0604020202020204" pitchFamily="34" charset="0"/>
                <a:cs typeface="Arial" panose="020B0604020202020204" pitchFamily="34" charset="0"/>
              </a:rPr>
              <a:t>alias.lg</a:t>
            </a:r>
            <a:r>
              <a:rPr lang="en-US" altLang="en-US" sz="1400" dirty="0">
                <a:solidFill>
                  <a:schemeClr val="tx1"/>
                </a:solidFill>
                <a:latin typeface="Arial" panose="020B0604020202020204" pitchFamily="34" charset="0"/>
                <a:cs typeface="Arial" panose="020B0604020202020204" pitchFamily="34" charset="0"/>
              </a:rPr>
              <a:t> ‘log --</a:t>
            </a:r>
            <a:r>
              <a:rPr lang="en-US" altLang="en-US" sz="1400" dirty="0" err="1">
                <a:solidFill>
                  <a:schemeClr val="tx1"/>
                </a:solidFill>
                <a:latin typeface="Arial" panose="020B0604020202020204" pitchFamily="34" charset="0"/>
                <a:cs typeface="Arial" panose="020B0604020202020204" pitchFamily="34" charset="0"/>
              </a:rPr>
              <a:t>oneline</a:t>
            </a:r>
            <a:r>
              <a:rPr lang="en-US" altLang="en-US" sz="1400" dirty="0">
                <a:solidFill>
                  <a:schemeClr val="tx1"/>
                </a:solidFill>
                <a:latin typeface="Arial" panose="020B0604020202020204" pitchFamily="34" charset="0"/>
                <a:cs typeface="Arial" panose="020B0604020202020204" pitchFamily="34" charset="0"/>
              </a:rPr>
              <a:t> --decorate --graph --all’</a:t>
            </a:r>
          </a:p>
          <a:p>
            <a:pPr lvl="0" eaLnBrk="0" hangingPunct="0"/>
            <a:r>
              <a:rPr lang="en-US" altLang="en-US" sz="1400" dirty="0">
                <a:solidFill>
                  <a:schemeClr val="tx1"/>
                </a:solidFill>
                <a:latin typeface="Arial" panose="020B0604020202020204" pitchFamily="34" charset="0"/>
                <a:cs typeface="Arial" panose="020B0604020202020204" pitchFamily="34" charset="0"/>
              </a:rPr>
              <a:t>git config --global </a:t>
            </a:r>
            <a:r>
              <a:rPr lang="en-US" altLang="en-US" sz="1400" dirty="0" err="1">
                <a:solidFill>
                  <a:schemeClr val="tx1"/>
                </a:solidFill>
                <a:latin typeface="Arial" panose="020B0604020202020204" pitchFamily="34" charset="0"/>
                <a:cs typeface="Arial" panose="020B0604020202020204" pitchFamily="34" charset="0"/>
              </a:rPr>
              <a:t>alias.changed</a:t>
            </a:r>
            <a:r>
              <a:rPr lang="en-US" altLang="en-US" sz="1400" dirty="0">
                <a:solidFill>
                  <a:schemeClr val="tx1"/>
                </a:solidFill>
                <a:latin typeface="Arial" panose="020B0604020202020204" pitchFamily="34" charset="0"/>
                <a:cs typeface="Arial" panose="020B0604020202020204" pitchFamily="34" charset="0"/>
              </a:rPr>
              <a:t> ‘show --pretty="format:" --name-only’</a:t>
            </a:r>
          </a:p>
        </p:txBody>
      </p:sp>
    </p:spTree>
    <p:extLst>
      <p:ext uri="{BB962C8B-B14F-4D97-AF65-F5344CB8AC3E}">
        <p14:creationId xmlns:p14="http://schemas.microsoft.com/office/powerpoint/2010/main" val="397651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A41-C917-45B7-899C-FF7695A5FD76}"/>
              </a:ext>
            </a:extLst>
          </p:cNvPr>
          <p:cNvSpPr>
            <a:spLocks noGrp="1"/>
          </p:cNvSpPr>
          <p:nvPr>
            <p:ph type="title"/>
          </p:nvPr>
        </p:nvSpPr>
        <p:spPr/>
        <p:txBody>
          <a:bodyPr/>
          <a:lstStyle/>
          <a:p>
            <a:r>
              <a:rPr lang="en-US" b="1" dirty="0"/>
              <a:t>Practice: Tags</a:t>
            </a:r>
          </a:p>
        </p:txBody>
      </p:sp>
      <p:sp>
        <p:nvSpPr>
          <p:cNvPr id="3" name="Content Placeholder 2">
            <a:extLst>
              <a:ext uri="{FF2B5EF4-FFF2-40B4-BE49-F238E27FC236}">
                <a16:creationId xmlns:a16="http://schemas.microsoft.com/office/drawing/2014/main" id="{648B89ED-A664-4AF6-88BD-4D342BF34FDC}"/>
              </a:ext>
            </a:extLst>
          </p:cNvPr>
          <p:cNvSpPr>
            <a:spLocks noGrp="1"/>
          </p:cNvSpPr>
          <p:nvPr>
            <p:ph idx="1"/>
          </p:nvPr>
        </p:nvSpPr>
        <p:spPr/>
        <p:txBody>
          <a:bodyPr/>
          <a:lstStyle/>
          <a:p>
            <a:r>
              <a:rPr lang="en-US" dirty="0"/>
              <a:t>List available tags </a:t>
            </a:r>
          </a:p>
          <a:p>
            <a:pPr lvl="1"/>
            <a:r>
              <a:rPr lang="en-US" i="1" dirty="0"/>
              <a:t>$ git tag</a:t>
            </a:r>
          </a:p>
          <a:p>
            <a:pPr lvl="1"/>
            <a:r>
              <a:rPr lang="en-US" i="1" dirty="0"/>
              <a:t>$ git tag -l "v1.8.5*“</a:t>
            </a:r>
          </a:p>
          <a:p>
            <a:r>
              <a:rPr lang="en-US" dirty="0"/>
              <a:t>Create tags:</a:t>
            </a:r>
          </a:p>
          <a:p>
            <a:pPr lvl="1"/>
            <a:r>
              <a:rPr lang="en-US" dirty="0"/>
              <a:t>$ </a:t>
            </a:r>
            <a:r>
              <a:rPr lang="en-US" i="1" dirty="0"/>
              <a:t>git tag -a v1.4 -m "my version 1.4“  </a:t>
            </a:r>
            <a:r>
              <a:rPr lang="en-US" dirty="0"/>
              <a:t># Annotated tag</a:t>
            </a:r>
          </a:p>
          <a:p>
            <a:pPr lvl="1"/>
            <a:r>
              <a:rPr lang="en-US" dirty="0"/>
              <a:t>$ </a:t>
            </a:r>
            <a:r>
              <a:rPr lang="en-US" i="1" dirty="0"/>
              <a:t>git tag v1.4-lw</a:t>
            </a:r>
            <a:r>
              <a:rPr lang="en-US" dirty="0"/>
              <a:t>		   # Lightweight tag</a:t>
            </a:r>
          </a:p>
          <a:p>
            <a:pPr lvl="1"/>
            <a:r>
              <a:rPr lang="en-US" dirty="0"/>
              <a:t>$</a:t>
            </a:r>
            <a:r>
              <a:rPr lang="en-US" i="1" dirty="0"/>
              <a:t> </a:t>
            </a:r>
            <a:r>
              <a:rPr lang="sv-SE" i="1" dirty="0"/>
              <a:t>git tag -a v1.2 9fceb02	</a:t>
            </a:r>
            <a:r>
              <a:rPr lang="sv-SE" dirty="0"/>
              <a:t>	   # Tag a commit</a:t>
            </a:r>
          </a:p>
          <a:p>
            <a:r>
              <a:rPr lang="sv-SE" dirty="0"/>
              <a:t>Push tags - $ </a:t>
            </a:r>
            <a:r>
              <a:rPr lang="sv-SE" i="1" dirty="0"/>
              <a:t>git push origin --tags</a:t>
            </a:r>
          </a:p>
          <a:p>
            <a:r>
              <a:rPr lang="en-US" dirty="0"/>
              <a:t>Create a branch that matches the tag commit:</a:t>
            </a:r>
          </a:p>
          <a:p>
            <a:pPr lvl="1"/>
            <a:r>
              <a:rPr lang="en-US" dirty="0"/>
              <a:t>$ </a:t>
            </a:r>
            <a:r>
              <a:rPr lang="en-US" i="1" dirty="0"/>
              <a:t>git checkout -b version2 v2.0.0</a:t>
            </a:r>
            <a:endParaRPr lang="en-US" dirty="0"/>
          </a:p>
          <a:p>
            <a:r>
              <a:rPr lang="en-US" b="1" dirty="0"/>
              <a:t>Of course if you do this and do a commit, your version2 branch will be slightly different than your v2.0.0 tag since it will move forward with your new changes, so do be careful!</a:t>
            </a:r>
          </a:p>
        </p:txBody>
      </p:sp>
      <p:sp>
        <p:nvSpPr>
          <p:cNvPr id="4" name="Slide Number Placeholder 3">
            <a:extLst>
              <a:ext uri="{FF2B5EF4-FFF2-40B4-BE49-F238E27FC236}">
                <a16:creationId xmlns:a16="http://schemas.microsoft.com/office/drawing/2014/main" id="{EAA79D6C-7B4A-4868-A2F1-D81641069B90}"/>
              </a:ext>
            </a:extLst>
          </p:cNvPr>
          <p:cNvSpPr>
            <a:spLocks noGrp="1"/>
          </p:cNvSpPr>
          <p:nvPr>
            <p:ph type="sldNum" sz="quarter" idx="10"/>
          </p:nvPr>
        </p:nvSpPr>
        <p:spPr/>
        <p:txBody>
          <a:bodyPr/>
          <a:lstStyle/>
          <a:p>
            <a:fld id="{E98947E1-6E9C-4553-A175-053CB8F72200}" type="slidenum">
              <a:rPr lang="en-US" smtClean="0"/>
              <a:pPr/>
              <a:t>31</a:t>
            </a:fld>
            <a:endParaRPr lang="en-US" dirty="0"/>
          </a:p>
        </p:txBody>
      </p:sp>
    </p:spTree>
    <p:extLst>
      <p:ext uri="{BB962C8B-B14F-4D97-AF65-F5344CB8AC3E}">
        <p14:creationId xmlns:p14="http://schemas.microsoft.com/office/powerpoint/2010/main" val="2059436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98947E1-6E9C-4553-A175-053CB8F72200}" type="slidenum">
              <a:rPr lang="en-US" smtClean="0"/>
              <a:pPr/>
              <a:t>32</a:t>
            </a:fld>
            <a:endParaRPr lang="en-US" dirty="0"/>
          </a:p>
        </p:txBody>
      </p:sp>
      <p:pic>
        <p:nvPicPr>
          <p:cNvPr id="5" name="Picture 4"/>
          <p:cNvPicPr>
            <a:picLocks noChangeAspect="1"/>
          </p:cNvPicPr>
          <p:nvPr/>
        </p:nvPicPr>
        <p:blipFill>
          <a:blip r:embed="rId3"/>
          <a:stretch>
            <a:fillRect/>
          </a:stretch>
        </p:blipFill>
        <p:spPr>
          <a:xfrm>
            <a:off x="812091" y="-18926"/>
            <a:ext cx="7398326" cy="5006562"/>
          </a:xfrm>
          <a:prstGeom prst="rect">
            <a:avLst/>
          </a:prstGeom>
        </p:spPr>
      </p:pic>
      <p:sp>
        <p:nvSpPr>
          <p:cNvPr id="8" name="TextBox 7"/>
          <p:cNvSpPr txBox="1"/>
          <p:nvPr/>
        </p:nvSpPr>
        <p:spPr>
          <a:xfrm>
            <a:off x="978344" y="4893469"/>
            <a:ext cx="4597578" cy="189283"/>
          </a:xfrm>
          <a:prstGeom prst="rect">
            <a:avLst/>
          </a:prstGeom>
          <a:noFill/>
        </p:spPr>
        <p:txBody>
          <a:bodyPr wrap="square" rtlCol="0">
            <a:spAutoFit/>
          </a:bodyPr>
          <a:lstStyle/>
          <a:p>
            <a:r>
              <a:rPr lang="en-US" sz="700" dirty="0"/>
              <a:t>Source: </a:t>
            </a:r>
            <a:r>
              <a:rPr lang="en-US" sz="700" dirty="0">
                <a:hlinkClick r:id="rId4"/>
              </a:rPr>
              <a:t>http://www.patrickzahnd.ch/wp-content/uploads/2014/02/git-transport-v1.pdf</a:t>
            </a:r>
            <a:r>
              <a:rPr lang="en-US" sz="700" dirty="0"/>
              <a:t> </a:t>
            </a:r>
          </a:p>
        </p:txBody>
      </p:sp>
    </p:spTree>
    <p:extLst>
      <p:ext uri="{BB962C8B-B14F-4D97-AF65-F5344CB8AC3E}">
        <p14:creationId xmlns:p14="http://schemas.microsoft.com/office/powerpoint/2010/main" val="2775086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Workflow – Pushing to Remote Repo</a:t>
            </a:r>
          </a:p>
        </p:txBody>
      </p:sp>
      <p:sp>
        <p:nvSpPr>
          <p:cNvPr id="3" name="Content Placeholder 2"/>
          <p:cNvSpPr>
            <a:spLocks noGrp="1"/>
          </p:cNvSpPr>
          <p:nvPr>
            <p:ph idx="1"/>
          </p:nvPr>
        </p:nvSpPr>
        <p:spPr/>
        <p:txBody>
          <a:bodyPr/>
          <a:lstStyle/>
          <a:p>
            <a:r>
              <a:rPr lang="en-US" dirty="0"/>
              <a:t>On master: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pull --rebase</a:t>
            </a:r>
          </a:p>
          <a:p>
            <a:r>
              <a:rPr lang="en-US" dirty="0"/>
              <a:t>On new-branch: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rebase master</a:t>
            </a:r>
          </a:p>
          <a:p>
            <a:r>
              <a:rPr lang="en-US" dirty="0"/>
              <a:t>On master: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merge &lt;new-branch&gt;</a:t>
            </a:r>
          </a:p>
          <a:p>
            <a:r>
              <a:rPr lang="en-US" dirty="0"/>
              <a:t>On master: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push origin master</a:t>
            </a:r>
          </a:p>
          <a:p>
            <a:endParaRPr lang="en-GB" dirty="0"/>
          </a:p>
          <a:p>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33</a:t>
            </a:fld>
            <a:endParaRPr lang="en-US" dirty="0"/>
          </a:p>
        </p:txBody>
      </p:sp>
    </p:spTree>
    <p:extLst>
      <p:ext uri="{BB962C8B-B14F-4D97-AF65-F5344CB8AC3E}">
        <p14:creationId xmlns:p14="http://schemas.microsoft.com/office/powerpoint/2010/main" val="395491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313484" y="2080215"/>
            <a:ext cx="3734651" cy="2097456"/>
            <a:chOff x="5313484" y="2080215"/>
            <a:chExt cx="3734651" cy="2097456"/>
          </a:xfrm>
        </p:grpSpPr>
        <p:pic>
          <p:nvPicPr>
            <p:cNvPr id="10" name="Picture 2" descr="https://www.packtpub.com/sites/default/files/Article-Images/9479_08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484" y="2388019"/>
              <a:ext cx="3734651" cy="1541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git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1192" y="2080215"/>
              <a:ext cx="539234" cy="2830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6762465" y="2728696"/>
              <a:ext cx="836687" cy="344422"/>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rPr>
                <a:t>Upstream</a:t>
              </a:r>
            </a:p>
            <a:p>
              <a:pPr marL="0" marR="0" indent="0" algn="ctr" defTabSz="914400" rtl="0" eaLnBrk="1" fontAlgn="base" latinLnBrk="0" hangingPunct="1">
                <a:lnSpc>
                  <a:spcPct val="90000"/>
                </a:lnSpc>
                <a:spcBef>
                  <a:spcPct val="0"/>
                </a:spcBef>
                <a:spcAft>
                  <a:spcPct val="0"/>
                </a:spcAft>
                <a:buClrTx/>
                <a:buSzTx/>
                <a:buFontTx/>
                <a:buNone/>
                <a:tabLst/>
              </a:pPr>
              <a:r>
                <a:rPr lang="en-US" sz="1100" dirty="0">
                  <a:solidFill>
                    <a:schemeClr val="bg1"/>
                  </a:solidFill>
                </a:rPr>
                <a:t>repository</a:t>
              </a:r>
              <a:endParaRPr kumimoji="0" lang="en-US" sz="1200" b="0" i="0" u="none" strike="noStrike" cap="none" normalizeH="0" baseline="0" dirty="0">
                <a:ln>
                  <a:noFill/>
                </a:ln>
                <a:solidFill>
                  <a:schemeClr val="bg1"/>
                </a:solidFill>
                <a:effectLst/>
                <a:latin typeface="HelvNeue Light for IBM" pitchFamily="34" charset="0"/>
              </a:endParaRPr>
            </a:p>
          </p:txBody>
        </p:sp>
        <p:sp>
          <p:nvSpPr>
            <p:cNvPr id="6" name="Flowchart: Magnetic Disk 5"/>
            <p:cNvSpPr/>
            <p:nvPr/>
          </p:nvSpPr>
          <p:spPr bwMode="auto">
            <a:xfrm>
              <a:off x="7064922" y="4011416"/>
              <a:ext cx="231774" cy="166255"/>
            </a:xfrm>
            <a:prstGeom prst="flowChartMagneticDisk">
              <a:avLst/>
            </a:prstGeom>
            <a:solidFill>
              <a:schemeClr val="bg1"/>
            </a:solidFill>
            <a:ln w="9525" cap="flat" cmpd="sng" algn="ctr">
              <a:solidFill>
                <a:srgbClr val="01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a:ln>
                  <a:noFill/>
                </a:ln>
                <a:solidFill>
                  <a:srgbClr val="191919"/>
                </a:solidFill>
                <a:effectLst/>
                <a:latin typeface="HelvNeue Light for IBM" pitchFamily="34" charset="0"/>
              </a:endParaRPr>
            </a:p>
          </p:txBody>
        </p:sp>
      </p:grpSp>
      <p:sp>
        <p:nvSpPr>
          <p:cNvPr id="2" name="Title 1"/>
          <p:cNvSpPr>
            <a:spLocks noGrp="1"/>
          </p:cNvSpPr>
          <p:nvPr>
            <p:ph type="title"/>
          </p:nvPr>
        </p:nvSpPr>
        <p:spPr/>
        <p:txBody>
          <a:bodyPr/>
          <a:lstStyle/>
          <a:p>
            <a:r>
              <a:rPr lang="en-US" b="1" dirty="0"/>
              <a:t>Fork &amp; Pull Request GitHub Workflow</a:t>
            </a:r>
          </a:p>
        </p:txBody>
      </p:sp>
      <p:sp>
        <p:nvSpPr>
          <p:cNvPr id="3" name="Content Placeholder 2"/>
          <p:cNvSpPr>
            <a:spLocks noGrp="1"/>
          </p:cNvSpPr>
          <p:nvPr>
            <p:ph idx="1"/>
          </p:nvPr>
        </p:nvSpPr>
        <p:spPr/>
        <p:txBody>
          <a:bodyPr/>
          <a:lstStyle/>
          <a:p>
            <a:r>
              <a:rPr lang="en-US" dirty="0"/>
              <a:t>Fork a GitHub repository.</a:t>
            </a:r>
          </a:p>
          <a:p>
            <a:r>
              <a:rPr lang="en-US" dirty="0"/>
              <a:t>Clone the forked repository to your local system.</a:t>
            </a:r>
          </a:p>
          <a:p>
            <a:r>
              <a:rPr lang="en-US" dirty="0"/>
              <a:t>Add a </a:t>
            </a:r>
            <a:r>
              <a:rPr lang="en-US" dirty="0" err="1"/>
              <a:t>Git</a:t>
            </a:r>
            <a:r>
              <a:rPr lang="en-US" dirty="0"/>
              <a:t> remote for the original repository (upstream).</a:t>
            </a:r>
          </a:p>
          <a:p>
            <a:r>
              <a:rPr lang="en-US" dirty="0"/>
              <a:t>Create a feature branch in which to place your changes.</a:t>
            </a:r>
          </a:p>
          <a:p>
            <a:r>
              <a:rPr lang="en-US" dirty="0"/>
              <a:t>Make your changes to the new branch.</a:t>
            </a:r>
          </a:p>
          <a:p>
            <a:r>
              <a:rPr lang="en-US" dirty="0"/>
              <a:t>Commit the changes to the branch.</a:t>
            </a:r>
          </a:p>
          <a:p>
            <a:r>
              <a:rPr lang="en-US" dirty="0"/>
              <a:t>Push the branch to GitHub.</a:t>
            </a:r>
          </a:p>
          <a:p>
            <a:r>
              <a:rPr lang="en-US" dirty="0"/>
              <a:t>Open a pull request from the new branch to the original repo.</a:t>
            </a:r>
          </a:p>
          <a:p>
            <a:r>
              <a:rPr lang="en-US" dirty="0"/>
              <a:t>Clean up after your pull request is merged.</a:t>
            </a:r>
          </a:p>
        </p:txBody>
      </p:sp>
      <p:sp>
        <p:nvSpPr>
          <p:cNvPr id="4" name="Slide Number Placeholder 3"/>
          <p:cNvSpPr>
            <a:spLocks noGrp="1"/>
          </p:cNvSpPr>
          <p:nvPr>
            <p:ph type="sldNum" sz="quarter" idx="10"/>
          </p:nvPr>
        </p:nvSpPr>
        <p:spPr/>
        <p:txBody>
          <a:bodyPr/>
          <a:lstStyle/>
          <a:p>
            <a:fld id="{E98947E1-6E9C-4553-A175-053CB8F72200}" type="slidenum">
              <a:rPr lang="en-US" smtClean="0"/>
              <a:pPr/>
              <a:t>34</a:t>
            </a:fld>
            <a:endParaRPr lang="en-US" dirty="0"/>
          </a:p>
        </p:txBody>
      </p:sp>
    </p:spTree>
    <p:extLst>
      <p:ext uri="{BB962C8B-B14F-4D97-AF65-F5344CB8AC3E}">
        <p14:creationId xmlns:p14="http://schemas.microsoft.com/office/powerpoint/2010/main" val="1383591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GitHub Problems	</a:t>
            </a:r>
          </a:p>
        </p:txBody>
      </p:sp>
      <p:sp>
        <p:nvSpPr>
          <p:cNvPr id="3" name="Content Placeholder 2"/>
          <p:cNvSpPr>
            <a:spLocks noGrp="1"/>
          </p:cNvSpPr>
          <p:nvPr>
            <p:ph idx="1"/>
          </p:nvPr>
        </p:nvSpPr>
        <p:spPr/>
        <p:txBody>
          <a:bodyPr/>
          <a:lstStyle/>
          <a:p>
            <a:r>
              <a:rPr lang="en-US" dirty="0"/>
              <a:t>Failed authentication – SSH Keys</a:t>
            </a:r>
          </a:p>
          <a:p>
            <a:r>
              <a:rPr lang="en-US" dirty="0"/>
              <a:t>Unauthorized GitHub server</a:t>
            </a:r>
          </a:p>
          <a:p>
            <a:r>
              <a:rPr lang="en-US" dirty="0"/>
              <a:t>Permissions</a:t>
            </a:r>
          </a:p>
          <a:p>
            <a:r>
              <a:rPr lang="en-US" dirty="0"/>
              <a:t>Remote vs Upstream</a:t>
            </a:r>
          </a:p>
        </p:txBody>
      </p:sp>
      <p:sp>
        <p:nvSpPr>
          <p:cNvPr id="4" name="Slide Number Placeholder 3"/>
          <p:cNvSpPr>
            <a:spLocks noGrp="1"/>
          </p:cNvSpPr>
          <p:nvPr>
            <p:ph type="sldNum" sz="quarter" idx="10"/>
          </p:nvPr>
        </p:nvSpPr>
        <p:spPr/>
        <p:txBody>
          <a:bodyPr/>
          <a:lstStyle/>
          <a:p>
            <a:fld id="{E98947E1-6E9C-4553-A175-053CB8F72200}" type="slidenum">
              <a:rPr lang="en-US" smtClean="0"/>
              <a:pPr/>
              <a:t>35</a:t>
            </a:fld>
            <a:endParaRPr lang="en-US" dirty="0"/>
          </a:p>
        </p:txBody>
      </p:sp>
    </p:spTree>
    <p:extLst>
      <p:ext uri="{BB962C8B-B14F-4D97-AF65-F5344CB8AC3E}">
        <p14:creationId xmlns:p14="http://schemas.microsoft.com/office/powerpoint/2010/main" val="428792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387798"/>
          </a:xfrm>
        </p:spPr>
        <p:txBody>
          <a:bodyPr/>
          <a:lstStyle/>
          <a:p>
            <a:r>
              <a:rPr lang="en-US" b="1" dirty="0"/>
              <a:t>GitHub: Generating SSH keys</a:t>
            </a:r>
          </a:p>
        </p:txBody>
      </p:sp>
      <p:sp>
        <p:nvSpPr>
          <p:cNvPr id="3" name="Content Placeholder 2"/>
          <p:cNvSpPr>
            <a:spLocks noGrp="1"/>
          </p:cNvSpPr>
          <p:nvPr>
            <p:ph idx="1"/>
          </p:nvPr>
        </p:nvSpPr>
        <p:spPr/>
        <p:txBody>
          <a:bodyPr/>
          <a:lstStyle/>
          <a:p>
            <a:pPr marL="128588" lvl="1" indent="-128588">
              <a:buFont typeface="Arial" panose="020B0604020202020204" pitchFamily="34" charset="0"/>
              <a:buChar char="•"/>
            </a:pPr>
            <a:r>
              <a:rPr lang="en-US" dirty="0">
                <a:solidFill>
                  <a:schemeClr val="tx1"/>
                </a:solidFill>
              </a:rPr>
              <a:t>Follow steps on : </a:t>
            </a:r>
            <a:r>
              <a:rPr lang="en-US" dirty="0">
                <a:solidFill>
                  <a:schemeClr val="tx1"/>
                </a:solidFill>
                <a:hlinkClick r:id="rId3"/>
              </a:rPr>
              <a:t>https://help.github.com/articles/generating-ssh-keys/</a:t>
            </a:r>
            <a:endParaRPr lang="en-US" dirty="0">
              <a:solidFill>
                <a:schemeClr val="tx1"/>
              </a:solidFill>
            </a:endParaRPr>
          </a:p>
          <a:p>
            <a:pPr marL="128588" indent="-128588">
              <a:buFont typeface="Arial" panose="020B0604020202020204" pitchFamily="34" charset="0"/>
              <a:buChar char="•"/>
            </a:pPr>
            <a:r>
              <a:rPr lang="en-US" dirty="0">
                <a:solidFill>
                  <a:schemeClr val="tx1"/>
                </a:solidFill>
              </a:rPr>
              <a:t>Summary (</a:t>
            </a:r>
            <a:r>
              <a:rPr lang="en-US" b="1" dirty="0">
                <a:solidFill>
                  <a:schemeClr val="tx1"/>
                </a:solidFill>
              </a:rPr>
              <a:t>windows</a:t>
            </a:r>
            <a:r>
              <a:rPr lang="en-US" dirty="0">
                <a:solidFill>
                  <a:schemeClr val="tx1"/>
                </a:solidFill>
              </a:rPr>
              <a:t>):</a:t>
            </a:r>
          </a:p>
          <a:p>
            <a:pPr marL="514350" lvl="1" indent="-171450">
              <a:buFont typeface="+mj-lt"/>
              <a:buAutoNum type="arabicPeriod"/>
            </a:pPr>
            <a:r>
              <a:rPr lang="en-US" dirty="0">
                <a:solidFill>
                  <a:schemeClr val="tx1"/>
                </a:solidFill>
              </a:rPr>
              <a:t>Generate a new SSH key: </a:t>
            </a:r>
          </a:p>
          <a:p>
            <a:pPr marL="857250" lvl="2" indent="-171450">
              <a:buFont typeface="Wingdings" panose="05000000000000000000" pitchFamily="2" charset="2"/>
              <a:buChar char="ü"/>
            </a:pPr>
            <a:r>
              <a:rPr lang="de-DE" dirty="0">
                <a:solidFill>
                  <a:srgbClr val="008000"/>
                </a:solidFill>
              </a:rPr>
              <a:t>ssh-keygen -t rsa -b 4096 -C `</a:t>
            </a:r>
            <a:r>
              <a:rPr lang="de-DE" dirty="0">
                <a:solidFill>
                  <a:schemeClr val="accent6">
                    <a:lumMod val="75000"/>
                  </a:schemeClr>
                </a:solidFill>
              </a:rPr>
              <a:t>email address</a:t>
            </a:r>
            <a:r>
              <a:rPr lang="de-DE" dirty="0">
                <a:solidFill>
                  <a:srgbClr val="008000"/>
                </a:solidFill>
              </a:rPr>
              <a:t>`</a:t>
            </a:r>
            <a:endParaRPr lang="en-US" dirty="0">
              <a:solidFill>
                <a:schemeClr val="tx1"/>
              </a:solidFill>
            </a:endParaRPr>
          </a:p>
          <a:p>
            <a:pPr marL="514350" lvl="1" indent="-171450">
              <a:buFont typeface="+mj-lt"/>
              <a:buAutoNum type="arabicPeriod"/>
            </a:pPr>
            <a:r>
              <a:rPr lang="en-US" dirty="0">
                <a:solidFill>
                  <a:schemeClr val="tx1"/>
                </a:solidFill>
              </a:rPr>
              <a:t>Add your key to the </a:t>
            </a:r>
            <a:r>
              <a:rPr lang="en-US" dirty="0" err="1">
                <a:solidFill>
                  <a:schemeClr val="tx1"/>
                </a:solidFill>
              </a:rPr>
              <a:t>ssh</a:t>
            </a:r>
            <a:r>
              <a:rPr lang="en-US" dirty="0">
                <a:solidFill>
                  <a:schemeClr val="tx1"/>
                </a:solidFill>
              </a:rPr>
              <a:t>-agent</a:t>
            </a:r>
          </a:p>
          <a:p>
            <a:pPr marL="857250" lvl="2" indent="-171450">
              <a:buFont typeface="Wingdings" panose="05000000000000000000" pitchFamily="2" charset="2"/>
              <a:buChar char="ü"/>
            </a:pPr>
            <a:r>
              <a:rPr lang="en-US" dirty="0" err="1">
                <a:solidFill>
                  <a:srgbClr val="008000"/>
                </a:solidFill>
              </a:rPr>
              <a:t>eval</a:t>
            </a:r>
            <a:r>
              <a:rPr lang="en-US" dirty="0">
                <a:solidFill>
                  <a:srgbClr val="008000"/>
                </a:solidFill>
              </a:rPr>
              <a:t> `</a:t>
            </a:r>
            <a:r>
              <a:rPr lang="en-US" dirty="0" err="1">
                <a:solidFill>
                  <a:srgbClr val="008000"/>
                </a:solidFill>
              </a:rPr>
              <a:t>ssh</a:t>
            </a:r>
            <a:r>
              <a:rPr lang="en-US" dirty="0">
                <a:solidFill>
                  <a:srgbClr val="008000"/>
                </a:solidFill>
              </a:rPr>
              <a:t>-agent -s`</a:t>
            </a:r>
          </a:p>
          <a:p>
            <a:pPr marL="857250" lvl="2" indent="-171450">
              <a:buFont typeface="Wingdings" panose="05000000000000000000" pitchFamily="2" charset="2"/>
              <a:buChar char="ü"/>
            </a:pPr>
            <a:r>
              <a:rPr lang="en-US" dirty="0" err="1">
                <a:solidFill>
                  <a:srgbClr val="008000"/>
                </a:solidFill>
              </a:rPr>
              <a:t>ssh</a:t>
            </a:r>
            <a:r>
              <a:rPr lang="en-US" dirty="0">
                <a:solidFill>
                  <a:srgbClr val="008000"/>
                </a:solidFill>
              </a:rPr>
              <a:t>-add ~/.</a:t>
            </a:r>
            <a:r>
              <a:rPr lang="en-US" dirty="0" err="1">
                <a:solidFill>
                  <a:srgbClr val="008000"/>
                </a:solidFill>
              </a:rPr>
              <a:t>ssh</a:t>
            </a:r>
            <a:r>
              <a:rPr lang="en-US" dirty="0">
                <a:solidFill>
                  <a:srgbClr val="008000"/>
                </a:solidFill>
              </a:rPr>
              <a:t>/</a:t>
            </a:r>
            <a:r>
              <a:rPr lang="en-US" dirty="0" err="1">
                <a:solidFill>
                  <a:srgbClr val="008000"/>
                </a:solidFill>
              </a:rPr>
              <a:t>id_rsa</a:t>
            </a:r>
            <a:endParaRPr lang="en-US" dirty="0">
              <a:solidFill>
                <a:schemeClr val="tx1"/>
              </a:solidFill>
            </a:endParaRPr>
          </a:p>
          <a:p>
            <a:pPr marL="514350" lvl="1" indent="-171450">
              <a:buFont typeface="+mj-lt"/>
              <a:buAutoNum type="arabicPeriod"/>
            </a:pPr>
            <a:r>
              <a:rPr lang="en-US" dirty="0">
                <a:solidFill>
                  <a:schemeClr val="tx1"/>
                </a:solidFill>
              </a:rPr>
              <a:t>Add your SSH key to your account</a:t>
            </a:r>
          </a:p>
          <a:p>
            <a:pPr marL="857250" lvl="2" indent="-171450">
              <a:buFont typeface="Wingdings" panose="05000000000000000000" pitchFamily="2" charset="2"/>
              <a:buChar char="ü"/>
            </a:pPr>
            <a:r>
              <a:rPr lang="en-US" dirty="0">
                <a:solidFill>
                  <a:srgbClr val="008000"/>
                </a:solidFill>
              </a:rPr>
              <a:t>Copy to clipboard: clip &lt; ~/.</a:t>
            </a:r>
            <a:r>
              <a:rPr lang="en-US" dirty="0" err="1">
                <a:solidFill>
                  <a:srgbClr val="008000"/>
                </a:solidFill>
              </a:rPr>
              <a:t>ssh</a:t>
            </a:r>
            <a:r>
              <a:rPr lang="en-US" dirty="0">
                <a:solidFill>
                  <a:srgbClr val="008000"/>
                </a:solidFill>
              </a:rPr>
              <a:t>/id_rsa.pub </a:t>
            </a:r>
          </a:p>
          <a:p>
            <a:pPr marL="857250" lvl="2" indent="-171450">
              <a:buFont typeface="Wingdings" panose="05000000000000000000" pitchFamily="2" charset="2"/>
              <a:buChar char="ü"/>
            </a:pPr>
            <a:r>
              <a:rPr lang="en-US" dirty="0">
                <a:solidFill>
                  <a:srgbClr val="008000"/>
                </a:solidFill>
              </a:rPr>
              <a:t>Paste to </a:t>
            </a:r>
            <a:r>
              <a:rPr lang="en-US" dirty="0" err="1">
                <a:solidFill>
                  <a:srgbClr val="008000"/>
                </a:solidFill>
              </a:rPr>
              <a:t>githu</a:t>
            </a:r>
            <a:r>
              <a:rPr lang="en-US" dirty="0" err="1">
                <a:solidFill>
                  <a:schemeClr val="tx1"/>
                </a:solidFill>
              </a:rPr>
              <a:t>b</a:t>
            </a:r>
            <a:endParaRPr lang="en-US" dirty="0">
              <a:solidFill>
                <a:schemeClr val="tx1"/>
              </a:solidFill>
            </a:endParaRPr>
          </a:p>
          <a:p>
            <a:pPr marL="514350" lvl="1" indent="-171450">
              <a:buFont typeface="+mj-lt"/>
              <a:buAutoNum type="arabicPeriod"/>
            </a:pPr>
            <a:r>
              <a:rPr lang="en-US" dirty="0">
                <a:solidFill>
                  <a:schemeClr val="tx1"/>
                </a:solidFill>
              </a:rPr>
              <a:t>Test the connection</a:t>
            </a:r>
          </a:p>
          <a:p>
            <a:pPr marL="857250" lvl="2" indent="-171450">
              <a:buFont typeface="Wingdings" panose="05000000000000000000" pitchFamily="2" charset="2"/>
              <a:buChar char="ü"/>
            </a:pPr>
            <a:r>
              <a:rPr lang="en-US" dirty="0" err="1">
                <a:solidFill>
                  <a:srgbClr val="008000"/>
                </a:solidFill>
              </a:rPr>
              <a:t>ssh</a:t>
            </a:r>
            <a:r>
              <a:rPr lang="en-US" dirty="0">
                <a:solidFill>
                  <a:srgbClr val="008000"/>
                </a:solidFill>
              </a:rPr>
              <a:t> -T git@github.com</a:t>
            </a:r>
          </a:p>
        </p:txBody>
      </p:sp>
      <p:sp>
        <p:nvSpPr>
          <p:cNvPr id="4" name="Slide Number Placeholder 3"/>
          <p:cNvSpPr>
            <a:spLocks noGrp="1"/>
          </p:cNvSpPr>
          <p:nvPr>
            <p:ph type="sldNum" sz="quarter" idx="10"/>
          </p:nvPr>
        </p:nvSpPr>
        <p:spPr/>
        <p:txBody>
          <a:bodyPr/>
          <a:lstStyle/>
          <a:p>
            <a:fld id="{E98947E1-6E9C-4553-A175-053CB8F72200}" type="slidenum">
              <a:rPr lang="en-US" smtClean="0"/>
              <a:pPr/>
              <a:t>36</a:t>
            </a:fld>
            <a:endParaRPr lang="en-US" dirty="0"/>
          </a:p>
        </p:txBody>
      </p:sp>
    </p:spTree>
    <p:extLst>
      <p:ext uri="{BB962C8B-B14F-4D97-AF65-F5344CB8AC3E}">
        <p14:creationId xmlns:p14="http://schemas.microsoft.com/office/powerpoint/2010/main" val="1695165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Practice: GitHub Fork &amp; Pull-Request Exercise</a:t>
            </a:r>
          </a:p>
        </p:txBody>
      </p:sp>
      <p:sp>
        <p:nvSpPr>
          <p:cNvPr id="3" name="Content Placeholder 2"/>
          <p:cNvSpPr>
            <a:spLocks noGrp="1"/>
          </p:cNvSpPr>
          <p:nvPr>
            <p:ph idx="1"/>
          </p:nvPr>
        </p:nvSpPr>
        <p:spPr>
          <a:xfrm>
            <a:off x="328614" y="763260"/>
            <a:ext cx="8455025" cy="3349159"/>
          </a:xfrm>
        </p:spPr>
        <p:txBody>
          <a:bodyPr/>
          <a:lstStyle/>
          <a:p>
            <a:r>
              <a:rPr lang="en-US" dirty="0"/>
              <a:t>Fork the GitHub repository: </a:t>
            </a:r>
            <a:r>
              <a:rPr lang="en-US" kern="1200" dirty="0">
                <a:solidFill>
                  <a:schemeClr val="tx1"/>
                </a:solidFill>
                <a:latin typeface="Arial" charset="0"/>
                <a:cs typeface="Arial" charset="0"/>
                <a:hlinkClick r:id="rId3"/>
              </a:rPr>
              <a:t>https://github.ibm.com/MAYAA/advanced-git</a:t>
            </a:r>
            <a:endParaRPr lang="en-US" kern="1200" dirty="0">
              <a:solidFill>
                <a:schemeClr val="tx1"/>
              </a:solidFill>
              <a:latin typeface="Arial" charset="0"/>
              <a:cs typeface="Arial" charset="0"/>
            </a:endParaRPr>
          </a:p>
          <a:p>
            <a:r>
              <a:rPr lang="en-US" dirty="0"/>
              <a:t>Clone the forked repository to your local system</a:t>
            </a:r>
            <a:r>
              <a:rPr lang="en-US"/>
              <a:t>: </a:t>
            </a:r>
          </a:p>
          <a:p>
            <a:pPr marL="0" indent="0">
              <a:buNone/>
            </a:pPr>
            <a:r>
              <a:rPr lang="en-US" i="1"/>
              <a:t>git </a:t>
            </a:r>
            <a:r>
              <a:rPr lang="en-US" i="1" dirty="0"/>
              <a:t>clone git@</a:t>
            </a:r>
            <a:r>
              <a:rPr lang="en-US" i="1"/>
              <a:t>github.ibm.com</a:t>
            </a:r>
            <a:r>
              <a:rPr lang="en-US" i="1" dirty="0"/>
              <a:t>:</a:t>
            </a:r>
            <a:r>
              <a:rPr lang="en-US" b="1" i="1" dirty="0"/>
              <a:t>&lt;username&gt;</a:t>
            </a:r>
            <a:r>
              <a:rPr lang="en-US" i="1" dirty="0"/>
              <a:t>/advanced-</a:t>
            </a:r>
            <a:r>
              <a:rPr lang="en-US" i="1" dirty="0" err="1"/>
              <a:t>git.git</a:t>
            </a:r>
            <a:endParaRPr lang="en-US" i="1" dirty="0"/>
          </a:p>
          <a:p>
            <a:r>
              <a:rPr lang="en-US" dirty="0"/>
              <a:t>Add a Git remote for the original repository (upstream): </a:t>
            </a:r>
            <a:r>
              <a:rPr lang="en-US" i="1" dirty="0"/>
              <a:t>git remote add upstream </a:t>
            </a:r>
            <a:r>
              <a:rPr lang="en-US" i="1" dirty="0" err="1">
                <a:hlinkClick r:id="rId4"/>
              </a:rPr>
              <a:t>git@github.ibm.com:MAYAA</a:t>
            </a:r>
            <a:r>
              <a:rPr lang="en-US" i="1" dirty="0">
                <a:hlinkClick r:id="rId4"/>
              </a:rPr>
              <a:t>/advanced-</a:t>
            </a:r>
            <a:r>
              <a:rPr lang="en-US" i="1" dirty="0" err="1">
                <a:hlinkClick r:id="rId4"/>
              </a:rPr>
              <a:t>git.git</a:t>
            </a:r>
            <a:endParaRPr lang="en-US" i="1" dirty="0"/>
          </a:p>
          <a:p>
            <a:r>
              <a:rPr lang="en-US" dirty="0"/>
              <a:t>Create a feature branch in which to place your changes: </a:t>
            </a:r>
            <a:r>
              <a:rPr lang="en-US" i="1" dirty="0"/>
              <a:t>git checkout –b &lt;</a:t>
            </a:r>
            <a:r>
              <a:rPr lang="en-US" i="1" dirty="0" err="1"/>
              <a:t>your_branch</a:t>
            </a:r>
            <a:r>
              <a:rPr lang="en-US" i="1" dirty="0"/>
              <a:t>&gt;</a:t>
            </a:r>
          </a:p>
          <a:p>
            <a:r>
              <a:rPr lang="en-US" dirty="0"/>
              <a:t>Make your changes to the new branch – create a new file with your name.</a:t>
            </a:r>
          </a:p>
          <a:p>
            <a:r>
              <a:rPr lang="en-US" dirty="0"/>
              <a:t>Commit the changes to the branch.</a:t>
            </a:r>
          </a:p>
          <a:p>
            <a:r>
              <a:rPr lang="en-US" dirty="0"/>
              <a:t>Push the branch to GitHub: </a:t>
            </a:r>
            <a:r>
              <a:rPr lang="en-US" i="1" dirty="0" err="1"/>
              <a:t>git</a:t>
            </a:r>
            <a:r>
              <a:rPr lang="en-US" i="1" dirty="0"/>
              <a:t> push origin &lt;</a:t>
            </a:r>
            <a:r>
              <a:rPr lang="en-US" i="1" dirty="0" err="1"/>
              <a:t>your_branch</a:t>
            </a:r>
            <a:r>
              <a:rPr lang="en-US" i="1" dirty="0"/>
              <a:t>&gt;</a:t>
            </a:r>
          </a:p>
          <a:p>
            <a:r>
              <a:rPr lang="en-US" dirty="0"/>
              <a:t>Open a pull request from the new branch to the original repo.</a:t>
            </a:r>
          </a:p>
          <a:p>
            <a:r>
              <a:rPr lang="en-US" dirty="0"/>
              <a:t>Clean up after your pull request is merged:</a:t>
            </a:r>
          </a:p>
          <a:p>
            <a:pPr marL="336550" lvl="1" indent="0">
              <a:buNone/>
            </a:pPr>
            <a:r>
              <a:rPr lang="en-US" i="1" dirty="0" err="1"/>
              <a:t>git</a:t>
            </a:r>
            <a:r>
              <a:rPr lang="en-US" i="1" dirty="0"/>
              <a:t> branch –D &lt;</a:t>
            </a:r>
            <a:r>
              <a:rPr lang="en-US" i="1" dirty="0" err="1"/>
              <a:t>your_branch</a:t>
            </a:r>
            <a:r>
              <a:rPr lang="en-US" i="1" dirty="0"/>
              <a:t>&gt;</a:t>
            </a:r>
          </a:p>
          <a:p>
            <a:pPr marL="336550" lvl="1" indent="0">
              <a:buNone/>
            </a:pPr>
            <a:r>
              <a:rPr lang="en-US" i="1" dirty="0" err="1"/>
              <a:t>git</a:t>
            </a:r>
            <a:r>
              <a:rPr lang="en-US" i="1" dirty="0"/>
              <a:t> push origin --delete &lt;</a:t>
            </a:r>
            <a:r>
              <a:rPr lang="en-US" i="1" dirty="0" err="1"/>
              <a:t>your_branch</a:t>
            </a:r>
            <a:r>
              <a:rPr lang="en-US" i="1" dirty="0"/>
              <a:t>&gt;</a:t>
            </a:r>
          </a:p>
        </p:txBody>
      </p:sp>
      <p:sp>
        <p:nvSpPr>
          <p:cNvPr id="4" name="Slide Number Placeholder 3"/>
          <p:cNvSpPr>
            <a:spLocks noGrp="1"/>
          </p:cNvSpPr>
          <p:nvPr>
            <p:ph type="sldNum" sz="quarter" idx="10"/>
          </p:nvPr>
        </p:nvSpPr>
        <p:spPr/>
        <p:txBody>
          <a:bodyPr/>
          <a:lstStyle/>
          <a:p>
            <a:fld id="{E98947E1-6E9C-4553-A175-053CB8F72200}" type="slidenum">
              <a:rPr lang="en-US" smtClean="0"/>
              <a:pPr/>
              <a:t>37</a:t>
            </a:fld>
            <a:endParaRPr lang="en-US" dirty="0"/>
          </a:p>
        </p:txBody>
      </p:sp>
    </p:spTree>
    <p:extLst>
      <p:ext uri="{BB962C8B-B14F-4D97-AF65-F5344CB8AC3E}">
        <p14:creationId xmlns:p14="http://schemas.microsoft.com/office/powerpoint/2010/main" val="504282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err="1">
                <a:solidFill>
                  <a:srgbClr val="00B0DA"/>
                </a:solidFill>
              </a:rPr>
              <a:t>Git</a:t>
            </a:r>
            <a:r>
              <a:rPr lang="en-US" b="1" dirty="0">
                <a:solidFill>
                  <a:srgbClr val="00B0DA"/>
                </a:solidFill>
              </a:rPr>
              <a:t> Commands</a:t>
            </a:r>
          </a:p>
        </p:txBody>
      </p:sp>
      <p:sp>
        <p:nvSpPr>
          <p:cNvPr id="30" name="Slide Number Placeholder 29"/>
          <p:cNvSpPr>
            <a:spLocks noGrp="1"/>
          </p:cNvSpPr>
          <p:nvPr>
            <p:ph type="sldNum" sz="quarter" idx="10"/>
          </p:nvPr>
        </p:nvSpPr>
        <p:spPr/>
        <p:txBody>
          <a:bodyPr/>
          <a:lstStyle/>
          <a:p>
            <a:fld id="{92EDDE8C-FCD3-47EF-B8D4-5308179AEE2C}" type="slidenum">
              <a:rPr lang="en-US" smtClean="0"/>
              <a:pPr/>
              <a:t>38</a:t>
            </a:fld>
            <a:endParaRPr lang="en-US" dirty="0"/>
          </a:p>
        </p:txBody>
      </p:sp>
    </p:spTree>
    <p:extLst>
      <p:ext uri="{BB962C8B-B14F-4D97-AF65-F5344CB8AC3E}">
        <p14:creationId xmlns:p14="http://schemas.microsoft.com/office/powerpoint/2010/main" val="3734735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Configuration</a:t>
            </a:r>
          </a:p>
        </p:txBody>
      </p:sp>
      <p:sp>
        <p:nvSpPr>
          <p:cNvPr id="3" name="Content Placeholder 2"/>
          <p:cNvSpPr>
            <a:spLocks noGrp="1"/>
          </p:cNvSpPr>
          <p:nvPr>
            <p:ph idx="1"/>
          </p:nvPr>
        </p:nvSpPr>
        <p:spPr>
          <a:xfrm>
            <a:off x="328614" y="971649"/>
            <a:ext cx="8455025" cy="2742009"/>
          </a:xfrm>
        </p:spPr>
        <p:txBody>
          <a:bodyPr/>
          <a:lstStyle/>
          <a:p>
            <a:r>
              <a:rPr lang="en-US" dirty="0" err="1"/>
              <a:t>Git</a:t>
            </a:r>
            <a:r>
              <a:rPr lang="en-US" dirty="0"/>
              <a:t> </a:t>
            </a:r>
            <a:r>
              <a:rPr lang="en-US" dirty="0">
                <a:hlinkClick r:id="rId3"/>
              </a:rPr>
              <a:t>bash completion</a:t>
            </a:r>
            <a:r>
              <a:rPr lang="en-US" dirty="0"/>
              <a:t> and prompt:</a:t>
            </a:r>
          </a:p>
          <a:p>
            <a:pPr lvl="1"/>
            <a:r>
              <a:rPr lang="en-US" sz="1050" dirty="0">
                <a:solidFill>
                  <a:srgbClr val="333333"/>
                </a:solidFill>
                <a:latin typeface="Consolas" panose="020B0609020204030204" pitchFamily="49" charset="0"/>
              </a:rPr>
              <a:t>$ </a:t>
            </a:r>
            <a:r>
              <a:rPr lang="en-US" sz="1050" dirty="0" err="1">
                <a:solidFill>
                  <a:srgbClr val="333333"/>
                </a:solidFill>
                <a:latin typeface="Consolas" panose="020B0609020204030204" pitchFamily="49" charset="0"/>
              </a:rPr>
              <a:t>wget</a:t>
            </a:r>
            <a:r>
              <a:rPr lang="en-US" sz="1050" dirty="0">
                <a:solidFill>
                  <a:srgbClr val="333333"/>
                </a:solidFill>
                <a:latin typeface="Consolas" panose="020B0609020204030204" pitchFamily="49" charset="0"/>
              </a:rPr>
              <a:t> </a:t>
            </a:r>
            <a:r>
              <a:rPr lang="en-US" sz="1050" dirty="0">
                <a:solidFill>
                  <a:srgbClr val="333333"/>
                </a:solidFill>
                <a:latin typeface="Consolas" panose="020B0609020204030204" pitchFamily="49" charset="0"/>
                <a:hlinkClick r:id="rId4"/>
              </a:rPr>
              <a:t>https://raw.githubusercontent.com/git/git/master/contrib/completion/git-completion.bash</a:t>
            </a:r>
            <a:endParaRPr lang="en-US" sz="1050" dirty="0">
              <a:solidFill>
                <a:srgbClr val="333333"/>
              </a:solidFill>
              <a:latin typeface="Consolas" panose="020B0609020204030204" pitchFamily="49" charset="0"/>
            </a:endParaRPr>
          </a:p>
          <a:p>
            <a:pPr lvl="1"/>
            <a:r>
              <a:rPr lang="en-US" sz="1050" dirty="0">
                <a:solidFill>
                  <a:srgbClr val="333333"/>
                </a:solidFill>
                <a:latin typeface="Consolas" panose="020B0609020204030204" pitchFamily="49" charset="0"/>
              </a:rPr>
              <a:t>$ </a:t>
            </a:r>
            <a:r>
              <a:rPr lang="en-US" sz="1050" dirty="0" err="1">
                <a:solidFill>
                  <a:srgbClr val="333333"/>
                </a:solidFill>
                <a:latin typeface="Consolas" panose="020B0609020204030204" pitchFamily="49" charset="0"/>
              </a:rPr>
              <a:t>wget</a:t>
            </a:r>
            <a:r>
              <a:rPr lang="en-US" sz="1050" dirty="0">
                <a:solidFill>
                  <a:srgbClr val="333333"/>
                </a:solidFill>
                <a:latin typeface="Consolas" panose="020B0609020204030204" pitchFamily="49" charset="0"/>
              </a:rPr>
              <a:t> </a:t>
            </a:r>
            <a:r>
              <a:rPr lang="en-US" sz="1050" dirty="0">
                <a:solidFill>
                  <a:srgbClr val="333333"/>
                </a:solidFill>
                <a:latin typeface="Consolas" panose="020B0609020204030204" pitchFamily="49" charset="0"/>
                <a:hlinkClick r:id="rId5"/>
              </a:rPr>
              <a:t>https://raw.githubusercontent.com/git/git/master/contrib/completion/git-prompt.sh</a:t>
            </a:r>
            <a:endParaRPr lang="en-US" sz="1050" dirty="0">
              <a:solidFill>
                <a:srgbClr val="333333"/>
              </a:solidFill>
              <a:latin typeface="Consolas" panose="020B0609020204030204" pitchFamily="49" charset="0"/>
            </a:endParaRPr>
          </a:p>
          <a:p>
            <a:pPr lvl="1"/>
            <a:r>
              <a:rPr lang="en-US" sz="1400" dirty="0">
                <a:solidFill>
                  <a:srgbClr val="333333"/>
                </a:solidFill>
                <a:latin typeface="Consolas" panose="020B0609020204030204" pitchFamily="49" charset="0"/>
              </a:rPr>
              <a:t>$ . ~/</a:t>
            </a:r>
            <a:r>
              <a:rPr lang="en-US" sz="1400" dirty="0" err="1">
                <a:solidFill>
                  <a:srgbClr val="333333"/>
                </a:solidFill>
                <a:latin typeface="Consolas" panose="020B0609020204030204" pitchFamily="49" charset="0"/>
              </a:rPr>
              <a:t>git-completion.bash</a:t>
            </a:r>
            <a:endParaRPr lang="en-US" sz="1400" dirty="0">
              <a:solidFill>
                <a:srgbClr val="333333"/>
              </a:solidFill>
              <a:latin typeface="Consolas" panose="020B0609020204030204" pitchFamily="49" charset="0"/>
            </a:endParaRPr>
          </a:p>
          <a:p>
            <a:pPr lvl="1"/>
            <a:r>
              <a:rPr lang="en-US" sz="1400" dirty="0">
                <a:solidFill>
                  <a:srgbClr val="333333"/>
                </a:solidFill>
                <a:latin typeface="Consolas" panose="020B0609020204030204" pitchFamily="49" charset="0"/>
              </a:rPr>
              <a:t>$ . ~/git-prompt.sh</a:t>
            </a:r>
          </a:p>
          <a:p>
            <a:pPr lvl="1"/>
            <a:r>
              <a:rPr lang="en-US" sz="1400" dirty="0">
                <a:solidFill>
                  <a:srgbClr val="333333"/>
                </a:solidFill>
                <a:latin typeface="Consolas" panose="020B0609020204030204" pitchFamily="49" charset="0"/>
              </a:rPr>
              <a:t>$ export GIT_PS1_SHOWDIRTYSTATE=1</a:t>
            </a:r>
          </a:p>
          <a:p>
            <a:pPr lvl="1"/>
            <a:r>
              <a:rPr lang="en-US" sz="1400" dirty="0">
                <a:solidFill>
                  <a:srgbClr val="333333"/>
                </a:solidFill>
                <a:latin typeface="Consolas" panose="020B0609020204030204" pitchFamily="49" charset="0"/>
              </a:rPr>
              <a:t>$ export PS1='\w$(__git_ps1 " (%s)")\$ ‘</a:t>
            </a:r>
          </a:p>
          <a:p>
            <a:pPr lvl="1"/>
            <a:r>
              <a:rPr lang="en-US" sz="1400" dirty="0">
                <a:solidFill>
                  <a:srgbClr val="333333"/>
                </a:solidFill>
                <a:latin typeface="Consolas" panose="020B0609020204030204" pitchFamily="49" charset="0"/>
              </a:rPr>
              <a:t>OR</a:t>
            </a:r>
          </a:p>
          <a:p>
            <a:pPr lvl="1"/>
            <a:r>
              <a:rPr lang="en-GB" sz="1400" dirty="0">
                <a:solidFill>
                  <a:srgbClr val="333333"/>
                </a:solidFill>
                <a:latin typeface="Consolas" panose="020B0609020204030204" pitchFamily="49" charset="0"/>
              </a:rPr>
              <a:t>$ </a:t>
            </a:r>
            <a:r>
              <a:rPr lang="en-US" sz="1400" dirty="0">
                <a:solidFill>
                  <a:srgbClr val="333333"/>
                </a:solidFill>
                <a:latin typeface="Consolas" panose="020B0609020204030204" pitchFamily="49" charset="0"/>
              </a:rPr>
              <a:t>export PS1='[\u@\h \W$(__git_ps1 " (%s)")]\$ '</a:t>
            </a:r>
          </a:p>
          <a:p>
            <a:r>
              <a:rPr lang="en-GB" dirty="0"/>
              <a:t>Configure a common .</a:t>
            </a:r>
            <a:r>
              <a:rPr lang="en-GB" dirty="0" err="1"/>
              <a:t>gitignore</a:t>
            </a:r>
            <a:r>
              <a:rPr lang="en-GB" dirty="0"/>
              <a:t> file</a:t>
            </a:r>
          </a:p>
          <a:p>
            <a:pPr lvl="1"/>
            <a:r>
              <a:rPr lang="en-US" dirty="0">
                <a:solidFill>
                  <a:srgbClr val="333333"/>
                </a:solidFill>
                <a:latin typeface="Consolas" panose="020B0609020204030204" pitchFamily="49" charset="0"/>
              </a:rPr>
              <a:t>$ touch ~/.</a:t>
            </a:r>
            <a:r>
              <a:rPr lang="en-US" dirty="0" err="1">
                <a:solidFill>
                  <a:srgbClr val="333333"/>
                </a:solidFill>
                <a:latin typeface="Consolas" panose="020B0609020204030204" pitchFamily="49" charset="0"/>
              </a:rPr>
              <a:t>gitignore</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config</a:t>
            </a:r>
            <a:r>
              <a:rPr lang="en-US" dirty="0">
                <a:solidFill>
                  <a:srgbClr val="333333"/>
                </a:solidFill>
                <a:latin typeface="Consolas" panose="020B0609020204030204" pitchFamily="49" charset="0"/>
              </a:rPr>
              <a:t> --global </a:t>
            </a:r>
            <a:r>
              <a:rPr lang="en-US" dirty="0" err="1">
                <a:solidFill>
                  <a:srgbClr val="333333"/>
                </a:solidFill>
                <a:latin typeface="Consolas" panose="020B0609020204030204" pitchFamily="49" charset="0"/>
              </a:rPr>
              <a:t>core.excludesfile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gitignore</a:t>
            </a:r>
            <a:endParaRPr lang="en-US" dirty="0">
              <a:solidFill>
                <a:srgbClr val="333333"/>
              </a:solidFill>
              <a:latin typeface="Consolas" panose="020B0609020204030204" pitchFamily="49" charset="0"/>
            </a:endParaRPr>
          </a:p>
          <a:p>
            <a:r>
              <a:rPr lang="en-GB" dirty="0"/>
              <a:t>Configure a common .</a:t>
            </a:r>
            <a:r>
              <a:rPr lang="en-GB" dirty="0" err="1"/>
              <a:t>gitattributes</a:t>
            </a:r>
            <a:r>
              <a:rPr lang="en-GB" dirty="0"/>
              <a:t> file</a:t>
            </a:r>
          </a:p>
          <a:p>
            <a:pPr lvl="1"/>
            <a:r>
              <a:rPr lang="en-US" dirty="0">
                <a:solidFill>
                  <a:srgbClr val="333333"/>
                </a:solidFill>
                <a:latin typeface="Consolas" panose="020B0609020204030204" pitchFamily="49" charset="0"/>
              </a:rPr>
              <a:t>$ echo "*.java diff=java" &gt; ~/.</a:t>
            </a:r>
            <a:r>
              <a:rPr lang="en-US" dirty="0" err="1">
                <a:solidFill>
                  <a:srgbClr val="333333"/>
                </a:solidFill>
                <a:latin typeface="Consolas" panose="020B0609020204030204" pitchFamily="49" charset="0"/>
              </a:rPr>
              <a:t>gitattributes</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git config --global </a:t>
            </a:r>
            <a:r>
              <a:rPr lang="en-US" dirty="0" err="1">
                <a:solidFill>
                  <a:srgbClr val="333333"/>
                </a:solidFill>
                <a:latin typeface="Consolas" panose="020B0609020204030204" pitchFamily="49" charset="0"/>
              </a:rPr>
              <a:t>core.attributesfile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gitattributes</a:t>
            </a:r>
            <a:r>
              <a:rPr lang="en-US" dirty="0">
                <a:solidFill>
                  <a:srgbClr val="333333"/>
                </a:solidFill>
                <a:latin typeface="Consolas" panose="020B0609020204030204" pitchFamily="49" charset="0"/>
              </a:rPr>
              <a:t>”</a:t>
            </a:r>
          </a:p>
          <a:p>
            <a:pPr lvl="1"/>
            <a:endParaRPr lang="en-US" dirty="0">
              <a:solidFill>
                <a:srgbClr val="333333"/>
              </a:solidFill>
              <a:latin typeface="Consolas" panose="020B0609020204030204" pitchFamily="49" charset="0"/>
            </a:endParaRPr>
          </a:p>
          <a:p>
            <a:pPr lvl="1"/>
            <a:endParaRPr lang="en-US" dirty="0">
              <a:solidFill>
                <a:srgbClr val="333333"/>
              </a:solidFill>
              <a:latin typeface="Consolas" panose="020B0609020204030204" pitchFamily="49" charset="0"/>
            </a:endParaRPr>
          </a:p>
          <a:p>
            <a:pPr lvl="1"/>
            <a:endParaRPr lang="en-US" sz="2200" dirty="0">
              <a:solidFill>
                <a:srgbClr val="333333"/>
              </a:solidFill>
              <a:latin typeface="Consolas" panose="020B0609020204030204" pitchFamily="49" charset="0"/>
            </a:endParaRPr>
          </a:p>
          <a:p>
            <a:pPr lvl="1"/>
            <a:endParaRPr lang="en-US" sz="2200" dirty="0"/>
          </a:p>
          <a:p>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39</a:t>
            </a:fld>
            <a:endParaRPr lang="en-US" dirty="0"/>
          </a:p>
        </p:txBody>
      </p:sp>
    </p:spTree>
    <p:extLst>
      <p:ext uri="{BB962C8B-B14F-4D97-AF65-F5344CB8AC3E}">
        <p14:creationId xmlns:p14="http://schemas.microsoft.com/office/powerpoint/2010/main" val="63317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Benefits</a:t>
            </a:r>
          </a:p>
        </p:txBody>
      </p:sp>
      <p:sp>
        <p:nvSpPr>
          <p:cNvPr id="3" name="Content Placeholder 2"/>
          <p:cNvSpPr>
            <a:spLocks noGrp="1"/>
          </p:cNvSpPr>
          <p:nvPr>
            <p:ph idx="1"/>
          </p:nvPr>
        </p:nvSpPr>
        <p:spPr/>
        <p:txBody>
          <a:bodyPr/>
          <a:lstStyle/>
          <a:p>
            <a:r>
              <a:rPr lang="en-US" dirty="0"/>
              <a:t>Fast</a:t>
            </a:r>
          </a:p>
          <a:p>
            <a:r>
              <a:rPr lang="en-GB" dirty="0"/>
              <a:t>Better history, less fear</a:t>
            </a:r>
          </a:p>
          <a:p>
            <a:r>
              <a:rPr lang="en-GB" dirty="0"/>
              <a:t>Flexibility in where you work</a:t>
            </a:r>
            <a:endParaRPr lang="en-US" dirty="0"/>
          </a:p>
          <a:p>
            <a:r>
              <a:rPr lang="en-US" dirty="0"/>
              <a:t>Compact and user-friendly command-line</a:t>
            </a:r>
          </a:p>
          <a:p>
            <a:r>
              <a:rPr lang="en-US" dirty="0"/>
              <a:t>Flexible and powerful – rewrite local history</a:t>
            </a:r>
          </a:p>
          <a:p>
            <a:r>
              <a:rPr lang="en-US" dirty="0"/>
              <a:t>Cheap and easy local Branches</a:t>
            </a:r>
          </a:p>
          <a:p>
            <a:r>
              <a:rPr lang="en-US" dirty="0" err="1"/>
              <a:t>Git</a:t>
            </a:r>
            <a:r>
              <a:rPr lang="en-US" dirty="0"/>
              <a:t> is the de facto standard of OSS (GitHub)</a:t>
            </a:r>
          </a:p>
          <a:p>
            <a:r>
              <a:rPr lang="en-US" dirty="0"/>
              <a:t>Social coding = social network + coding</a:t>
            </a:r>
          </a:p>
          <a:p>
            <a:r>
              <a:rPr lang="en-US" dirty="0"/>
              <a:t>Corporate GitHub - https://github.ibm.com/</a:t>
            </a:r>
          </a:p>
          <a:p>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4</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9861" y="455590"/>
            <a:ext cx="1449324" cy="1725473"/>
          </a:xfrm>
          <a:prstGeom prst="rect">
            <a:avLst/>
          </a:prstGeom>
        </p:spPr>
      </p:pic>
      <p:pic>
        <p:nvPicPr>
          <p:cNvPr id="6" name="Picture 5"/>
          <p:cNvPicPr>
            <a:picLocks noChangeAspect="1"/>
          </p:cNvPicPr>
          <p:nvPr/>
        </p:nvPicPr>
        <p:blipFill>
          <a:blip r:embed="rId4"/>
          <a:stretch>
            <a:fillRect/>
          </a:stretch>
        </p:blipFill>
        <p:spPr>
          <a:xfrm>
            <a:off x="4414699" y="2424978"/>
            <a:ext cx="2828950" cy="1060342"/>
          </a:xfrm>
          <a:prstGeom prst="rect">
            <a:avLst/>
          </a:prstGeom>
        </p:spPr>
      </p:pic>
      <p:pic>
        <p:nvPicPr>
          <p:cNvPr id="1026" name="Picture 2" descr="http://vector.me/files/images/2/8/28068/no_fear_previe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169" y="1614325"/>
            <a:ext cx="1766887" cy="5667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83014" y="3547042"/>
            <a:ext cx="1541509" cy="80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63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Tools Configuration</a:t>
            </a:r>
          </a:p>
        </p:txBody>
      </p:sp>
      <p:sp>
        <p:nvSpPr>
          <p:cNvPr id="3" name="Content Placeholder 2"/>
          <p:cNvSpPr>
            <a:spLocks noGrp="1"/>
          </p:cNvSpPr>
          <p:nvPr>
            <p:ph idx="1"/>
          </p:nvPr>
        </p:nvSpPr>
        <p:spPr/>
        <p:txBody>
          <a:bodyPr/>
          <a:lstStyle/>
          <a:p>
            <a:r>
              <a:rPr lang="en-US" dirty="0"/>
              <a:t>Set the diff and merge tools to meld or any other diff editor of your choice.</a:t>
            </a:r>
            <a:endParaRPr lang="en-GB" dirty="0"/>
          </a:p>
          <a:p>
            <a:pPr lvl="1"/>
            <a:r>
              <a:rPr lang="en-GB" dirty="0"/>
              <a:t>$ git </a:t>
            </a:r>
            <a:r>
              <a:rPr lang="en-GB" dirty="0" err="1"/>
              <a:t>config</a:t>
            </a:r>
            <a:r>
              <a:rPr lang="en-GB" dirty="0"/>
              <a:t> --global </a:t>
            </a:r>
            <a:r>
              <a:rPr lang="en-GB" dirty="0" err="1"/>
              <a:t>diff.tool</a:t>
            </a:r>
            <a:r>
              <a:rPr lang="en-GB" dirty="0"/>
              <a:t> meld</a:t>
            </a:r>
          </a:p>
          <a:p>
            <a:pPr lvl="1"/>
            <a:r>
              <a:rPr lang="en-GB" dirty="0"/>
              <a:t>$ git </a:t>
            </a:r>
            <a:r>
              <a:rPr lang="en-GB" dirty="0" err="1"/>
              <a:t>config</a:t>
            </a:r>
            <a:r>
              <a:rPr lang="en-GB" dirty="0"/>
              <a:t> --global </a:t>
            </a:r>
            <a:r>
              <a:rPr lang="en-GB" dirty="0" err="1"/>
              <a:t>merge.tool</a:t>
            </a:r>
            <a:r>
              <a:rPr lang="en-GB" dirty="0"/>
              <a:t> meld</a:t>
            </a:r>
          </a:p>
          <a:p>
            <a:pPr lvl="1"/>
            <a:r>
              <a:rPr lang="en-GB" dirty="0"/>
              <a:t>$ git </a:t>
            </a:r>
            <a:r>
              <a:rPr lang="en-GB" dirty="0" err="1"/>
              <a:t>config</a:t>
            </a:r>
            <a:r>
              <a:rPr lang="en-GB" dirty="0"/>
              <a:t> --global </a:t>
            </a:r>
            <a:r>
              <a:rPr lang="en-GB" dirty="0" err="1"/>
              <a:t>difftool.prompt</a:t>
            </a:r>
            <a:r>
              <a:rPr lang="en-GB" dirty="0"/>
              <a:t> false</a:t>
            </a:r>
          </a:p>
          <a:p>
            <a:pPr lvl="1"/>
            <a:r>
              <a:rPr lang="en-GB" dirty="0"/>
              <a:t>$ git </a:t>
            </a:r>
            <a:r>
              <a:rPr lang="en-GB" dirty="0" err="1"/>
              <a:t>config</a:t>
            </a:r>
            <a:r>
              <a:rPr lang="en-GB" dirty="0"/>
              <a:t> --global </a:t>
            </a:r>
            <a:r>
              <a:rPr lang="en-GB" dirty="0" err="1"/>
              <a:t>mergetool.prompt</a:t>
            </a:r>
            <a:r>
              <a:rPr lang="en-GB" dirty="0"/>
              <a:t> false</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40</a:t>
            </a:fld>
            <a:endParaRPr lang="en-US" dirty="0"/>
          </a:p>
        </p:txBody>
      </p:sp>
    </p:spTree>
    <p:extLst>
      <p:ext uri="{BB962C8B-B14F-4D97-AF65-F5344CB8AC3E}">
        <p14:creationId xmlns:p14="http://schemas.microsoft.com/office/powerpoint/2010/main" val="1744443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F6F1-C098-4873-A9EB-CEA2D142A910}"/>
              </a:ext>
            </a:extLst>
          </p:cNvPr>
          <p:cNvSpPr>
            <a:spLocks noGrp="1"/>
          </p:cNvSpPr>
          <p:nvPr>
            <p:ph type="title"/>
          </p:nvPr>
        </p:nvSpPr>
        <p:spPr/>
        <p:txBody>
          <a:bodyPr/>
          <a:lstStyle/>
          <a:p>
            <a:r>
              <a:rPr lang="en-US" dirty="0"/>
              <a:t>Git Attributes</a:t>
            </a:r>
          </a:p>
        </p:txBody>
      </p:sp>
      <p:sp>
        <p:nvSpPr>
          <p:cNvPr id="3" name="Content Placeholder 2">
            <a:extLst>
              <a:ext uri="{FF2B5EF4-FFF2-40B4-BE49-F238E27FC236}">
                <a16:creationId xmlns:a16="http://schemas.microsoft.com/office/drawing/2014/main" id="{D89B5FFE-9A4C-4C11-BE35-0A3C0BBCD58B}"/>
              </a:ext>
            </a:extLst>
          </p:cNvPr>
          <p:cNvSpPr>
            <a:spLocks noGrp="1"/>
          </p:cNvSpPr>
          <p:nvPr>
            <p:ph idx="1"/>
          </p:nvPr>
        </p:nvSpPr>
        <p:spPr/>
        <p:txBody>
          <a:bodyPr/>
          <a:lstStyle/>
          <a:p>
            <a:r>
              <a:rPr lang="en-US" dirty="0"/>
              <a:t>Path-specific settings - Git applies those settings only for a subdirectory or subset of files</a:t>
            </a:r>
          </a:p>
          <a:p>
            <a:pPr lvl="1"/>
            <a:r>
              <a:rPr lang="en-US" b="1" dirty="0"/>
              <a:t>.</a:t>
            </a:r>
            <a:r>
              <a:rPr lang="en-US" b="1" dirty="0" err="1"/>
              <a:t>gitattributes</a:t>
            </a:r>
            <a:r>
              <a:rPr lang="en-US" b="1" dirty="0"/>
              <a:t> </a:t>
            </a:r>
            <a:r>
              <a:rPr lang="en-US" dirty="0"/>
              <a:t>file in one of your directories (normally the root of your project) </a:t>
            </a:r>
          </a:p>
          <a:p>
            <a:pPr lvl="1"/>
            <a:r>
              <a:rPr lang="en-US" dirty="0"/>
              <a:t>or in the </a:t>
            </a:r>
            <a:r>
              <a:rPr lang="en-US" b="1" dirty="0"/>
              <a:t>.git/info/attributes </a:t>
            </a:r>
            <a:r>
              <a:rPr lang="en-US" dirty="0"/>
              <a:t>file if you don’t want the attributes file committed with your project.</a:t>
            </a:r>
          </a:p>
          <a:p>
            <a:r>
              <a:rPr lang="en-US" dirty="0"/>
              <a:t>Example usage:</a:t>
            </a:r>
          </a:p>
          <a:p>
            <a:pPr lvl="1"/>
            <a:r>
              <a:rPr lang="en-US" dirty="0"/>
              <a:t>specify separate merge strategies for individual files or directories</a:t>
            </a:r>
          </a:p>
          <a:p>
            <a:pPr lvl="1"/>
            <a:r>
              <a:rPr lang="en-US" dirty="0"/>
              <a:t>tell Git how to diff non-text files</a:t>
            </a:r>
          </a:p>
          <a:p>
            <a:pPr lvl="1"/>
            <a:endParaRPr lang="en-US" dirty="0"/>
          </a:p>
          <a:p>
            <a:pPr lvl="1"/>
            <a:endParaRPr lang="en-US" dirty="0"/>
          </a:p>
          <a:p>
            <a:pPr marL="0" lvl="0" indent="0">
              <a:buNone/>
            </a:pPr>
            <a:r>
              <a:rPr lang="en-US" dirty="0">
                <a:solidFill>
                  <a:srgbClr val="333333"/>
                </a:solidFill>
                <a:latin typeface="Consolas" panose="020B0609020204030204" pitchFamily="49" charset="0"/>
              </a:rPr>
              <a:t>	$ echo "*.java diff=java" &gt; ~/.</a:t>
            </a:r>
            <a:r>
              <a:rPr lang="en-US" dirty="0" err="1">
                <a:solidFill>
                  <a:srgbClr val="333333"/>
                </a:solidFill>
                <a:latin typeface="Consolas" panose="020B0609020204030204" pitchFamily="49" charset="0"/>
              </a:rPr>
              <a:t>gitattributes</a:t>
            </a:r>
            <a:endParaRPr lang="en-US" dirty="0">
              <a:solidFill>
                <a:srgbClr val="333333"/>
              </a:solidFill>
              <a:latin typeface="Consolas" panose="020B0609020204030204" pitchFamily="49" charset="0"/>
            </a:endParaRPr>
          </a:p>
          <a:p>
            <a:pPr marL="0" lvl="0" indent="0">
              <a:buNone/>
            </a:pPr>
            <a:r>
              <a:rPr lang="en-US" dirty="0">
                <a:solidFill>
                  <a:srgbClr val="333333"/>
                </a:solidFill>
                <a:latin typeface="Consolas" panose="020B0609020204030204" pitchFamily="49" charset="0"/>
              </a:rPr>
              <a:t>	$ git config --global </a:t>
            </a:r>
            <a:r>
              <a:rPr lang="en-US" dirty="0" err="1">
                <a:solidFill>
                  <a:srgbClr val="333333"/>
                </a:solidFill>
                <a:latin typeface="Consolas" panose="020B0609020204030204" pitchFamily="49" charset="0"/>
              </a:rPr>
              <a:t>core.attributesfile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gitattributes</a:t>
            </a:r>
            <a:r>
              <a:rPr lang="en-US" dirty="0">
                <a:solidFill>
                  <a:srgbClr val="333333"/>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1A5C5FCB-1B9B-4DF2-A686-2946C51E191E}"/>
              </a:ext>
            </a:extLst>
          </p:cNvPr>
          <p:cNvSpPr>
            <a:spLocks noGrp="1"/>
          </p:cNvSpPr>
          <p:nvPr>
            <p:ph type="sldNum" sz="quarter" idx="10"/>
          </p:nvPr>
        </p:nvSpPr>
        <p:spPr/>
        <p:txBody>
          <a:bodyPr/>
          <a:lstStyle/>
          <a:p>
            <a:fld id="{E98947E1-6E9C-4553-A175-053CB8F72200}" type="slidenum">
              <a:rPr lang="en-US" smtClean="0"/>
              <a:pPr/>
              <a:t>41</a:t>
            </a:fld>
            <a:endParaRPr lang="en-US" dirty="0"/>
          </a:p>
        </p:txBody>
      </p:sp>
    </p:spTree>
    <p:extLst>
      <p:ext uri="{BB962C8B-B14F-4D97-AF65-F5344CB8AC3E}">
        <p14:creationId xmlns:p14="http://schemas.microsoft.com/office/powerpoint/2010/main" val="2979830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248E-FFF7-4146-9969-A7BF1BEDFE89}"/>
              </a:ext>
            </a:extLst>
          </p:cNvPr>
          <p:cNvSpPr>
            <a:spLocks noGrp="1"/>
          </p:cNvSpPr>
          <p:nvPr>
            <p:ph type="title"/>
          </p:nvPr>
        </p:nvSpPr>
        <p:spPr/>
        <p:txBody>
          <a:bodyPr/>
          <a:lstStyle/>
          <a:p>
            <a:r>
              <a:rPr lang="en-US" dirty="0"/>
              <a:t>.</a:t>
            </a:r>
            <a:r>
              <a:rPr lang="en-US" dirty="0" err="1"/>
              <a:t>gitignore</a:t>
            </a:r>
            <a:endParaRPr lang="en-US" dirty="0"/>
          </a:p>
        </p:txBody>
      </p:sp>
      <p:sp>
        <p:nvSpPr>
          <p:cNvPr id="3" name="Content Placeholder 2">
            <a:extLst>
              <a:ext uri="{FF2B5EF4-FFF2-40B4-BE49-F238E27FC236}">
                <a16:creationId xmlns:a16="http://schemas.microsoft.com/office/drawing/2014/main" id="{8F6020BC-8480-48B9-9527-0358D19D9561}"/>
              </a:ext>
            </a:extLst>
          </p:cNvPr>
          <p:cNvSpPr>
            <a:spLocks noGrp="1"/>
          </p:cNvSpPr>
          <p:nvPr>
            <p:ph idx="1"/>
          </p:nvPr>
        </p:nvSpPr>
        <p:spPr/>
        <p:txBody>
          <a:bodyPr/>
          <a:lstStyle/>
          <a:p>
            <a:r>
              <a:rPr lang="en-GB" dirty="0"/>
              <a:t>Configure a common .</a:t>
            </a:r>
            <a:r>
              <a:rPr lang="en-GB" dirty="0" err="1"/>
              <a:t>gitignore</a:t>
            </a:r>
            <a:r>
              <a:rPr lang="en-GB" dirty="0"/>
              <a:t> file</a:t>
            </a:r>
          </a:p>
          <a:p>
            <a:pPr lvl="1"/>
            <a:r>
              <a:rPr lang="en-US" dirty="0">
                <a:solidFill>
                  <a:srgbClr val="333333"/>
                </a:solidFill>
                <a:latin typeface="Consolas" panose="020B0609020204030204" pitchFamily="49" charset="0"/>
              </a:rPr>
              <a:t>$ touch ~/.</a:t>
            </a:r>
            <a:r>
              <a:rPr lang="en-US" dirty="0" err="1">
                <a:solidFill>
                  <a:srgbClr val="333333"/>
                </a:solidFill>
                <a:latin typeface="Consolas" panose="020B0609020204030204" pitchFamily="49" charset="0"/>
              </a:rPr>
              <a:t>gitignore</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git config --global </a:t>
            </a:r>
            <a:r>
              <a:rPr lang="en-US" dirty="0" err="1">
                <a:solidFill>
                  <a:srgbClr val="333333"/>
                </a:solidFill>
                <a:latin typeface="Consolas" panose="020B0609020204030204" pitchFamily="49" charset="0"/>
              </a:rPr>
              <a:t>core.excludesfile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gitignore</a:t>
            </a:r>
            <a:endParaRPr lang="en-US" dirty="0">
              <a:solidFill>
                <a:srgbClr val="333333"/>
              </a:solidFill>
              <a:latin typeface="Consolas" panose="020B0609020204030204" pitchFamily="49" charset="0"/>
            </a:endParaRPr>
          </a:p>
          <a:p>
            <a:r>
              <a:rPr lang="en-US" dirty="0"/>
              <a:t>*.class</a:t>
            </a:r>
          </a:p>
          <a:p>
            <a:r>
              <a:rPr lang="en-US" b="1" dirty="0"/>
              <a:t>!</a:t>
            </a:r>
            <a:r>
              <a:rPr lang="en-US" dirty="0"/>
              <a:t>/</a:t>
            </a:r>
            <a:r>
              <a:rPr lang="en-US" dirty="0" err="1"/>
              <a:t>vmlinux</a:t>
            </a:r>
            <a:r>
              <a:rPr lang="en-US" dirty="0"/>
              <a:t>*</a:t>
            </a:r>
          </a:p>
          <a:p>
            <a:r>
              <a:rPr lang="en-US" dirty="0"/>
              <a:t>A leading "**" followed by a slash means match in all directories</a:t>
            </a:r>
          </a:p>
          <a:p>
            <a:r>
              <a:rPr lang="en-US" dirty="0"/>
              <a:t>A trailing "/**" matches everything inside</a:t>
            </a:r>
          </a:p>
          <a:p>
            <a:r>
              <a:rPr lang="en-US" dirty="0"/>
              <a:t>A slash followed by two consecutive asterisks then a slash matches zero or more directories</a:t>
            </a:r>
          </a:p>
          <a:p>
            <a:r>
              <a:rPr lang="en-US" dirty="0">
                <a:hlinkClick r:id="rId3"/>
              </a:rPr>
              <a:t>https://github.com/github/gitignore</a:t>
            </a:r>
            <a:r>
              <a:rPr lang="en-US" dirty="0"/>
              <a:t> - A collection of useful .</a:t>
            </a:r>
            <a:r>
              <a:rPr lang="en-US" dirty="0" err="1"/>
              <a:t>gitignore</a:t>
            </a:r>
            <a:r>
              <a:rPr lang="en-US" dirty="0"/>
              <a:t> templates</a:t>
            </a:r>
          </a:p>
        </p:txBody>
      </p:sp>
      <p:sp>
        <p:nvSpPr>
          <p:cNvPr id="4" name="Slide Number Placeholder 3">
            <a:extLst>
              <a:ext uri="{FF2B5EF4-FFF2-40B4-BE49-F238E27FC236}">
                <a16:creationId xmlns:a16="http://schemas.microsoft.com/office/drawing/2014/main" id="{769D5E3A-B1AF-4726-9D42-03CA5D347967}"/>
              </a:ext>
            </a:extLst>
          </p:cNvPr>
          <p:cNvSpPr>
            <a:spLocks noGrp="1"/>
          </p:cNvSpPr>
          <p:nvPr>
            <p:ph type="sldNum" sz="quarter" idx="10"/>
          </p:nvPr>
        </p:nvSpPr>
        <p:spPr/>
        <p:txBody>
          <a:bodyPr/>
          <a:lstStyle/>
          <a:p>
            <a:fld id="{E98947E1-6E9C-4553-A175-053CB8F72200}" type="slidenum">
              <a:rPr lang="en-US" smtClean="0"/>
              <a:pPr/>
              <a:t>42</a:t>
            </a:fld>
            <a:endParaRPr lang="en-US" dirty="0"/>
          </a:p>
        </p:txBody>
      </p:sp>
    </p:spTree>
    <p:extLst>
      <p:ext uri="{BB962C8B-B14F-4D97-AF65-F5344CB8AC3E}">
        <p14:creationId xmlns:p14="http://schemas.microsoft.com/office/powerpoint/2010/main" val="1580115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Commands</a:t>
            </a:r>
          </a:p>
        </p:txBody>
      </p:sp>
      <p:sp>
        <p:nvSpPr>
          <p:cNvPr id="3" name="Content Placeholder 2"/>
          <p:cNvSpPr>
            <a:spLocks noGrp="1"/>
          </p:cNvSpPr>
          <p:nvPr>
            <p:ph idx="1"/>
          </p:nvPr>
        </p:nvSpPr>
        <p:spPr/>
        <p:txBody>
          <a:bodyPr/>
          <a:lstStyle/>
          <a:p>
            <a:r>
              <a:rPr lang="en-US" dirty="0"/>
              <a:t>Rewriting last commit:</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add </a:t>
            </a:r>
            <a:r>
              <a:rPr lang="en-US" dirty="0" err="1">
                <a:solidFill>
                  <a:srgbClr val="333333"/>
                </a:solidFill>
                <a:latin typeface="Consolas" panose="020B0609020204030204" pitchFamily="49" charset="0"/>
              </a:rPr>
              <a:t>forgotten_file</a:t>
            </a:r>
            <a:endParaRPr lang="en-US" dirty="0">
              <a:solidFill>
                <a:srgbClr val="333333"/>
              </a:solidFill>
              <a:latin typeface="Consolas" panose="020B0609020204030204" pitchFamily="49" charset="0"/>
            </a:endParaRP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commit --amend</a:t>
            </a:r>
            <a:endParaRPr lang="en-US" dirty="0"/>
          </a:p>
          <a:p>
            <a:r>
              <a:rPr lang="en-US" dirty="0"/>
              <a:t>Visual tools</a:t>
            </a:r>
          </a:p>
          <a:p>
            <a:pPr lvl="1"/>
            <a:r>
              <a:rPr lang="en-US" dirty="0" err="1">
                <a:solidFill>
                  <a:srgbClr val="333333"/>
                </a:solidFill>
                <a:latin typeface="Consolas" panose="020B0609020204030204" pitchFamily="49" charset="0"/>
              </a:rPr>
              <a:t>gitk</a:t>
            </a:r>
            <a:endParaRPr lang="en-US" dirty="0">
              <a:solidFill>
                <a:srgbClr val="333333"/>
              </a:solidFill>
              <a:latin typeface="Consolas" panose="020B0609020204030204" pitchFamily="49" charset="0"/>
            </a:endParaRP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mergetool</a:t>
            </a:r>
            <a:endParaRPr lang="en-US" dirty="0">
              <a:solidFill>
                <a:srgbClr val="333333"/>
              </a:solidFill>
              <a:latin typeface="Consolas" panose="020B0609020204030204" pitchFamily="49" charset="0"/>
            </a:endParaRP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difftool</a:t>
            </a:r>
            <a:endParaRPr lang="en-US" dirty="0">
              <a:solidFill>
                <a:srgbClr val="333333"/>
              </a:solidFill>
              <a:latin typeface="Consolas" panose="020B0609020204030204" pitchFamily="49" charset="0"/>
            </a:endParaRPr>
          </a:p>
          <a:p>
            <a:r>
              <a:rPr lang="en-US" dirty="0"/>
              <a:t>Stashing changes</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stash list/save/pop/apply</a:t>
            </a:r>
          </a:p>
          <a:p>
            <a:pPr lvl="1"/>
            <a:endParaRPr lang="en-US" dirty="0">
              <a:solidFill>
                <a:srgbClr val="333333"/>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E98947E1-6E9C-4553-A175-053CB8F72200}" type="slidenum">
              <a:rPr lang="en-US" smtClean="0"/>
              <a:pPr/>
              <a:t>43</a:t>
            </a:fld>
            <a:endParaRPr lang="en-US" dirty="0"/>
          </a:p>
        </p:txBody>
      </p:sp>
    </p:spTree>
    <p:extLst>
      <p:ext uri="{BB962C8B-B14F-4D97-AF65-F5344CB8AC3E}">
        <p14:creationId xmlns:p14="http://schemas.microsoft.com/office/powerpoint/2010/main" val="2538936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Client-Side Hooks</a:t>
            </a:r>
          </a:p>
        </p:txBody>
      </p:sp>
      <p:sp>
        <p:nvSpPr>
          <p:cNvPr id="3" name="Content Placeholder 2"/>
          <p:cNvSpPr>
            <a:spLocks noGrp="1"/>
          </p:cNvSpPr>
          <p:nvPr>
            <p:ph idx="1"/>
          </p:nvPr>
        </p:nvSpPr>
        <p:spPr>
          <a:xfrm>
            <a:off x="328614" y="1370410"/>
            <a:ext cx="5679221" cy="2742009"/>
          </a:xfrm>
        </p:spPr>
        <p:txBody>
          <a:bodyPr/>
          <a:lstStyle/>
          <a:p>
            <a:r>
              <a:rPr lang="en-US" b="1" dirty="0"/>
              <a:t>pre-commit</a:t>
            </a:r>
            <a:r>
              <a:rPr lang="en-US" dirty="0"/>
              <a:t> – e.g. make sure tests run</a:t>
            </a:r>
          </a:p>
          <a:p>
            <a:r>
              <a:rPr lang="en-US" b="1" dirty="0"/>
              <a:t>prepare-commit-</a:t>
            </a:r>
            <a:r>
              <a:rPr lang="en-US" b="1" dirty="0" err="1"/>
              <a:t>msg</a:t>
            </a:r>
            <a:r>
              <a:rPr lang="en-US" dirty="0"/>
              <a:t> – template commit message</a:t>
            </a:r>
          </a:p>
          <a:p>
            <a:r>
              <a:rPr lang="en-US" b="1" dirty="0"/>
              <a:t>commit-</a:t>
            </a:r>
            <a:r>
              <a:rPr lang="en-US" b="1" dirty="0" err="1"/>
              <a:t>msg</a:t>
            </a:r>
            <a:r>
              <a:rPr lang="en-US" dirty="0"/>
              <a:t> - check that your commit message conforms to a pattern</a:t>
            </a:r>
          </a:p>
          <a:p>
            <a:r>
              <a:rPr lang="en-US" b="1" dirty="0"/>
              <a:t>pre-rebase</a:t>
            </a:r>
            <a:r>
              <a:rPr lang="en-US" dirty="0"/>
              <a:t> – e.g. disallow rebasing any commits that have already been pushed</a:t>
            </a:r>
          </a:p>
          <a:p>
            <a:pPr lvl="1"/>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44</a:t>
            </a:fld>
            <a:endParaRPr lang="en-US" dirty="0"/>
          </a:p>
        </p:txBody>
      </p:sp>
      <p:pic>
        <p:nvPicPr>
          <p:cNvPr id="8" name="Picture 7"/>
          <p:cNvPicPr>
            <a:picLocks noChangeAspect="1"/>
          </p:cNvPicPr>
          <p:nvPr/>
        </p:nvPicPr>
        <p:blipFill>
          <a:blip r:embed="rId3"/>
          <a:stretch>
            <a:fillRect/>
          </a:stretch>
        </p:blipFill>
        <p:spPr>
          <a:xfrm>
            <a:off x="5979884" y="1254545"/>
            <a:ext cx="3092795" cy="2327406"/>
          </a:xfrm>
          <a:prstGeom prst="rect">
            <a:avLst/>
          </a:prstGeom>
        </p:spPr>
      </p:pic>
    </p:spTree>
    <p:extLst>
      <p:ext uri="{BB962C8B-B14F-4D97-AF65-F5344CB8AC3E}">
        <p14:creationId xmlns:p14="http://schemas.microsoft.com/office/powerpoint/2010/main" val="879064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Server-Side Hooks</a:t>
            </a:r>
          </a:p>
        </p:txBody>
      </p:sp>
      <p:sp>
        <p:nvSpPr>
          <p:cNvPr id="3" name="Content Placeholder 2"/>
          <p:cNvSpPr>
            <a:spLocks noGrp="1"/>
          </p:cNvSpPr>
          <p:nvPr>
            <p:ph idx="1"/>
          </p:nvPr>
        </p:nvSpPr>
        <p:spPr>
          <a:xfrm>
            <a:off x="328614" y="1370410"/>
            <a:ext cx="5679221" cy="2742009"/>
          </a:xfrm>
        </p:spPr>
        <p:txBody>
          <a:bodyPr/>
          <a:lstStyle/>
          <a:p>
            <a:r>
              <a:rPr lang="en-US" b="1" dirty="0"/>
              <a:t>update</a:t>
            </a:r>
            <a:r>
              <a:rPr lang="en-US" dirty="0"/>
              <a:t> – check commit message matches a template</a:t>
            </a:r>
          </a:p>
          <a:p>
            <a:r>
              <a:rPr lang="en-US" b="1" dirty="0"/>
              <a:t>post-receive</a:t>
            </a:r>
            <a:r>
              <a:rPr lang="en-US" dirty="0"/>
              <a:t> - update other services or notify users: email a list, message on slack, notify a continuous integration server, update a ticket-tracking system</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45</a:t>
            </a:fld>
            <a:endParaRPr lang="en-US" dirty="0"/>
          </a:p>
        </p:txBody>
      </p:sp>
      <p:pic>
        <p:nvPicPr>
          <p:cNvPr id="8" name="Picture 7"/>
          <p:cNvPicPr>
            <a:picLocks noChangeAspect="1"/>
          </p:cNvPicPr>
          <p:nvPr/>
        </p:nvPicPr>
        <p:blipFill>
          <a:blip r:embed="rId3"/>
          <a:stretch>
            <a:fillRect/>
          </a:stretch>
        </p:blipFill>
        <p:spPr>
          <a:xfrm>
            <a:off x="5979884" y="1254545"/>
            <a:ext cx="3092795" cy="2327406"/>
          </a:xfrm>
          <a:prstGeom prst="rect">
            <a:avLst/>
          </a:prstGeom>
        </p:spPr>
      </p:pic>
    </p:spTree>
    <p:extLst>
      <p:ext uri="{BB962C8B-B14F-4D97-AF65-F5344CB8AC3E}">
        <p14:creationId xmlns:p14="http://schemas.microsoft.com/office/powerpoint/2010/main" val="846488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Undo</a:t>
            </a:r>
          </a:p>
        </p:txBody>
      </p:sp>
      <p:sp>
        <p:nvSpPr>
          <p:cNvPr id="3" name="Content Placeholder 2"/>
          <p:cNvSpPr>
            <a:spLocks noGrp="1"/>
          </p:cNvSpPr>
          <p:nvPr>
            <p:ph idx="1"/>
          </p:nvPr>
        </p:nvSpPr>
        <p:spPr/>
        <p:txBody>
          <a:bodyPr/>
          <a:lstStyle/>
          <a:p>
            <a:r>
              <a:rPr lang="en-US" dirty="0"/>
              <a:t>Undo a commit:</a:t>
            </a:r>
          </a:p>
          <a:p>
            <a:pPr lvl="1"/>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reset --soft HEAD^</a:t>
            </a:r>
          </a:p>
          <a:p>
            <a:r>
              <a:rPr lang="en-US" dirty="0"/>
              <a:t>Totally Undo multiple commits:</a:t>
            </a:r>
          </a:p>
          <a:p>
            <a:pPr lvl="1"/>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reset --hard HEAD~5</a:t>
            </a:r>
          </a:p>
          <a:p>
            <a:pPr marL="346075" lvl="1" indent="0">
              <a:buNone/>
            </a:pPr>
            <a:endParaRPr lang="en-US" dirty="0">
              <a:solidFill>
                <a:srgbClr val="333333"/>
              </a:solidFill>
              <a:latin typeface="Consolas" panose="020B0609020204030204" pitchFamily="49" charset="0"/>
            </a:endParaRPr>
          </a:p>
          <a:p>
            <a:r>
              <a:rPr lang="en-US" dirty="0"/>
              <a:t>Commit a revert commit:</a:t>
            </a:r>
          </a:p>
          <a:p>
            <a:pPr lvl="1"/>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revert 3720b35</a:t>
            </a:r>
          </a:p>
          <a:p>
            <a:r>
              <a:rPr lang="en-US" dirty="0" err="1"/>
              <a:t>Git</a:t>
            </a:r>
            <a:r>
              <a:rPr lang="en-US" dirty="0"/>
              <a:t> rewrite history</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rebase –</a:t>
            </a:r>
            <a:r>
              <a:rPr lang="en-US" dirty="0" err="1">
                <a:solidFill>
                  <a:srgbClr val="333333"/>
                </a:solidFill>
                <a:latin typeface="Consolas" panose="020B0609020204030204" pitchFamily="49" charset="0"/>
              </a:rPr>
              <a:t>i</a:t>
            </a:r>
            <a:r>
              <a:rPr lang="en-US" dirty="0">
                <a:solidFill>
                  <a:srgbClr val="333333"/>
                </a:solidFill>
                <a:latin typeface="Consolas" panose="020B0609020204030204" pitchFamily="49" charset="0"/>
              </a:rPr>
              <a:t> HEAD~3</a:t>
            </a:r>
          </a:p>
          <a:p>
            <a:endParaRPr lang="en-US" dirty="0">
              <a:solidFill>
                <a:srgbClr val="333333"/>
              </a:solidFill>
              <a:latin typeface="Consolas" panose="020B0609020204030204" pitchFamily="49" charset="0"/>
            </a:endParaRPr>
          </a:p>
          <a:p>
            <a:endParaRPr lang="en-US" dirty="0">
              <a:solidFill>
                <a:srgbClr val="333333"/>
              </a:solidFill>
              <a:latin typeface="Consolas" panose="020B0609020204030204" pitchFamily="49" charset="0"/>
            </a:endParaRPr>
          </a:p>
          <a:p>
            <a:pPr marL="0" indent="0">
              <a:buNone/>
            </a:pPr>
            <a:endParaRPr lang="en-US" dirty="0">
              <a:solidFill>
                <a:srgbClr val="333333"/>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E98947E1-6E9C-4553-A175-053CB8F72200}" type="slidenum">
              <a:rPr lang="en-US" smtClean="0"/>
              <a:pPr/>
              <a:t>46</a:t>
            </a:fld>
            <a:endParaRPr lang="en-US" dirty="0"/>
          </a:p>
        </p:txBody>
      </p:sp>
      <p:pic>
        <p:nvPicPr>
          <p:cNvPr id="5" name="Picture 4"/>
          <p:cNvPicPr>
            <a:picLocks noChangeAspect="1"/>
          </p:cNvPicPr>
          <p:nvPr/>
        </p:nvPicPr>
        <p:blipFill>
          <a:blip r:embed="rId3"/>
          <a:stretch>
            <a:fillRect/>
          </a:stretch>
        </p:blipFill>
        <p:spPr>
          <a:xfrm>
            <a:off x="5337985" y="219076"/>
            <a:ext cx="2066503" cy="1846401"/>
          </a:xfrm>
          <a:prstGeom prst="rect">
            <a:avLst/>
          </a:prstGeom>
        </p:spPr>
      </p:pic>
      <p:pic>
        <p:nvPicPr>
          <p:cNvPr id="6" name="Picture 5"/>
          <p:cNvPicPr>
            <a:picLocks noChangeAspect="1"/>
          </p:cNvPicPr>
          <p:nvPr/>
        </p:nvPicPr>
        <p:blipFill>
          <a:blip r:embed="rId4"/>
          <a:stretch>
            <a:fillRect/>
          </a:stretch>
        </p:blipFill>
        <p:spPr>
          <a:xfrm>
            <a:off x="4569147" y="2846527"/>
            <a:ext cx="3425596" cy="2132667"/>
          </a:xfrm>
          <a:prstGeom prst="rect">
            <a:avLst/>
          </a:prstGeom>
        </p:spPr>
      </p:pic>
    </p:spTree>
    <p:extLst>
      <p:ext uri="{BB962C8B-B14F-4D97-AF65-F5344CB8AC3E}">
        <p14:creationId xmlns:p14="http://schemas.microsoft.com/office/powerpoint/2010/main" val="2938953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394980"/>
          </a:xfrm>
        </p:spPr>
        <p:txBody>
          <a:bodyPr/>
          <a:lstStyle/>
          <a:p>
            <a:r>
              <a:rPr lang="en-US" dirty="0"/>
              <a:t>Reset</a:t>
            </a:r>
          </a:p>
        </p:txBody>
      </p:sp>
      <p:sp>
        <p:nvSpPr>
          <p:cNvPr id="4" name="Slide Number Placeholder 3"/>
          <p:cNvSpPr>
            <a:spLocks noGrp="1"/>
          </p:cNvSpPr>
          <p:nvPr>
            <p:ph type="sldNum" sz="quarter" idx="10"/>
          </p:nvPr>
        </p:nvSpPr>
        <p:spPr/>
        <p:txBody>
          <a:bodyPr/>
          <a:lstStyle/>
          <a:p>
            <a:fld id="{E98947E1-6E9C-4553-A175-053CB8F72200}" type="slidenum">
              <a:rPr lang="en-US" smtClean="0"/>
              <a:pPr/>
              <a:t>47</a:t>
            </a:fld>
            <a:endParaRPr lang="en-US" dirty="0"/>
          </a:p>
        </p:txBody>
      </p:sp>
      <p:sp>
        <p:nvSpPr>
          <p:cNvPr id="6" name="Content Placeholder 5">
            <a:extLst>
              <a:ext uri="{FF2B5EF4-FFF2-40B4-BE49-F238E27FC236}">
                <a16:creationId xmlns:a16="http://schemas.microsoft.com/office/drawing/2014/main" id="{A3FBFE37-D0A8-42F9-AF23-94060C44DA2E}"/>
              </a:ext>
            </a:extLst>
          </p:cNvPr>
          <p:cNvSpPr>
            <a:spLocks noGrp="1"/>
          </p:cNvSpPr>
          <p:nvPr>
            <p:ph idx="1"/>
          </p:nvPr>
        </p:nvSpPr>
        <p:spPr>
          <a:xfrm>
            <a:off x="328614" y="1370410"/>
            <a:ext cx="8455025" cy="2742009"/>
          </a:xfrm>
        </p:spPr>
        <p:txBody>
          <a:bodyPr/>
          <a:lstStyle/>
          <a:p>
            <a:r>
              <a:rPr lang="en-US" kern="1200" dirty="0">
                <a:solidFill>
                  <a:schemeClr val="tx1"/>
                </a:solidFill>
                <a:latin typeface="Arial" charset="0"/>
                <a:cs typeface="Arial" charset="0"/>
              </a:rPr>
              <a:t>On the commit-level, resetting is a way to move the tip of a branch to a different commit, e.g. to remove commits from the current branch.</a:t>
            </a:r>
            <a:endParaRPr lang="en-US" dirty="0"/>
          </a:p>
          <a:p>
            <a:r>
              <a:rPr lang="en-US" b="1" dirty="0"/>
              <a:t>git reset --mixed HEAD</a:t>
            </a:r>
            <a:r>
              <a:rPr lang="en-US" kern="1200" dirty="0">
                <a:solidFill>
                  <a:schemeClr val="tx1"/>
                </a:solidFill>
                <a:latin typeface="Arial" charset="0"/>
                <a:cs typeface="Arial" charset="0"/>
              </a:rPr>
              <a:t> has the affect of </a:t>
            </a:r>
            <a:r>
              <a:rPr lang="en-US" kern="1200" dirty="0" err="1">
                <a:solidFill>
                  <a:schemeClr val="tx1"/>
                </a:solidFill>
                <a:latin typeface="Arial" charset="0"/>
                <a:cs typeface="Arial" charset="0"/>
              </a:rPr>
              <a:t>unstaging</a:t>
            </a:r>
            <a:r>
              <a:rPr lang="en-US" kern="1200" dirty="0">
                <a:solidFill>
                  <a:schemeClr val="tx1"/>
                </a:solidFill>
                <a:latin typeface="Arial" charset="0"/>
                <a:cs typeface="Arial" charset="0"/>
              </a:rPr>
              <a:t> all changes, but leaves them in the working directory. </a:t>
            </a:r>
          </a:p>
          <a:p>
            <a:r>
              <a:rPr lang="en-US" b="1" dirty="0"/>
              <a:t>git reset --hard HEAD</a:t>
            </a:r>
            <a:r>
              <a:rPr lang="en-US" kern="1200" dirty="0">
                <a:solidFill>
                  <a:schemeClr val="tx1"/>
                </a:solidFill>
                <a:latin typeface="Arial" charset="0"/>
                <a:cs typeface="Arial" charset="0"/>
              </a:rPr>
              <a:t> completely throws away all your uncommitted changes</a:t>
            </a:r>
          </a:p>
          <a:p>
            <a:r>
              <a:rPr lang="en-US" altLang="en-US" kern="1200" dirty="0">
                <a:solidFill>
                  <a:schemeClr val="tx1"/>
                </a:solidFill>
                <a:latin typeface="Arial" charset="0"/>
                <a:cs typeface="Arial" charset="0"/>
              </a:rPr>
              <a:t>The</a:t>
            </a:r>
            <a:r>
              <a:rPr lang="en-US" altLang="en-US" dirty="0">
                <a:solidFill>
                  <a:srgbClr val="4E443C"/>
                </a:solidFill>
                <a:latin typeface="Georgia" panose="02040502050405020303" pitchFamily="18" charset="0"/>
              </a:rPr>
              <a:t> </a:t>
            </a:r>
            <a:r>
              <a:rPr lang="en-US" altLang="en-US" dirty="0">
                <a:solidFill>
                  <a:srgbClr val="F14E32"/>
                </a:solidFill>
                <a:latin typeface="Courier"/>
              </a:rPr>
              <a:t>reset</a:t>
            </a:r>
            <a:r>
              <a:rPr lang="en-US" altLang="en-US" dirty="0">
                <a:solidFill>
                  <a:srgbClr val="4E443C"/>
                </a:solidFill>
                <a:latin typeface="Georgia" panose="02040502050405020303" pitchFamily="18" charset="0"/>
              </a:rPr>
              <a:t> </a:t>
            </a:r>
            <a:r>
              <a:rPr lang="en-US" altLang="en-US" kern="1200" dirty="0">
                <a:solidFill>
                  <a:schemeClr val="tx1"/>
                </a:solidFill>
                <a:latin typeface="Arial" charset="0"/>
                <a:cs typeface="Arial" charset="0"/>
              </a:rPr>
              <a:t>command overwrites the three trees in a specific order, stopping when you tell it to.</a:t>
            </a:r>
          </a:p>
          <a:p>
            <a:pPr marL="688975" lvl="1" indent="-342900">
              <a:buFont typeface="+mj-lt"/>
              <a:buAutoNum type="arabicPeriod"/>
            </a:pPr>
            <a:r>
              <a:rPr lang="en-US" altLang="en-US" kern="1200" dirty="0">
                <a:solidFill>
                  <a:schemeClr val="tx1"/>
                </a:solidFill>
                <a:latin typeface="Arial" charset="0"/>
                <a:cs typeface="Arial" charset="0"/>
              </a:rPr>
              <a:t>Move whatever branch HEAD points to (stop if </a:t>
            </a:r>
            <a:r>
              <a:rPr lang="en-US" altLang="en-US" dirty="0">
                <a:solidFill>
                  <a:srgbClr val="F14E32"/>
                </a:solidFill>
                <a:latin typeface="Courier"/>
              </a:rPr>
              <a:t>--soft</a:t>
            </a:r>
            <a:r>
              <a:rPr lang="en-US" altLang="en-US" dirty="0">
                <a:solidFill>
                  <a:srgbClr val="4E443C"/>
                </a:solidFill>
                <a:latin typeface="Georgia" panose="02040502050405020303" pitchFamily="18" charset="0"/>
              </a:rPr>
              <a:t>)</a:t>
            </a:r>
          </a:p>
          <a:p>
            <a:pPr marL="688975" lvl="1" indent="-342900">
              <a:buFont typeface="+mj-lt"/>
              <a:buAutoNum type="arabicPeriod"/>
            </a:pPr>
            <a:r>
              <a:rPr lang="en-US" altLang="en-US" kern="1200" dirty="0">
                <a:solidFill>
                  <a:schemeClr val="tx1"/>
                </a:solidFill>
                <a:latin typeface="Arial" charset="0"/>
                <a:cs typeface="Arial" charset="0"/>
              </a:rPr>
              <a:t>THEN, make the Index look like that (stop here unless </a:t>
            </a:r>
            <a:r>
              <a:rPr lang="en-US" altLang="en-US" dirty="0">
                <a:solidFill>
                  <a:srgbClr val="F14E32"/>
                </a:solidFill>
                <a:latin typeface="Courier"/>
              </a:rPr>
              <a:t>--hard</a:t>
            </a:r>
            <a:r>
              <a:rPr lang="en-US" altLang="en-US" dirty="0">
                <a:solidFill>
                  <a:srgbClr val="4E443C"/>
                </a:solidFill>
                <a:latin typeface="Georgia" panose="02040502050405020303" pitchFamily="18" charset="0"/>
              </a:rPr>
              <a:t>)</a:t>
            </a:r>
          </a:p>
          <a:p>
            <a:pPr marL="688975" lvl="1" indent="-342900">
              <a:buFont typeface="+mj-lt"/>
              <a:buAutoNum type="arabicPeriod"/>
            </a:pPr>
            <a:r>
              <a:rPr lang="en-US" altLang="en-US" kern="1200" dirty="0">
                <a:solidFill>
                  <a:schemeClr val="tx1"/>
                </a:solidFill>
                <a:latin typeface="Arial" charset="0"/>
                <a:cs typeface="Arial" charset="0"/>
              </a:rPr>
              <a:t>THEN, make the Working Directory look like that</a:t>
            </a:r>
          </a:p>
          <a:p>
            <a:endParaRPr lang="en-US" kern="1200" dirty="0">
              <a:solidFill>
                <a:schemeClr val="tx1"/>
              </a:solidFill>
              <a:latin typeface="Arial" charset="0"/>
              <a:cs typeface="Arial" charset="0"/>
            </a:endParaRPr>
          </a:p>
          <a:p>
            <a:endParaRPr lang="en-US" kern="1200" dirty="0">
              <a:solidFill>
                <a:schemeClr val="tx1"/>
              </a:solidFill>
              <a:latin typeface="Arial" charset="0"/>
              <a:cs typeface="Arial" charset="0"/>
            </a:endParaRPr>
          </a:p>
          <a:p>
            <a:endParaRPr lang="en-US" dirty="0"/>
          </a:p>
        </p:txBody>
      </p:sp>
    </p:spTree>
    <p:extLst>
      <p:ext uri="{BB962C8B-B14F-4D97-AF65-F5344CB8AC3E}">
        <p14:creationId xmlns:p14="http://schemas.microsoft.com/office/powerpoint/2010/main" val="68372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630-7CBA-4CEB-8821-344EDC19DED4}"/>
              </a:ext>
            </a:extLst>
          </p:cNvPr>
          <p:cNvSpPr>
            <a:spLocks noGrp="1"/>
          </p:cNvSpPr>
          <p:nvPr>
            <p:ph type="title"/>
          </p:nvPr>
        </p:nvSpPr>
        <p:spPr>
          <a:xfrm>
            <a:off x="328613" y="219076"/>
            <a:ext cx="8686800" cy="387798"/>
          </a:xfrm>
        </p:spPr>
        <p:txBody>
          <a:bodyPr/>
          <a:lstStyle/>
          <a:p>
            <a:r>
              <a:rPr lang="en-US" dirty="0"/>
              <a:t>Soft Reset - </a:t>
            </a:r>
            <a:r>
              <a:rPr lang="en-US" b="1" dirty="0"/>
              <a:t>Moving HEAD</a:t>
            </a:r>
            <a:endParaRPr lang="en-US" dirty="0"/>
          </a:p>
        </p:txBody>
      </p:sp>
      <p:sp>
        <p:nvSpPr>
          <p:cNvPr id="4" name="Slide Number Placeholder 3">
            <a:extLst>
              <a:ext uri="{FF2B5EF4-FFF2-40B4-BE49-F238E27FC236}">
                <a16:creationId xmlns:a16="http://schemas.microsoft.com/office/drawing/2014/main" id="{CC767F3A-A9F0-4DA9-A076-965EACAE89D1}"/>
              </a:ext>
            </a:extLst>
          </p:cNvPr>
          <p:cNvSpPr>
            <a:spLocks noGrp="1"/>
          </p:cNvSpPr>
          <p:nvPr>
            <p:ph type="sldNum" sz="quarter" idx="10"/>
          </p:nvPr>
        </p:nvSpPr>
        <p:spPr/>
        <p:txBody>
          <a:bodyPr/>
          <a:lstStyle/>
          <a:p>
            <a:fld id="{E98947E1-6E9C-4553-A175-053CB8F72200}" type="slidenum">
              <a:rPr lang="en-US" smtClean="0"/>
              <a:pPr/>
              <a:t>48</a:t>
            </a:fld>
            <a:endParaRPr lang="en-US" dirty="0"/>
          </a:p>
        </p:txBody>
      </p:sp>
      <p:pic>
        <p:nvPicPr>
          <p:cNvPr id="1026" name="Picture 2" descr="https://git-scm.com/images/reset/reset-soft.png">
            <a:extLst>
              <a:ext uri="{FF2B5EF4-FFF2-40B4-BE49-F238E27FC236}">
                <a16:creationId xmlns:a16="http://schemas.microsoft.com/office/drawing/2014/main" id="{9C032E00-4EAD-4EBF-B611-F1E628B935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5452" y="899980"/>
            <a:ext cx="5324168" cy="38972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CD42779-705A-463D-B8E5-CF334A47D4CD}"/>
              </a:ext>
            </a:extLst>
          </p:cNvPr>
          <p:cNvSpPr/>
          <p:nvPr/>
        </p:nvSpPr>
        <p:spPr>
          <a:xfrm>
            <a:off x="508820" y="4893469"/>
            <a:ext cx="4572000" cy="244682"/>
          </a:xfrm>
          <a:prstGeom prst="rect">
            <a:avLst/>
          </a:prstGeom>
        </p:spPr>
        <p:txBody>
          <a:bodyPr>
            <a:spAutoFit/>
          </a:bodyPr>
          <a:lstStyle/>
          <a:p>
            <a:r>
              <a:rPr lang="en-US" sz="1100" dirty="0"/>
              <a:t>https://git-scm.com/blog/2011/07/11/reset.html</a:t>
            </a:r>
          </a:p>
        </p:txBody>
      </p:sp>
    </p:spTree>
    <p:extLst>
      <p:ext uri="{BB962C8B-B14F-4D97-AF65-F5344CB8AC3E}">
        <p14:creationId xmlns:p14="http://schemas.microsoft.com/office/powerpoint/2010/main" val="940556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630-7CBA-4CEB-8821-344EDC19DED4}"/>
              </a:ext>
            </a:extLst>
          </p:cNvPr>
          <p:cNvSpPr>
            <a:spLocks noGrp="1"/>
          </p:cNvSpPr>
          <p:nvPr>
            <p:ph type="title"/>
          </p:nvPr>
        </p:nvSpPr>
        <p:spPr>
          <a:xfrm>
            <a:off x="328613" y="219076"/>
            <a:ext cx="8686800" cy="387798"/>
          </a:xfrm>
        </p:spPr>
        <p:txBody>
          <a:bodyPr/>
          <a:lstStyle/>
          <a:p>
            <a:r>
              <a:rPr lang="en-US" dirty="0"/>
              <a:t>Mixed Reset - Moving HEAD,</a:t>
            </a:r>
            <a:r>
              <a:rPr lang="en-US" b="1" dirty="0"/>
              <a:t> Updating the Index</a:t>
            </a:r>
            <a:endParaRPr lang="en-US" dirty="0"/>
          </a:p>
        </p:txBody>
      </p:sp>
      <p:sp>
        <p:nvSpPr>
          <p:cNvPr id="4" name="Slide Number Placeholder 3">
            <a:extLst>
              <a:ext uri="{FF2B5EF4-FFF2-40B4-BE49-F238E27FC236}">
                <a16:creationId xmlns:a16="http://schemas.microsoft.com/office/drawing/2014/main" id="{CC767F3A-A9F0-4DA9-A076-965EACAE89D1}"/>
              </a:ext>
            </a:extLst>
          </p:cNvPr>
          <p:cNvSpPr>
            <a:spLocks noGrp="1"/>
          </p:cNvSpPr>
          <p:nvPr>
            <p:ph type="sldNum" sz="quarter" idx="10"/>
          </p:nvPr>
        </p:nvSpPr>
        <p:spPr/>
        <p:txBody>
          <a:bodyPr/>
          <a:lstStyle/>
          <a:p>
            <a:fld id="{E98947E1-6E9C-4553-A175-053CB8F72200}" type="slidenum">
              <a:rPr lang="en-US" smtClean="0"/>
              <a:pPr/>
              <a:t>49</a:t>
            </a:fld>
            <a:endParaRPr lang="en-US" dirty="0"/>
          </a:p>
        </p:txBody>
      </p:sp>
      <p:pic>
        <p:nvPicPr>
          <p:cNvPr id="3074" name="Picture 2" descr="https://git-scm.com/images/reset/reset-mixed.png">
            <a:extLst>
              <a:ext uri="{FF2B5EF4-FFF2-40B4-BE49-F238E27FC236}">
                <a16:creationId xmlns:a16="http://schemas.microsoft.com/office/drawing/2014/main" id="{B11DFD45-F0E5-4C14-B8DF-CEB3E4394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697" y="854890"/>
            <a:ext cx="5220314" cy="382127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C801E38-2CE1-4615-9EEF-40E82D223A93}"/>
              </a:ext>
            </a:extLst>
          </p:cNvPr>
          <p:cNvSpPr/>
          <p:nvPr/>
        </p:nvSpPr>
        <p:spPr>
          <a:xfrm>
            <a:off x="508820" y="4893469"/>
            <a:ext cx="4572000" cy="244682"/>
          </a:xfrm>
          <a:prstGeom prst="rect">
            <a:avLst/>
          </a:prstGeom>
        </p:spPr>
        <p:txBody>
          <a:bodyPr>
            <a:spAutoFit/>
          </a:bodyPr>
          <a:lstStyle/>
          <a:p>
            <a:r>
              <a:rPr lang="en-US" sz="1100" dirty="0"/>
              <a:t>https://git-scm.com/blog/2011/07/11/reset.html</a:t>
            </a:r>
          </a:p>
        </p:txBody>
      </p:sp>
    </p:spTree>
    <p:extLst>
      <p:ext uri="{BB962C8B-B14F-4D97-AF65-F5344CB8AC3E}">
        <p14:creationId xmlns:p14="http://schemas.microsoft.com/office/powerpoint/2010/main" val="253034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err="1">
                <a:solidFill>
                  <a:srgbClr val="00B0DA"/>
                </a:solidFill>
              </a:rPr>
              <a:t>Git</a:t>
            </a:r>
            <a:r>
              <a:rPr lang="en-US" b="1" dirty="0">
                <a:solidFill>
                  <a:srgbClr val="00B0DA"/>
                </a:solidFill>
              </a:rPr>
              <a:t> Internals</a:t>
            </a:r>
          </a:p>
        </p:txBody>
      </p:sp>
      <p:sp>
        <p:nvSpPr>
          <p:cNvPr id="8" name="Text Placeholder 7"/>
          <p:cNvSpPr>
            <a:spLocks noGrp="1"/>
          </p:cNvSpPr>
          <p:nvPr>
            <p:ph type="body" sz="quarter" idx="13"/>
          </p:nvPr>
        </p:nvSpPr>
        <p:spPr>
          <a:xfrm>
            <a:off x="329183" y="1371600"/>
            <a:ext cx="3438419" cy="3086100"/>
          </a:xfrm>
        </p:spPr>
        <p:txBody>
          <a:bodyPr/>
          <a:lstStyle/>
          <a:p>
            <a:endParaRPr lang="en-GB" dirty="0"/>
          </a:p>
        </p:txBody>
      </p:sp>
      <p:sp>
        <p:nvSpPr>
          <p:cNvPr id="30" name="Slide Number Placeholder 29"/>
          <p:cNvSpPr>
            <a:spLocks noGrp="1"/>
          </p:cNvSpPr>
          <p:nvPr>
            <p:ph type="sldNum" sz="quarter" idx="10"/>
          </p:nvPr>
        </p:nvSpPr>
        <p:spPr/>
        <p:txBody>
          <a:bodyPr/>
          <a:lstStyle/>
          <a:p>
            <a:fld id="{92EDDE8C-FCD3-47EF-B8D4-5308179AEE2C}" type="slidenum">
              <a:rPr lang="en-US" smtClean="0"/>
              <a:pPr/>
              <a:t>5</a:t>
            </a:fld>
            <a:endParaRPr lang="en-US" dirty="0"/>
          </a:p>
        </p:txBody>
      </p:sp>
    </p:spTree>
    <p:extLst>
      <p:ext uri="{BB962C8B-B14F-4D97-AF65-F5344CB8AC3E}">
        <p14:creationId xmlns:p14="http://schemas.microsoft.com/office/powerpoint/2010/main" val="243132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630-7CBA-4CEB-8821-344EDC19DED4}"/>
              </a:ext>
            </a:extLst>
          </p:cNvPr>
          <p:cNvSpPr>
            <a:spLocks noGrp="1"/>
          </p:cNvSpPr>
          <p:nvPr>
            <p:ph type="title"/>
          </p:nvPr>
        </p:nvSpPr>
        <p:spPr>
          <a:xfrm>
            <a:off x="328613" y="219076"/>
            <a:ext cx="8686800" cy="1163395"/>
          </a:xfrm>
        </p:spPr>
        <p:txBody>
          <a:bodyPr/>
          <a:lstStyle/>
          <a:p>
            <a:r>
              <a:rPr lang="en-US" dirty="0"/>
              <a:t>Hard Reset - Moving HEAD,</a:t>
            </a:r>
            <a:r>
              <a:rPr lang="en-US" b="1" dirty="0"/>
              <a:t> </a:t>
            </a:r>
            <a:r>
              <a:rPr lang="en-US" dirty="0"/>
              <a:t>Updating the Index, </a:t>
            </a:r>
            <a:r>
              <a:rPr lang="en-US" b="1" dirty="0"/>
              <a:t>Updating the Working Directory</a:t>
            </a:r>
            <a:br>
              <a:rPr lang="en-US" b="1" dirty="0"/>
            </a:br>
            <a:endParaRPr lang="en-US" dirty="0"/>
          </a:p>
        </p:txBody>
      </p:sp>
      <p:sp>
        <p:nvSpPr>
          <p:cNvPr id="4" name="Slide Number Placeholder 3">
            <a:extLst>
              <a:ext uri="{FF2B5EF4-FFF2-40B4-BE49-F238E27FC236}">
                <a16:creationId xmlns:a16="http://schemas.microsoft.com/office/drawing/2014/main" id="{CC767F3A-A9F0-4DA9-A076-965EACAE89D1}"/>
              </a:ext>
            </a:extLst>
          </p:cNvPr>
          <p:cNvSpPr>
            <a:spLocks noGrp="1"/>
          </p:cNvSpPr>
          <p:nvPr>
            <p:ph type="sldNum" sz="quarter" idx="10"/>
          </p:nvPr>
        </p:nvSpPr>
        <p:spPr/>
        <p:txBody>
          <a:bodyPr/>
          <a:lstStyle/>
          <a:p>
            <a:fld id="{E98947E1-6E9C-4553-A175-053CB8F72200}" type="slidenum">
              <a:rPr lang="en-US" smtClean="0"/>
              <a:pPr/>
              <a:t>50</a:t>
            </a:fld>
            <a:endParaRPr lang="en-US" dirty="0"/>
          </a:p>
        </p:txBody>
      </p:sp>
      <p:sp>
        <p:nvSpPr>
          <p:cNvPr id="5" name="Rectangle 4">
            <a:extLst>
              <a:ext uri="{FF2B5EF4-FFF2-40B4-BE49-F238E27FC236}">
                <a16:creationId xmlns:a16="http://schemas.microsoft.com/office/drawing/2014/main" id="{17502B19-85E3-4E53-A79F-73EDE7931A62}"/>
              </a:ext>
            </a:extLst>
          </p:cNvPr>
          <p:cNvSpPr/>
          <p:nvPr/>
        </p:nvSpPr>
        <p:spPr>
          <a:xfrm>
            <a:off x="508820" y="4893469"/>
            <a:ext cx="4572000" cy="244682"/>
          </a:xfrm>
          <a:prstGeom prst="rect">
            <a:avLst/>
          </a:prstGeom>
        </p:spPr>
        <p:txBody>
          <a:bodyPr>
            <a:spAutoFit/>
          </a:bodyPr>
          <a:lstStyle/>
          <a:p>
            <a:r>
              <a:rPr lang="en-US" sz="1100" dirty="0"/>
              <a:t>https://git-scm.com/blog/2011/07/11/reset.html</a:t>
            </a:r>
          </a:p>
        </p:txBody>
      </p:sp>
      <p:pic>
        <p:nvPicPr>
          <p:cNvPr id="2050" name="Picture 2" descr="https://git-scm.com/images/reset/reset-hard.png">
            <a:extLst>
              <a:ext uri="{FF2B5EF4-FFF2-40B4-BE49-F238E27FC236}">
                <a16:creationId xmlns:a16="http://schemas.microsoft.com/office/drawing/2014/main" id="{3849F857-E8C3-4D31-916B-102076DED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084" y="1000543"/>
            <a:ext cx="5323553" cy="389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20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630-7CBA-4CEB-8821-344EDC19DED4}"/>
              </a:ext>
            </a:extLst>
          </p:cNvPr>
          <p:cNvSpPr>
            <a:spLocks noGrp="1"/>
          </p:cNvSpPr>
          <p:nvPr>
            <p:ph type="title"/>
          </p:nvPr>
        </p:nvSpPr>
        <p:spPr>
          <a:xfrm>
            <a:off x="328613" y="219076"/>
            <a:ext cx="8686800" cy="387798"/>
          </a:xfrm>
        </p:spPr>
        <p:txBody>
          <a:bodyPr/>
          <a:lstStyle/>
          <a:p>
            <a:r>
              <a:rPr lang="en-US" dirty="0"/>
              <a:t>Mixed Reset on file - </a:t>
            </a:r>
            <a:r>
              <a:rPr lang="en-US" b="1" dirty="0"/>
              <a:t>Updating the Index</a:t>
            </a:r>
            <a:endParaRPr lang="en-US" dirty="0"/>
          </a:p>
        </p:txBody>
      </p:sp>
      <p:sp>
        <p:nvSpPr>
          <p:cNvPr id="4" name="Slide Number Placeholder 3">
            <a:extLst>
              <a:ext uri="{FF2B5EF4-FFF2-40B4-BE49-F238E27FC236}">
                <a16:creationId xmlns:a16="http://schemas.microsoft.com/office/drawing/2014/main" id="{CC767F3A-A9F0-4DA9-A076-965EACAE89D1}"/>
              </a:ext>
            </a:extLst>
          </p:cNvPr>
          <p:cNvSpPr>
            <a:spLocks noGrp="1"/>
          </p:cNvSpPr>
          <p:nvPr>
            <p:ph type="sldNum" sz="quarter" idx="10"/>
          </p:nvPr>
        </p:nvSpPr>
        <p:spPr/>
        <p:txBody>
          <a:bodyPr/>
          <a:lstStyle/>
          <a:p>
            <a:fld id="{E98947E1-6E9C-4553-A175-053CB8F72200}" type="slidenum">
              <a:rPr lang="en-US" smtClean="0"/>
              <a:pPr/>
              <a:t>51</a:t>
            </a:fld>
            <a:endParaRPr lang="en-US" dirty="0"/>
          </a:p>
        </p:txBody>
      </p:sp>
      <p:sp>
        <p:nvSpPr>
          <p:cNvPr id="8" name="Rectangle 7">
            <a:extLst>
              <a:ext uri="{FF2B5EF4-FFF2-40B4-BE49-F238E27FC236}">
                <a16:creationId xmlns:a16="http://schemas.microsoft.com/office/drawing/2014/main" id="{2C801E38-2CE1-4615-9EEF-40E82D223A93}"/>
              </a:ext>
            </a:extLst>
          </p:cNvPr>
          <p:cNvSpPr/>
          <p:nvPr/>
        </p:nvSpPr>
        <p:spPr>
          <a:xfrm>
            <a:off x="508820" y="4893469"/>
            <a:ext cx="4572000" cy="244682"/>
          </a:xfrm>
          <a:prstGeom prst="rect">
            <a:avLst/>
          </a:prstGeom>
        </p:spPr>
        <p:txBody>
          <a:bodyPr>
            <a:spAutoFit/>
          </a:bodyPr>
          <a:lstStyle/>
          <a:p>
            <a:r>
              <a:rPr lang="en-US" sz="1100" dirty="0"/>
              <a:t>https://git-scm.com/blog/2011/07/11/reset.html</a:t>
            </a:r>
          </a:p>
        </p:txBody>
      </p:sp>
      <p:pic>
        <p:nvPicPr>
          <p:cNvPr id="6146" name="Picture 2" descr="https://git-scm.com/images/reset/reset-path1.png">
            <a:extLst>
              <a:ext uri="{FF2B5EF4-FFF2-40B4-BE49-F238E27FC236}">
                <a16:creationId xmlns:a16="http://schemas.microsoft.com/office/drawing/2014/main" id="{AEB5E5A5-6D3E-4D8C-9F47-92F61AAEB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22" y="828675"/>
            <a:ext cx="5154128" cy="377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489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630-7CBA-4CEB-8821-344EDC19DED4}"/>
              </a:ext>
            </a:extLst>
          </p:cNvPr>
          <p:cNvSpPr>
            <a:spLocks noGrp="1"/>
          </p:cNvSpPr>
          <p:nvPr>
            <p:ph type="title"/>
          </p:nvPr>
        </p:nvSpPr>
        <p:spPr>
          <a:xfrm>
            <a:off x="328613" y="219076"/>
            <a:ext cx="8686800" cy="387798"/>
          </a:xfrm>
        </p:spPr>
        <p:txBody>
          <a:bodyPr/>
          <a:lstStyle/>
          <a:p>
            <a:r>
              <a:rPr lang="en-US" dirty="0"/>
              <a:t>Checkout</a:t>
            </a:r>
          </a:p>
        </p:txBody>
      </p:sp>
      <p:sp>
        <p:nvSpPr>
          <p:cNvPr id="4" name="Slide Number Placeholder 3">
            <a:extLst>
              <a:ext uri="{FF2B5EF4-FFF2-40B4-BE49-F238E27FC236}">
                <a16:creationId xmlns:a16="http://schemas.microsoft.com/office/drawing/2014/main" id="{CC767F3A-A9F0-4DA9-A076-965EACAE89D1}"/>
              </a:ext>
            </a:extLst>
          </p:cNvPr>
          <p:cNvSpPr>
            <a:spLocks noGrp="1"/>
          </p:cNvSpPr>
          <p:nvPr>
            <p:ph type="sldNum" sz="quarter" idx="10"/>
          </p:nvPr>
        </p:nvSpPr>
        <p:spPr/>
        <p:txBody>
          <a:bodyPr/>
          <a:lstStyle/>
          <a:p>
            <a:fld id="{E98947E1-6E9C-4553-A175-053CB8F72200}" type="slidenum">
              <a:rPr lang="en-US" smtClean="0"/>
              <a:pPr/>
              <a:t>52</a:t>
            </a:fld>
            <a:endParaRPr lang="en-US" dirty="0"/>
          </a:p>
        </p:txBody>
      </p:sp>
      <p:sp>
        <p:nvSpPr>
          <p:cNvPr id="5" name="Rectangle 4">
            <a:extLst>
              <a:ext uri="{FF2B5EF4-FFF2-40B4-BE49-F238E27FC236}">
                <a16:creationId xmlns:a16="http://schemas.microsoft.com/office/drawing/2014/main" id="{8CD42779-705A-463D-B8E5-CF334A47D4CD}"/>
              </a:ext>
            </a:extLst>
          </p:cNvPr>
          <p:cNvSpPr/>
          <p:nvPr/>
        </p:nvSpPr>
        <p:spPr>
          <a:xfrm>
            <a:off x="508820" y="4893469"/>
            <a:ext cx="4572000" cy="244682"/>
          </a:xfrm>
          <a:prstGeom prst="rect">
            <a:avLst/>
          </a:prstGeom>
        </p:spPr>
        <p:txBody>
          <a:bodyPr>
            <a:spAutoFit/>
          </a:bodyPr>
          <a:lstStyle/>
          <a:p>
            <a:r>
              <a:rPr lang="en-US" sz="1100" dirty="0"/>
              <a:t>https://git-scm.com/blog/2011/07/11/reset.html</a:t>
            </a:r>
          </a:p>
        </p:txBody>
      </p:sp>
      <p:sp>
        <p:nvSpPr>
          <p:cNvPr id="6" name="Content Placeholder 5">
            <a:extLst>
              <a:ext uri="{FF2B5EF4-FFF2-40B4-BE49-F238E27FC236}">
                <a16:creationId xmlns:a16="http://schemas.microsoft.com/office/drawing/2014/main" id="{E67DC946-3EF8-4EC8-B035-B41E6428EFF5}"/>
              </a:ext>
            </a:extLst>
          </p:cNvPr>
          <p:cNvSpPr>
            <a:spLocks noGrp="1"/>
          </p:cNvSpPr>
          <p:nvPr>
            <p:ph idx="1"/>
          </p:nvPr>
        </p:nvSpPr>
        <p:spPr>
          <a:xfrm>
            <a:off x="328615" y="1370410"/>
            <a:ext cx="2960276" cy="2742009"/>
          </a:xfrm>
        </p:spPr>
        <p:txBody>
          <a:bodyPr/>
          <a:lstStyle/>
          <a:p>
            <a:pPr marL="0" indent="0">
              <a:buNone/>
            </a:pPr>
            <a:r>
              <a:rPr lang="en-US" b="1" dirty="0"/>
              <a:t>Checkout [branch]</a:t>
            </a:r>
          </a:p>
          <a:p>
            <a:pPr marL="0" indent="0">
              <a:buNone/>
            </a:pPr>
            <a:r>
              <a:rPr lang="en-US" dirty="0"/>
              <a:t>Where reset will move the branch that HEAD points to, checkout will move HEAD itself to point to another branch.</a:t>
            </a:r>
          </a:p>
        </p:txBody>
      </p:sp>
      <p:pic>
        <p:nvPicPr>
          <p:cNvPr id="8194" name="Picture 2" descr="https://git-scm.com/images/reset/reset-checkout.png">
            <a:extLst>
              <a:ext uri="{FF2B5EF4-FFF2-40B4-BE49-F238E27FC236}">
                <a16:creationId xmlns:a16="http://schemas.microsoft.com/office/drawing/2014/main" id="{96CDEC33-24CC-41EA-9C10-FA8299B15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657" y="774262"/>
            <a:ext cx="5093828" cy="372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193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630-7CBA-4CEB-8821-344EDC19DED4}"/>
              </a:ext>
            </a:extLst>
          </p:cNvPr>
          <p:cNvSpPr>
            <a:spLocks noGrp="1"/>
          </p:cNvSpPr>
          <p:nvPr>
            <p:ph type="title"/>
          </p:nvPr>
        </p:nvSpPr>
        <p:spPr>
          <a:xfrm>
            <a:off x="328613" y="219076"/>
            <a:ext cx="8686800" cy="387798"/>
          </a:xfrm>
        </p:spPr>
        <p:txBody>
          <a:bodyPr/>
          <a:lstStyle/>
          <a:p>
            <a:r>
              <a:rPr lang="en-US" dirty="0"/>
              <a:t>Checkout</a:t>
            </a:r>
          </a:p>
        </p:txBody>
      </p:sp>
      <p:sp>
        <p:nvSpPr>
          <p:cNvPr id="4" name="Slide Number Placeholder 3">
            <a:extLst>
              <a:ext uri="{FF2B5EF4-FFF2-40B4-BE49-F238E27FC236}">
                <a16:creationId xmlns:a16="http://schemas.microsoft.com/office/drawing/2014/main" id="{CC767F3A-A9F0-4DA9-A076-965EACAE89D1}"/>
              </a:ext>
            </a:extLst>
          </p:cNvPr>
          <p:cNvSpPr>
            <a:spLocks noGrp="1"/>
          </p:cNvSpPr>
          <p:nvPr>
            <p:ph type="sldNum" sz="quarter" idx="10"/>
          </p:nvPr>
        </p:nvSpPr>
        <p:spPr/>
        <p:txBody>
          <a:bodyPr/>
          <a:lstStyle/>
          <a:p>
            <a:fld id="{E98947E1-6E9C-4553-A175-053CB8F72200}" type="slidenum">
              <a:rPr lang="en-US" smtClean="0"/>
              <a:pPr/>
              <a:t>53</a:t>
            </a:fld>
            <a:endParaRPr lang="en-US" dirty="0"/>
          </a:p>
        </p:txBody>
      </p:sp>
      <p:sp>
        <p:nvSpPr>
          <p:cNvPr id="6" name="Content Placeholder 5">
            <a:extLst>
              <a:ext uri="{FF2B5EF4-FFF2-40B4-BE49-F238E27FC236}">
                <a16:creationId xmlns:a16="http://schemas.microsoft.com/office/drawing/2014/main" id="{E67DC946-3EF8-4EC8-B035-B41E6428EFF5}"/>
              </a:ext>
            </a:extLst>
          </p:cNvPr>
          <p:cNvSpPr>
            <a:spLocks noGrp="1"/>
          </p:cNvSpPr>
          <p:nvPr>
            <p:ph idx="1"/>
          </p:nvPr>
        </p:nvSpPr>
        <p:spPr>
          <a:xfrm>
            <a:off x="328614" y="1370410"/>
            <a:ext cx="7362669" cy="2742009"/>
          </a:xfrm>
        </p:spPr>
        <p:txBody>
          <a:bodyPr/>
          <a:lstStyle/>
          <a:p>
            <a:r>
              <a:rPr lang="en-US" dirty="0"/>
              <a:t>Checkout [branch] file</a:t>
            </a:r>
          </a:p>
          <a:p>
            <a:pPr lvl="1"/>
            <a:r>
              <a:rPr lang="en-US" dirty="0"/>
              <a:t>Updates the index with that file at that commit, but it also overwrites the file in the working directory</a:t>
            </a:r>
          </a:p>
          <a:p>
            <a:r>
              <a:rPr lang="en-US" dirty="0"/>
              <a:t>Checkout commit</a:t>
            </a:r>
          </a:p>
          <a:p>
            <a:pPr lvl="1"/>
            <a:r>
              <a:rPr lang="en-US" dirty="0"/>
              <a:t>Update all files in the working directory to match the specified commit</a:t>
            </a:r>
          </a:p>
          <a:p>
            <a:pPr lvl="1"/>
            <a:r>
              <a:rPr lang="en-US" dirty="0"/>
              <a:t>Use either a commit hash or a tag as the &lt;commit&gt; argument</a:t>
            </a:r>
          </a:p>
          <a:p>
            <a:pPr lvl="1"/>
            <a:r>
              <a:rPr lang="en-US" dirty="0"/>
              <a:t>Causes detached HEAD state</a:t>
            </a:r>
          </a:p>
        </p:txBody>
      </p:sp>
    </p:spTree>
    <p:extLst>
      <p:ext uri="{BB962C8B-B14F-4D97-AF65-F5344CB8AC3E}">
        <p14:creationId xmlns:p14="http://schemas.microsoft.com/office/powerpoint/2010/main" val="405304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Diff</a:t>
            </a:r>
          </a:p>
        </p:txBody>
      </p:sp>
      <p:sp>
        <p:nvSpPr>
          <p:cNvPr id="3" name="Content Placeholder 2"/>
          <p:cNvSpPr>
            <a:spLocks noGrp="1"/>
          </p:cNvSpPr>
          <p:nvPr>
            <p:ph idx="1"/>
          </p:nvPr>
        </p:nvSpPr>
        <p:spPr>
          <a:xfrm>
            <a:off x="328614" y="724145"/>
            <a:ext cx="8455025" cy="2742009"/>
          </a:xfrm>
        </p:spPr>
        <p:txBody>
          <a:bodyPr/>
          <a:lstStyle/>
          <a:p>
            <a:r>
              <a:rPr lang="en-US" dirty="0"/>
              <a:t>To see the difference between working </a:t>
            </a:r>
            <a:r>
              <a:rPr lang="en-US" dirty="0" err="1"/>
              <a:t>dir</a:t>
            </a:r>
            <a:r>
              <a:rPr lang="en-US" dirty="0"/>
              <a:t> and the staging area (index)</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diff</a:t>
            </a:r>
          </a:p>
          <a:p>
            <a:r>
              <a:rPr lang="en-US" dirty="0"/>
              <a:t>To see the difference between staging area (index) and repository</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diff --cached</a:t>
            </a:r>
          </a:p>
          <a:p>
            <a:r>
              <a:rPr lang="en-US" dirty="0"/>
              <a:t>To see the difference from one commit compared to its parent, use </a:t>
            </a:r>
            <a:r>
              <a:rPr lang="en-US" dirty="0" err="1"/>
              <a:t>git</a:t>
            </a:r>
            <a:r>
              <a:rPr lang="en-US" dirty="0"/>
              <a:t> show &lt;commit&gt;:</a:t>
            </a:r>
          </a:p>
          <a:p>
            <a:pPr lvl="1"/>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show 3720b35</a:t>
            </a:r>
          </a:p>
          <a:p>
            <a:r>
              <a:rPr lang="en-US" dirty="0"/>
              <a:t>To compare two specific commits, use </a:t>
            </a:r>
            <a:r>
              <a:rPr lang="en-US" dirty="0" err="1"/>
              <a:t>git</a:t>
            </a:r>
            <a:r>
              <a:rPr lang="en-US" dirty="0"/>
              <a:t> diff &lt;</a:t>
            </a:r>
            <a:r>
              <a:rPr lang="en-US" dirty="0" err="1"/>
              <a:t>commit_from</a:t>
            </a:r>
            <a:r>
              <a:rPr lang="en-US" dirty="0"/>
              <a:t>&gt;..&lt;</a:t>
            </a:r>
            <a:r>
              <a:rPr lang="en-US" dirty="0" err="1"/>
              <a:t>commit_to</a:t>
            </a:r>
            <a:r>
              <a:rPr lang="en-US" dirty="0"/>
              <a:t>&gt;:</a:t>
            </a:r>
          </a:p>
          <a:p>
            <a:pPr lvl="1"/>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diff a2a1eb3..068b9b9</a:t>
            </a:r>
            <a:endParaRPr lang="en-US" dirty="0"/>
          </a:p>
          <a:p>
            <a:r>
              <a:rPr lang="en-US" dirty="0"/>
              <a:t>Compare files in two branches:</a:t>
            </a:r>
          </a:p>
          <a:p>
            <a:pPr lvl="1"/>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difftool</a:t>
            </a:r>
            <a:r>
              <a:rPr lang="en-US" dirty="0">
                <a:solidFill>
                  <a:srgbClr val="333333"/>
                </a:solidFill>
                <a:latin typeface="Consolas" panose="020B0609020204030204" pitchFamily="49" charset="0"/>
              </a:rPr>
              <a:t> branch1:config/</a:t>
            </a:r>
            <a:r>
              <a:rPr lang="en-US" dirty="0" err="1">
                <a:solidFill>
                  <a:srgbClr val="333333"/>
                </a:solidFill>
                <a:latin typeface="Consolas" panose="020B0609020204030204" pitchFamily="49" charset="0"/>
              </a:rPr>
              <a:t>environment.rb</a:t>
            </a:r>
            <a:r>
              <a:rPr lang="en-US" dirty="0">
                <a:solidFill>
                  <a:srgbClr val="333333"/>
                </a:solidFill>
                <a:latin typeface="Consolas" panose="020B0609020204030204" pitchFamily="49" charset="0"/>
              </a:rPr>
              <a:t> branch2:config/</a:t>
            </a:r>
            <a:r>
              <a:rPr lang="en-US" dirty="0" err="1">
                <a:solidFill>
                  <a:srgbClr val="333333"/>
                </a:solidFill>
                <a:latin typeface="Consolas" panose="020B0609020204030204" pitchFamily="49" charset="0"/>
              </a:rPr>
              <a:t>environment.rb</a:t>
            </a:r>
            <a:endParaRPr lang="en-US" dirty="0">
              <a:solidFill>
                <a:srgbClr val="333333"/>
              </a:solidFill>
              <a:latin typeface="Consolas" panose="020B0609020204030204" pitchFamily="49" charset="0"/>
            </a:endParaRPr>
          </a:p>
          <a:p>
            <a:r>
              <a:rPr lang="en-US" dirty="0"/>
              <a:t>Compare  my local repository to a remote one:</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diff origin/master </a:t>
            </a:r>
            <a:r>
              <a:rPr lang="en-US" dirty="0" err="1">
                <a:solidFill>
                  <a:srgbClr val="333333"/>
                </a:solidFill>
                <a:latin typeface="Consolas" panose="020B0609020204030204" pitchFamily="49" charset="0"/>
              </a:rPr>
              <a:t>master</a:t>
            </a:r>
            <a:endParaRPr lang="en-US" dirty="0">
              <a:solidFill>
                <a:srgbClr val="333333"/>
              </a:solidFill>
              <a:latin typeface="Consolas" panose="020B0609020204030204" pitchFamily="49" charset="0"/>
            </a:endParaRPr>
          </a:p>
          <a:p>
            <a:pPr lvl="1"/>
            <a:r>
              <a:rPr lang="en-US" dirty="0"/>
              <a:t>OR</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diff origin/master -- &lt;</a:t>
            </a:r>
            <a:r>
              <a:rPr lang="en-US" dirty="0" err="1">
                <a:solidFill>
                  <a:srgbClr val="333333"/>
                </a:solidFill>
                <a:latin typeface="Consolas" panose="020B0609020204030204" pitchFamily="49" charset="0"/>
              </a:rPr>
              <a:t>the_file</a:t>
            </a:r>
            <a:r>
              <a:rPr lang="en-US" dirty="0">
                <a:solidFill>
                  <a:srgbClr val="333333"/>
                </a:solidFill>
                <a:latin typeface="Consolas" panose="020B0609020204030204" pitchFamily="49" charset="0"/>
              </a:rPr>
              <a:t>&gt;</a:t>
            </a:r>
          </a:p>
          <a:p>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54</a:t>
            </a:fld>
            <a:endParaRPr lang="en-US" dirty="0"/>
          </a:p>
        </p:txBody>
      </p:sp>
    </p:spTree>
    <p:extLst>
      <p:ext uri="{BB962C8B-B14F-4D97-AF65-F5344CB8AC3E}">
        <p14:creationId xmlns:p14="http://schemas.microsoft.com/office/powerpoint/2010/main" val="4043772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Log</a:t>
            </a:r>
          </a:p>
        </p:txBody>
      </p:sp>
      <p:sp>
        <p:nvSpPr>
          <p:cNvPr id="3" name="Content Placeholder 2"/>
          <p:cNvSpPr>
            <a:spLocks noGrp="1"/>
          </p:cNvSpPr>
          <p:nvPr>
            <p:ph idx="1"/>
          </p:nvPr>
        </p:nvSpPr>
        <p:spPr>
          <a:xfrm>
            <a:off x="328614" y="986748"/>
            <a:ext cx="8455025" cy="2742009"/>
          </a:xfrm>
        </p:spPr>
        <p:txBody>
          <a:bodyPr/>
          <a:lstStyle/>
          <a:p>
            <a:r>
              <a:rPr lang="en-GB" dirty="0"/>
              <a:t>Show the difference introduced in each commit (-p), limiting the output to only the last two entries (-2)</a:t>
            </a:r>
            <a:endParaRPr lang="en-US" dirty="0"/>
          </a:p>
          <a:p>
            <a:pPr lvl="1"/>
            <a:r>
              <a:rPr lang="en-GB" dirty="0">
                <a:solidFill>
                  <a:srgbClr val="333333"/>
                </a:solidFill>
                <a:latin typeface="Consolas" panose="020B0609020204030204" pitchFamily="49" charset="0"/>
              </a:rPr>
              <a:t>$ git log -p -2 </a:t>
            </a:r>
          </a:p>
          <a:p>
            <a:r>
              <a:rPr lang="en-GB" dirty="0"/>
              <a:t>Specify your own log output format</a:t>
            </a:r>
          </a:p>
          <a:p>
            <a:pPr lvl="1"/>
            <a:r>
              <a:rPr lang="en-GB" dirty="0">
                <a:solidFill>
                  <a:srgbClr val="333333"/>
                </a:solidFill>
                <a:latin typeface="Consolas" panose="020B0609020204030204" pitchFamily="49" charset="0"/>
              </a:rPr>
              <a:t>$ git log --pretty=format:"%h - %an, %</a:t>
            </a:r>
            <a:r>
              <a:rPr lang="en-GB" dirty="0" err="1">
                <a:solidFill>
                  <a:srgbClr val="333333"/>
                </a:solidFill>
                <a:latin typeface="Consolas" panose="020B0609020204030204" pitchFamily="49" charset="0"/>
              </a:rPr>
              <a:t>ar</a:t>
            </a:r>
            <a:r>
              <a:rPr lang="en-GB" dirty="0">
                <a:solidFill>
                  <a:srgbClr val="333333"/>
                </a:solidFill>
                <a:latin typeface="Consolas" panose="020B0609020204030204" pitchFamily="49" charset="0"/>
              </a:rPr>
              <a:t> : %s" </a:t>
            </a:r>
          </a:p>
          <a:p>
            <a:r>
              <a:rPr lang="en-US" dirty="0"/>
              <a:t>Draws an ASCII graph representing the branch structure of the commit history</a:t>
            </a:r>
            <a:endParaRPr lang="en-GB" dirty="0"/>
          </a:p>
          <a:p>
            <a:pPr lvl="1"/>
            <a:r>
              <a:rPr lang="en-GB"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log --graph --</a:t>
            </a:r>
            <a:r>
              <a:rPr lang="en-US" dirty="0" err="1">
                <a:solidFill>
                  <a:srgbClr val="333333"/>
                </a:solidFill>
                <a:latin typeface="Consolas" panose="020B0609020204030204" pitchFamily="49" charset="0"/>
              </a:rPr>
              <a:t>oneline</a:t>
            </a:r>
            <a:r>
              <a:rPr lang="en-US" dirty="0">
                <a:solidFill>
                  <a:srgbClr val="333333"/>
                </a:solidFill>
                <a:latin typeface="Consolas" panose="020B0609020204030204" pitchFamily="49" charset="0"/>
              </a:rPr>
              <a:t> --decorate</a:t>
            </a:r>
            <a:r>
              <a:rPr lang="en-GB" dirty="0">
                <a:solidFill>
                  <a:srgbClr val="333333"/>
                </a:solidFill>
                <a:latin typeface="Consolas" panose="020B0609020204030204" pitchFamily="49" charset="0"/>
              </a:rPr>
              <a:t> </a:t>
            </a:r>
          </a:p>
          <a:p>
            <a:r>
              <a:rPr lang="en-US" dirty="0"/>
              <a:t>Filter commits by their commit message</a:t>
            </a:r>
            <a:endParaRPr lang="en-GB" dirty="0"/>
          </a:p>
          <a:p>
            <a:pPr lvl="1"/>
            <a:r>
              <a:rPr lang="en-GB"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log --grep="JRA-224:"</a:t>
            </a:r>
            <a:r>
              <a:rPr lang="en-GB" dirty="0">
                <a:solidFill>
                  <a:srgbClr val="333333"/>
                </a:solidFill>
                <a:latin typeface="Consolas" panose="020B0609020204030204" pitchFamily="49" charset="0"/>
              </a:rPr>
              <a:t> </a:t>
            </a:r>
          </a:p>
          <a:p>
            <a:r>
              <a:rPr lang="en-US" altLang="en-US" dirty="0"/>
              <a:t>Show the commits that introduced a change to the code that added or removed the specified string  </a:t>
            </a:r>
            <a:endParaRPr lang="en-GB" dirty="0"/>
          </a:p>
          <a:p>
            <a:pPr lvl="1"/>
            <a:r>
              <a:rPr lang="en-GB" dirty="0">
                <a:solidFill>
                  <a:srgbClr val="333333"/>
                </a:solidFill>
                <a:latin typeface="Consolas" panose="020B0609020204030204" pitchFamily="49" charset="0"/>
              </a:rPr>
              <a:t>$ git log -</a:t>
            </a:r>
            <a:r>
              <a:rPr lang="en-GB" dirty="0" err="1">
                <a:solidFill>
                  <a:srgbClr val="333333"/>
                </a:solidFill>
                <a:latin typeface="Consolas" panose="020B0609020204030204" pitchFamily="49" charset="0"/>
              </a:rPr>
              <a:t>Sfunction_name</a:t>
            </a:r>
            <a:endParaRPr lang="en-GB" dirty="0">
              <a:solidFill>
                <a:srgbClr val="333333"/>
              </a:solidFill>
              <a:latin typeface="Consolas" panose="020B0609020204030204" pitchFamily="49" charset="0"/>
            </a:endParaRPr>
          </a:p>
          <a:p>
            <a:endParaRPr lang="en-GB"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55</a:t>
            </a:fld>
            <a:endParaRPr lang="en-US" dirty="0"/>
          </a:p>
        </p:txBody>
      </p:sp>
    </p:spTree>
    <p:extLst>
      <p:ext uri="{BB962C8B-B14F-4D97-AF65-F5344CB8AC3E}">
        <p14:creationId xmlns:p14="http://schemas.microsoft.com/office/powerpoint/2010/main" val="357865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commits</a:t>
            </a:r>
          </a:p>
        </p:txBody>
      </p:sp>
      <p:sp>
        <p:nvSpPr>
          <p:cNvPr id="3" name="Content Placeholder 2"/>
          <p:cNvSpPr>
            <a:spLocks noGrp="1"/>
          </p:cNvSpPr>
          <p:nvPr>
            <p:ph idx="1"/>
          </p:nvPr>
        </p:nvSpPr>
        <p:spPr>
          <a:xfrm>
            <a:off x="328614" y="1370410"/>
            <a:ext cx="8455025" cy="3334325"/>
          </a:xfrm>
        </p:spPr>
        <p:txBody>
          <a:bodyPr/>
          <a:lstStyle/>
          <a:p>
            <a:r>
              <a:rPr lang="en-US" dirty="0"/>
              <a:t>Cherry-pick:</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cherry-pick [--no-commit] 5d3e1b6</a:t>
            </a:r>
          </a:p>
          <a:p>
            <a:r>
              <a:rPr lang="en-US" dirty="0" err="1"/>
              <a:t>Git</a:t>
            </a:r>
            <a:r>
              <a:rPr lang="en-US" dirty="0"/>
              <a:t> revert</a:t>
            </a:r>
          </a:p>
          <a:p>
            <a:pPr lvl="1"/>
            <a:r>
              <a:rPr lang="en-US" dirty="0" err="1">
                <a:solidFill>
                  <a:srgbClr val="333333"/>
                </a:solidFill>
                <a:latin typeface="Consolas" panose="020B0609020204030204" pitchFamily="49" charset="0"/>
              </a:rPr>
              <a:t>git</a:t>
            </a:r>
            <a:r>
              <a:rPr lang="en-US" dirty="0">
                <a:solidFill>
                  <a:srgbClr val="333333"/>
                </a:solidFill>
                <a:latin typeface="Consolas" panose="020B0609020204030204" pitchFamily="49" charset="0"/>
              </a:rPr>
              <a:t> revert 5d3e1b6</a:t>
            </a:r>
          </a:p>
          <a:p>
            <a:pPr lvl="1"/>
            <a:endParaRPr lang="en-US" dirty="0">
              <a:solidFill>
                <a:srgbClr val="333333"/>
              </a:solidFill>
              <a:latin typeface="Consolas" panose="020B0609020204030204" pitchFamily="49" charset="0"/>
            </a:endParaRPr>
          </a:p>
          <a:p>
            <a:pPr lvl="1"/>
            <a:endParaRPr lang="en-US" dirty="0">
              <a:solidFill>
                <a:srgbClr val="333333"/>
              </a:solidFill>
              <a:latin typeface="Consolas" panose="020B0609020204030204" pitchFamily="49" charset="0"/>
            </a:endParaRPr>
          </a:p>
          <a:p>
            <a:r>
              <a:rPr lang="en-US" dirty="0"/>
              <a:t>Interactive add</a:t>
            </a:r>
          </a:p>
          <a:p>
            <a:pPr lvl="1"/>
            <a:r>
              <a:rPr lang="en-US" dirty="0">
                <a:solidFill>
                  <a:srgbClr val="333333"/>
                </a:solidFill>
                <a:latin typeface="Consolas" panose="020B0609020204030204" pitchFamily="49" charset="0"/>
              </a:rPr>
              <a:t>git add –</a:t>
            </a:r>
            <a:r>
              <a:rPr lang="en-US" dirty="0" err="1">
                <a:solidFill>
                  <a:srgbClr val="333333"/>
                </a:solidFill>
                <a:latin typeface="Consolas" panose="020B0609020204030204" pitchFamily="49" charset="0"/>
              </a:rPr>
              <a:t>i</a:t>
            </a:r>
            <a:endParaRPr lang="en-US" dirty="0">
              <a:solidFill>
                <a:srgbClr val="333333"/>
              </a:solidFill>
              <a:latin typeface="Consolas" panose="020B0609020204030204" pitchFamily="49" charset="0"/>
            </a:endParaRPr>
          </a:p>
          <a:p>
            <a:pPr lvl="1"/>
            <a:endParaRPr lang="en-US" dirty="0">
              <a:solidFill>
                <a:srgbClr val="333333"/>
              </a:solidFill>
              <a:latin typeface="Consolas" panose="020B0609020204030204" pitchFamily="49" charset="0"/>
            </a:endParaRPr>
          </a:p>
          <a:p>
            <a:r>
              <a:rPr lang="en-US" dirty="0"/>
              <a:t>Squashing commits:		</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git reset --soft HEAD~2	</a:t>
            </a:r>
            <a:r>
              <a:rPr lang="en-US" dirty="0"/>
              <a:t> OR     </a:t>
            </a:r>
            <a:r>
              <a:rPr lang="en-US" dirty="0">
                <a:solidFill>
                  <a:srgbClr val="333333"/>
                </a:solidFill>
                <a:latin typeface="Consolas" panose="020B0609020204030204" pitchFamily="49" charset="0"/>
              </a:rPr>
              <a:t>git rebase -</a:t>
            </a:r>
            <a:r>
              <a:rPr lang="en-US" dirty="0" err="1">
                <a:solidFill>
                  <a:srgbClr val="333333"/>
                </a:solidFill>
                <a:latin typeface="Consolas" panose="020B0609020204030204" pitchFamily="49" charset="0"/>
              </a:rPr>
              <a:t>i</a:t>
            </a:r>
            <a:r>
              <a:rPr lang="en-US" dirty="0">
                <a:solidFill>
                  <a:srgbClr val="333333"/>
                </a:solidFill>
                <a:latin typeface="Consolas" panose="020B0609020204030204" pitchFamily="49" charset="0"/>
              </a:rPr>
              <a:t> HEAD~2</a:t>
            </a:r>
          </a:p>
          <a:p>
            <a:pPr lvl="1"/>
            <a:r>
              <a:rPr lang="en-US" dirty="0">
                <a:solidFill>
                  <a:srgbClr val="333333"/>
                </a:solidFill>
                <a:latin typeface="Consolas" panose="020B0609020204030204" pitchFamily="49" charset="0"/>
              </a:rPr>
              <a:t>git commit</a:t>
            </a:r>
          </a:p>
          <a:p>
            <a:pPr marL="0" indent="0">
              <a:buNone/>
            </a:pPr>
            <a:endParaRPr lang="en-GB" dirty="0">
              <a:solidFill>
                <a:srgbClr val="333333"/>
              </a:solidFill>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56</a:t>
            </a:fld>
            <a:endParaRPr lang="en-US" dirty="0"/>
          </a:p>
        </p:txBody>
      </p:sp>
    </p:spTree>
    <p:extLst>
      <p:ext uri="{BB962C8B-B14F-4D97-AF65-F5344CB8AC3E}">
        <p14:creationId xmlns:p14="http://schemas.microsoft.com/office/powerpoint/2010/main" val="3027035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all else fails</a:t>
            </a:r>
          </a:p>
        </p:txBody>
      </p:sp>
      <p:sp>
        <p:nvSpPr>
          <p:cNvPr id="3" name="Content Placeholder 2"/>
          <p:cNvSpPr>
            <a:spLocks noGrp="1"/>
          </p:cNvSpPr>
          <p:nvPr>
            <p:ph idx="1"/>
          </p:nvPr>
        </p:nvSpPr>
        <p:spPr/>
        <p:txBody>
          <a:bodyPr/>
          <a:lstStyle/>
          <a:p>
            <a:r>
              <a:rPr lang="en-US" dirty="0" err="1"/>
              <a:t>git</a:t>
            </a:r>
            <a:r>
              <a:rPr lang="en-US" dirty="0"/>
              <a:t> </a:t>
            </a:r>
            <a:r>
              <a:rPr lang="en-US" dirty="0" err="1"/>
              <a:t>reflog</a:t>
            </a:r>
            <a:r>
              <a:rPr lang="en-US" dirty="0"/>
              <a:t> - shows all the values that HEAD has taken in the past</a:t>
            </a:r>
          </a:p>
          <a:p>
            <a:endParaRPr lang="en-US" dirty="0"/>
          </a:p>
          <a:p>
            <a:endParaRPr lang="en-US" dirty="0"/>
          </a:p>
          <a:p>
            <a:pPr marL="0" indent="0">
              <a:buNone/>
            </a:pPr>
            <a:endParaRPr lang="en-US" dirty="0"/>
          </a:p>
          <a:p>
            <a:pPr marL="0" indent="0">
              <a:buNone/>
            </a:pPr>
            <a:r>
              <a:rPr lang="en-US" dirty="0"/>
              <a:t>Switch to the lost HEAD:</a:t>
            </a:r>
          </a:p>
          <a:p>
            <a:pPr lvl="1"/>
            <a:r>
              <a:rPr lang="en-US" sz="1400" dirty="0" err="1">
                <a:solidFill>
                  <a:srgbClr val="333333"/>
                </a:solidFill>
                <a:latin typeface="Consolas" panose="020B0609020204030204" pitchFamily="49" charset="0"/>
              </a:rPr>
              <a:t>git</a:t>
            </a:r>
            <a:r>
              <a:rPr lang="en-US" sz="1400" dirty="0">
                <a:solidFill>
                  <a:srgbClr val="333333"/>
                </a:solidFill>
                <a:latin typeface="Consolas" panose="020B0609020204030204" pitchFamily="49" charset="0"/>
              </a:rPr>
              <a:t> branch </a:t>
            </a:r>
            <a:r>
              <a:rPr lang="en-US" sz="1400" dirty="0" err="1">
                <a:solidFill>
                  <a:srgbClr val="333333"/>
                </a:solidFill>
                <a:latin typeface="Consolas" panose="020B0609020204030204" pitchFamily="49" charset="0"/>
              </a:rPr>
              <a:t>newbranch</a:t>
            </a:r>
            <a:r>
              <a:rPr lang="en-US" sz="1400" dirty="0">
                <a:solidFill>
                  <a:srgbClr val="333333"/>
                </a:solidFill>
                <a:latin typeface="Consolas" panose="020B0609020204030204" pitchFamily="49" charset="0"/>
              </a:rPr>
              <a:t> HEAD@{3}  </a:t>
            </a:r>
            <a:r>
              <a:rPr lang="en-US" dirty="0"/>
              <a:t>OR</a:t>
            </a:r>
          </a:p>
          <a:p>
            <a:pPr lvl="1"/>
            <a:r>
              <a:rPr lang="en-US" sz="1400" dirty="0" err="1">
                <a:solidFill>
                  <a:srgbClr val="333333"/>
                </a:solidFill>
                <a:latin typeface="Consolas" panose="020B0609020204030204" pitchFamily="49" charset="0"/>
              </a:rPr>
              <a:t>git</a:t>
            </a:r>
            <a:r>
              <a:rPr lang="en-US" sz="1400" dirty="0">
                <a:solidFill>
                  <a:srgbClr val="333333"/>
                </a:solidFill>
                <a:latin typeface="Consolas" panose="020B0609020204030204" pitchFamily="49" charset="0"/>
              </a:rPr>
              <a:t> branch </a:t>
            </a:r>
            <a:r>
              <a:rPr lang="en-US" sz="1400" dirty="0" err="1">
                <a:solidFill>
                  <a:srgbClr val="333333"/>
                </a:solidFill>
                <a:latin typeface="Consolas" panose="020B0609020204030204" pitchFamily="49" charset="0"/>
              </a:rPr>
              <a:t>newbranch</a:t>
            </a:r>
            <a:r>
              <a:rPr lang="en-US" sz="1400" dirty="0">
                <a:solidFill>
                  <a:srgbClr val="333333"/>
                </a:solidFill>
                <a:latin typeface="Consolas" panose="020B0609020204030204" pitchFamily="49" charset="0"/>
              </a:rPr>
              <a:t> e2558a9</a:t>
            </a:r>
          </a:p>
          <a:p>
            <a:r>
              <a:rPr lang="en-US" dirty="0"/>
              <a:t>How to reset my local repository to be just like the remote repository</a:t>
            </a:r>
          </a:p>
          <a:p>
            <a:pPr lvl="1"/>
            <a:r>
              <a:rPr lang="en-US" sz="1400" dirty="0" err="1">
                <a:solidFill>
                  <a:srgbClr val="333333"/>
                </a:solidFill>
                <a:latin typeface="Consolas" panose="020B0609020204030204" pitchFamily="49" charset="0"/>
              </a:rPr>
              <a:t>git</a:t>
            </a:r>
            <a:r>
              <a:rPr lang="en-US" sz="1400" dirty="0">
                <a:solidFill>
                  <a:srgbClr val="333333"/>
                </a:solidFill>
                <a:latin typeface="Consolas" panose="020B0609020204030204" pitchFamily="49" charset="0"/>
              </a:rPr>
              <a:t> fetch origin</a:t>
            </a:r>
          </a:p>
          <a:p>
            <a:pPr lvl="1"/>
            <a:r>
              <a:rPr lang="en-US" sz="1400" dirty="0" err="1">
                <a:solidFill>
                  <a:srgbClr val="333333"/>
                </a:solidFill>
                <a:latin typeface="Consolas" panose="020B0609020204030204" pitchFamily="49" charset="0"/>
              </a:rPr>
              <a:t>git</a:t>
            </a:r>
            <a:r>
              <a:rPr lang="en-US" sz="1400" dirty="0">
                <a:solidFill>
                  <a:srgbClr val="333333"/>
                </a:solidFill>
                <a:latin typeface="Consolas" panose="020B0609020204030204" pitchFamily="49" charset="0"/>
              </a:rPr>
              <a:t> reset --hard origin/&lt;your branch&gt;</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57</a:t>
            </a:fld>
            <a:endParaRPr lang="en-US" dirty="0"/>
          </a:p>
        </p:txBody>
      </p:sp>
      <p:pic>
        <p:nvPicPr>
          <p:cNvPr id="6" name="Picture 5"/>
          <p:cNvPicPr>
            <a:picLocks noChangeAspect="1"/>
          </p:cNvPicPr>
          <p:nvPr/>
        </p:nvPicPr>
        <p:blipFill>
          <a:blip r:embed="rId2"/>
          <a:stretch>
            <a:fillRect/>
          </a:stretch>
        </p:blipFill>
        <p:spPr>
          <a:xfrm>
            <a:off x="505157" y="1622703"/>
            <a:ext cx="6381617" cy="1107708"/>
          </a:xfrm>
          <a:prstGeom prst="rect">
            <a:avLst/>
          </a:prstGeom>
        </p:spPr>
      </p:pic>
    </p:spTree>
    <p:extLst>
      <p:ext uri="{BB962C8B-B14F-4D97-AF65-F5344CB8AC3E}">
        <p14:creationId xmlns:p14="http://schemas.microsoft.com/office/powerpoint/2010/main" val="2257311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graphs!!!!</a:t>
            </a:r>
          </a:p>
        </p:txBody>
      </p:sp>
      <p:sp>
        <p:nvSpPr>
          <p:cNvPr id="4" name="Slide Number Placeholder 3"/>
          <p:cNvSpPr>
            <a:spLocks noGrp="1"/>
          </p:cNvSpPr>
          <p:nvPr>
            <p:ph type="sldNum" sz="quarter" idx="10"/>
          </p:nvPr>
        </p:nvSpPr>
        <p:spPr/>
        <p:txBody>
          <a:bodyPr/>
          <a:lstStyle/>
          <a:p>
            <a:fld id="{E98947E1-6E9C-4553-A175-053CB8F72200}" type="slidenum">
              <a:rPr lang="en-US" smtClean="0"/>
              <a:pPr/>
              <a:t>58</a:t>
            </a:fld>
            <a:endParaRPr lang="en-US" dirty="0"/>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9292" y="979772"/>
            <a:ext cx="5756935" cy="3359944"/>
          </a:xfrm>
        </p:spPr>
      </p:pic>
    </p:spTree>
    <p:extLst>
      <p:ext uri="{BB962C8B-B14F-4D97-AF65-F5344CB8AC3E}">
        <p14:creationId xmlns:p14="http://schemas.microsoft.com/office/powerpoint/2010/main" val="73193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GB" dirty="0">
                <a:hlinkClick r:id="rId2"/>
              </a:rPr>
              <a:t>A Visual Git Reference</a:t>
            </a:r>
            <a:endParaRPr lang="en-GB" dirty="0"/>
          </a:p>
          <a:p>
            <a:r>
              <a:rPr lang="en-GB" dirty="0">
                <a:hlinkClick r:id="rId3"/>
              </a:rPr>
              <a:t>The Git Community Book</a:t>
            </a:r>
            <a:endParaRPr lang="en-GB" dirty="0"/>
          </a:p>
          <a:p>
            <a:r>
              <a:rPr lang="en-GB" dirty="0">
                <a:hlinkClick r:id="rId4"/>
              </a:rPr>
              <a:t>Understanding Git Conceptually</a:t>
            </a:r>
            <a:endParaRPr lang="en-GB" dirty="0"/>
          </a:p>
          <a:p>
            <a:r>
              <a:rPr lang="en-GB" dirty="0">
                <a:hlinkClick r:id="rId5"/>
              </a:rPr>
              <a:t>Git Explained: For Beginners</a:t>
            </a:r>
            <a:endParaRPr lang="en-GB" dirty="0"/>
          </a:p>
          <a:p>
            <a:r>
              <a:rPr lang="en-GB" dirty="0">
                <a:hlinkClick r:id="rId6"/>
              </a:rPr>
              <a:t>Online application designed to help beginners grasp the powerful concepts behind branching</a:t>
            </a:r>
            <a:endParaRPr lang="en-GB" dirty="0"/>
          </a:p>
          <a:p>
            <a:r>
              <a:rPr lang="en-GB" dirty="0"/>
              <a:t>Google</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59</a:t>
            </a:fld>
            <a:endParaRPr lang="en-US" dirty="0"/>
          </a:p>
        </p:txBody>
      </p:sp>
    </p:spTree>
    <p:extLst>
      <p:ext uri="{BB962C8B-B14F-4D97-AF65-F5344CB8AC3E}">
        <p14:creationId xmlns:p14="http://schemas.microsoft.com/office/powerpoint/2010/main" val="315284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775597"/>
          </a:xfrm>
        </p:spPr>
        <p:txBody>
          <a:bodyPr/>
          <a:lstStyle/>
          <a:p>
            <a:r>
              <a:rPr lang="en-US" dirty="0" err="1"/>
              <a:t>Git</a:t>
            </a:r>
            <a:r>
              <a:rPr lang="en-US" dirty="0"/>
              <a:t> Overview</a:t>
            </a:r>
            <a:br>
              <a:rPr lang="en-US" dirty="0"/>
            </a:br>
            <a:r>
              <a:rPr lang="en-GB" b="1" dirty="0"/>
              <a:t>Different from other SCMs</a:t>
            </a:r>
            <a:endParaRPr lang="en-US" dirty="0"/>
          </a:p>
        </p:txBody>
      </p:sp>
      <p:sp>
        <p:nvSpPr>
          <p:cNvPr id="3" name="Content Placeholder 2"/>
          <p:cNvSpPr>
            <a:spLocks noGrp="1"/>
          </p:cNvSpPr>
          <p:nvPr>
            <p:ph idx="1"/>
          </p:nvPr>
        </p:nvSpPr>
        <p:spPr/>
        <p:txBody>
          <a:bodyPr/>
          <a:lstStyle/>
          <a:p>
            <a:r>
              <a:rPr lang="en-GB" dirty="0"/>
              <a:t>Subversion, CVS, Perforce, Mercurial and the like all use </a:t>
            </a:r>
            <a:r>
              <a:rPr lang="en-GB" i="1" dirty="0"/>
              <a:t>Delta Storage</a:t>
            </a:r>
            <a:r>
              <a:rPr lang="en-GB" dirty="0"/>
              <a:t> systems - they store the differences between one commit and the next. </a:t>
            </a:r>
          </a:p>
          <a:p>
            <a:r>
              <a:rPr lang="en-GB" dirty="0"/>
              <a:t>Git stores a </a:t>
            </a:r>
            <a:r>
              <a:rPr lang="en-GB" b="1" dirty="0"/>
              <a:t>snapshot</a:t>
            </a:r>
            <a:r>
              <a:rPr lang="en-GB" dirty="0"/>
              <a:t> of what </a:t>
            </a:r>
            <a:r>
              <a:rPr lang="en-GB" b="1" dirty="0"/>
              <a:t>all</a:t>
            </a:r>
            <a:r>
              <a:rPr lang="en-GB" dirty="0"/>
              <a:t> the files in your project look like in this tree structure each time you commit.</a:t>
            </a:r>
          </a:p>
          <a:p>
            <a:endParaRPr lang="en-GB"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6</a:t>
            </a:fld>
            <a:endParaRPr lang="en-US" dirty="0"/>
          </a:p>
        </p:txBody>
      </p:sp>
      <p:grpSp>
        <p:nvGrpSpPr>
          <p:cNvPr id="20" name="Group 19"/>
          <p:cNvGrpSpPr/>
          <p:nvPr/>
        </p:nvGrpSpPr>
        <p:grpSpPr>
          <a:xfrm>
            <a:off x="4437222" y="2343516"/>
            <a:ext cx="4420833" cy="2276475"/>
            <a:chOff x="1136506" y="1397144"/>
            <a:chExt cx="5829300" cy="4802765"/>
          </a:xfrm>
        </p:grpSpPr>
        <p:pic>
          <p:nvPicPr>
            <p:cNvPr id="13" name="Picture 12"/>
            <p:cNvPicPr>
              <a:picLocks noChangeAspect="1"/>
            </p:cNvPicPr>
            <p:nvPr/>
          </p:nvPicPr>
          <p:blipFill>
            <a:blip r:embed="rId2"/>
            <a:stretch>
              <a:fillRect/>
            </a:stretch>
          </p:blipFill>
          <p:spPr>
            <a:xfrm>
              <a:off x="1374631" y="1397144"/>
              <a:ext cx="5591175" cy="2276475"/>
            </a:xfrm>
            <a:prstGeom prst="rect">
              <a:avLst/>
            </a:prstGeom>
          </p:spPr>
        </p:pic>
        <p:pic>
          <p:nvPicPr>
            <p:cNvPr id="14" name="Picture 13"/>
            <p:cNvPicPr>
              <a:picLocks noChangeAspect="1"/>
            </p:cNvPicPr>
            <p:nvPr/>
          </p:nvPicPr>
          <p:blipFill>
            <a:blip r:embed="rId3"/>
            <a:stretch>
              <a:fillRect/>
            </a:stretch>
          </p:blipFill>
          <p:spPr>
            <a:xfrm>
              <a:off x="1136506" y="3929496"/>
              <a:ext cx="5829300" cy="2171700"/>
            </a:xfrm>
            <a:prstGeom prst="rect">
              <a:avLst/>
            </a:prstGeom>
          </p:spPr>
        </p:pic>
        <p:sp>
          <p:nvSpPr>
            <p:cNvPr id="15" name="Multiply 4"/>
            <p:cNvSpPr/>
            <p:nvPr/>
          </p:nvSpPr>
          <p:spPr bwMode="auto">
            <a:xfrm>
              <a:off x="2890837" y="1397144"/>
              <a:ext cx="2320637" cy="2634096"/>
            </a:xfrm>
            <a:prstGeom prst="mathMultiply">
              <a:avLst/>
            </a:prstGeom>
            <a:solidFill>
              <a:srgbClr val="FF0000">
                <a:alpha val="61176"/>
              </a:srgbClr>
            </a:solidFill>
            <a:ln>
              <a:solidFill>
                <a:srgbClr val="FF000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a:p>
          </p:txBody>
        </p:sp>
        <p:sp>
          <p:nvSpPr>
            <p:cNvPr id="16" name="Rectangle 15"/>
            <p:cNvSpPr/>
            <p:nvPr/>
          </p:nvSpPr>
          <p:spPr bwMode="auto">
            <a:xfrm>
              <a:off x="2646218" y="4156364"/>
              <a:ext cx="921328" cy="2043545"/>
            </a:xfrm>
            <a:prstGeom prst="rect">
              <a:avLst/>
            </a:prstGeom>
            <a:solidFill>
              <a:schemeClr val="accent6">
                <a:lumMod val="20000"/>
                <a:lumOff val="80000"/>
                <a:alpha val="43137"/>
              </a:schemeClr>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noFill/>
                <a:effectLst/>
                <a:latin typeface="Arial" pitchFamily="34" charset="0"/>
              </a:endParaRPr>
            </a:p>
          </p:txBody>
        </p:sp>
        <p:sp>
          <p:nvSpPr>
            <p:cNvPr id="17" name="Rectangle 16"/>
            <p:cNvSpPr/>
            <p:nvPr/>
          </p:nvSpPr>
          <p:spPr bwMode="auto">
            <a:xfrm>
              <a:off x="5576455" y="4156364"/>
              <a:ext cx="969818" cy="2043545"/>
            </a:xfrm>
            <a:prstGeom prst="rect">
              <a:avLst/>
            </a:prstGeom>
            <a:solidFill>
              <a:schemeClr val="accent3">
                <a:lumMod val="20000"/>
                <a:lumOff val="80000"/>
                <a:alpha val="43137"/>
              </a:schemeClr>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FFCC99"/>
                </a:solidFill>
                <a:effectLst/>
                <a:latin typeface="Arial" pitchFamily="34" charset="0"/>
              </a:endParaRPr>
            </a:p>
          </p:txBody>
        </p:sp>
      </p:grpSp>
      <p:sp>
        <p:nvSpPr>
          <p:cNvPr id="21" name="Content Placeholder 2"/>
          <p:cNvSpPr txBox="1">
            <a:spLocks/>
          </p:cNvSpPr>
          <p:nvPr/>
        </p:nvSpPr>
        <p:spPr bwMode="auto">
          <a:xfrm>
            <a:off x="389700" y="2401491"/>
            <a:ext cx="4263635" cy="27420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a:lnSpc>
                <a:spcPct val="100000"/>
              </a:lnSpc>
            </a:pPr>
            <a:endParaRPr lang="en-GB" kern="0" dirty="0"/>
          </a:p>
          <a:p>
            <a:pPr>
              <a:lnSpc>
                <a:spcPct val="100000"/>
              </a:lnSpc>
            </a:pPr>
            <a:r>
              <a:rPr lang="en-GB" kern="0" dirty="0"/>
              <a:t>Git is </a:t>
            </a:r>
            <a:r>
              <a:rPr lang="en-GB" b="1" kern="0" dirty="0"/>
              <a:t>distributed</a:t>
            </a:r>
            <a:r>
              <a:rPr lang="en-GB" kern="0" dirty="0"/>
              <a:t> and </a:t>
            </a:r>
            <a:r>
              <a:rPr lang="en-GB" b="1" kern="0" dirty="0"/>
              <a:t>decentralized</a:t>
            </a:r>
            <a:r>
              <a:rPr lang="en-GB" kern="0" dirty="0"/>
              <a:t> - </a:t>
            </a:r>
            <a:r>
              <a:rPr lang="en-US" kern="0" dirty="0"/>
              <a:t> every developer checking out code from a central repository will have their own cloned repository installed on their machine. </a:t>
            </a:r>
            <a:endParaRPr lang="en-GB" kern="0" dirty="0"/>
          </a:p>
        </p:txBody>
      </p:sp>
    </p:spTree>
    <p:extLst>
      <p:ext uri="{BB962C8B-B14F-4D97-AF65-F5344CB8AC3E}">
        <p14:creationId xmlns:p14="http://schemas.microsoft.com/office/powerpoint/2010/main" val="25414992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800" dirty="0" err="1"/>
              <a:t>Git</a:t>
            </a:r>
            <a:r>
              <a:rPr lang="en-US" sz="2800" dirty="0"/>
              <a:t> Rules!!!</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60</a:t>
            </a:fld>
            <a:endParaRPr lang="en-US" dirty="0"/>
          </a:p>
        </p:txBody>
      </p:sp>
      <p:pic>
        <p:nvPicPr>
          <p:cNvPr id="5" name="Picture 2" descr="http://t0.gstatic.com/images?q=tbn:ANd9GcQ1V_bjfrRRzR3UNORsXkTBo5W8WyQMIZEWyClGTKpPBvYMUFKz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351" y="235981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89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A8C1-30E6-4B78-AAFA-A9D3E9B8B59A}"/>
              </a:ext>
            </a:extLst>
          </p:cNvPr>
          <p:cNvSpPr>
            <a:spLocks noGrp="1"/>
          </p:cNvSpPr>
          <p:nvPr>
            <p:ph type="title"/>
          </p:nvPr>
        </p:nvSpPr>
        <p:spPr/>
        <p:txBody>
          <a:bodyPr/>
          <a:lstStyle/>
          <a:p>
            <a:r>
              <a:rPr lang="en-US" dirty="0"/>
              <a:t>Git Object Model</a:t>
            </a:r>
          </a:p>
        </p:txBody>
      </p:sp>
      <p:sp>
        <p:nvSpPr>
          <p:cNvPr id="3" name="Content Placeholder 2">
            <a:extLst>
              <a:ext uri="{FF2B5EF4-FFF2-40B4-BE49-F238E27FC236}">
                <a16:creationId xmlns:a16="http://schemas.microsoft.com/office/drawing/2014/main" id="{3DA26C9C-98C1-4C37-A699-B6EAE1B407D0}"/>
              </a:ext>
            </a:extLst>
          </p:cNvPr>
          <p:cNvSpPr>
            <a:spLocks noGrp="1"/>
          </p:cNvSpPr>
          <p:nvPr>
            <p:ph idx="1"/>
          </p:nvPr>
        </p:nvSpPr>
        <p:spPr/>
        <p:txBody>
          <a:bodyPr/>
          <a:lstStyle/>
          <a:p>
            <a:pPr defTabSz="933237"/>
            <a:r>
              <a:rPr lang="en-US" kern="1200" dirty="0">
                <a:solidFill>
                  <a:schemeClr val="tx1"/>
                </a:solidFill>
                <a:latin typeface="Arial" charset="0"/>
                <a:cs typeface="Arial" charset="0"/>
              </a:rPr>
              <a:t>Content-addressable filesystem </a:t>
            </a:r>
          </a:p>
          <a:p>
            <a:pPr defTabSz="933237"/>
            <a:r>
              <a:rPr lang="en-US" kern="1200" dirty="0">
                <a:solidFill>
                  <a:schemeClr val="tx1"/>
                </a:solidFill>
                <a:latin typeface="Arial" charset="0"/>
                <a:cs typeface="Arial" charset="0"/>
              </a:rPr>
              <a:t>A simple key-value data store</a:t>
            </a:r>
          </a:p>
          <a:p>
            <a:pPr defTabSz="933237"/>
            <a:r>
              <a:rPr lang="en-US" dirty="0"/>
              <a:t>A DAG of objects of different types</a:t>
            </a:r>
          </a:p>
          <a:p>
            <a:pPr defTabSz="933237"/>
            <a:r>
              <a:rPr lang="en-US" dirty="0"/>
              <a:t>Objects stored compressed </a:t>
            </a:r>
          </a:p>
          <a:p>
            <a:pPr defTabSz="933237"/>
            <a:r>
              <a:rPr lang="en-US" dirty="0"/>
              <a:t>Objects stored identified by an SHA-1 hash</a:t>
            </a:r>
            <a:endParaRPr lang="en-GB" dirty="0"/>
          </a:p>
          <a:p>
            <a:endParaRPr lang="en-GB" dirty="0"/>
          </a:p>
          <a:p>
            <a:endParaRPr lang="en-US" dirty="0"/>
          </a:p>
        </p:txBody>
      </p:sp>
      <p:sp>
        <p:nvSpPr>
          <p:cNvPr id="4" name="Slide Number Placeholder 3">
            <a:extLst>
              <a:ext uri="{FF2B5EF4-FFF2-40B4-BE49-F238E27FC236}">
                <a16:creationId xmlns:a16="http://schemas.microsoft.com/office/drawing/2014/main" id="{1A254453-A0BB-42C2-B9E1-1E131E78F567}"/>
              </a:ext>
            </a:extLst>
          </p:cNvPr>
          <p:cNvSpPr>
            <a:spLocks noGrp="1"/>
          </p:cNvSpPr>
          <p:nvPr>
            <p:ph type="sldNum" sz="quarter" idx="10"/>
          </p:nvPr>
        </p:nvSpPr>
        <p:spPr/>
        <p:txBody>
          <a:bodyPr/>
          <a:lstStyle/>
          <a:p>
            <a:fld id="{E98947E1-6E9C-4553-A175-053CB8F72200}" type="slidenum">
              <a:rPr lang="en-US" smtClean="0"/>
              <a:pPr/>
              <a:t>7</a:t>
            </a:fld>
            <a:endParaRPr lang="en-US" dirty="0"/>
          </a:p>
        </p:txBody>
      </p:sp>
    </p:spTree>
    <p:extLst>
      <p:ext uri="{BB962C8B-B14F-4D97-AF65-F5344CB8AC3E}">
        <p14:creationId xmlns:p14="http://schemas.microsoft.com/office/powerpoint/2010/main" val="151198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775597"/>
          </a:xfrm>
        </p:spPr>
        <p:txBody>
          <a:bodyPr/>
          <a:lstStyle/>
          <a:p>
            <a:r>
              <a:rPr lang="en-US" dirty="0" err="1"/>
              <a:t>Git</a:t>
            </a:r>
            <a:r>
              <a:rPr lang="en-US" dirty="0"/>
              <a:t> Object Model</a:t>
            </a:r>
            <a:br>
              <a:rPr lang="en-US" dirty="0"/>
            </a:br>
            <a:r>
              <a:rPr lang="en-GB" b="1" dirty="0"/>
              <a:t>The SHA</a:t>
            </a:r>
            <a:endParaRPr lang="en-US" dirty="0"/>
          </a:p>
        </p:txBody>
      </p:sp>
      <p:sp>
        <p:nvSpPr>
          <p:cNvPr id="3" name="Content Placeholder 2"/>
          <p:cNvSpPr>
            <a:spLocks noGrp="1"/>
          </p:cNvSpPr>
          <p:nvPr>
            <p:ph idx="1"/>
          </p:nvPr>
        </p:nvSpPr>
        <p:spPr>
          <a:xfrm>
            <a:off x="328614" y="1370410"/>
            <a:ext cx="8455025" cy="2742009"/>
          </a:xfrm>
        </p:spPr>
        <p:txBody>
          <a:bodyPr/>
          <a:lstStyle/>
          <a:p>
            <a:r>
              <a:rPr lang="en-GB" dirty="0"/>
              <a:t>All the history of a project is stored in files referenced by a 40-digit "object name“, e.g. </a:t>
            </a:r>
            <a:r>
              <a:rPr lang="en-US" b="1" dirty="0"/>
              <a:t>16b36c</a:t>
            </a:r>
            <a:r>
              <a:rPr lang="en-US" dirty="0"/>
              <a:t>697eb2d24302f89aa22d9170dfe609855b (can often be referred to by first 6 digits, e.g. </a:t>
            </a:r>
            <a:r>
              <a:rPr lang="en-US" b="1" dirty="0"/>
              <a:t>16b36c</a:t>
            </a:r>
            <a:r>
              <a:rPr lang="en-US" dirty="0"/>
              <a:t>)</a:t>
            </a:r>
            <a:endParaRPr lang="en-GB" dirty="0"/>
          </a:p>
          <a:p>
            <a:r>
              <a:rPr lang="en-GB" dirty="0"/>
              <a:t>The </a:t>
            </a:r>
            <a:r>
              <a:rPr lang="en-GB" b="1" dirty="0"/>
              <a:t>name</a:t>
            </a:r>
            <a:r>
              <a:rPr lang="en-GB" dirty="0"/>
              <a:t> is calculated by taking the </a:t>
            </a:r>
            <a:r>
              <a:rPr lang="en-GB" b="1" dirty="0"/>
              <a:t>SHA1 hash </a:t>
            </a:r>
            <a:r>
              <a:rPr lang="en-GB" dirty="0"/>
              <a:t>of the </a:t>
            </a:r>
            <a:r>
              <a:rPr lang="en-GB" b="1" dirty="0"/>
              <a:t>contents</a:t>
            </a:r>
            <a:r>
              <a:rPr lang="en-GB" dirty="0"/>
              <a:t> of the object.</a:t>
            </a:r>
          </a:p>
          <a:p>
            <a:pPr lvl="1"/>
            <a:r>
              <a:rPr lang="en-GB" dirty="0"/>
              <a:t>Compare objects just by comparing names.</a:t>
            </a:r>
          </a:p>
          <a:p>
            <a:pPr lvl="1"/>
            <a:r>
              <a:rPr lang="en-US" dirty="0"/>
              <a:t>Same content =&gt; same name, even in different branches</a:t>
            </a:r>
            <a:endParaRPr lang="en-GB" dirty="0"/>
          </a:p>
          <a:p>
            <a:pPr lvl="1"/>
            <a:r>
              <a:rPr lang="en-GB" dirty="0"/>
              <a:t>Detect errors by checking that the object's name is still the SHA1 hash of its contents.</a:t>
            </a: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8</a:t>
            </a:fld>
            <a:endParaRPr lang="en-US" dirty="0"/>
          </a:p>
        </p:txBody>
      </p:sp>
    </p:spTree>
    <p:extLst>
      <p:ext uri="{BB962C8B-B14F-4D97-AF65-F5344CB8AC3E}">
        <p14:creationId xmlns:p14="http://schemas.microsoft.com/office/powerpoint/2010/main" val="85823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965" y="2694695"/>
            <a:ext cx="2374176" cy="2421189"/>
          </a:xfrm>
          <a:prstGeom prst="rect">
            <a:avLst/>
          </a:prstGeom>
        </p:spPr>
      </p:pic>
      <p:sp>
        <p:nvSpPr>
          <p:cNvPr id="2" name="Title 1"/>
          <p:cNvSpPr>
            <a:spLocks noGrp="1"/>
          </p:cNvSpPr>
          <p:nvPr>
            <p:ph type="title"/>
          </p:nvPr>
        </p:nvSpPr>
        <p:spPr>
          <a:xfrm>
            <a:off x="328613" y="219076"/>
            <a:ext cx="8686800" cy="775597"/>
          </a:xfrm>
        </p:spPr>
        <p:txBody>
          <a:bodyPr/>
          <a:lstStyle/>
          <a:p>
            <a:r>
              <a:rPr lang="en-US" dirty="0" err="1"/>
              <a:t>Git</a:t>
            </a:r>
            <a:r>
              <a:rPr lang="en-US" dirty="0"/>
              <a:t> Object Model</a:t>
            </a:r>
            <a:br>
              <a:rPr lang="en-US" dirty="0"/>
            </a:br>
            <a:r>
              <a:rPr lang="en-GB" b="1" dirty="0"/>
              <a:t>Blob Object</a:t>
            </a:r>
            <a:endParaRPr lang="en-US" dirty="0"/>
          </a:p>
        </p:txBody>
      </p:sp>
      <p:sp>
        <p:nvSpPr>
          <p:cNvPr id="3" name="Content Placeholder 2"/>
          <p:cNvSpPr>
            <a:spLocks noGrp="1"/>
          </p:cNvSpPr>
          <p:nvPr>
            <p:ph idx="1"/>
          </p:nvPr>
        </p:nvSpPr>
        <p:spPr/>
        <p:txBody>
          <a:bodyPr/>
          <a:lstStyle/>
          <a:p>
            <a:r>
              <a:rPr lang="en-GB" dirty="0"/>
              <a:t>A </a:t>
            </a:r>
            <a:r>
              <a:rPr lang="en-GB" b="1" dirty="0"/>
              <a:t>blob</a:t>
            </a:r>
            <a:r>
              <a:rPr lang="en-GB" dirty="0"/>
              <a:t> generally stores the </a:t>
            </a:r>
            <a:r>
              <a:rPr lang="en-GB" b="1" dirty="0"/>
              <a:t>contents</a:t>
            </a:r>
            <a:r>
              <a:rPr lang="en-GB" dirty="0"/>
              <a:t> of a file </a:t>
            </a:r>
          </a:p>
          <a:p>
            <a:r>
              <a:rPr lang="en-GB" dirty="0"/>
              <a:t>A chunk of </a:t>
            </a:r>
            <a:r>
              <a:rPr lang="en-GB" b="1" dirty="0"/>
              <a:t>binary</a:t>
            </a:r>
            <a:r>
              <a:rPr lang="en-GB" dirty="0"/>
              <a:t> data</a:t>
            </a:r>
          </a:p>
          <a:p>
            <a:r>
              <a:rPr lang="en-GB" dirty="0"/>
              <a:t>If two files have the same contents, they will share the same blob object</a:t>
            </a:r>
          </a:p>
          <a:p>
            <a:r>
              <a:rPr lang="en-GB" dirty="0"/>
              <a:t>Renaming a file does </a:t>
            </a:r>
            <a:r>
              <a:rPr lang="en-GB" b="1" dirty="0"/>
              <a:t>not</a:t>
            </a:r>
            <a:r>
              <a:rPr lang="en-GB" dirty="0"/>
              <a:t> change the object that file is associated with</a:t>
            </a:r>
          </a:p>
          <a:p>
            <a:r>
              <a:rPr lang="en-US" dirty="0"/>
              <a:t>Compressed with </a:t>
            </a:r>
            <a:r>
              <a:rPr lang="en-US" b="1" dirty="0" err="1"/>
              <a:t>zlib</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9</a:t>
            </a:fld>
            <a:endParaRPr lang="en-US" dirty="0"/>
          </a:p>
        </p:txBody>
      </p:sp>
    </p:spTree>
    <p:extLst>
      <p:ext uri="{BB962C8B-B14F-4D97-AF65-F5344CB8AC3E}">
        <p14:creationId xmlns:p14="http://schemas.microsoft.com/office/powerpoint/2010/main" val="2858167488"/>
      </p:ext>
    </p:extLst>
  </p:cSld>
  <p:clrMapOvr>
    <a:masterClrMapping/>
  </p:clrMapOvr>
</p:sld>
</file>

<file path=ppt/theme/theme1.xml><?xml version="1.0" encoding="utf-8"?>
<a:theme xmlns:a="http://schemas.openxmlformats.org/drawingml/2006/main" name="10 September 2009">
  <a:themeElements>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fontScheme name="10 September 2009">
      <a:majorFont>
        <a:latin typeface="HelvNeue Light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27988</TotalTime>
  <Words>4773</Words>
  <Application>Microsoft Office PowerPoint</Application>
  <PresentationFormat>On-screen Show (16:9)</PresentationFormat>
  <Paragraphs>668</Paragraphs>
  <Slides>60</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Consolas</vt:lpstr>
      <vt:lpstr>Courier</vt:lpstr>
      <vt:lpstr>Georgia</vt:lpstr>
      <vt:lpstr>Helvetica Neue</vt:lpstr>
      <vt:lpstr>HelvNeue Light for IBM</vt:lpstr>
      <vt:lpstr>Times New Roman</vt:lpstr>
      <vt:lpstr>Wingdings</vt:lpstr>
      <vt:lpstr>10 September 2009</vt:lpstr>
      <vt:lpstr>Advanced Git</vt:lpstr>
      <vt:lpstr>Table of contents</vt:lpstr>
      <vt:lpstr>What is Git?</vt:lpstr>
      <vt:lpstr>Git Benefits</vt:lpstr>
      <vt:lpstr>Git Internals</vt:lpstr>
      <vt:lpstr>Git Overview Different from other SCMs</vt:lpstr>
      <vt:lpstr>Git Object Model</vt:lpstr>
      <vt:lpstr>Git Object Model The SHA</vt:lpstr>
      <vt:lpstr>Git Object Model Blob Object</vt:lpstr>
      <vt:lpstr>Git Object Model Tree Object</vt:lpstr>
      <vt:lpstr>Git Object Model Commit Object</vt:lpstr>
      <vt:lpstr>Git Object Model Tag</vt:lpstr>
      <vt:lpstr>Git Object Model The Objects</vt:lpstr>
      <vt:lpstr>The Git Directory</vt:lpstr>
      <vt:lpstr>The Working Directory</vt:lpstr>
      <vt:lpstr>The Git Index</vt:lpstr>
      <vt:lpstr>Basic Usage</vt:lpstr>
      <vt:lpstr>Branches</vt:lpstr>
      <vt:lpstr>Cherry Pick</vt:lpstr>
      <vt:lpstr>Merge</vt:lpstr>
      <vt:lpstr>3-Way Merge</vt:lpstr>
      <vt:lpstr>Rebase</vt:lpstr>
      <vt:lpstr>IDE</vt:lpstr>
      <vt:lpstr>Git Best Practices – Do’s</vt:lpstr>
      <vt:lpstr>Git Best Practices – Dont’s</vt:lpstr>
      <vt:lpstr>Sample Workflows</vt:lpstr>
      <vt:lpstr>Sample Workflow - Working on Local Repository</vt:lpstr>
      <vt:lpstr>Practice: Introduction </vt:lpstr>
      <vt:lpstr>Practice: Merge </vt:lpstr>
      <vt:lpstr>Practice:  Git Aliases </vt:lpstr>
      <vt:lpstr>Practice: Tags</vt:lpstr>
      <vt:lpstr>PowerPoint Presentation</vt:lpstr>
      <vt:lpstr>Sample Workflow – Pushing to Remote Repo</vt:lpstr>
      <vt:lpstr>Fork &amp; Pull Request GitHub Workflow</vt:lpstr>
      <vt:lpstr>Common GitHub Problems </vt:lpstr>
      <vt:lpstr>GitHub: Generating SSH keys</vt:lpstr>
      <vt:lpstr>Practice: GitHub Fork &amp; Pull-Request Exercise</vt:lpstr>
      <vt:lpstr>Git Commands</vt:lpstr>
      <vt:lpstr>Basic Configuration</vt:lpstr>
      <vt:lpstr>Git Tools Configuration</vt:lpstr>
      <vt:lpstr>Git Attributes</vt:lpstr>
      <vt:lpstr>.gitignore</vt:lpstr>
      <vt:lpstr>Useful Commands</vt:lpstr>
      <vt:lpstr>Client-Side Hooks</vt:lpstr>
      <vt:lpstr>Server-Side Hooks</vt:lpstr>
      <vt:lpstr>Undo</vt:lpstr>
      <vt:lpstr>Reset</vt:lpstr>
      <vt:lpstr>Soft Reset - Moving HEAD</vt:lpstr>
      <vt:lpstr>Mixed Reset - Moving HEAD, Updating the Index</vt:lpstr>
      <vt:lpstr>Hard Reset - Moving HEAD, Updating the Index, Updating the Working Directory </vt:lpstr>
      <vt:lpstr>Mixed Reset on file - Updating the Index</vt:lpstr>
      <vt:lpstr>Checkout</vt:lpstr>
      <vt:lpstr>Checkout</vt:lpstr>
      <vt:lpstr>Git Diff</vt:lpstr>
      <vt:lpstr>Git Log</vt:lpstr>
      <vt:lpstr>Working with commits</vt:lpstr>
      <vt:lpstr>When all else fails</vt:lpstr>
      <vt:lpstr>Think graphs!!!!</vt:lpstr>
      <vt:lpstr>References</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Presentations: Smart Planet Template</dc:title>
  <dc:creator>krisbiron</dc:creator>
  <cp:lastModifiedBy>MAYA Anderson</cp:lastModifiedBy>
  <cp:revision>420</cp:revision>
  <dcterms:created xsi:type="dcterms:W3CDTF">2014-12-08T21:56:56Z</dcterms:created>
  <dcterms:modified xsi:type="dcterms:W3CDTF">2017-12-06T07:23:46Z</dcterms:modified>
</cp:coreProperties>
</file>