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9199" autoAdjust="0"/>
  </p:normalViewPr>
  <p:slideViewPr>
    <p:cSldViewPr snapToGrid="0" snapToObjects="1">
      <p:cViewPr varScale="1">
        <p:scale>
          <a:sx n="101" d="100"/>
          <a:sy n="101" d="100"/>
        </p:scale>
        <p:origin x="19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B8080-3CF5-0343-8D17-BA6D3A97C70B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F137E-B8AD-6A4A-88A2-297A909D2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3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DF137E-B8AD-6A4A-88A2-297A909D2D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FB8B-4090-314C-8E86-33EB70C600DA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BDED-077E-1843-B142-34AF349A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5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FB8B-4090-314C-8E86-33EB70C600DA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BDED-077E-1843-B142-34AF349A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FB8B-4090-314C-8E86-33EB70C600DA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BDED-077E-1843-B142-34AF349A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0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FB8B-4090-314C-8E86-33EB70C600DA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BDED-077E-1843-B142-34AF349A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3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FB8B-4090-314C-8E86-33EB70C600DA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BDED-077E-1843-B142-34AF349A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9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FB8B-4090-314C-8E86-33EB70C600DA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BDED-077E-1843-B142-34AF349A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6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FB8B-4090-314C-8E86-33EB70C600DA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BDED-077E-1843-B142-34AF349A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7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FB8B-4090-314C-8E86-33EB70C600DA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BDED-077E-1843-B142-34AF349A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9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FB8B-4090-314C-8E86-33EB70C600DA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BDED-077E-1843-B142-34AF349A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8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FB8B-4090-314C-8E86-33EB70C600DA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BDED-077E-1843-B142-34AF349A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6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FB8B-4090-314C-8E86-33EB70C600DA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BDED-077E-1843-B142-34AF349A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0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3FB8B-4090-314C-8E86-33EB70C600DA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3BDED-077E-1843-B142-34AF349A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ermits.townofchapelhill.org/SummaryContent.aspx?type=Permit&amp;id=333" TargetMode="External"/><Relationship Id="rId2" Type="http://schemas.openxmlformats.org/officeDocument/2006/relationships/hyperlink" Target="http://data-ral.opendata.arcgis.com/datasets/bdfad82b15344d37beb28d7f90b6c4be_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data.arcgis.com/datasets/bdfad82b15344d37beb28d7f90b6c4be_0.cs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Backend Quick Look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Fisher</a:t>
            </a:r>
          </a:p>
        </p:txBody>
      </p:sp>
    </p:spTree>
    <p:extLst>
      <p:ext uri="{BB962C8B-B14F-4D97-AF65-F5344CB8AC3E}">
        <p14:creationId xmlns:p14="http://schemas.microsoft.com/office/powerpoint/2010/main" val="216054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with python36</a:t>
            </a:r>
          </a:p>
          <a:p>
            <a:r>
              <a:rPr lang="en-US" dirty="0"/>
              <a:t>Currently aggregates 141 data sources into the ~13 data layers shown in the front end</a:t>
            </a:r>
          </a:p>
          <a:p>
            <a:r>
              <a:rPr lang="en-US" dirty="0"/>
              <a:t>Some sources are easier than others!</a:t>
            </a:r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easy source</a:t>
            </a:r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hlinkClick r:id="rId3"/>
              </a:rPr>
              <a:t>difficult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8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Folder Layout</a:t>
            </a:r>
          </a:p>
        </p:txBody>
      </p:sp>
      <p:sp>
        <p:nvSpPr>
          <p:cNvPr id="4" name="Rectangle 3"/>
          <p:cNvSpPr/>
          <p:nvPr/>
        </p:nvSpPr>
        <p:spPr>
          <a:xfrm>
            <a:off x="6379952" y="1649182"/>
            <a:ext cx="2306848" cy="504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latin typeface="Courier"/>
                <a:cs typeface="Courier"/>
              </a:rPr>
              <a:t>cre_rest</a:t>
            </a:r>
            <a:br>
              <a:rPr lang="en-US" sz="1400" b="1" dirty="0">
                <a:solidFill>
                  <a:srgbClr val="0000FF"/>
                </a:solidFill>
                <a:latin typeface="Courier"/>
                <a:cs typeface="Courier"/>
              </a:rPr>
            </a:br>
            <a:r>
              <a:rPr lang="en-US" sz="1400" b="1" dirty="0" err="1">
                <a:solidFill>
                  <a:srgbClr val="0000FF"/>
                </a:solidFill>
                <a:latin typeface="Courier"/>
                <a:cs typeface="Courier"/>
              </a:rPr>
              <a:t>prop_report</a:t>
            </a:r>
            <a:endParaRPr lang="en-US" sz="14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400" b="1" dirty="0" err="1">
                <a:solidFill>
                  <a:srgbClr val="008000"/>
                </a:solidFill>
                <a:latin typeface="Courier"/>
                <a:cs typeface="Courier"/>
              </a:rPr>
              <a:t>General_Tools</a:t>
            </a:r>
            <a:endParaRPr lang="en-US" sz="1400" b="1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b="1" dirty="0">
                <a:solidFill>
                  <a:srgbClr val="660066"/>
                </a:solidFill>
                <a:latin typeface="Courier"/>
                <a:cs typeface="Courier"/>
              </a:rPr>
              <a:t>US</a:t>
            </a:r>
            <a:br>
              <a:rPr lang="en-US" sz="1400" b="1" dirty="0">
                <a:solidFill>
                  <a:srgbClr val="660066"/>
                </a:solidFill>
                <a:latin typeface="Courier"/>
                <a:cs typeface="Courier"/>
              </a:rPr>
            </a:br>
            <a:r>
              <a:rPr lang="en-US" sz="1400" b="1" dirty="0">
                <a:solidFill>
                  <a:srgbClr val="660066"/>
                </a:solidFill>
                <a:latin typeface="Courier"/>
                <a:cs typeface="Courier"/>
              </a:rPr>
              <a:t>NC</a:t>
            </a:r>
          </a:p>
          <a:p>
            <a:r>
              <a:rPr lang="en-US" sz="1400" b="1" dirty="0" err="1">
                <a:solidFill>
                  <a:srgbClr val="660066"/>
                </a:solidFill>
                <a:latin typeface="Courier"/>
                <a:cs typeface="Courier"/>
              </a:rPr>
              <a:t>NC_Apex</a:t>
            </a:r>
            <a:endParaRPr lang="en-US" sz="14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r>
              <a:rPr lang="en-US" sz="1400" b="1" dirty="0" err="1">
                <a:solidFill>
                  <a:srgbClr val="660066"/>
                </a:solidFill>
                <a:latin typeface="Courier"/>
                <a:cs typeface="Courier"/>
              </a:rPr>
              <a:t>NC_Carrboro</a:t>
            </a:r>
            <a:endParaRPr lang="en-US" sz="14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r>
              <a:rPr lang="en-US" sz="1400" b="1" dirty="0" err="1">
                <a:solidFill>
                  <a:srgbClr val="660066"/>
                </a:solidFill>
                <a:latin typeface="Courier"/>
                <a:cs typeface="Courier"/>
              </a:rPr>
              <a:t>NC_Cary</a:t>
            </a:r>
            <a:endParaRPr lang="en-US" sz="14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r>
              <a:rPr lang="en-US" sz="1400" b="1" dirty="0" err="1">
                <a:solidFill>
                  <a:srgbClr val="660066"/>
                </a:solidFill>
                <a:latin typeface="Courier"/>
                <a:cs typeface="Courier"/>
              </a:rPr>
              <a:t>NC_ChapelHill</a:t>
            </a:r>
            <a:endParaRPr lang="en-US" sz="14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r>
              <a:rPr lang="en-US" sz="1400" b="1" dirty="0" err="1">
                <a:solidFill>
                  <a:srgbClr val="660066"/>
                </a:solidFill>
                <a:latin typeface="Courier"/>
                <a:cs typeface="Courier"/>
              </a:rPr>
              <a:t>NC_County_Orange</a:t>
            </a:r>
            <a:endParaRPr lang="en-US" sz="14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r>
              <a:rPr lang="en-US" sz="1400" b="1" dirty="0" err="1">
                <a:solidFill>
                  <a:srgbClr val="660066"/>
                </a:solidFill>
                <a:latin typeface="Courier"/>
                <a:cs typeface="Courier"/>
              </a:rPr>
              <a:t>NC_County_Wake</a:t>
            </a:r>
            <a:endParaRPr lang="en-US" sz="14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r>
              <a:rPr lang="en-US" sz="1400" b="1" dirty="0" err="1">
                <a:solidFill>
                  <a:srgbClr val="660066"/>
                </a:solidFill>
                <a:latin typeface="Courier"/>
                <a:cs typeface="Courier"/>
              </a:rPr>
              <a:t>NC_Durham</a:t>
            </a:r>
            <a:endParaRPr lang="en-US" sz="14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r>
              <a:rPr lang="en-US" sz="1400" b="1" dirty="0" err="1">
                <a:solidFill>
                  <a:srgbClr val="660066"/>
                </a:solidFill>
                <a:latin typeface="Courier"/>
                <a:cs typeface="Courier"/>
              </a:rPr>
              <a:t>NC_FuquayVarina</a:t>
            </a:r>
            <a:endParaRPr lang="en-US" sz="14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r>
              <a:rPr lang="en-US" sz="1400" b="1" dirty="0" err="1">
                <a:solidFill>
                  <a:srgbClr val="660066"/>
                </a:solidFill>
                <a:latin typeface="Courier"/>
                <a:cs typeface="Courier"/>
              </a:rPr>
              <a:t>NC_Garner</a:t>
            </a:r>
            <a:endParaRPr lang="en-US" sz="14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r>
              <a:rPr lang="en-US" sz="1400" b="1" dirty="0" err="1">
                <a:solidFill>
                  <a:srgbClr val="660066"/>
                </a:solidFill>
                <a:latin typeface="Courier"/>
                <a:cs typeface="Courier"/>
              </a:rPr>
              <a:t>NC_HollySprings</a:t>
            </a:r>
            <a:endParaRPr lang="en-US" sz="14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r>
              <a:rPr lang="en-US" sz="1400" b="1" dirty="0" err="1">
                <a:solidFill>
                  <a:srgbClr val="660066"/>
                </a:solidFill>
                <a:latin typeface="Courier"/>
                <a:cs typeface="Courier"/>
              </a:rPr>
              <a:t>NC_Morrisville</a:t>
            </a:r>
            <a:endParaRPr lang="en-US" sz="14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r>
              <a:rPr lang="en-US" sz="1400" b="1" dirty="0" err="1">
                <a:solidFill>
                  <a:srgbClr val="660066"/>
                </a:solidFill>
                <a:latin typeface="Courier"/>
                <a:cs typeface="Courier"/>
              </a:rPr>
              <a:t>NC_Raleigh</a:t>
            </a:r>
            <a:endParaRPr lang="en-US" sz="14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r>
              <a:rPr lang="en-US" sz="1400" b="1" dirty="0" err="1">
                <a:solidFill>
                  <a:srgbClr val="660066"/>
                </a:solidFill>
                <a:latin typeface="Courier"/>
                <a:cs typeface="Courier"/>
              </a:rPr>
              <a:t>NC_Triangle</a:t>
            </a:r>
            <a:endParaRPr lang="en-US" sz="14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r>
              <a:rPr lang="en-US" sz="1400" b="1" dirty="0" err="1">
                <a:solidFill>
                  <a:srgbClr val="660066"/>
                </a:solidFill>
                <a:latin typeface="Courier"/>
                <a:cs typeface="Courier"/>
              </a:rPr>
              <a:t>NC_WakeForest</a:t>
            </a:r>
            <a:br>
              <a:rPr lang="en-US" sz="1400" b="1" dirty="0">
                <a:solidFill>
                  <a:srgbClr val="660066"/>
                </a:solidFill>
                <a:latin typeface="Courier"/>
                <a:cs typeface="Courier"/>
              </a:rPr>
            </a:br>
            <a:r>
              <a:rPr lang="en-US" sz="1400" b="1" dirty="0" err="1">
                <a:solidFill>
                  <a:srgbClr val="FF0000"/>
                </a:solidFill>
                <a:latin typeface="Courier"/>
                <a:cs typeface="Courier"/>
              </a:rPr>
              <a:t>GA_County_Fulton</a:t>
            </a:r>
            <a:b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</a:br>
            <a:r>
              <a:rPr lang="en-US" sz="1400" b="1" dirty="0" err="1">
                <a:solidFill>
                  <a:srgbClr val="FF0000"/>
                </a:solidFill>
                <a:latin typeface="Courier"/>
                <a:cs typeface="Courier"/>
              </a:rPr>
              <a:t>GA_Atlanta</a:t>
            </a:r>
            <a:b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</a:br>
            <a:r>
              <a:rPr lang="en-US" sz="1400" b="1" dirty="0" err="1">
                <a:latin typeface="Courier"/>
                <a:cs typeface="Courier"/>
              </a:rPr>
              <a:t>LICENSE.txt</a:t>
            </a:r>
            <a:endParaRPr lang="en-US" sz="1400" b="1" dirty="0">
              <a:solidFill>
                <a:srgbClr val="660066"/>
              </a:solidFill>
              <a:latin typeface="Courier"/>
              <a:cs typeface="Courier"/>
            </a:endParaRPr>
          </a:p>
          <a:p>
            <a:r>
              <a:rPr lang="en-US" sz="1400" b="1" dirty="0" err="1">
                <a:latin typeface="Courier"/>
                <a:cs typeface="Courier"/>
              </a:rPr>
              <a:t>readme.txt</a:t>
            </a:r>
            <a:endParaRPr lang="en-US" sz="1400" b="1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5231" y="3334888"/>
            <a:ext cx="401083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-- Frontend / REST Support</a:t>
            </a:r>
          </a:p>
          <a:p>
            <a:r>
              <a:rPr lang="en-US" sz="1600" b="1" dirty="0">
                <a:solidFill>
                  <a:srgbClr val="008000"/>
                </a:solidFill>
              </a:rPr>
              <a:t>-- Functions and Modules For Data Collection</a:t>
            </a:r>
            <a:br>
              <a:rPr lang="en-US" sz="1600" b="1" dirty="0"/>
            </a:br>
            <a:r>
              <a:rPr lang="en-US" sz="1600" b="1" dirty="0">
                <a:solidFill>
                  <a:srgbClr val="660066"/>
                </a:solidFill>
              </a:rPr>
              <a:t>-- Main Data Collection Folders</a:t>
            </a:r>
            <a:br>
              <a:rPr lang="en-US" sz="1600" b="1" dirty="0"/>
            </a:br>
            <a:r>
              <a:rPr lang="en-US" sz="1600" b="1" dirty="0">
                <a:solidFill>
                  <a:srgbClr val="FF0000"/>
                </a:solidFill>
              </a:rPr>
              <a:t>-- Future Data Folder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74582" y="2973305"/>
            <a:ext cx="871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Legend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07871" y="5244693"/>
            <a:ext cx="6310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748925" y="2668936"/>
            <a:ext cx="6310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748925" y="2458789"/>
            <a:ext cx="6310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748925" y="3966065"/>
            <a:ext cx="6310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62450" y="2320289"/>
            <a:ext cx="715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National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94828" y="2530436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Statewide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6995" y="3814737"/>
            <a:ext cx="933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Countywide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17917" y="5093365"/>
            <a:ext cx="725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Citywide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806323" y="5435577"/>
            <a:ext cx="6310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16369" y="528424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Market</a:t>
            </a:r>
          </a:p>
        </p:txBody>
      </p:sp>
    </p:spTree>
    <p:extLst>
      <p:ext uri="{BB962C8B-B14F-4D97-AF65-F5344CB8AC3E}">
        <p14:creationId xmlns:p14="http://schemas.microsoft.com/office/powerpoint/2010/main" val="91894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2" grpId="0"/>
      <p:bldP spid="1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Contents: City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4932" y="1661516"/>
            <a:ext cx="59375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~/</a:t>
            </a:r>
            <a:r>
              <a:rPr lang="en-US" dirty="0" err="1">
                <a:solidFill>
                  <a:srgbClr val="660066"/>
                </a:solidFill>
                <a:latin typeface="Courier"/>
                <a:cs typeface="Courier"/>
              </a:rPr>
              <a:t>cre</a:t>
            </a:r>
            <a:r>
              <a:rPr lang="en-US" dirty="0">
                <a:solidFill>
                  <a:srgbClr val="660066"/>
                </a:solidFill>
                <a:latin typeface="Courier"/>
                <a:cs typeface="Courier"/>
              </a:rPr>
              <a:t>/</a:t>
            </a:r>
            <a:r>
              <a:rPr lang="en-US" dirty="0" err="1">
                <a:solidFill>
                  <a:srgbClr val="660066"/>
                </a:solidFill>
                <a:latin typeface="Courier"/>
                <a:cs typeface="Courier"/>
              </a:rPr>
              <a:t>NC_Raleigh</a:t>
            </a:r>
            <a:r>
              <a:rPr lang="en-US" dirty="0">
                <a:latin typeface="Courier"/>
                <a:cs typeface="Courier"/>
              </a:rPr>
              <a:t>$ </a:t>
            </a:r>
            <a:r>
              <a:rPr lang="en-US" dirty="0" err="1">
                <a:latin typeface="Courier"/>
                <a:cs typeface="Courier"/>
              </a:rPr>
              <a:t>ls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run.py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urls.py</a:t>
            </a:r>
            <a:endParaRPr lang="en-US" dirty="0">
              <a:latin typeface="Courier"/>
              <a:cs typeface="Courier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75018" y="2244845"/>
            <a:ext cx="489914" cy="143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771103" y="2244845"/>
            <a:ext cx="2258097" cy="170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00615" y="3955066"/>
            <a:ext cx="5405738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urier"/>
                <a:cs typeface="Courier"/>
              </a:rPr>
              <a:t>params</a:t>
            </a:r>
            <a:r>
              <a:rPr lang="en-US" sz="1200" dirty="0">
                <a:latin typeface="Courier"/>
                <a:cs typeface="Courier"/>
              </a:rPr>
              <a:t> = </a:t>
            </a:r>
            <a:r>
              <a:rPr lang="en-US" sz="1200" dirty="0" err="1">
                <a:latin typeface="Courier"/>
                <a:cs typeface="Courier"/>
              </a:rPr>
              <a:t>get_params</a:t>
            </a:r>
            <a:r>
              <a:rPr lang="en-US" sz="1200" dirty="0">
                <a:latin typeface="Courier"/>
                <a:cs typeface="Courier"/>
              </a:rPr>
              <a:t>(['</a:t>
            </a:r>
            <a:r>
              <a:rPr lang="en-US" sz="1200" dirty="0" err="1">
                <a:latin typeface="Courier"/>
                <a:cs typeface="Courier"/>
              </a:rPr>
              <a:t>crime’,'permits','zoning','sewer</a:t>
            </a:r>
            <a:r>
              <a:rPr lang="en-US" sz="1200" dirty="0">
                <a:latin typeface="Courier"/>
                <a:cs typeface="Courier"/>
              </a:rPr>
              <a:t>'])</a:t>
            </a:r>
            <a:br>
              <a:rPr lang="en-US" sz="1200" dirty="0">
                <a:latin typeface="Courier"/>
                <a:cs typeface="Courier"/>
              </a:rPr>
            </a:br>
            <a:br>
              <a:rPr lang="pt-BR" sz="1200" dirty="0">
                <a:latin typeface="Courier"/>
                <a:cs typeface="Courier"/>
              </a:rPr>
            </a:br>
            <a:r>
              <a:rPr lang="pt-BR" sz="1200" dirty="0" err="1">
                <a:latin typeface="Courier"/>
                <a:cs typeface="Courier"/>
              </a:rPr>
              <a:t>if</a:t>
            </a:r>
            <a:r>
              <a:rPr lang="pt-BR" sz="1200" dirty="0">
                <a:latin typeface="Courier"/>
                <a:cs typeface="Courier"/>
              </a:rPr>
              <a:t> </a:t>
            </a:r>
            <a:r>
              <a:rPr lang="pt-BR" sz="1200" dirty="0" err="1">
                <a:latin typeface="Courier"/>
                <a:cs typeface="Courier"/>
              </a:rPr>
              <a:t>params</a:t>
            </a:r>
            <a:r>
              <a:rPr lang="pt-BR" sz="1200" dirty="0">
                <a:latin typeface="Courier"/>
                <a:cs typeface="Courier"/>
              </a:rPr>
              <a:t>['</a:t>
            </a:r>
            <a:r>
              <a:rPr lang="pt-BR" sz="1200" dirty="0" err="1">
                <a:latin typeface="Courier"/>
                <a:cs typeface="Courier"/>
              </a:rPr>
              <a:t>permits</a:t>
            </a:r>
            <a:r>
              <a:rPr lang="pt-BR" sz="1200" dirty="0">
                <a:latin typeface="Courier"/>
                <a:cs typeface="Courier"/>
              </a:rPr>
              <a:t>']:</a:t>
            </a:r>
          </a:p>
          <a:p>
            <a:r>
              <a:rPr lang="mr-IN" sz="1200" dirty="0">
                <a:latin typeface="Courier"/>
                <a:cs typeface="Courier"/>
              </a:rPr>
              <a:t>    get_data.get(</a:t>
            </a:r>
            <a:r>
              <a:rPr lang="en-US" sz="1200" dirty="0" err="1">
                <a:latin typeface="Courier"/>
                <a:cs typeface="Courier"/>
              </a:rPr>
              <a:t>urls</a:t>
            </a:r>
            <a:r>
              <a:rPr lang="mr-IN" sz="1200" dirty="0">
                <a:latin typeface="Courier"/>
                <a:cs typeface="Courier"/>
              </a:rPr>
              <a:t>,"permits.csv")</a:t>
            </a:r>
          </a:p>
          <a:p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26744" y="1852813"/>
            <a:ext cx="371725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{</a:t>
            </a:r>
            <a:r>
              <a:rPr lang="mr-IN" sz="1000" dirty="0">
                <a:latin typeface="Courier"/>
                <a:cs typeface="Courier"/>
              </a:rPr>
              <a:t> </a:t>
            </a:r>
            <a:br>
              <a:rPr lang="en-US" sz="1000" dirty="0">
                <a:latin typeface="Courier"/>
                <a:cs typeface="Courier"/>
              </a:rPr>
            </a:br>
            <a:r>
              <a:rPr lang="mr-IN" sz="1000" b="1" dirty="0">
                <a:latin typeface="Courier"/>
                <a:cs typeface="Courier"/>
              </a:rPr>
              <a:t>"permits.csv" : {</a:t>
            </a:r>
          </a:p>
          <a:p>
            <a:r>
              <a:rPr lang="mr-IN" sz="1000" b="1" dirty="0">
                <a:latin typeface="Courier"/>
                <a:cs typeface="Courier"/>
              </a:rPr>
              <a:t>        "url" : </a:t>
            </a:r>
            <a:r>
              <a:rPr lang="mr-IN" sz="1000" b="1" dirty="0">
                <a:latin typeface="Courier"/>
                <a:cs typeface="Courier"/>
                <a:hlinkClick r:id="rId2"/>
              </a:rPr>
              <a:t>https://opendata.arcgis.com/datasets/bdfad82b15344d37beb28d7f90b6c4be_0.csv</a:t>
            </a:r>
            <a:r>
              <a:rPr lang="mr-IN" sz="1000" b="1" dirty="0">
                <a:latin typeface="Courier"/>
                <a:cs typeface="Courier"/>
              </a:rPr>
              <a:t>,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26744" y="2714587"/>
            <a:ext cx="4572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sz="1000" b="1" dirty="0">
                <a:latin typeface="Courier"/>
                <a:cs typeface="Courier"/>
              </a:rPr>
              <a:t> "norm_fields" : {</a:t>
            </a:r>
          </a:p>
          <a:p>
            <a:r>
              <a:rPr lang="mr-IN" sz="1000" b="1" dirty="0">
                <a:latin typeface="Courier"/>
                <a:cs typeface="Courier"/>
              </a:rPr>
              <a:t>        </a:t>
            </a:r>
            <a:r>
              <a:rPr lang="mr-IN" sz="1000" dirty="0">
                <a:latin typeface="Courier"/>
                <a:cs typeface="Courier"/>
              </a:rPr>
              <a:t>"est_sqft" : "totalsqft",</a:t>
            </a:r>
          </a:p>
          <a:p>
            <a:r>
              <a:rPr lang="mr-IN" sz="1000" dirty="0">
                <a:latin typeface="Courier"/>
                <a:cs typeface="Courier"/>
              </a:rPr>
              <a:t>        ”</a:t>
            </a:r>
            <a:r>
              <a:rPr lang="en-US" sz="1000" dirty="0" err="1">
                <a:latin typeface="Courier"/>
                <a:cs typeface="Courier"/>
              </a:rPr>
              <a:t>upin</a:t>
            </a:r>
            <a:r>
              <a:rPr lang="mr-IN" sz="1000" dirty="0">
                <a:latin typeface="Courier"/>
                <a:cs typeface="Courier"/>
              </a:rPr>
              <a:t>" : "pin",</a:t>
            </a:r>
          </a:p>
          <a:p>
            <a:r>
              <a:rPr lang="mr-IN" sz="1000" dirty="0">
                <a:latin typeface="Courier"/>
                <a:cs typeface="Courier"/>
              </a:rPr>
              <a:t>        "units" : "housingunitstotal",</a:t>
            </a:r>
          </a:p>
          <a:p>
            <a:r>
              <a:rPr lang="mr-IN" sz="1000" dirty="0">
                <a:latin typeface="Courier"/>
                <a:cs typeface="Courier"/>
              </a:rPr>
              <a:t>        "permit_num": "permitnum",</a:t>
            </a:r>
          </a:p>
          <a:p>
            <a:r>
              <a:rPr lang="mr-IN" sz="1000" dirty="0">
                <a:latin typeface="Courier"/>
                <a:cs typeface="Courier"/>
              </a:rPr>
              <a:t>        "est_cost":"estprojectcost",</a:t>
            </a:r>
          </a:p>
          <a:p>
            <a:r>
              <a:rPr lang="mr-IN" sz="1000" dirty="0">
                <a:latin typeface="Courier"/>
                <a:cs typeface="Courier"/>
              </a:rPr>
              <a:t>        "status" : "statuscurrent",</a:t>
            </a:r>
          </a:p>
          <a:p>
            <a:r>
              <a:rPr lang="mr-IN" sz="1000" dirty="0">
                <a:latin typeface="Courier"/>
                <a:cs typeface="Courier"/>
              </a:rPr>
              <a:t>        "use" : "censuslanduse",</a:t>
            </a:r>
          </a:p>
          <a:p>
            <a:r>
              <a:rPr lang="mr-IN" sz="1000" dirty="0">
                <a:latin typeface="Courier"/>
                <a:cs typeface="Courier"/>
              </a:rPr>
              <a:t>        "issue_date" : "issueddate",</a:t>
            </a:r>
          </a:p>
          <a:p>
            <a:r>
              <a:rPr lang="mr-IN" sz="1000" dirty="0">
                <a:latin typeface="Courier"/>
                <a:cs typeface="Courier"/>
              </a:rPr>
              <a:t>        "issue_mo"  : "issueddate_mth",</a:t>
            </a:r>
          </a:p>
          <a:p>
            <a:r>
              <a:rPr lang="mr-IN" sz="1000" dirty="0">
                <a:latin typeface="Courier"/>
                <a:cs typeface="Courier"/>
              </a:rPr>
              <a:t>        "issue_yr"  : "issueddate_yr",</a:t>
            </a:r>
          </a:p>
          <a:p>
            <a:r>
              <a:rPr lang="mr-IN" sz="1000" dirty="0">
                <a:latin typeface="Courier"/>
                <a:cs typeface="Courier"/>
              </a:rPr>
              <a:t>        "wk_class" : "workclass",</a:t>
            </a:r>
          </a:p>
          <a:p>
            <a:r>
              <a:rPr lang="mr-IN" sz="1000" dirty="0">
                <a:latin typeface="Courier"/>
                <a:cs typeface="Courier"/>
              </a:rPr>
              <a:t>        "perm_class" : "permitclass",</a:t>
            </a:r>
          </a:p>
          <a:p>
            <a:r>
              <a:rPr lang="it-IT" sz="1000" dirty="0">
                <a:latin typeface="Courier"/>
                <a:cs typeface="Courier"/>
              </a:rPr>
              <a:t>        "</a:t>
            </a:r>
            <a:r>
              <a:rPr lang="it-IT" sz="1000" dirty="0" err="1">
                <a:latin typeface="Courier"/>
                <a:cs typeface="Courier"/>
              </a:rPr>
              <a:t>occup</a:t>
            </a:r>
            <a:r>
              <a:rPr lang="it-IT" sz="1000" dirty="0">
                <a:latin typeface="Courier"/>
                <a:cs typeface="Courier"/>
              </a:rPr>
              <a:t>" : "</a:t>
            </a:r>
            <a:r>
              <a:rPr lang="it-IT" sz="1000" dirty="0" err="1">
                <a:latin typeface="Courier"/>
                <a:cs typeface="Courier"/>
              </a:rPr>
              <a:t>occupancyclass</a:t>
            </a:r>
            <a:r>
              <a:rPr lang="it-IT" sz="1000" dirty="0">
                <a:latin typeface="Courier"/>
                <a:cs typeface="Courier"/>
              </a:rPr>
              <a:t>",</a:t>
            </a:r>
          </a:p>
          <a:p>
            <a:r>
              <a:rPr lang="mr-IN" sz="1000" dirty="0">
                <a:latin typeface="Courier"/>
                <a:cs typeface="Courier"/>
              </a:rPr>
              <a:t>        "descr" : "description”</a:t>
            </a:r>
            <a:br>
              <a:rPr lang="en-US" sz="1000" dirty="0">
                <a:latin typeface="Courier"/>
                <a:cs typeface="Courier"/>
              </a:rPr>
            </a:br>
            <a:endParaRPr lang="mr-IN" sz="1000" dirty="0">
              <a:latin typeface="Courier"/>
              <a:cs typeface="Courier"/>
            </a:endParaRPr>
          </a:p>
          <a:p>
            <a:r>
              <a:rPr lang="mr-IN" sz="1000" b="1" dirty="0">
                <a:latin typeface="Courier"/>
                <a:cs typeface="Courier"/>
              </a:rPr>
              <a:t>        }, </a:t>
            </a:r>
          </a:p>
          <a:p>
            <a:r>
              <a:rPr lang="mr-IN" sz="1000" b="1" dirty="0">
                <a:latin typeface="Courier"/>
                <a:cs typeface="Courier"/>
              </a:rPr>
              <a:t>    },</a:t>
            </a:r>
            <a:br>
              <a:rPr lang="en-US" sz="1000" b="1" dirty="0">
                <a:latin typeface="Courier"/>
                <a:cs typeface="Courier"/>
              </a:rPr>
            </a:br>
            <a:r>
              <a:rPr lang="en-US" sz="1000" b="1" dirty="0">
                <a:latin typeface="Courier"/>
                <a:cs typeface="Courier"/>
              </a:rPr>
              <a:t>}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193790" y="5684060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All </a:t>
            </a:r>
            <a:r>
              <a:rPr lang="en-US" dirty="0" err="1"/>
              <a:t>norm_field</a:t>
            </a:r>
            <a:r>
              <a:rPr lang="en-US" dirty="0"/>
              <a:t> names will be provided!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439" y="6053392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This is an example of an easy dataset!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62298" y="6371412"/>
            <a:ext cx="659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Finding errors, missing values, </a:t>
            </a:r>
            <a:r>
              <a:rPr lang="en-US" dirty="0" err="1"/>
              <a:t>etc</a:t>
            </a:r>
            <a:r>
              <a:rPr lang="en-US" dirty="0"/>
              <a:t> is a large theme of this project!</a:t>
            </a:r>
          </a:p>
        </p:txBody>
      </p:sp>
    </p:spTree>
    <p:extLst>
      <p:ext uri="{BB962C8B-B14F-4D97-AF65-F5344CB8AC3E}">
        <p14:creationId xmlns:p14="http://schemas.microsoft.com/office/powerpoint/2010/main" val="811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6" grpId="0"/>
      <p:bldP spid="17" grpId="0"/>
      <p:bldP spid="18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diffV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7" y="1929859"/>
            <a:ext cx="4488911" cy="33666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Complete: Hypothesis Testing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60603" y="1924793"/>
            <a:ext cx="4565352" cy="3651445"/>
            <a:chOff x="1854311" y="1220688"/>
            <a:chExt cx="5554135" cy="4165601"/>
          </a:xfrm>
        </p:grpSpPr>
        <p:pic>
          <p:nvPicPr>
            <p:cNvPr id="5" name="Picture 4" descr="5yr-highlow100ksqft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4311" y="1220688"/>
              <a:ext cx="5554135" cy="416560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1285977" y="3021271"/>
              <a:ext cx="166024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Probability Density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72587" y="5047735"/>
              <a:ext cx="2699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 Year Sales Price Increase (%)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9048" y="1924793"/>
            <a:ext cx="323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/>
                <a:cs typeface="Courier"/>
              </a:rPr>
              <a:t>Effect of Construction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980000" y="3315421"/>
            <a:ext cx="2772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 Year Sales Price Increase (%)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4720" y="5180562"/>
            <a:ext cx="3081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$ Cost of Construction within 0.5 radius</a:t>
            </a:r>
          </a:p>
        </p:txBody>
      </p:sp>
    </p:spTree>
    <p:extLst>
      <p:ext uri="{BB962C8B-B14F-4D97-AF65-F5344CB8AC3E}">
        <p14:creationId xmlns:p14="http://schemas.microsoft.com/office/powerpoint/2010/main" val="226815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x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988" y="1417638"/>
            <a:ext cx="2332570" cy="23325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pic>
        <p:nvPicPr>
          <p:cNvPr id="4" name="Picture 3" descr="Screen Shot 2019-02-08 at 3.49.0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736" y="2866947"/>
            <a:ext cx="4038263" cy="3108238"/>
          </a:xfrm>
          <a:prstGeom prst="rect">
            <a:avLst/>
          </a:prstGeom>
        </p:spPr>
      </p:pic>
      <p:pic>
        <p:nvPicPr>
          <p:cNvPr id="5" name="Picture 4" descr="Screen Shot 2019-02-08 at 3.50.41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0" y="2996044"/>
            <a:ext cx="4965296" cy="257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1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945"/>
            <a:ext cx="8229600" cy="1143000"/>
          </a:xfrm>
        </p:spPr>
        <p:txBody>
          <a:bodyPr/>
          <a:lstStyle/>
          <a:p>
            <a:r>
              <a:rPr lang="en-US" dirty="0"/>
              <a:t>Projects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Check Out Sales Data</a:t>
            </a:r>
          </a:p>
          <a:p>
            <a:pPr marL="0" indent="0">
              <a:buNone/>
            </a:pPr>
            <a:r>
              <a:rPr lang="en-US" dirty="0"/>
              <a:t>	- Verify Sales Prices</a:t>
            </a:r>
          </a:p>
          <a:p>
            <a:pPr marL="0" indent="0">
              <a:buNone/>
            </a:pPr>
            <a:r>
              <a:rPr lang="en-US" dirty="0"/>
              <a:t>     - Multiple Sales / Grouping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Data Scraping: Atlanta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Regression Analysis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6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462</Words>
  <Application>Microsoft Macintosh PowerPoint</Application>
  <PresentationFormat>On-screen Show (4:3)</PresentationFormat>
  <Paragraphs>79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</vt:lpstr>
      <vt:lpstr>Office Theme</vt:lpstr>
      <vt:lpstr>Backend Quick Look</vt:lpstr>
      <vt:lpstr>Backend Overview</vt:lpstr>
      <vt:lpstr>Folder Layout</vt:lpstr>
      <vt:lpstr>Example Contents: City</vt:lpstr>
      <vt:lpstr>Data Complete: Hypothesis Testing</vt:lpstr>
      <vt:lpstr>Regression Analysis</vt:lpstr>
      <vt:lpstr>Projects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Quick Look</dc:title>
  <dc:creator>Matt</dc:creator>
  <cp:lastModifiedBy>Matt Fisher</cp:lastModifiedBy>
  <cp:revision>30</cp:revision>
  <dcterms:created xsi:type="dcterms:W3CDTF">2019-02-08T19:31:08Z</dcterms:created>
  <dcterms:modified xsi:type="dcterms:W3CDTF">2022-12-20T14:27:16Z</dcterms:modified>
</cp:coreProperties>
</file>