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DCEA"/>
    <a:srgbClr val="A2C9DE"/>
    <a:srgbClr val="1A3848"/>
    <a:srgbClr val="C9D3D9"/>
    <a:srgbClr val="41525E"/>
    <a:srgbClr val="4A5431"/>
    <a:srgbClr val="5B5969"/>
    <a:srgbClr val="4C5734"/>
    <a:srgbClr val="827D4F"/>
    <a:srgbClr val="9425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25" y="-50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87914-B9D4-42E7-80DF-1BB93FCE533B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2A740-038B-4DCD-93A0-C86453A4B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43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87914-B9D4-42E7-80DF-1BB93FCE533B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2A740-038B-4DCD-93A0-C86453A4B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93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87914-B9D4-42E7-80DF-1BB93FCE533B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2A740-038B-4DCD-93A0-C86453A4B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36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87914-B9D4-42E7-80DF-1BB93FCE533B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2A740-038B-4DCD-93A0-C86453A4B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457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87914-B9D4-42E7-80DF-1BB93FCE533B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2A740-038B-4DCD-93A0-C86453A4B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39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87914-B9D4-42E7-80DF-1BB93FCE533B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2A740-038B-4DCD-93A0-C86453A4B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81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87914-B9D4-42E7-80DF-1BB93FCE533B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2A740-038B-4DCD-93A0-C86453A4B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58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87914-B9D4-42E7-80DF-1BB93FCE533B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2A740-038B-4DCD-93A0-C86453A4B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24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87914-B9D4-42E7-80DF-1BB93FCE533B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2A740-038B-4DCD-93A0-C86453A4B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50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87914-B9D4-42E7-80DF-1BB93FCE533B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2A740-038B-4DCD-93A0-C86453A4B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65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87914-B9D4-42E7-80DF-1BB93FCE533B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2A740-038B-4DCD-93A0-C86453A4B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92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87914-B9D4-42E7-80DF-1BB93FCE533B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2A740-038B-4DCD-93A0-C86453A4B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92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4B83D2-C00E-4CA5-9E1A-2AD58975AC45}"/>
              </a:ext>
            </a:extLst>
          </p:cNvPr>
          <p:cNvSpPr/>
          <p:nvPr/>
        </p:nvSpPr>
        <p:spPr>
          <a:xfrm>
            <a:off x="9858375" y="7153373"/>
            <a:ext cx="13201650" cy="11974611"/>
          </a:xfrm>
          <a:prstGeom prst="rect">
            <a:avLst/>
          </a:prstGeom>
          <a:solidFill>
            <a:srgbClr val="C4DC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D6ADD8-01B5-4431-BF7C-ABEB1D34AF59}"/>
              </a:ext>
            </a:extLst>
          </p:cNvPr>
          <p:cNvSpPr/>
          <p:nvPr/>
        </p:nvSpPr>
        <p:spPr>
          <a:xfrm>
            <a:off x="0" y="209550"/>
            <a:ext cx="32918400" cy="2505075"/>
          </a:xfrm>
          <a:prstGeom prst="rect">
            <a:avLst/>
          </a:prstGeom>
          <a:solidFill>
            <a:srgbClr val="DAE3F3">
              <a:alpha val="6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CCA2EC-AC25-44D3-B001-D92ECA3B7609}"/>
              </a:ext>
            </a:extLst>
          </p:cNvPr>
          <p:cNvSpPr/>
          <p:nvPr/>
        </p:nvSpPr>
        <p:spPr>
          <a:xfrm>
            <a:off x="257176" y="3498850"/>
            <a:ext cx="8915399" cy="5930525"/>
          </a:xfrm>
          <a:prstGeom prst="rect">
            <a:avLst/>
          </a:prstGeom>
          <a:solidFill>
            <a:srgbClr val="C4DC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C13531-3DDE-4CA9-8AC8-EF462E6BA1E2}"/>
              </a:ext>
            </a:extLst>
          </p:cNvPr>
          <p:cNvSpPr/>
          <p:nvPr/>
        </p:nvSpPr>
        <p:spPr>
          <a:xfrm>
            <a:off x="23745825" y="3498850"/>
            <a:ext cx="8915399" cy="16017876"/>
          </a:xfrm>
          <a:prstGeom prst="rect">
            <a:avLst/>
          </a:prstGeom>
          <a:solidFill>
            <a:srgbClr val="C4DC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35FDC9-E43B-4539-A6FB-0225737BF4D0}"/>
              </a:ext>
            </a:extLst>
          </p:cNvPr>
          <p:cNvSpPr/>
          <p:nvPr/>
        </p:nvSpPr>
        <p:spPr>
          <a:xfrm>
            <a:off x="257175" y="9761439"/>
            <a:ext cx="8915399" cy="11974612"/>
          </a:xfrm>
          <a:prstGeom prst="rect">
            <a:avLst/>
          </a:prstGeom>
          <a:solidFill>
            <a:srgbClr val="C4DC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39DF2ED-C818-486D-B072-126EAE01782E}"/>
              </a:ext>
            </a:extLst>
          </p:cNvPr>
          <p:cNvGrpSpPr/>
          <p:nvPr/>
        </p:nvGrpSpPr>
        <p:grpSpPr>
          <a:xfrm>
            <a:off x="23745825" y="19812001"/>
            <a:ext cx="8915399" cy="1924050"/>
            <a:chOff x="23745825" y="19812001"/>
            <a:chExt cx="8915399" cy="192405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70CF626-5CDD-4E88-9012-7F7673879CC4}"/>
                </a:ext>
              </a:extLst>
            </p:cNvPr>
            <p:cNvSpPr/>
            <p:nvPr/>
          </p:nvSpPr>
          <p:spPr>
            <a:xfrm>
              <a:off x="23745825" y="19812001"/>
              <a:ext cx="8915399" cy="1924050"/>
            </a:xfrm>
            <a:prstGeom prst="rect">
              <a:avLst/>
            </a:prstGeom>
            <a:solidFill>
              <a:srgbClr val="C4DCE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E95A421-CA24-4395-B83E-6AA714EB55B2}"/>
                </a:ext>
              </a:extLst>
            </p:cNvPr>
            <p:cNvSpPr txBox="1"/>
            <p:nvPr/>
          </p:nvSpPr>
          <p:spPr>
            <a:xfrm>
              <a:off x="23797896" y="19812001"/>
              <a:ext cx="886332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Sources</a:t>
              </a:r>
            </a:p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1. </a:t>
              </a:r>
              <a:r>
                <a:rPr lang="da-DK" dirty="0">
                  <a:latin typeface="Arial" panose="020B0604020202020204" pitchFamily="34" charset="0"/>
                  <a:cs typeface="Arial" panose="020B0604020202020204" pitchFamily="34" charset="0"/>
                </a:rPr>
                <a:t>Krumhansl et al. (2016) </a:t>
              </a:r>
              <a:r>
                <a:rPr lang="da-DK" i="1" dirty="0">
                  <a:latin typeface="Arial" panose="020B0604020202020204" pitchFamily="34" charset="0"/>
                  <a:cs typeface="Arial" panose="020B0604020202020204" pitchFamily="34" charset="0"/>
                </a:rPr>
                <a:t>Proceedings of the National Academy of Sciences.</a:t>
              </a:r>
              <a:r>
                <a:rPr lang="da-DK" b="1" dirty="0">
                  <a:latin typeface="Arial" panose="020B0604020202020204" pitchFamily="34" charset="0"/>
                  <a:cs typeface="Arial" panose="020B0604020202020204" pitchFamily="34" charset="0"/>
                </a:rPr>
                <a:t> </a:t>
              </a:r>
              <a:r>
                <a:rPr lang="da-DK" dirty="0">
                  <a:latin typeface="Arial" panose="020B0604020202020204" pitchFamily="34" charset="0"/>
                  <a:cs typeface="Arial" panose="020B0604020202020204" pitchFamily="34" charset="0"/>
                </a:rPr>
                <a:t>2. Reed et al. (2014) </a:t>
              </a:r>
              <a:r>
                <a:rPr lang="da-DK" i="1" dirty="0">
                  <a:latin typeface="Arial" panose="020B0604020202020204" pitchFamily="34" charset="0"/>
                  <a:cs typeface="Arial" panose="020B0604020202020204" pitchFamily="34" charset="0"/>
                </a:rPr>
                <a:t>Marine &amp; Freshwater Research. </a:t>
              </a:r>
              <a:r>
                <a:rPr lang="da-DK" dirty="0">
                  <a:latin typeface="Arial" panose="020B0604020202020204" pitchFamily="34" charset="0"/>
                  <a:cs typeface="Arial" panose="020B0604020202020204" pitchFamily="34" charset="0"/>
                </a:rPr>
                <a:t>3. 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Santa Barbara Coastal LTER &amp; D Reed (2020) Environmental Data Initiative. https://sbclter.msi.ucsb.edu/data/catalog. 4. </a:t>
              </a:r>
              <a:r>
                <a:rPr lang="da-DK" dirty="0">
                  <a:latin typeface="Arial" panose="020B0604020202020204" pitchFamily="34" charset="0"/>
                  <a:cs typeface="Arial" panose="020B0604020202020204" pitchFamily="34" charset="0"/>
                </a:rPr>
                <a:t>JE Hobbie (2003) </a:t>
              </a:r>
              <a:r>
                <a:rPr lang="da-DK" i="1" dirty="0">
                  <a:latin typeface="Arial" panose="020B0604020202020204" pitchFamily="34" charset="0"/>
                  <a:cs typeface="Arial" panose="020B0604020202020204" pitchFamily="34" charset="0"/>
                </a:rPr>
                <a:t>BioScience.</a:t>
              </a:r>
              <a:r>
                <a:rPr lang="da-DK" dirty="0">
                  <a:latin typeface="Arial" panose="020B0604020202020204" pitchFamily="34" charset="0"/>
                  <a:cs typeface="Arial" panose="020B0604020202020204" pitchFamily="34" charset="0"/>
                </a:rPr>
                <a:t> 5</a:t>
              </a:r>
              <a:r>
                <a:rPr lang="da-DK" i="1" dirty="0"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Szpak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et al. (2013) </a:t>
              </a:r>
              <a:r>
                <a:rPr lang="en-US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Archaeol</a:t>
              </a:r>
              <a:r>
                <a:rPr lang="en-US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Anthropol</a:t>
              </a:r>
              <a:r>
                <a:rPr lang="en-US" i="1" dirty="0">
                  <a:latin typeface="Arial" panose="020B0604020202020204" pitchFamily="34" charset="0"/>
                  <a:cs typeface="Arial" panose="020B0604020202020204" pitchFamily="34" charset="0"/>
                </a:rPr>
                <a:t> Sci.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31FA26D-F48F-4AE4-8C5B-426E9C970152}"/>
              </a:ext>
            </a:extLst>
          </p:cNvPr>
          <p:cNvSpPr txBox="1"/>
          <p:nvPr/>
        </p:nvSpPr>
        <p:spPr>
          <a:xfrm>
            <a:off x="335439" y="361950"/>
            <a:ext cx="3213304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>
                <a:latin typeface="Arial" panose="020B0604020202020204" pitchFamily="34" charset="0"/>
                <a:cs typeface="Arial" panose="020B0604020202020204" pitchFamily="34" charset="0"/>
              </a:rPr>
              <a:t>What drives biodiversity and kelp abundance in southern California kelp forests?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5C5D03-20A9-4339-A8FB-D1D9DB31A1C8}"/>
              </a:ext>
            </a:extLst>
          </p:cNvPr>
          <p:cNvSpPr txBox="1"/>
          <p:nvPr/>
        </p:nvSpPr>
        <p:spPr>
          <a:xfrm>
            <a:off x="12126618" y="1513175"/>
            <a:ext cx="8665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Mary C Fisher</a:t>
            </a:r>
            <a:r>
              <a:rPr lang="en-US" sz="36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, Yichao Wang</a:t>
            </a:r>
            <a:r>
              <a:rPr lang="en-US" sz="36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, Tim Xi</a:t>
            </a:r>
            <a:r>
              <a:rPr lang="en-US" sz="3600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BE0247-6E82-4319-B72C-40FC2E1C7831}"/>
              </a:ext>
            </a:extLst>
          </p:cNvPr>
          <p:cNvSpPr txBox="1"/>
          <p:nvPr/>
        </p:nvSpPr>
        <p:spPr>
          <a:xfrm>
            <a:off x="10507134" y="2191792"/>
            <a:ext cx="11904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 School of Environmental and Forestry Sciences, University of Washington, Seattle WA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DFD6CF6-125F-4C43-91AA-D9BFDA033014}"/>
              </a:ext>
            </a:extLst>
          </p:cNvPr>
          <p:cNvGrpSpPr/>
          <p:nvPr/>
        </p:nvGrpSpPr>
        <p:grpSpPr>
          <a:xfrm>
            <a:off x="12107568" y="8083551"/>
            <a:ext cx="8665165" cy="5904527"/>
            <a:chOff x="11731647" y="5175251"/>
            <a:chExt cx="8665165" cy="5904527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4266C49-A116-49AD-9BBF-A28604F4381C}"/>
                </a:ext>
              </a:extLst>
            </p:cNvPr>
            <p:cNvGrpSpPr/>
            <p:nvPr/>
          </p:nvGrpSpPr>
          <p:grpSpPr>
            <a:xfrm>
              <a:off x="11731647" y="5175251"/>
              <a:ext cx="8665165" cy="5904527"/>
              <a:chOff x="11731647" y="5175251"/>
              <a:chExt cx="8665165" cy="5904527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1AE87113-E26D-4DDA-9C8E-886A8ED69C2A}"/>
                  </a:ext>
                </a:extLst>
              </p:cNvPr>
              <p:cNvGrpSpPr/>
              <p:nvPr/>
            </p:nvGrpSpPr>
            <p:grpSpPr>
              <a:xfrm>
                <a:off x="11800227" y="5175251"/>
                <a:ext cx="8596585" cy="5797549"/>
                <a:chOff x="11800227" y="5175251"/>
                <a:chExt cx="8596585" cy="5797549"/>
              </a:xfrm>
            </p:grpSpPr>
            <p:pic>
              <p:nvPicPr>
                <p:cNvPr id="20" name="Picture 19" descr="A screenshot of a cell phone&#10;&#10;Description automatically generated">
                  <a:extLst>
                    <a:ext uri="{FF2B5EF4-FFF2-40B4-BE49-F238E27FC236}">
                      <a16:creationId xmlns:a16="http://schemas.microsoft.com/office/drawing/2014/main" id="{9D7B828F-B14D-4912-9893-2F93C91C5F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803" t="12882" r="36176" b="50000"/>
                <a:stretch/>
              </p:blipFill>
              <p:spPr>
                <a:xfrm>
                  <a:off x="11800227" y="5175251"/>
                  <a:ext cx="8596585" cy="579754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46864FC3-5DD0-47AC-BE22-0827F0C7617E}"/>
                    </a:ext>
                  </a:extLst>
                </p:cNvPr>
                <p:cNvSpPr/>
                <p:nvPr/>
              </p:nvSpPr>
              <p:spPr>
                <a:xfrm>
                  <a:off x="11932920" y="5623560"/>
                  <a:ext cx="533400" cy="548640"/>
                </a:xfrm>
                <a:prstGeom prst="ellipse">
                  <a:avLst/>
                </a:prstGeom>
                <a:solidFill>
                  <a:srgbClr val="DFEFFE"/>
                </a:solidFill>
                <a:ln>
                  <a:solidFill>
                    <a:srgbClr val="DFEFF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EBC1EE8B-DAB0-458C-8E6B-BA42BA9D5D5B}"/>
                    </a:ext>
                  </a:extLst>
                </p:cNvPr>
                <p:cNvSpPr/>
                <p:nvPr/>
              </p:nvSpPr>
              <p:spPr>
                <a:xfrm>
                  <a:off x="13728700" y="8074024"/>
                  <a:ext cx="566420" cy="650875"/>
                </a:xfrm>
                <a:prstGeom prst="ellipse">
                  <a:avLst/>
                </a:prstGeom>
                <a:solidFill>
                  <a:srgbClr val="E2F0FC"/>
                </a:solidFill>
                <a:ln>
                  <a:solidFill>
                    <a:srgbClr val="E2F0F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AB4395FA-6C22-4600-B9EB-8BD68F5B3E48}"/>
                    </a:ext>
                  </a:extLst>
                </p:cNvPr>
                <p:cNvSpPr/>
                <p:nvPr/>
              </p:nvSpPr>
              <p:spPr>
                <a:xfrm>
                  <a:off x="17228820" y="8399461"/>
                  <a:ext cx="533400" cy="548640"/>
                </a:xfrm>
                <a:prstGeom prst="ellipse">
                  <a:avLst/>
                </a:prstGeom>
                <a:solidFill>
                  <a:srgbClr val="E7F1FB"/>
                </a:solidFill>
                <a:ln>
                  <a:solidFill>
                    <a:srgbClr val="E7F1F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B2840B67-BEFF-4BC2-A3B8-815AB97CCF4B}"/>
                    </a:ext>
                  </a:extLst>
                </p:cNvPr>
                <p:cNvSpPr/>
                <p:nvPr/>
              </p:nvSpPr>
              <p:spPr>
                <a:xfrm>
                  <a:off x="16766540" y="5175251"/>
                  <a:ext cx="632460" cy="548640"/>
                </a:xfrm>
                <a:prstGeom prst="ellipse">
                  <a:avLst/>
                </a:prstGeom>
                <a:solidFill>
                  <a:srgbClr val="E7F1FB"/>
                </a:solidFill>
                <a:ln>
                  <a:solidFill>
                    <a:srgbClr val="E7F1F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9B7398D0-13B1-4C1B-A6CC-98BE88CA8197}"/>
                    </a:ext>
                  </a:extLst>
                </p:cNvPr>
                <p:cNvSpPr/>
                <p:nvPr/>
              </p:nvSpPr>
              <p:spPr>
                <a:xfrm>
                  <a:off x="18816320" y="6280150"/>
                  <a:ext cx="690880" cy="609600"/>
                </a:xfrm>
                <a:prstGeom prst="ellipse">
                  <a:avLst/>
                </a:prstGeom>
                <a:solidFill>
                  <a:srgbClr val="E9F2FB"/>
                </a:solidFill>
                <a:ln>
                  <a:solidFill>
                    <a:srgbClr val="E9F2F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22C2589E-868D-478B-AE14-D71D450D808B}"/>
                    </a:ext>
                  </a:extLst>
                </p:cNvPr>
                <p:cNvSpPr/>
                <p:nvPr/>
              </p:nvSpPr>
              <p:spPr>
                <a:xfrm>
                  <a:off x="12964623" y="10035540"/>
                  <a:ext cx="553257" cy="594360"/>
                </a:xfrm>
                <a:prstGeom prst="ellipse">
                  <a:avLst/>
                </a:prstGeom>
                <a:solidFill>
                  <a:srgbClr val="D4D4D4"/>
                </a:solidFill>
                <a:ln>
                  <a:solidFill>
                    <a:srgbClr val="D4D4D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1102D04-9A10-4CAD-A0B3-A69198E2C1BF}"/>
                  </a:ext>
                </a:extLst>
              </p:cNvPr>
              <p:cNvSpPr/>
              <p:nvPr/>
            </p:nvSpPr>
            <p:spPr>
              <a:xfrm>
                <a:off x="11731647" y="10710446"/>
                <a:ext cx="47275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Adapted from Figure 2, Szpak et al. (2013)</a:t>
                </a: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6EF340D-3E77-4996-A006-63AE45B7D388}"/>
                </a:ext>
              </a:extLst>
            </p:cNvPr>
            <p:cNvSpPr txBox="1"/>
            <p:nvPr/>
          </p:nvSpPr>
          <p:spPr>
            <a:xfrm>
              <a:off x="19161760" y="6280150"/>
              <a:ext cx="640080" cy="649188"/>
            </a:xfrm>
            <a:prstGeom prst="ellipse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14EF376-008F-4994-A67F-9816C8F6CACF}"/>
                </a:ext>
              </a:extLst>
            </p:cNvPr>
            <p:cNvSpPr txBox="1"/>
            <p:nvPr/>
          </p:nvSpPr>
          <p:spPr>
            <a:xfrm>
              <a:off x="12774123" y="10073958"/>
              <a:ext cx="640080" cy="649188"/>
            </a:xfrm>
            <a:prstGeom prst="ellipse">
              <a:avLst/>
            </a:prstGeom>
            <a:solidFill>
              <a:srgbClr val="94251E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D2EFEBB-6B5C-4FA5-8FE6-BF51994F812F}"/>
                </a:ext>
              </a:extLst>
            </p:cNvPr>
            <p:cNvSpPr txBox="1"/>
            <p:nvPr/>
          </p:nvSpPr>
          <p:spPr>
            <a:xfrm>
              <a:off x="11938306" y="6959542"/>
              <a:ext cx="640080" cy="649188"/>
            </a:xfrm>
            <a:prstGeom prst="ellipse">
              <a:avLst/>
            </a:prstGeom>
            <a:solidFill>
              <a:srgbClr val="827D4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827C451-8CDB-421D-BE78-DF77EFC5CECE}"/>
                </a:ext>
              </a:extLst>
            </p:cNvPr>
            <p:cNvSpPr txBox="1"/>
            <p:nvPr/>
          </p:nvSpPr>
          <p:spPr>
            <a:xfrm>
              <a:off x="13735072" y="8149519"/>
              <a:ext cx="640080" cy="649188"/>
            </a:xfrm>
            <a:prstGeom prst="ellipse">
              <a:avLst/>
            </a:prstGeom>
            <a:solidFill>
              <a:srgbClr val="4A543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08F5952-CB0A-4729-9B1E-7496A8C779BF}"/>
              </a:ext>
            </a:extLst>
          </p:cNvPr>
          <p:cNvGrpSpPr/>
          <p:nvPr/>
        </p:nvGrpSpPr>
        <p:grpSpPr>
          <a:xfrm>
            <a:off x="10570210" y="14311229"/>
            <a:ext cx="13222319" cy="3428233"/>
            <a:chOff x="10570210" y="11301329"/>
            <a:chExt cx="13222319" cy="3428233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4F01A14-F4E1-4499-BE66-8B389BEAA631}"/>
                </a:ext>
              </a:extLst>
            </p:cNvPr>
            <p:cNvSpPr txBox="1"/>
            <p:nvPr/>
          </p:nvSpPr>
          <p:spPr>
            <a:xfrm>
              <a:off x="10570210" y="11304588"/>
              <a:ext cx="640080" cy="649188"/>
            </a:xfrm>
            <a:prstGeom prst="ellipse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D8A76D8-9BDF-4CBB-8960-46F0A2122906}"/>
                </a:ext>
              </a:extLst>
            </p:cNvPr>
            <p:cNvSpPr txBox="1"/>
            <p:nvPr/>
          </p:nvSpPr>
          <p:spPr>
            <a:xfrm>
              <a:off x="11196626" y="11311909"/>
              <a:ext cx="5238771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Water Temperature &amp;  Chemistry</a:t>
              </a:r>
              <a:r>
                <a:rPr lang="en-US" sz="2400" b="1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1,2</a:t>
              </a:r>
              <a:endParaRPr lang="en-US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Winter Temperature Mean and Variance (F)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Summer Temperature Mean and Variance (F)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Mean particulate organic carbon and particulate organic nitrogen (</a:t>
              </a:r>
              <a:r>
                <a:rPr lang="el-GR" dirty="0"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mol/L)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Mean nitrogen, ammonia, phosphorus (</a:t>
              </a:r>
              <a:r>
                <a:rPr lang="el-GR" dirty="0"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mol/L)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Total chlorophyll (</a:t>
              </a:r>
              <a:r>
                <a:rPr lang="el-GR" dirty="0"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mol/L)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7DC1512-124B-475D-ADB9-83A80031251F}"/>
                </a:ext>
              </a:extLst>
            </p:cNvPr>
            <p:cNvSpPr txBox="1"/>
            <p:nvPr/>
          </p:nvSpPr>
          <p:spPr>
            <a:xfrm>
              <a:off x="10573541" y="13713899"/>
              <a:ext cx="640080" cy="649188"/>
            </a:xfrm>
            <a:prstGeom prst="ellipse">
              <a:avLst/>
            </a:prstGeom>
            <a:solidFill>
              <a:srgbClr val="94251E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958F28E-6B59-44BD-AA79-F475D4943B79}"/>
                </a:ext>
              </a:extLst>
            </p:cNvPr>
            <p:cNvSpPr txBox="1"/>
            <p:nvPr/>
          </p:nvSpPr>
          <p:spPr>
            <a:xfrm>
              <a:off x="11210290" y="13712566"/>
              <a:ext cx="49755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Herbivory</a:t>
              </a:r>
              <a:r>
                <a:rPr lang="en-US" sz="2400" b="1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Total urchin abundance (</a:t>
              </a:r>
              <a:r>
                <a:rPr lang="en-US" i="1" dirty="0">
                  <a:latin typeface="Arial" panose="020B0604020202020204" pitchFamily="34" charset="0"/>
                  <a:cs typeface="Arial" panose="020B0604020202020204" pitchFamily="34" charset="0"/>
                </a:rPr>
                <a:t>S. </a:t>
              </a:r>
              <a:r>
                <a:rPr lang="en-US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purpuratus</a:t>
              </a:r>
              <a:r>
                <a:rPr lang="en-US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and </a:t>
              </a:r>
              <a:r>
                <a:rPr lang="en-US" i="1" dirty="0">
                  <a:latin typeface="Arial" panose="020B0604020202020204" pitchFamily="34" charset="0"/>
                  <a:cs typeface="Arial" panose="020B0604020202020204" pitchFamily="34" charset="0"/>
                </a:rPr>
                <a:t>S. </a:t>
              </a:r>
              <a:r>
                <a:rPr lang="en-US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franciscanus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0C5C9E5-68A6-4C62-9CA3-42E1BE27AB02}"/>
                </a:ext>
              </a:extLst>
            </p:cNvPr>
            <p:cNvSpPr txBox="1"/>
            <p:nvPr/>
          </p:nvSpPr>
          <p:spPr>
            <a:xfrm>
              <a:off x="16587798" y="11320003"/>
              <a:ext cx="640080" cy="649188"/>
            </a:xfrm>
            <a:prstGeom prst="ellipse">
              <a:avLst/>
            </a:prstGeom>
            <a:solidFill>
              <a:srgbClr val="827D4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EDC41E1-3CD1-4200-A7E4-19E08DF66BDE}"/>
                </a:ext>
              </a:extLst>
            </p:cNvPr>
            <p:cNvSpPr txBox="1"/>
            <p:nvPr/>
          </p:nvSpPr>
          <p:spPr>
            <a:xfrm>
              <a:off x="17222819" y="11301329"/>
              <a:ext cx="523877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Kelp Abundance &amp; Size</a:t>
              </a:r>
              <a:r>
                <a:rPr lang="en-US" sz="2400" b="1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3,4</a:t>
              </a:r>
              <a:endParaRPr lang="en-US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Mean giant kelp density (individuals / m</a:t>
              </a:r>
              <a:r>
                <a:rPr lang="en-US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Mean giant kelp size (number of fronds, holdfast diameter)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Total giant kelp biomass (g / m</a:t>
              </a:r>
              <a:r>
                <a:rPr lang="en-US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42A1F09-E110-443E-AE5F-2A018A73CC76}"/>
                </a:ext>
              </a:extLst>
            </p:cNvPr>
            <p:cNvSpPr txBox="1"/>
            <p:nvPr/>
          </p:nvSpPr>
          <p:spPr>
            <a:xfrm>
              <a:off x="16582739" y="13721790"/>
              <a:ext cx="640080" cy="649188"/>
            </a:xfrm>
            <a:prstGeom prst="ellipse">
              <a:avLst/>
            </a:prstGeom>
            <a:solidFill>
              <a:srgbClr val="4A543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C17418D-2BD7-4AA2-AF65-591273206140}"/>
                </a:ext>
              </a:extLst>
            </p:cNvPr>
            <p:cNvSpPr txBox="1"/>
            <p:nvPr/>
          </p:nvSpPr>
          <p:spPr>
            <a:xfrm>
              <a:off x="17222819" y="13713899"/>
              <a:ext cx="656971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Fish, Invertebrate, Algae Biodiversity</a:t>
              </a:r>
              <a:r>
                <a:rPr lang="en-US" sz="2400" b="1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Total biomass (g / m</a:t>
              </a:r>
              <a:r>
                <a:rPr lang="en-US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) 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Taxon diversity (Simpson’s Diversity Index)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7FB7D451-F8CB-42B3-80B9-1ACBF6CFDCEC}"/>
              </a:ext>
            </a:extLst>
          </p:cNvPr>
          <p:cNvSpPr txBox="1"/>
          <p:nvPr/>
        </p:nvSpPr>
        <p:spPr>
          <a:xfrm>
            <a:off x="335439" y="3560643"/>
            <a:ext cx="65697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0E5C7A-4780-4FAC-9C56-890752FBC418}"/>
              </a:ext>
            </a:extLst>
          </p:cNvPr>
          <p:cNvSpPr txBox="1"/>
          <p:nvPr/>
        </p:nvSpPr>
        <p:spPr>
          <a:xfrm>
            <a:off x="482220" y="9844268"/>
            <a:ext cx="65697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20603D0-A36C-42F2-A427-AD69208172A2}"/>
              </a:ext>
            </a:extLst>
          </p:cNvPr>
          <p:cNvSpPr txBox="1"/>
          <p:nvPr/>
        </p:nvSpPr>
        <p:spPr>
          <a:xfrm>
            <a:off x="23797896" y="3535242"/>
            <a:ext cx="65697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Results &amp; Conclusions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E468583-58FC-4859-AD3C-C9E68E6A766C}"/>
              </a:ext>
            </a:extLst>
          </p:cNvPr>
          <p:cNvSpPr/>
          <p:nvPr/>
        </p:nvSpPr>
        <p:spPr>
          <a:xfrm>
            <a:off x="9868852" y="3081077"/>
            <a:ext cx="13180697" cy="3764994"/>
          </a:xfrm>
          <a:prstGeom prst="rect">
            <a:avLst/>
          </a:prstGeom>
          <a:solidFill>
            <a:srgbClr val="C4DC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36298C0-F45F-41D5-A973-CC9EB7E532AE}"/>
              </a:ext>
            </a:extLst>
          </p:cNvPr>
          <p:cNvSpPr txBox="1"/>
          <p:nvPr/>
        </p:nvSpPr>
        <p:spPr>
          <a:xfrm>
            <a:off x="13758142" y="3145014"/>
            <a:ext cx="54021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Research Questions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E972C9F-AA33-4D32-B6C1-6C2D79D2754E}"/>
              </a:ext>
            </a:extLst>
          </p:cNvPr>
          <p:cNvSpPr txBox="1"/>
          <p:nvPr/>
        </p:nvSpPr>
        <p:spPr>
          <a:xfrm>
            <a:off x="11503354" y="7207451"/>
            <a:ext cx="99116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Long-term Ecological Monitoring Data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51CCF6-8614-4333-A0E2-AD9A09439A7D}"/>
              </a:ext>
            </a:extLst>
          </p:cNvPr>
          <p:cNvSpPr txBox="1"/>
          <p:nvPr/>
        </p:nvSpPr>
        <p:spPr>
          <a:xfrm>
            <a:off x="9915797" y="18342023"/>
            <a:ext cx="10338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SBC LTER Data Sets: 1. </a:t>
            </a:r>
            <a:r>
              <a:rPr lang="en-US" dirty="0"/>
              <a:t>Ocean: Ocean Currents and Biogeochemistry. </a:t>
            </a:r>
            <a:r>
              <a:rPr lang="en-US" b="1" dirty="0"/>
              <a:t>2.</a:t>
            </a:r>
            <a:r>
              <a:rPr lang="en-US" dirty="0"/>
              <a:t> Reef: Bottom Temperature.</a:t>
            </a:r>
            <a:r>
              <a:rPr lang="en-US" b="1" dirty="0"/>
              <a:t> 3. </a:t>
            </a:r>
            <a:r>
              <a:rPr lang="en-US" dirty="0"/>
              <a:t>Reef: Kelp Forest Community Dynamics. </a:t>
            </a:r>
            <a:r>
              <a:rPr lang="en-US" b="1" dirty="0"/>
              <a:t>4. </a:t>
            </a:r>
            <a:r>
              <a:rPr lang="en-US" dirty="0"/>
              <a:t>Reef: Annual Time Series of Biomass for Kelp Forest Species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5AB216-8689-472A-8D18-E23A31B1EC11}"/>
              </a:ext>
            </a:extLst>
          </p:cNvPr>
          <p:cNvSpPr/>
          <p:nvPr/>
        </p:nvSpPr>
        <p:spPr>
          <a:xfrm>
            <a:off x="482220" y="4227951"/>
            <a:ext cx="8665994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Kelp forests are highly diverse, productive ecosystems (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Provide habitat to marine mammals, birds, fish and invertebrates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Support primary and secondary production </a:t>
            </a:r>
          </a:p>
          <a:p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Kelp forest ecosystems are in decline due to climate change, water pollution, and other anthropogenic stressors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(1,2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understand what conditions support healthy kelp forests, we turn to the Santa Barbara Coastal Long-term Ecological Monitoring Network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(3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Long-term monitoring data are critical for understanding complex ecological processes and long-term change (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2DB2FF-94AC-4486-8EA7-605885FDE7A5}"/>
              </a:ext>
            </a:extLst>
          </p:cNvPr>
          <p:cNvSpPr/>
          <p:nvPr/>
        </p:nvSpPr>
        <p:spPr>
          <a:xfrm>
            <a:off x="24076154" y="4324567"/>
            <a:ext cx="8392329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What is the relationship between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giant kelp (</a:t>
            </a:r>
            <a:r>
              <a:rPr lang="en-US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Macrocystis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pyrifera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) abundance / size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and oceanographic and herbivory conditions? </a:t>
            </a:r>
          </a:p>
          <a:p>
            <a:pPr marL="342900" indent="-342900">
              <a:spcAft>
                <a:spcPts val="1200"/>
              </a:spcAft>
              <a:buAutoNum type="arabicPeriod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 did not detect a strong correlation between mean giant kelp size / density and herbivory, or mean giant kelp size / density and water temperature and chemistry</a:t>
            </a:r>
          </a:p>
          <a:p>
            <a:pPr marL="342900" indent="-342900">
              <a:spcAft>
                <a:spcPts val="1200"/>
              </a:spcAft>
              <a:buAutoNum type="arabicPeriod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AutoNum type="arabicPeriod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AutoNum type="arabicPeriod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1200"/>
              </a:spcAft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764DD5-D184-4B61-9151-9B7033809DD6}"/>
              </a:ext>
            </a:extLst>
          </p:cNvPr>
          <p:cNvSpPr/>
          <p:nvPr/>
        </p:nvSpPr>
        <p:spPr>
          <a:xfrm>
            <a:off x="10054776" y="4071245"/>
            <a:ext cx="1294782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What is the relationship between </a:t>
            </a:r>
            <a:r>
              <a:rPr lang="en-US" sz="3200" b="1" dirty="0">
                <a:solidFill>
                  <a:srgbClr val="000000"/>
                </a:solidFill>
                <a:latin typeface="Arial" panose="020B0604020202020204" pitchFamily="34" charset="0"/>
              </a:rPr>
              <a:t>giant kelp (</a:t>
            </a:r>
            <a:r>
              <a:rPr lang="en-US" sz="3200" b="1" i="1" dirty="0" err="1">
                <a:solidFill>
                  <a:srgbClr val="000000"/>
                </a:solidFill>
                <a:latin typeface="Arial" panose="020B0604020202020204" pitchFamily="34" charset="0"/>
              </a:rPr>
              <a:t>Macrocystis</a:t>
            </a:r>
            <a:r>
              <a:rPr lang="en-US" sz="3200" b="1" i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3200" b="1" i="1" dirty="0" err="1">
                <a:solidFill>
                  <a:srgbClr val="000000"/>
                </a:solidFill>
                <a:latin typeface="Arial" panose="020B0604020202020204" pitchFamily="34" charset="0"/>
              </a:rPr>
              <a:t>pyrifera</a:t>
            </a:r>
            <a:r>
              <a:rPr lang="en-US" sz="3200" b="1" dirty="0">
                <a:solidFill>
                  <a:srgbClr val="000000"/>
                </a:solidFill>
                <a:latin typeface="Arial" panose="020B0604020202020204" pitchFamily="34" charset="0"/>
              </a:rPr>
              <a:t>) abundance / size 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and oceanographic and herbivory conditions?</a:t>
            </a:r>
          </a:p>
          <a:p>
            <a:pPr marL="457200" indent="-457200">
              <a:buAutoNum type="arabicPeriod"/>
            </a:pPr>
            <a:endParaRPr lang="en-US" sz="3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What is the relationship between </a:t>
            </a:r>
            <a:r>
              <a:rPr lang="en-US" sz="3200" b="1" dirty="0">
                <a:solidFill>
                  <a:srgbClr val="000000"/>
                </a:solidFill>
                <a:latin typeface="Arial" panose="020B0604020202020204" pitchFamily="34" charset="0"/>
              </a:rPr>
              <a:t>biodiversity 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and oceanographic and habitat conditions?</a:t>
            </a:r>
          </a:p>
          <a:p>
            <a:endParaRPr lang="en-US" sz="3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sz="3200" dirty="0"/>
          </a:p>
        </p:txBody>
      </p:sp>
      <p:pic>
        <p:nvPicPr>
          <p:cNvPr id="22" name="Picture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CD348226-45FD-48DC-A302-2253816C54D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20" b="32048"/>
          <a:stretch/>
        </p:blipFill>
        <p:spPr>
          <a:xfrm>
            <a:off x="5197275" y="11240161"/>
            <a:ext cx="3709309" cy="167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823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420</TotalTime>
  <Words>486</Words>
  <Application>Microsoft Office PowerPoint</Application>
  <PresentationFormat>Custom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 Fisher</dc:creator>
  <cp:lastModifiedBy>Mary Fisher</cp:lastModifiedBy>
  <cp:revision>25</cp:revision>
  <dcterms:created xsi:type="dcterms:W3CDTF">2020-03-15T01:09:56Z</dcterms:created>
  <dcterms:modified xsi:type="dcterms:W3CDTF">2020-03-16T17:40:23Z</dcterms:modified>
</cp:coreProperties>
</file>