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CfZCdztspohwtm9hNPxlK0K7b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D2DEEF-9596-4275-A525-3B38BEE28626}">
  <a:tblStyle styleId="{43D2DEEF-9596-4275-A525-3B38BEE286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5" d="100"/>
          <a:sy n="25" d="100"/>
        </p:scale>
        <p:origin x="12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9497058" y="-1391918"/>
            <a:ext cx="13924283" cy="2839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7807306" y="6918326"/>
            <a:ext cx="1859788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3405506" y="26036"/>
            <a:ext cx="18597882" cy="2088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2468880" y="3591562"/>
            <a:ext cx="27980641" cy="764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245997" y="5471167"/>
            <a:ext cx="28392119" cy="912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245997" y="14686288"/>
            <a:ext cx="28392119" cy="480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16664941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267428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2267431" y="5379722"/>
            <a:ext cx="13926023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2267431" y="8016240"/>
            <a:ext cx="13926023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16664942" y="5379722"/>
            <a:ext cx="13994608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16664942" y="8016240"/>
            <a:ext cx="13994608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78839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Char char="•"/>
              <a:defRPr sz="10240"/>
            </a:lvl1pPr>
            <a:lvl2pPr marL="914400" lvl="1" indent="-79756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Char char="•"/>
              <a:defRPr sz="8960"/>
            </a:lvl2pPr>
            <a:lvl3pPr marL="1371600" lvl="2" indent="-71628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3pPr>
            <a:lvl4pPr marL="1828800" lvl="3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4pPr>
            <a:lvl5pPr marL="2286000" lvl="4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5pPr>
            <a:lvl6pPr marL="2743200" lvl="5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marL="3200400" lvl="6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marL="3657600" lvl="7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marL="4114800" lvl="8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Arial"/>
              <a:buNone/>
              <a:defRPr sz="10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None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0"/>
              <a:buFont typeface="Calibri"/>
              <a:buNone/>
              <a:defRPr sz="14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9756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435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0301642" y="8098253"/>
            <a:ext cx="12314518" cy="12917708"/>
          </a:xfrm>
          <a:prstGeom prst="rect">
            <a:avLst/>
          </a:prstGeom>
          <a:solidFill>
            <a:srgbClr val="C4DCEA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209550"/>
            <a:ext cx="32918401" cy="2505075"/>
          </a:xfrm>
          <a:prstGeom prst="rect">
            <a:avLst/>
          </a:prstGeom>
          <a:solidFill>
            <a:srgbClr val="DAE3F3">
              <a:alpha val="6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57174" y="3145025"/>
            <a:ext cx="9457757" cy="4465500"/>
          </a:xfrm>
          <a:prstGeom prst="rect">
            <a:avLst/>
          </a:prstGeom>
          <a:solidFill>
            <a:srgbClr val="C4DCEA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3203469" y="3145024"/>
            <a:ext cx="9439398" cy="16845185"/>
          </a:xfrm>
          <a:prstGeom prst="rect">
            <a:avLst/>
          </a:prstGeom>
          <a:solidFill>
            <a:srgbClr val="C4DCEA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257174" y="7736943"/>
            <a:ext cx="9500849" cy="13999107"/>
          </a:xfrm>
          <a:prstGeom prst="rect">
            <a:avLst/>
          </a:prstGeom>
          <a:solidFill>
            <a:srgbClr val="C4DCEA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23203469" y="20368520"/>
            <a:ext cx="9439398" cy="1314392"/>
            <a:chOff x="23203469" y="20368520"/>
            <a:chExt cx="9439398" cy="1314392"/>
          </a:xfrm>
        </p:grpSpPr>
        <p:sp>
          <p:nvSpPr>
            <p:cNvPr id="90" name="Google Shape;90;p1"/>
            <p:cNvSpPr/>
            <p:nvPr/>
          </p:nvSpPr>
          <p:spPr>
            <a:xfrm>
              <a:off x="23203469" y="20390291"/>
              <a:ext cx="9439398" cy="1292621"/>
            </a:xfrm>
            <a:prstGeom prst="rect">
              <a:avLst/>
            </a:prstGeom>
            <a:solidFill>
              <a:srgbClr val="C4DCEA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3275029" y="20368520"/>
              <a:ext cx="9267782" cy="1292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Sources</a:t>
              </a:r>
              <a:endParaRPr sz="2400" dirty="0">
                <a:latin typeface="+mj-lt"/>
              </a:endParaRPr>
            </a:p>
            <a:p>
              <a:pPr lvl="0"/>
              <a:r>
                <a:rPr lang="en-US" sz="1800" b="1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1. </a:t>
              </a:r>
              <a:r>
                <a:rPr lang="en-US" sz="1800" dirty="0" err="1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Krumhansl</a:t>
              </a:r>
              <a:r>
                <a:rPr lang="en-US" sz="1800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 et al. (2016) </a:t>
              </a:r>
              <a:r>
                <a:rPr lang="en-US" sz="1800" i="1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Proc. Nat. Acad. Sci. 113(</a:t>
              </a:r>
              <a:r>
                <a:rPr lang="en-US" sz="1800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48</a:t>
              </a:r>
              <a:r>
                <a:rPr lang="en-US" sz="1800" i="1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)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 2. </a:t>
              </a:r>
              <a:r>
                <a:rPr lang="en-US" sz="1800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Santa Barbara Coastal LTER &amp; D Reed (2020) Environmental Data Initiative. 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</a:rPr>
                <a:t>3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. </a:t>
              </a:r>
              <a:r>
                <a:rPr lang="en-US" sz="1800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JE </a:t>
              </a:r>
              <a:r>
                <a:rPr lang="en-US" sz="1800" dirty="0" err="1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Hobbie</a:t>
              </a:r>
              <a:r>
                <a:rPr lang="en-US" sz="1800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 (2003) </a:t>
              </a:r>
              <a:r>
                <a:rPr lang="en-US" sz="1800" i="1" dirty="0" err="1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BioScience</a:t>
              </a:r>
              <a:r>
                <a:rPr lang="en-US" sz="1800" i="1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.</a:t>
              </a:r>
              <a:r>
                <a:rPr lang="en-US" sz="1800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 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</a:rPr>
                <a:t>4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. </a:t>
              </a:r>
              <a:r>
                <a:rPr lang="fr-FR" sz="1800" dirty="0">
                  <a:latin typeface="+mj-lt"/>
                </a:rPr>
                <a:t>Halpern et al. (2006) </a:t>
              </a:r>
              <a:r>
                <a:rPr lang="fr-FR" sz="1800" i="1" dirty="0">
                  <a:latin typeface="+mj-lt"/>
                </a:rPr>
                <a:t>Science, 312</a:t>
              </a:r>
              <a:r>
                <a:rPr lang="fr-FR" sz="1800" dirty="0">
                  <a:latin typeface="+mj-lt"/>
                </a:rPr>
                <a:t>(5777) </a:t>
              </a:r>
              <a:r>
                <a:rPr lang="fr-FR" sz="1800" b="1" dirty="0">
                  <a:latin typeface="+mj-lt"/>
                </a:rPr>
                <a:t>5</a:t>
              </a:r>
              <a:r>
                <a:rPr lang="en-US" sz="1800" b="1" i="1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. </a:t>
              </a:r>
              <a:r>
                <a:rPr lang="en-US" sz="1800" dirty="0" err="1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Szpak</a:t>
              </a:r>
              <a:r>
                <a:rPr lang="en-US" sz="1800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 et al. (2013) </a:t>
              </a:r>
              <a:r>
                <a:rPr lang="en-US" sz="1800" i="1" dirty="0" err="1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Archaeol</a:t>
              </a:r>
              <a:r>
                <a:rPr lang="en-US" sz="1800" i="1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 </a:t>
              </a:r>
              <a:r>
                <a:rPr lang="en-US" sz="1800" i="1" dirty="0" err="1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Anthropol</a:t>
              </a:r>
              <a:r>
                <a:rPr lang="en-US" sz="1800" i="1" dirty="0">
                  <a:solidFill>
                    <a:schemeClr val="dk1"/>
                  </a:solidFill>
                  <a:latin typeface="+mj-lt"/>
                  <a:ea typeface="Arial"/>
                  <a:cs typeface="Arial"/>
                  <a:sym typeface="Arial"/>
                </a:rPr>
                <a:t> Sci.</a:t>
              </a:r>
              <a:endParaRPr sz="18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"/>
          <p:cNvSpPr txBox="1"/>
          <p:nvPr/>
        </p:nvSpPr>
        <p:spPr>
          <a:xfrm>
            <a:off x="335439" y="240030"/>
            <a:ext cx="3213304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drives biodiversity and kelp abundance in southern California kelp forests?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11380614" y="1513175"/>
            <a:ext cx="1015717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Mary C Fisher, Yichao Wang, Tim Xi</a:t>
            </a:r>
            <a:endParaRPr sz="4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3848927" y="2191791"/>
            <a:ext cx="522054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CSS&amp;S / STAT 504 Group 5</a:t>
            </a:r>
            <a:endParaRPr sz="2400" dirty="0"/>
          </a:p>
        </p:txBody>
      </p:sp>
      <p:grpSp>
        <p:nvGrpSpPr>
          <p:cNvPr id="95" name="Google Shape;95;p1"/>
          <p:cNvGrpSpPr/>
          <p:nvPr/>
        </p:nvGrpSpPr>
        <p:grpSpPr>
          <a:xfrm>
            <a:off x="12158368" y="9170671"/>
            <a:ext cx="8665165" cy="5904527"/>
            <a:chOff x="11731647" y="5175251"/>
            <a:chExt cx="8665165" cy="5904527"/>
          </a:xfrm>
        </p:grpSpPr>
        <p:grpSp>
          <p:nvGrpSpPr>
            <p:cNvPr id="96" name="Google Shape;96;p1"/>
            <p:cNvGrpSpPr/>
            <p:nvPr/>
          </p:nvGrpSpPr>
          <p:grpSpPr>
            <a:xfrm>
              <a:off x="11731647" y="5175251"/>
              <a:ext cx="8665165" cy="5904527"/>
              <a:chOff x="11731647" y="5175251"/>
              <a:chExt cx="8665165" cy="5904527"/>
            </a:xfrm>
          </p:grpSpPr>
          <p:grpSp>
            <p:nvGrpSpPr>
              <p:cNvPr id="97" name="Google Shape;97;p1"/>
              <p:cNvGrpSpPr/>
              <p:nvPr/>
            </p:nvGrpSpPr>
            <p:grpSpPr>
              <a:xfrm>
                <a:off x="11800227" y="5175251"/>
                <a:ext cx="8596585" cy="5797549"/>
                <a:chOff x="11800227" y="5175251"/>
                <a:chExt cx="8596585" cy="5797549"/>
              </a:xfrm>
            </p:grpSpPr>
            <p:pic>
              <p:nvPicPr>
                <p:cNvPr id="98" name="Google Shape;98;p1" descr="A screenshot of a cell phone&#10;&#10;Description automatically generated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1802" t="12882" r="36176" b="49999"/>
                <a:stretch/>
              </p:blipFill>
              <p:spPr>
                <a:xfrm>
                  <a:off x="11800227" y="5175251"/>
                  <a:ext cx="8596585" cy="57975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99" name="Google Shape;99;p1"/>
                <p:cNvSpPr/>
                <p:nvPr/>
              </p:nvSpPr>
              <p:spPr>
                <a:xfrm>
                  <a:off x="11932920" y="5623560"/>
                  <a:ext cx="533400" cy="548640"/>
                </a:xfrm>
                <a:prstGeom prst="ellipse">
                  <a:avLst/>
                </a:prstGeom>
                <a:solidFill>
                  <a:srgbClr val="DFEFFE"/>
                </a:solidFill>
                <a:ln w="12700" cap="flat" cmpd="sng">
                  <a:solidFill>
                    <a:srgbClr val="DFEFFE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1"/>
                <p:cNvSpPr/>
                <p:nvPr/>
              </p:nvSpPr>
              <p:spPr>
                <a:xfrm>
                  <a:off x="13728700" y="8074024"/>
                  <a:ext cx="566420" cy="650875"/>
                </a:xfrm>
                <a:prstGeom prst="ellipse">
                  <a:avLst/>
                </a:prstGeom>
                <a:solidFill>
                  <a:srgbClr val="E2F0FC"/>
                </a:solidFill>
                <a:ln w="12700" cap="flat" cmpd="sng">
                  <a:solidFill>
                    <a:srgbClr val="E2F0FC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1"/>
                <p:cNvSpPr/>
                <p:nvPr/>
              </p:nvSpPr>
              <p:spPr>
                <a:xfrm>
                  <a:off x="17228820" y="8399461"/>
                  <a:ext cx="533400" cy="548640"/>
                </a:xfrm>
                <a:prstGeom prst="ellipse">
                  <a:avLst/>
                </a:prstGeom>
                <a:solidFill>
                  <a:srgbClr val="E7F1FB"/>
                </a:solidFill>
                <a:ln w="12700" cap="flat" cmpd="sng">
                  <a:solidFill>
                    <a:srgbClr val="E7F1F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1"/>
                <p:cNvSpPr/>
                <p:nvPr/>
              </p:nvSpPr>
              <p:spPr>
                <a:xfrm>
                  <a:off x="16766541" y="5175251"/>
                  <a:ext cx="632460" cy="548640"/>
                </a:xfrm>
                <a:prstGeom prst="ellipse">
                  <a:avLst/>
                </a:prstGeom>
                <a:solidFill>
                  <a:srgbClr val="E7F1FB"/>
                </a:solidFill>
                <a:ln w="12700" cap="flat" cmpd="sng">
                  <a:solidFill>
                    <a:srgbClr val="E7F1F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1"/>
                <p:cNvSpPr/>
                <p:nvPr/>
              </p:nvSpPr>
              <p:spPr>
                <a:xfrm>
                  <a:off x="18816320" y="6280150"/>
                  <a:ext cx="690880" cy="609600"/>
                </a:xfrm>
                <a:prstGeom prst="ellipse">
                  <a:avLst/>
                </a:prstGeom>
                <a:solidFill>
                  <a:srgbClr val="E9F2FB"/>
                </a:solidFill>
                <a:ln w="12700" cap="flat" cmpd="sng">
                  <a:solidFill>
                    <a:srgbClr val="E9F2F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1"/>
                <p:cNvSpPr/>
                <p:nvPr/>
              </p:nvSpPr>
              <p:spPr>
                <a:xfrm>
                  <a:off x="12964623" y="10035540"/>
                  <a:ext cx="553257" cy="594360"/>
                </a:xfrm>
                <a:prstGeom prst="ellipse">
                  <a:avLst/>
                </a:prstGeom>
                <a:solidFill>
                  <a:srgbClr val="D4D4D4"/>
                </a:solidFill>
                <a:ln w="12700" cap="flat" cmpd="sng">
                  <a:solidFill>
                    <a:srgbClr val="D4D4D4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5" name="Google Shape;105;p1"/>
              <p:cNvSpPr/>
              <p:nvPr/>
            </p:nvSpPr>
            <p:spPr>
              <a:xfrm>
                <a:off x="11731647" y="10710446"/>
                <a:ext cx="47275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i="1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Adapted from Figure 2, Szpak et al. (2013)</a:t>
                </a:r>
                <a:endParaRPr/>
              </a:p>
            </p:txBody>
          </p:sp>
        </p:grpSp>
        <p:sp>
          <p:nvSpPr>
            <p:cNvPr id="106" name="Google Shape;106;p1"/>
            <p:cNvSpPr/>
            <p:nvPr/>
          </p:nvSpPr>
          <p:spPr>
            <a:xfrm>
              <a:off x="19161759" y="6280150"/>
              <a:ext cx="640080" cy="6491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2774123" y="10073958"/>
              <a:ext cx="640080" cy="649188"/>
            </a:xfrm>
            <a:prstGeom prst="ellipse">
              <a:avLst/>
            </a:prstGeom>
            <a:solidFill>
              <a:srgbClr val="94251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1938306" y="6959542"/>
              <a:ext cx="640080" cy="649188"/>
            </a:xfrm>
            <a:prstGeom prst="ellipse">
              <a:avLst/>
            </a:prstGeom>
            <a:solidFill>
              <a:srgbClr val="827D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3735072" y="8149519"/>
              <a:ext cx="640080" cy="649188"/>
            </a:xfrm>
            <a:prstGeom prst="ellipse">
              <a:avLst/>
            </a:prstGeom>
            <a:solidFill>
              <a:srgbClr val="4A543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110" name="Google Shape;110;p1"/>
          <p:cNvGrpSpPr/>
          <p:nvPr/>
        </p:nvGrpSpPr>
        <p:grpSpPr>
          <a:xfrm>
            <a:off x="10910570" y="15438989"/>
            <a:ext cx="12018857" cy="3797523"/>
            <a:chOff x="10570210" y="11301329"/>
            <a:chExt cx="12018857" cy="3797523"/>
          </a:xfrm>
        </p:grpSpPr>
        <p:sp>
          <p:nvSpPr>
            <p:cNvPr id="111" name="Google Shape;111;p1"/>
            <p:cNvSpPr/>
            <p:nvPr/>
          </p:nvSpPr>
          <p:spPr>
            <a:xfrm>
              <a:off x="10570210" y="11304588"/>
              <a:ext cx="640080" cy="6491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11196626" y="11311909"/>
              <a:ext cx="5238771" cy="24006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Water Temperature &amp;  Chemistry</a:t>
              </a:r>
              <a:r>
                <a:rPr lang="en-US" sz="2400" b="1" baseline="30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1,2</a:t>
              </a:r>
              <a:endParaRPr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Winter Temperature Mean and Variance (F)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Summer Temperature Mean and Variance (F)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Mean particulate organic carbon and particulate organic nitrogen (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μmol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/L)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Mean nitrogen, ammonia, phosphorus (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μmol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/L)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Total chlorophyll (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μmol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/L)</a:t>
              </a:r>
              <a:endParaRPr dirty="0"/>
            </a:p>
            <a:p>
              <a:pPr marL="2857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0573541" y="13713898"/>
              <a:ext cx="640080" cy="649188"/>
            </a:xfrm>
            <a:prstGeom prst="ellipse">
              <a:avLst/>
            </a:prstGeom>
            <a:solidFill>
              <a:srgbClr val="94251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11210290" y="13712566"/>
              <a:ext cx="49755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Herbivory</a:t>
              </a:r>
              <a:r>
                <a:rPr lang="en-US" sz="2400" b="1" baseline="30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Total urchin abundance (</a:t>
              </a:r>
              <a:r>
                <a:rPr lang="en-US" sz="18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S. </a:t>
              </a:r>
              <a:r>
                <a:rPr lang="en-US" sz="18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purpuratus</a:t>
              </a:r>
              <a:r>
                <a:rPr lang="en-US" sz="18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</a:t>
              </a:r>
              <a:r>
                <a:rPr lang="en-US" sz="18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S. </a:t>
              </a:r>
              <a:r>
                <a:rPr lang="en-US" sz="18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franciscanus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dirty="0"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6587798" y="11320003"/>
              <a:ext cx="640080" cy="649188"/>
            </a:xfrm>
            <a:prstGeom prst="ellipse">
              <a:avLst/>
            </a:prstGeom>
            <a:solidFill>
              <a:srgbClr val="827D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17222819" y="11301329"/>
              <a:ext cx="523877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Kelp Abundance &amp; Size</a:t>
              </a:r>
              <a:r>
                <a:rPr lang="en-US" sz="2400" b="1" baseline="30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3,4</a:t>
              </a:r>
              <a:endParaRPr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Mean giant kelp density (individuals / m</a:t>
              </a:r>
              <a:r>
                <a:rPr lang="en-US" sz="1800" baseline="30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Mean giant kelp size (number of fronds, holdfast diameter)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dirty="0">
                  <a:solidFill>
                    <a:schemeClr val="dk1"/>
                  </a:solidFill>
                </a:rPr>
                <a:t>Giant kelp t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otal biomass (g / m</a:t>
              </a:r>
              <a:r>
                <a:rPr lang="en-US" sz="1800" baseline="30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dirty="0"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16582739" y="13721791"/>
              <a:ext cx="640080" cy="649188"/>
            </a:xfrm>
            <a:prstGeom prst="ellipse">
              <a:avLst/>
            </a:prstGeom>
            <a:solidFill>
              <a:srgbClr val="4A543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17222819" y="13713898"/>
              <a:ext cx="5366248" cy="1384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Fish, Invertebrate, Algae Biodiversity</a:t>
              </a:r>
              <a:r>
                <a:rPr lang="en-US" sz="2400" b="1" baseline="30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Total biomass (g / m</a:t>
              </a:r>
              <a:r>
                <a:rPr lang="en-US" sz="1800" baseline="30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dirty="0"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Taxon diversity (Simpson’s Diversity Index)</a:t>
              </a:r>
              <a:endParaRPr dirty="0"/>
            </a:p>
          </p:txBody>
        </p:sp>
      </p:grpSp>
      <p:sp>
        <p:nvSpPr>
          <p:cNvPr id="119" name="Google Shape;119;p1"/>
          <p:cNvSpPr txBox="1"/>
          <p:nvPr/>
        </p:nvSpPr>
        <p:spPr>
          <a:xfrm>
            <a:off x="335439" y="3271443"/>
            <a:ext cx="6569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sp>
        <p:nvSpPr>
          <p:cNvPr id="120" name="Google Shape;120;p1"/>
          <p:cNvSpPr txBox="1"/>
          <p:nvPr/>
        </p:nvSpPr>
        <p:spPr>
          <a:xfrm>
            <a:off x="310045" y="7802980"/>
            <a:ext cx="6569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dirty="0"/>
          </a:p>
        </p:txBody>
      </p:sp>
      <p:sp>
        <p:nvSpPr>
          <p:cNvPr id="121" name="Google Shape;121;p1"/>
          <p:cNvSpPr txBox="1"/>
          <p:nvPr/>
        </p:nvSpPr>
        <p:spPr>
          <a:xfrm>
            <a:off x="23313129" y="3176824"/>
            <a:ext cx="6569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&amp; Conclusions</a:t>
            </a:r>
            <a:endParaRPr dirty="0"/>
          </a:p>
        </p:txBody>
      </p:sp>
      <p:sp>
        <p:nvSpPr>
          <p:cNvPr id="122" name="Google Shape;122;p1"/>
          <p:cNvSpPr/>
          <p:nvPr/>
        </p:nvSpPr>
        <p:spPr>
          <a:xfrm>
            <a:off x="10314360" y="3366728"/>
            <a:ext cx="12280722" cy="4465500"/>
          </a:xfrm>
          <a:prstGeom prst="rect">
            <a:avLst/>
          </a:prstGeom>
          <a:solidFill>
            <a:srgbClr val="C4DCEA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13758142" y="3541254"/>
            <a:ext cx="540211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Questions</a:t>
            </a:r>
            <a:endParaRPr dirty="0"/>
          </a:p>
        </p:txBody>
      </p:sp>
      <p:sp>
        <p:nvSpPr>
          <p:cNvPr id="124" name="Google Shape;124;p1"/>
          <p:cNvSpPr txBox="1"/>
          <p:nvPr/>
        </p:nvSpPr>
        <p:spPr>
          <a:xfrm>
            <a:off x="11401754" y="8152331"/>
            <a:ext cx="991169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Long-term Ecological Monitoring Data </a:t>
            </a:r>
            <a:endParaRPr dirty="0"/>
          </a:p>
        </p:txBody>
      </p:sp>
      <p:sp>
        <p:nvSpPr>
          <p:cNvPr id="125" name="Google Shape;125;p1"/>
          <p:cNvSpPr txBox="1"/>
          <p:nvPr/>
        </p:nvSpPr>
        <p:spPr>
          <a:xfrm>
            <a:off x="10477171" y="19713869"/>
            <a:ext cx="11877403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SBC LTER Data Sets: 1. 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Ocean: Ocean Currents and Biogeochemistry.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2.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Reef: Bottom Temperature.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3. 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Reef: Kelp Forest Community Dynamics.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4. 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Reef: Annual Time Series of Biomass for Kelp Forest Species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  <a:p>
            <a:r>
              <a:rPr lang="en-US" sz="1800" b="1" dirty="0">
                <a:latin typeface="+mj-lt"/>
              </a:rPr>
              <a:t>Detailed results and R code available at: github.com/mfisher5/504_BiodivSB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380260" y="4024006"/>
            <a:ext cx="9171941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Kelp forests are highly diverse, productive ecosystems</a:t>
            </a:r>
            <a:r>
              <a:rPr lang="en-US" sz="2400" dirty="0"/>
              <a:t> which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in decline due to climate change, water pollution, and other anthropogenic stressors </a:t>
            </a:r>
            <a:r>
              <a:rPr lang="en-US" sz="2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understand what conditions support healthy kelp forests, we turn to the Santa Barbara Coastal Long-term Ecological Monitoring Network </a:t>
            </a:r>
            <a:r>
              <a:rPr lang="en-US" sz="2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Long-term monitoring data are critical for understanding complex ecological processes and long-term ecological change (</a:t>
            </a:r>
            <a:r>
              <a:rPr lang="en-US" sz="2400" i="1" dirty="0">
                <a:solidFill>
                  <a:schemeClr val="dk1"/>
                </a:solidFill>
              </a:rPr>
              <a:t>3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3460480" y="3904787"/>
            <a:ext cx="9018195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</a:rPr>
              <a:t>Question 1 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2400" dirty="0">
                <a:solidFill>
                  <a:schemeClr val="dk1"/>
                </a:solidFill>
              </a:rPr>
              <a:t>Significant effects of urchin abundance (negative effect) and summer temperature (positive effect) on kelp biomass aligns with results from previous studies </a:t>
            </a:r>
            <a:r>
              <a:rPr lang="en-US" sz="2400" i="1" dirty="0">
                <a:solidFill>
                  <a:schemeClr val="dk1"/>
                </a:solidFill>
              </a:rPr>
              <a:t>(4</a:t>
            </a:r>
            <a:r>
              <a:rPr lang="en-US" sz="2400" dirty="0">
                <a:solidFill>
                  <a:schemeClr val="dk1"/>
                </a:solidFill>
              </a:rPr>
              <a:t>) </a:t>
            </a: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2400" dirty="0">
                <a:solidFill>
                  <a:schemeClr val="dk1"/>
                </a:solidFill>
              </a:rPr>
              <a:t>Predictor variables did not explain variation in mean giant kelp size and density. 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000"/>
            </a:pPr>
            <a:r>
              <a:rPr lang="en-US" sz="3200" dirty="0">
                <a:solidFill>
                  <a:schemeClr val="dk1"/>
                </a:solidFill>
              </a:rPr>
              <a:t>Question 2 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2400" dirty="0">
                <a:solidFill>
                  <a:schemeClr val="dk1"/>
                </a:solidFill>
              </a:rPr>
              <a:t>Random forests stressed importance of kelp biomass in supporting biodiversity, whereas regression primarily detected correlations with water chemistry and temperature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2400" dirty="0">
                <a:solidFill>
                  <a:schemeClr val="dk1"/>
                </a:solidFill>
              </a:rPr>
              <a:t>Predictor variables did not explain variation in fish and algae biodiversity, or algae biomass</a:t>
            </a:r>
          </a:p>
        </p:txBody>
      </p:sp>
      <p:sp>
        <p:nvSpPr>
          <p:cNvPr id="128" name="Google Shape;128;p1"/>
          <p:cNvSpPr/>
          <p:nvPr/>
        </p:nvSpPr>
        <p:spPr>
          <a:xfrm>
            <a:off x="10518120" y="4377624"/>
            <a:ext cx="12719702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relationship between 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giant kelp (</a:t>
            </a:r>
            <a:r>
              <a:rPr lang="en-US" sz="3200" b="1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Macrocystis</a:t>
            </a:r>
            <a:r>
              <a:rPr lang="en-US" sz="3200" b="1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pyrifera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abundance / size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oceanographic and herbivory conditions?</a:t>
            </a:r>
            <a:endParaRPr lang="en-US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relationship between 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kelp forest ecosystem biodiversity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oceanographic and habitat conditions?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304188" y="8585132"/>
            <a:ext cx="4438693" cy="37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sz="3200" dirty="0">
                <a:solidFill>
                  <a:schemeClr val="dk1"/>
                </a:solidFill>
              </a:rPr>
              <a:t>Data</a:t>
            </a:r>
          </a:p>
          <a:p>
            <a:pPr marL="457200" lvl="0" indent="-342900">
              <a:lnSpc>
                <a:spcPct val="115000"/>
              </a:lnSpc>
              <a:buClr>
                <a:schemeClr val="dk1"/>
              </a:buClr>
              <a:buSzPts val="1800"/>
              <a:buChar char="-"/>
            </a:pPr>
            <a:r>
              <a:rPr lang="en-US" sz="2400" dirty="0">
                <a:solidFill>
                  <a:schemeClr val="dk1"/>
                </a:solidFill>
              </a:rPr>
              <a:t>Four Santa Barbara Coastal Long-Term Ecological Research data sets (center panel; </a:t>
            </a:r>
            <a:r>
              <a:rPr lang="en-US" sz="2400" i="1" dirty="0">
                <a:solidFill>
                  <a:schemeClr val="dk1"/>
                </a:solidFill>
              </a:rPr>
              <a:t>3</a:t>
            </a:r>
            <a:r>
              <a:rPr lang="en-US" sz="2400" dirty="0">
                <a:solidFill>
                  <a:schemeClr val="dk1"/>
                </a:solidFill>
              </a:rPr>
              <a:t>), collected from four kelp forest sites from 2002-2018 (</a:t>
            </a:r>
            <a:r>
              <a:rPr lang="en-US" sz="2400" b="1" dirty="0">
                <a:solidFill>
                  <a:schemeClr val="dk1"/>
                </a:solidFill>
              </a:rPr>
              <a:t>Fig. 1</a:t>
            </a:r>
            <a:r>
              <a:rPr lang="en-US" sz="24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 </a:t>
            </a:r>
            <a:endParaRPr sz="2400" dirty="0"/>
          </a:p>
        </p:txBody>
      </p:sp>
      <p:sp>
        <p:nvSpPr>
          <p:cNvPr id="133" name="Google Shape;133;p1"/>
          <p:cNvSpPr txBox="1"/>
          <p:nvPr/>
        </p:nvSpPr>
        <p:spPr>
          <a:xfrm>
            <a:off x="633050" y="18061600"/>
            <a:ext cx="7842600" cy="3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Google Shape;134;p1"/>
          <p:cNvGraphicFramePr/>
          <p:nvPr>
            <p:extLst>
              <p:ext uri="{D42A27DB-BD31-4B8C-83A1-F6EECF244321}">
                <p14:modId xmlns:p14="http://schemas.microsoft.com/office/powerpoint/2010/main" val="3466732885"/>
              </p:ext>
            </p:extLst>
          </p:nvPr>
        </p:nvGraphicFramePr>
        <p:xfrm>
          <a:off x="384212" y="19262897"/>
          <a:ext cx="9202558" cy="2331720"/>
        </p:xfrm>
        <a:graphic>
          <a:graphicData uri="http://schemas.openxmlformats.org/drawingml/2006/table">
            <a:tbl>
              <a:tblPr>
                <a:noFill/>
                <a:tableStyleId>{43D2DEEF-9596-4275-A525-3B38BEE28626}</a:tableStyleId>
              </a:tblPr>
              <a:tblGrid>
                <a:gridCol w="50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Response Variables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Response Variables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Predictor Categories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Log(Mean Kelp Density)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Log(Mean Kelp Size)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(Kelp Biomass)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1/3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(Kelp Biomass)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1/3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 Temperature and Chemistry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Herbivory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(Fish Biomass)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0.06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(Invertebrate Biomass)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(Invertebrate Biomass)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Fish Diversity, (Invertebrate Diversity)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(Algae Diversity)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(Fish Biomass)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0.06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(Invertebrate Biomass)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(Invertebrate Diversity)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Kelp Biomass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 Temperature and Chemistry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5" name="Google Shape;135;p1"/>
          <p:cNvSpPr txBox="1"/>
          <p:nvPr/>
        </p:nvSpPr>
        <p:spPr>
          <a:xfrm>
            <a:off x="313206" y="18833050"/>
            <a:ext cx="8951439" cy="52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Table 1. </a:t>
            </a:r>
            <a:r>
              <a:rPr lang="en-US" sz="1800" dirty="0"/>
              <a:t>Variables used in initial and final regressions for each research question. </a:t>
            </a:r>
            <a:endParaRPr sz="1800" dirty="0"/>
          </a:p>
        </p:txBody>
      </p:sp>
      <p:graphicFrame>
        <p:nvGraphicFramePr>
          <p:cNvPr id="137" name="Google Shape;137;p1"/>
          <p:cNvGraphicFramePr/>
          <p:nvPr>
            <p:extLst>
              <p:ext uri="{D42A27DB-BD31-4B8C-83A1-F6EECF244321}">
                <p14:modId xmlns:p14="http://schemas.microsoft.com/office/powerpoint/2010/main" val="449789201"/>
              </p:ext>
            </p:extLst>
          </p:nvPr>
        </p:nvGraphicFramePr>
        <p:xfrm>
          <a:off x="23450289" y="10488307"/>
          <a:ext cx="9018194" cy="2829560"/>
        </p:xfrm>
        <a:graphic>
          <a:graphicData uri="http://schemas.openxmlformats.org/drawingml/2006/table">
            <a:tbl>
              <a:tblPr>
                <a:noFill/>
                <a:tableStyleId>{43D2DEEF-9596-4275-A525-3B38BEE28626}</a:tableStyleId>
              </a:tblPr>
              <a:tblGrid>
                <a:gridCol w="6280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Linear Regression Model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BIC </a:t>
                      </a:r>
                      <a:endParaRPr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Adj. R</a:t>
                      </a:r>
                      <a:r>
                        <a:rPr lang="en-US" sz="18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8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(Kelp Biomass)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1/3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~ Site* - (Urchin Abundance)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1/2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* + Ammonia* + log(Summer Temperature Variance)*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152.04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2.58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(Fish Biomass)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0.06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~ Particulate Organic Carbon + log(Particulate Organic Nitrogen) + log(Total Chlorophyll) + Site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(Invertebrate Biomass)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0.125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log(Total Chlorophyll)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Site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-32.73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0.022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32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(Invertebrate Diversity)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-2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Ammonia + log(Summer Temperature Mean) +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(Kelp Biomass)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1/3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+Site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8" name="Google Shape;138;p1"/>
          <p:cNvSpPr txBox="1"/>
          <p:nvPr/>
        </p:nvSpPr>
        <p:spPr>
          <a:xfrm>
            <a:off x="23460480" y="9690502"/>
            <a:ext cx="898832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Table 2. </a:t>
            </a:r>
            <a:r>
              <a:rPr lang="en-US" sz="1800" dirty="0"/>
              <a:t>Best fit multiple linear regression models for final response variables. (*) indicates the predictor variable was significant at </a:t>
            </a:r>
            <a:r>
              <a:rPr lang="el-GR" sz="1800" dirty="0"/>
              <a:t>α</a:t>
            </a:r>
            <a:r>
              <a:rPr lang="en-US" sz="1800" dirty="0"/>
              <a:t> = 0.05.</a:t>
            </a:r>
            <a:endParaRPr sz="1800" dirty="0"/>
          </a:p>
        </p:txBody>
      </p:sp>
      <p:graphicFrame>
        <p:nvGraphicFramePr>
          <p:cNvPr id="139" name="Google Shape;139;p1"/>
          <p:cNvGraphicFramePr/>
          <p:nvPr>
            <p:extLst>
              <p:ext uri="{D42A27DB-BD31-4B8C-83A1-F6EECF244321}">
                <p14:modId xmlns:p14="http://schemas.microsoft.com/office/powerpoint/2010/main" val="36906645"/>
              </p:ext>
            </p:extLst>
          </p:nvPr>
        </p:nvGraphicFramePr>
        <p:xfrm>
          <a:off x="23504744" y="14283317"/>
          <a:ext cx="8899791" cy="2829560"/>
        </p:xfrm>
        <a:graphic>
          <a:graphicData uri="http://schemas.openxmlformats.org/drawingml/2006/table">
            <a:tbl>
              <a:tblPr>
                <a:noFill/>
                <a:tableStyleId>{43D2DEEF-9596-4275-A525-3B38BEE28626}</a:tableStyleId>
              </a:tblPr>
              <a:tblGrid>
                <a:gridCol w="2450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8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</a:t>
                      </a:r>
                      <a:endParaRPr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Important Predictors</a:t>
                      </a:r>
                      <a:endParaRPr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log(Kelp Biomass)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log(Kelp Biomass</a:t>
                      </a:r>
                      <a:r>
                        <a:rPr lang="en-US" sz="1800" baseline="-250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i,t-1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), (Urchin Abundance)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1/2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, Site, log(Particulate Organic Nitrogen)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2.89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(Fish Biomass)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0.06</a:t>
                      </a:r>
                      <a:endParaRPr sz="1800" baseline="300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Site, log(Kelp Biomass)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0.073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(Invertebrate Biomass)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sz="18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Site,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log(Kelp Biomass), log(Particulate Organic Nitrogen)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(Invertebrate Diversity)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sz="18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log(Particulate Organic Nitrogen), Site, log(Kelp Biomass), log(Total Chlorophyll)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0.153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0" name="Google Shape;140;p1"/>
          <p:cNvSpPr txBox="1"/>
          <p:nvPr/>
        </p:nvSpPr>
        <p:spPr>
          <a:xfrm>
            <a:off x="23450289" y="13667475"/>
            <a:ext cx="8750604" cy="61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Table 3. </a:t>
            </a:r>
            <a:r>
              <a:rPr lang="en-US" sz="1800" dirty="0"/>
              <a:t>Most important predictor variables ranked by random forest analysis, and the root mean squared error of the optimal model.</a:t>
            </a:r>
            <a:endParaRPr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1DE25B-C326-4748-A286-8F9D07595091}"/>
              </a:ext>
            </a:extLst>
          </p:cNvPr>
          <p:cNvSpPr/>
          <p:nvPr/>
        </p:nvSpPr>
        <p:spPr>
          <a:xfrm>
            <a:off x="362643" y="11854846"/>
            <a:ext cx="9157049" cy="6747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115000"/>
              </a:lnSpc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2400" dirty="0">
                <a:solidFill>
                  <a:schemeClr val="dk1"/>
                </a:solidFill>
              </a:rPr>
              <a:t>Calculated inverse Simpson’s Diversity Index for fish, invertebrate, and algae taxon diversity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dk1"/>
                </a:solidFill>
              </a:rPr>
              <a:t>Multiple Linear Regression</a:t>
            </a: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2400" dirty="0">
                <a:solidFill>
                  <a:schemeClr val="dk1"/>
                </a:solidFill>
              </a:rPr>
              <a:t>Conducted for every available response variable, with final analysis focused on variables for which we obtained good model fit (Table 1)</a:t>
            </a:r>
          </a:p>
          <a:p>
            <a:pPr marL="457200" lvl="0" indent="-342900">
              <a:lnSpc>
                <a:spcPct val="115000"/>
              </a:lnSpc>
              <a:buClr>
                <a:schemeClr val="dk1"/>
              </a:buClr>
              <a:buSzPts val="1800"/>
              <a:buChar char="-"/>
            </a:pPr>
            <a:r>
              <a:rPr lang="en-US" sz="2400" dirty="0">
                <a:solidFill>
                  <a:schemeClr val="dk1"/>
                </a:solidFill>
              </a:rPr>
              <a:t>Forward and backward stepwise model selection, using Bayesian Information Criterion</a:t>
            </a:r>
          </a:p>
          <a:p>
            <a:pPr marL="457200" lvl="0" indent="-342900">
              <a:lnSpc>
                <a:spcPct val="115000"/>
              </a:lnSpc>
              <a:spcAft>
                <a:spcPts val="1800"/>
              </a:spcAft>
              <a:buClr>
                <a:schemeClr val="dk1"/>
              </a:buClr>
              <a:buSzPts val="1800"/>
              <a:buChar char="-"/>
            </a:pPr>
            <a:r>
              <a:rPr lang="en-US" sz="2400" dirty="0">
                <a:solidFill>
                  <a:schemeClr val="dk1"/>
                </a:solidFill>
              </a:rPr>
              <a:t>Since this is a time series data set, predictor </a:t>
            </a:r>
            <a:r>
              <a:rPr lang="en-US" sz="2400" i="1" dirty="0">
                <a:solidFill>
                  <a:schemeClr val="dk1"/>
                </a:solidFill>
              </a:rPr>
              <a:t>y</a:t>
            </a:r>
            <a:r>
              <a:rPr lang="en-US" sz="2400" i="1" baseline="-25000" dirty="0">
                <a:solidFill>
                  <a:schemeClr val="dk1"/>
                </a:solidFill>
              </a:rPr>
              <a:t>i,t-1</a:t>
            </a:r>
            <a:r>
              <a:rPr lang="en-US" sz="2400" i="1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was added when all available predictors were poorly correlated with the response variable </a:t>
            </a:r>
            <a:r>
              <a:rPr lang="en-US" sz="1800" dirty="0">
                <a:solidFill>
                  <a:schemeClr val="dk1"/>
                </a:solidFill>
              </a:rPr>
              <a:t>(</a:t>
            </a:r>
            <a:r>
              <a:rPr lang="en-US" sz="1800" i="1" dirty="0">
                <a:solidFill>
                  <a:schemeClr val="dk1"/>
                </a:solidFill>
              </a:rPr>
              <a:t>y</a:t>
            </a:r>
            <a:r>
              <a:rPr lang="en-US" sz="1800" i="1" baseline="-25000" dirty="0">
                <a:solidFill>
                  <a:schemeClr val="dk1"/>
                </a:solidFill>
              </a:rPr>
              <a:t>i,t-1</a:t>
            </a:r>
            <a:r>
              <a:rPr lang="en-US" sz="1800" i="1" dirty="0">
                <a:solidFill>
                  <a:schemeClr val="dk1"/>
                </a:solidFill>
              </a:rPr>
              <a:t> = </a:t>
            </a:r>
            <a:r>
              <a:rPr lang="en-US" sz="1800" dirty="0">
                <a:solidFill>
                  <a:schemeClr val="dk1"/>
                </a:solidFill>
              </a:rPr>
              <a:t>response value at site </a:t>
            </a:r>
            <a:r>
              <a:rPr lang="en-US" sz="1800" i="1" dirty="0">
                <a:solidFill>
                  <a:schemeClr val="dk1"/>
                </a:solidFill>
              </a:rPr>
              <a:t>i </a:t>
            </a:r>
            <a:r>
              <a:rPr lang="en-US" sz="1800" dirty="0">
                <a:solidFill>
                  <a:schemeClr val="dk1"/>
                </a:solidFill>
              </a:rPr>
              <a:t>from the previous year</a:t>
            </a:r>
            <a:r>
              <a:rPr lang="en-US" sz="1800" i="1" dirty="0">
                <a:solidFill>
                  <a:schemeClr val="dk1"/>
                </a:solidFill>
              </a:rPr>
              <a:t> t-1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dk1"/>
                </a:solidFill>
              </a:rPr>
              <a:t>Random Forests</a:t>
            </a:r>
          </a:p>
          <a:p>
            <a:pPr marL="457200" lvl="0" indent="-342900">
              <a:lnSpc>
                <a:spcPct val="115000"/>
              </a:lnSpc>
              <a:buClr>
                <a:schemeClr val="dk1"/>
              </a:buClr>
              <a:buSzPts val="1800"/>
              <a:buChar char="-"/>
            </a:pPr>
            <a:r>
              <a:rPr lang="en-US" sz="2400" dirty="0">
                <a:solidFill>
                  <a:schemeClr val="dk1"/>
                </a:solidFill>
              </a:rPr>
              <a:t>Constructed to identify important predictor variables for response variables retained in final multiple linear regression</a:t>
            </a:r>
            <a:endParaRPr lang="en-US" sz="2400" i="1" dirty="0">
              <a:solidFill>
                <a:schemeClr val="dk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9C1491-503B-4F0E-97DF-5508DD3D8771}"/>
              </a:ext>
            </a:extLst>
          </p:cNvPr>
          <p:cNvGrpSpPr/>
          <p:nvPr/>
        </p:nvGrpSpPr>
        <p:grpSpPr>
          <a:xfrm>
            <a:off x="4966500" y="8289950"/>
            <a:ext cx="4585702" cy="3333924"/>
            <a:chOff x="4293377" y="9005161"/>
            <a:chExt cx="4585702" cy="3333924"/>
          </a:xfrm>
        </p:grpSpPr>
        <p:pic>
          <p:nvPicPr>
            <p:cNvPr id="60" name="Google Shape;129;p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6B370B9-4051-42A1-9757-F2788FF1A1A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31920" r="2664" b="32047"/>
            <a:stretch/>
          </p:blipFill>
          <p:spPr>
            <a:xfrm>
              <a:off x="4331358" y="9005162"/>
              <a:ext cx="4547721" cy="2184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ED16C1-1701-458C-B945-D3BE3B412C37}"/>
                </a:ext>
              </a:extLst>
            </p:cNvPr>
            <p:cNvSpPr txBox="1"/>
            <p:nvPr/>
          </p:nvSpPr>
          <p:spPr>
            <a:xfrm>
              <a:off x="4293377" y="11138756"/>
              <a:ext cx="45477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Figure 1. </a:t>
              </a:r>
              <a:r>
                <a:rPr lang="en-US" sz="1800" dirty="0"/>
                <a:t>Sampling sites for this study. Sites represent different oceanographic regimes and levels terrestrial runoff. </a:t>
              </a:r>
              <a:r>
                <a:rPr lang="en-US" sz="1800" i="1" dirty="0"/>
                <a:t>Inset: Site location on California coastline</a:t>
              </a:r>
              <a:endParaRPr lang="en-US" sz="1800" b="1" i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A23840-56B7-4511-9E64-5BFACA8B56EE}"/>
                </a:ext>
              </a:extLst>
            </p:cNvPr>
            <p:cNvSpPr/>
            <p:nvPr/>
          </p:nvSpPr>
          <p:spPr>
            <a:xfrm>
              <a:off x="4312368" y="9005161"/>
              <a:ext cx="4566711" cy="33039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ADAEE6A-1C4D-4505-9741-DC61D39E2474}"/>
              </a:ext>
            </a:extLst>
          </p:cNvPr>
          <p:cNvSpPr/>
          <p:nvPr/>
        </p:nvSpPr>
        <p:spPr>
          <a:xfrm>
            <a:off x="23564411" y="17416840"/>
            <a:ext cx="8904072" cy="2321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3200" dirty="0">
                <a:solidFill>
                  <a:schemeClr val="dk1"/>
                </a:solidFill>
              </a:rPr>
              <a:t>Overall Conclusion</a:t>
            </a:r>
          </a:p>
          <a:p>
            <a:pPr lvl="7">
              <a:lnSpc>
                <a:spcPct val="115000"/>
              </a:lnSpc>
            </a:pPr>
            <a:r>
              <a:rPr lang="en-US" sz="2400" dirty="0">
                <a:solidFill>
                  <a:schemeClr val="dk1"/>
                </a:solidFill>
              </a:rPr>
              <a:t>Ecological data is noisy! Long-term ecological data sets need high spatial and temporal coverage; our analysis would have benefitted from finer temporal coverage for biological data, and greater spatial coverage for water chemistry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1045</Words>
  <Application>Microsoft Office PowerPoint</Application>
  <PresentationFormat>Custom</PresentationFormat>
  <Paragraphs>114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Fisher</dc:creator>
  <cp:lastModifiedBy>Mary Fisher</cp:lastModifiedBy>
  <cp:revision>20</cp:revision>
  <dcterms:created xsi:type="dcterms:W3CDTF">2020-03-15T01:09:56Z</dcterms:created>
  <dcterms:modified xsi:type="dcterms:W3CDTF">2020-03-17T18:44:57Z</dcterms:modified>
</cp:coreProperties>
</file>