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7"/>
  </p:notesMasterIdLst>
  <p:sldIdLst>
    <p:sldId id="260" r:id="rId2"/>
    <p:sldId id="265" r:id="rId3"/>
    <p:sldId id="277" r:id="rId4"/>
    <p:sldId id="269" r:id="rId5"/>
    <p:sldId id="270" r:id="rId6"/>
    <p:sldId id="264" r:id="rId7"/>
    <p:sldId id="262" r:id="rId8"/>
    <p:sldId id="263" r:id="rId9"/>
    <p:sldId id="284" r:id="rId10"/>
    <p:sldId id="278" r:id="rId11"/>
    <p:sldId id="259" r:id="rId12"/>
    <p:sldId id="272" r:id="rId13"/>
    <p:sldId id="273" r:id="rId14"/>
    <p:sldId id="275" r:id="rId15"/>
    <p:sldId id="279" r:id="rId16"/>
    <p:sldId id="280" r:id="rId17"/>
    <p:sldId id="274" r:id="rId18"/>
    <p:sldId id="281" r:id="rId19"/>
    <p:sldId id="282" r:id="rId20"/>
    <p:sldId id="288" r:id="rId21"/>
    <p:sldId id="289" r:id="rId22"/>
    <p:sldId id="283" r:id="rId23"/>
    <p:sldId id="285" r:id="rId24"/>
    <p:sldId id="290" r:id="rId25"/>
    <p:sldId id="26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0000"/>
    <a:srgbClr val="10508A"/>
    <a:srgbClr val="99A59F"/>
    <a:srgbClr val="94A19A"/>
    <a:srgbClr val="336699"/>
    <a:srgbClr val="0033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6230" autoAdjust="0"/>
  </p:normalViewPr>
  <p:slideViewPr>
    <p:cSldViewPr snapToGrid="0">
      <p:cViewPr varScale="1">
        <p:scale>
          <a:sx n="86" d="100"/>
          <a:sy n="86" d="100"/>
        </p:scale>
        <p:origin x="9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3CF01-443A-4E14-8F09-62CB6EE634AA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28440-E279-4FBE-9D73-45E0A4F3C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81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09EDF5-13B8-474E-92AC-041183F673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7281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28440-E279-4FBE-9D73-45E0A4F3C9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6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28440-E279-4FBE-9D73-45E0A4F3C9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61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microchemistry data was not multivariate normal, so stuck with tests that did not have distributional assumptions. </a:t>
            </a:r>
          </a:p>
          <a:p>
            <a:r>
              <a:rPr lang="en-US" dirty="0"/>
              <a:t>Also relativized the microchemistry data by maximum to work with a Euclidean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28440-E279-4FBE-9D73-45E0A4F3C9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719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Continuous variables overlaid as vectors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28440-E279-4FBE-9D73-45E0A4F3C97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943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Jinhae</a:t>
            </a:r>
            <a:r>
              <a:rPr lang="en-US" dirty="0"/>
              <a:t> Bay – inshore fjord spawning aggregate. Boron, barium, strontium = salinity profile *temporal variation evident*</a:t>
            </a:r>
          </a:p>
          <a:p>
            <a:r>
              <a:rPr lang="en-US" dirty="0"/>
              <a:t>Pohang – industrial 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28440-E279-4FBE-9D73-45E0A4F3C97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901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Categorical variable overlaid with point size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28440-E279-4FBE-9D73-45E0A4F3C97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139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28440-E279-4FBE-9D73-45E0A4F3C97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3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Structure in marine populations can be characterized on two timescales: ecological and evolutionary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28440-E279-4FBE-9D73-45E0A4F3C9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7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Structure in marine populations can be characterized on two timescales: ecological and evolutionary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28440-E279-4FBE-9D73-45E0A4F3C9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74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Structure in marine populations can be characterized on two timescales: ecological and evolutionary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28440-E279-4FBE-9D73-45E0A4F3C9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03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Structure in marine populations can be characterized on two timescales: ecological and evolutionary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28440-E279-4FBE-9D73-45E0A4F3C9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03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Otolith microchemistry: salmon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28440-E279-4FBE-9D73-45E0A4F3C9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68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28440-E279-4FBE-9D73-45E0A4F3C9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01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28440-E279-4FBE-9D73-45E0A4F3C9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1309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28440-E279-4FBE-9D73-45E0A4F3C9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79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26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387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839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1510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150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933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946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042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65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27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15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634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63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75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568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76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19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2785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microsoft.com/office/2007/relationships/hdphoto" Target="../media/hdphoto2.wd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jpeg"/><Relationship Id="rId7" Type="http://schemas.microsoft.com/office/2007/relationships/hdphoto" Target="../media/hdphoto2.wd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Relationship Id="rId9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jpeg"/><Relationship Id="rId7" Type="http://schemas.microsoft.com/office/2007/relationships/hdphoto" Target="../media/hdphoto2.wd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ody of water with a city in the background&#10;&#10;Description generated with very high confidence">
            <a:extLst>
              <a:ext uri="{FF2B5EF4-FFF2-40B4-BE49-F238E27FC236}">
                <a16:creationId xmlns:a16="http://schemas.microsoft.com/office/drawing/2014/main" xmlns="" id="{87833805-F6CA-4DBA-A490-55B98264338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100702"/>
              </a:clrFrom>
              <a:clrTo>
                <a:srgbClr val="100702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3948" y="252212"/>
            <a:ext cx="11705172" cy="685174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Population structure of Pacific cod around the Korean peninsula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3284" y="1903654"/>
            <a:ext cx="4368685" cy="4544730"/>
          </a:xfrm>
          <a:solidFill>
            <a:srgbClr val="99A59F"/>
          </a:solidFill>
        </p:spPr>
        <p:txBody>
          <a:bodyPr>
            <a:normAutofit/>
          </a:bodyPr>
          <a:lstStyle/>
          <a:p>
            <a:pPr algn="l"/>
            <a:r>
              <a:rPr lang="en-US" sz="2400" b="1" dirty="0">
                <a:solidFill>
                  <a:schemeClr val="bg1"/>
                </a:solidFill>
              </a:rPr>
              <a:t>Mary Fisher</a:t>
            </a:r>
            <a:r>
              <a:rPr lang="en-US" sz="2400" b="1" baseline="30000" dirty="0">
                <a:solidFill>
                  <a:schemeClr val="bg1"/>
                </a:solidFill>
              </a:rPr>
              <a:t>1</a:t>
            </a:r>
          </a:p>
          <a:p>
            <a:pPr algn="l"/>
            <a:r>
              <a:rPr lang="en-US" sz="2400" b="1" dirty="0">
                <a:solidFill>
                  <a:schemeClr val="bg1"/>
                </a:solidFill>
              </a:rPr>
              <a:t>Thomas Helser</a:t>
            </a:r>
            <a:r>
              <a:rPr lang="en-US" sz="2400" b="1" baseline="30000" dirty="0">
                <a:solidFill>
                  <a:schemeClr val="bg1"/>
                </a:solidFill>
              </a:rPr>
              <a:t>2</a:t>
            </a:r>
          </a:p>
          <a:p>
            <a:pPr algn="l"/>
            <a:r>
              <a:rPr lang="en-US" sz="2400" b="1" dirty="0" err="1">
                <a:solidFill>
                  <a:schemeClr val="bg1"/>
                </a:solidFill>
              </a:rPr>
              <a:t>Sukyung</a:t>
            </a:r>
            <a:r>
              <a:rPr lang="en-US" sz="2400" b="1" dirty="0">
                <a:solidFill>
                  <a:schemeClr val="bg1"/>
                </a:solidFill>
              </a:rPr>
              <a:t> Kang</a:t>
            </a:r>
            <a:r>
              <a:rPr lang="en-US" sz="2400" b="1" baseline="30000" dirty="0">
                <a:solidFill>
                  <a:schemeClr val="bg1"/>
                </a:solidFill>
              </a:rPr>
              <a:t>3</a:t>
            </a:r>
          </a:p>
          <a:p>
            <a:pPr algn="l"/>
            <a:r>
              <a:rPr lang="en-US" sz="2400" b="1" dirty="0" err="1">
                <a:solidFill>
                  <a:schemeClr val="bg1"/>
                </a:solidFill>
              </a:rPr>
              <a:t>Wooseok</a:t>
            </a:r>
            <a:r>
              <a:rPr lang="en-US" sz="2400" b="1" dirty="0">
                <a:solidFill>
                  <a:schemeClr val="bg1"/>
                </a:solidFill>
              </a:rPr>
              <a:t> Gwak</a:t>
            </a:r>
            <a:r>
              <a:rPr lang="en-US" sz="2400" b="1" baseline="30000" dirty="0">
                <a:solidFill>
                  <a:schemeClr val="bg1"/>
                </a:solidFill>
              </a:rPr>
              <a:t>4</a:t>
            </a:r>
          </a:p>
          <a:p>
            <a:pPr algn="l"/>
            <a:r>
              <a:rPr lang="en-US" sz="2400" b="1" dirty="0">
                <a:solidFill>
                  <a:schemeClr val="bg1"/>
                </a:solidFill>
              </a:rPr>
              <a:t>Mike Canino</a:t>
            </a:r>
            <a:r>
              <a:rPr lang="en-US" sz="2400" b="1" baseline="30000" dirty="0">
                <a:solidFill>
                  <a:schemeClr val="bg1"/>
                </a:solidFill>
              </a:rPr>
              <a:t>2</a:t>
            </a:r>
          </a:p>
          <a:p>
            <a:pPr algn="l"/>
            <a:r>
              <a:rPr lang="en-US" sz="2400" b="1" dirty="0">
                <a:solidFill>
                  <a:schemeClr val="bg1"/>
                </a:solidFill>
              </a:rPr>
              <a:t>Lorenz Hauser</a:t>
            </a:r>
            <a:r>
              <a:rPr lang="en-US" sz="2400" b="1" baseline="30000" dirty="0">
                <a:solidFill>
                  <a:schemeClr val="bg1"/>
                </a:solidFill>
              </a:rPr>
              <a:t>1</a:t>
            </a:r>
          </a:p>
          <a:p>
            <a:pPr algn="l"/>
            <a:endParaRPr lang="en-US" sz="2400" baseline="30000" dirty="0">
              <a:solidFill>
                <a:schemeClr val="bg1"/>
              </a:solidFill>
            </a:endParaRPr>
          </a:p>
          <a:p>
            <a:pPr algn="l">
              <a:spcBef>
                <a:spcPts val="0"/>
              </a:spcBef>
            </a:pPr>
            <a:r>
              <a:rPr lang="en-US" sz="1600" baseline="30000" dirty="0">
                <a:solidFill>
                  <a:schemeClr val="bg1"/>
                </a:solidFill>
              </a:rPr>
              <a:t>1</a:t>
            </a:r>
            <a:r>
              <a:rPr lang="en-US" sz="1600" dirty="0">
                <a:solidFill>
                  <a:schemeClr val="bg1"/>
                </a:solidFill>
              </a:rPr>
              <a:t> School of Aquatic and Fisheries Sciences, University of Washington</a:t>
            </a:r>
          </a:p>
          <a:p>
            <a:pPr algn="l">
              <a:spcBef>
                <a:spcPts val="0"/>
              </a:spcBef>
            </a:pPr>
            <a:r>
              <a:rPr lang="en-US" sz="1600" baseline="30000" dirty="0">
                <a:solidFill>
                  <a:schemeClr val="bg1"/>
                </a:solidFill>
              </a:rPr>
              <a:t>2</a:t>
            </a:r>
            <a:r>
              <a:rPr lang="en-US" sz="1600" dirty="0">
                <a:solidFill>
                  <a:schemeClr val="bg1"/>
                </a:solidFill>
              </a:rPr>
              <a:t> Alaska Fisheries Science Center, NOAA</a:t>
            </a:r>
          </a:p>
          <a:p>
            <a:pPr algn="l">
              <a:spcBef>
                <a:spcPts val="0"/>
              </a:spcBef>
            </a:pPr>
            <a:r>
              <a:rPr lang="en-US" sz="1600" baseline="30000" dirty="0">
                <a:solidFill>
                  <a:schemeClr val="bg1"/>
                </a:solidFill>
              </a:rPr>
              <a:t>3 </a:t>
            </a:r>
            <a:r>
              <a:rPr lang="en-US" sz="1600" dirty="0">
                <a:solidFill>
                  <a:schemeClr val="bg1"/>
                </a:solidFill>
              </a:rPr>
              <a:t>National Institute of Fisheries Science</a:t>
            </a:r>
          </a:p>
          <a:p>
            <a:pPr algn="l">
              <a:spcBef>
                <a:spcPts val="0"/>
              </a:spcBef>
            </a:pPr>
            <a:r>
              <a:rPr lang="en-US" sz="1600" baseline="30000" dirty="0">
                <a:solidFill>
                  <a:schemeClr val="bg1"/>
                </a:solidFill>
              </a:rPr>
              <a:t>4</a:t>
            </a:r>
            <a:r>
              <a:rPr lang="en-US" sz="1600" dirty="0">
                <a:solidFill>
                  <a:schemeClr val="bg1"/>
                </a:solidFill>
              </a:rPr>
              <a:t>College of Marine Sciences, </a:t>
            </a:r>
            <a:r>
              <a:rPr lang="en-US" sz="1600" dirty="0" err="1">
                <a:solidFill>
                  <a:schemeClr val="bg1"/>
                </a:solidFill>
              </a:rPr>
              <a:t>Gyeongsang</a:t>
            </a:r>
            <a:r>
              <a:rPr lang="en-US" sz="1600" dirty="0">
                <a:solidFill>
                  <a:schemeClr val="bg1"/>
                </a:solidFill>
              </a:rPr>
              <a:t> National University</a:t>
            </a:r>
            <a:endParaRPr lang="en-US" sz="1600" baseline="30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037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B32444-4ED0-47C3-8EEA-2CC1D0742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E093987-3320-4024-A86B-657B43FB4166}"/>
              </a:ext>
            </a:extLst>
          </p:cNvPr>
          <p:cNvSpPr txBox="1"/>
          <p:nvPr/>
        </p:nvSpPr>
        <p:spPr>
          <a:xfrm>
            <a:off x="838200" y="1691553"/>
            <a:ext cx="10744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2800" dirty="0"/>
              <a:t>Response variables: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8 elements, expressed as concentration ratios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5,405 genetic markers, single nucleotide polymorphisms</a:t>
            </a:r>
          </a:p>
          <a:p>
            <a:pPr lvl="1"/>
            <a:endParaRPr lang="en-US" sz="2800" dirty="0"/>
          </a:p>
          <a:p>
            <a:pPr marL="571500" indent="-571500">
              <a:buFontTx/>
              <a:buChar char="-"/>
            </a:pPr>
            <a:r>
              <a:rPr lang="en-US" sz="2800" dirty="0"/>
              <a:t>Explanatory variables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Sampling site (spawning aggregate)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Sampling year (spawning season)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Sampling month (early v. late </a:t>
            </a:r>
            <a:r>
              <a:rPr lang="en-US" sz="2800" dirty="0" err="1"/>
              <a:t>spawners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8569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B32444-4ED0-47C3-8EEA-2CC1D0742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51E7F1E8-E038-4DB7-9963-CB9CE0969EA5}"/>
              </a:ext>
            </a:extLst>
          </p:cNvPr>
          <p:cNvGrpSpPr/>
          <p:nvPr/>
        </p:nvGrpSpPr>
        <p:grpSpPr>
          <a:xfrm>
            <a:off x="1557969" y="3054952"/>
            <a:ext cx="10042239" cy="3609373"/>
            <a:chOff x="929319" y="2883502"/>
            <a:chExt cx="10042239" cy="360937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0E6AC7D9-D34C-4968-ACE2-61B0760A6149}"/>
                </a:ext>
              </a:extLst>
            </p:cNvPr>
            <p:cNvSpPr/>
            <p:nvPr/>
          </p:nvSpPr>
          <p:spPr>
            <a:xfrm>
              <a:off x="7124381" y="2883502"/>
              <a:ext cx="3847177" cy="3379024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1120E5DB-2E08-47A2-B043-26204594E7AE}"/>
                </a:ext>
              </a:extLst>
            </p:cNvPr>
            <p:cNvGrpSpPr/>
            <p:nvPr/>
          </p:nvGrpSpPr>
          <p:grpSpPr>
            <a:xfrm>
              <a:off x="929319" y="2883502"/>
              <a:ext cx="6195062" cy="3609373"/>
              <a:chOff x="396238" y="2883502"/>
              <a:chExt cx="6195062" cy="3609373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xmlns="" id="{0FC87E57-0214-4E2A-86DF-C225AFDAF05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-1" t="156" r="-10"/>
              <a:stretch/>
            </p:blipFill>
            <p:spPr>
              <a:xfrm>
                <a:off x="396238" y="3595128"/>
                <a:ext cx="4762501" cy="2897747"/>
              </a:xfrm>
              <a:prstGeom prst="rect">
                <a:avLst/>
              </a:prstGeom>
              <a:ln w="38100" cap="sq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4" name="Picture 3" descr="http://neotropicalfishes.myspecies.info/sites/neotropicalfishes.myspecies.info/files/styles/large/public/gadus_macrocephalus_dsc_0148.jpg?itok=INV_HkWR">
                <a:extLst>
                  <a:ext uri="{FF2B5EF4-FFF2-40B4-BE49-F238E27FC236}">
                    <a16:creationId xmlns:a16="http://schemas.microsoft.com/office/drawing/2014/main" xmlns="" id="{961FB938-98DF-4766-A79D-8ED7C979D2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-1"/>
              <a:stretch/>
            </p:blipFill>
            <p:spPr bwMode="auto">
              <a:xfrm>
                <a:off x="2586989" y="5215241"/>
                <a:ext cx="2946411" cy="1047285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57651FCD-E164-4098-B07A-2AA26299B2EC}"/>
                  </a:ext>
                </a:extLst>
              </p:cNvPr>
              <p:cNvSpPr/>
              <p:nvPr/>
            </p:nvSpPr>
            <p:spPr>
              <a:xfrm>
                <a:off x="671200" y="4892724"/>
                <a:ext cx="723900" cy="564205"/>
              </a:xfrm>
              <a:prstGeom prst="rect">
                <a:avLst/>
              </a:prstGeom>
              <a:noFill/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xmlns="" id="{AFE13F85-01FC-4042-8404-9B1EED66A2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5100" y="2883502"/>
                <a:ext cx="5196200" cy="2009222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xmlns="" id="{E545A3D1-EE60-45C0-81AA-97E625971B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5100" y="5456929"/>
                <a:ext cx="5196200" cy="805597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E093987-3320-4024-A86B-657B43FB4166}"/>
              </a:ext>
            </a:extLst>
          </p:cNvPr>
          <p:cNvSpPr txBox="1"/>
          <p:nvPr/>
        </p:nvSpPr>
        <p:spPr>
          <a:xfrm>
            <a:off x="838200" y="1691553"/>
            <a:ext cx="6858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2800" dirty="0"/>
              <a:t>5 sites</a:t>
            </a:r>
          </a:p>
          <a:p>
            <a:pPr marL="571500" indent="-571500">
              <a:buFontTx/>
              <a:buChar char="-"/>
            </a:pPr>
            <a:r>
              <a:rPr lang="en-US" sz="2800" dirty="0"/>
              <a:t>2 temporal samples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Between years (2014 v. 2015) at </a:t>
            </a:r>
            <a:r>
              <a:rPr lang="en-US" sz="2800" dirty="0" err="1"/>
              <a:t>Geoje</a:t>
            </a:r>
            <a:endParaRPr lang="en-US" sz="28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Within year (early v. late) at J. Bay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8" b="8461"/>
          <a:stretch/>
        </p:blipFill>
        <p:spPr>
          <a:xfrm>
            <a:off x="7756621" y="3088405"/>
            <a:ext cx="3843587" cy="331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814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5A26D2-B3B0-44F5-A935-552BBD5E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38D05E-0D84-403C-BFF3-5B28C976F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How different are otolith microchemistry concentrations across Pacific cod spawning grounds around the Korean peninsula?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 Pacific cod display site fidelity to natal spawning aggregates?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What additional insights and management tools can be gained by comparing and/or integrating next-generation genetic data with otolith microchemistry data?</a:t>
            </a:r>
          </a:p>
        </p:txBody>
      </p:sp>
    </p:spTree>
    <p:extLst>
      <p:ext uri="{BB962C8B-B14F-4D97-AF65-F5344CB8AC3E}">
        <p14:creationId xmlns:p14="http://schemas.microsoft.com/office/powerpoint/2010/main" val="2283769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5A26D2-B3B0-44F5-A935-552BBD5E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38D05E-0D84-403C-BFF3-5B28C976F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How different are otolith microchemistry concentrations across Pacific cod spawning grounds around the Korean peninsula?</a:t>
            </a:r>
          </a:p>
          <a:p>
            <a:pPr lvl="1"/>
            <a:r>
              <a:rPr lang="en-US" sz="2800" dirty="0"/>
              <a:t>PERMANOVAs on otolith edge</a:t>
            </a:r>
          </a:p>
          <a:p>
            <a:pPr lvl="1"/>
            <a:r>
              <a:rPr lang="en-US" sz="2800" dirty="0"/>
              <a:t>NMDS of otolith edge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2CFB577-EFFD-4E9B-8002-C078D5DD402E}"/>
              </a:ext>
            </a:extLst>
          </p:cNvPr>
          <p:cNvSpPr/>
          <p:nvPr/>
        </p:nvSpPr>
        <p:spPr>
          <a:xfrm>
            <a:off x="1409700" y="2628900"/>
            <a:ext cx="5334000" cy="97155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44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F43B04-1BE9-4566-A92C-48E91C4A4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0tolith microchemistry variation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FFC7E5-1C45-4D96-AD1C-43D4DF210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PERMANOVAs showed significant spatial and temporal variation</a:t>
            </a:r>
          </a:p>
          <a:p>
            <a:pPr lvl="1"/>
            <a:r>
              <a:rPr lang="en-US" sz="2800" dirty="0"/>
              <a:t>Sampling site: </a:t>
            </a:r>
            <a:r>
              <a:rPr lang="en-US" sz="2800" i="1" dirty="0"/>
              <a:t>p </a:t>
            </a:r>
            <a:r>
              <a:rPr lang="en-US" sz="2800" dirty="0"/>
              <a:t>= 1 x 10</a:t>
            </a:r>
            <a:r>
              <a:rPr lang="en-US" sz="2800" baseline="30000" dirty="0"/>
              <a:t>-5 </a:t>
            </a:r>
          </a:p>
          <a:p>
            <a:pPr marL="914400" lvl="2" indent="0">
              <a:buNone/>
            </a:pPr>
            <a:endParaRPr lang="en-US" sz="2400" dirty="0"/>
          </a:p>
          <a:p>
            <a:pPr lvl="1"/>
            <a:r>
              <a:rPr lang="en-US" sz="2800" dirty="0"/>
              <a:t>Spawning Year: </a:t>
            </a:r>
            <a:r>
              <a:rPr lang="en-US" sz="2800" i="1" dirty="0"/>
              <a:t>p </a:t>
            </a:r>
            <a:r>
              <a:rPr lang="en-US" sz="2800" dirty="0"/>
              <a:t>= 2 x 10</a:t>
            </a:r>
            <a:r>
              <a:rPr lang="en-US" sz="2800" baseline="30000" dirty="0"/>
              <a:t>-5 </a:t>
            </a:r>
          </a:p>
          <a:p>
            <a:pPr marL="914400" lvl="2" indent="0">
              <a:buNone/>
            </a:pPr>
            <a:endParaRPr lang="en-US" sz="2400" dirty="0"/>
          </a:p>
          <a:p>
            <a:pPr lvl="1"/>
            <a:r>
              <a:rPr lang="en-US" sz="2800" dirty="0"/>
              <a:t>Spawning Month: </a:t>
            </a:r>
            <a:r>
              <a:rPr lang="en-US" sz="2800" i="1" dirty="0"/>
              <a:t>p </a:t>
            </a:r>
            <a:r>
              <a:rPr lang="en-US" sz="2800" dirty="0"/>
              <a:t>= 2 x 10</a:t>
            </a:r>
            <a:r>
              <a:rPr lang="en-US" sz="2800" baseline="30000" dirty="0"/>
              <a:t>-5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782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F43B04-1BE9-4566-A92C-48E91C4A4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0tolith microchemistry variation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FFC7E5-1C45-4D96-AD1C-43D4DF210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700" y="1690688"/>
            <a:ext cx="28043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K = 3</a:t>
            </a:r>
          </a:p>
          <a:p>
            <a:pPr marL="0" indent="0">
              <a:buNone/>
            </a:pPr>
            <a:r>
              <a:rPr lang="en-US" dirty="0"/>
              <a:t>Stress = 0.0934</a:t>
            </a:r>
          </a:p>
          <a:p>
            <a:pPr marL="0" indent="0">
              <a:buNone/>
            </a:pPr>
            <a:r>
              <a:rPr lang="en-US" dirty="0"/>
              <a:t>Linear R</a:t>
            </a:r>
            <a:r>
              <a:rPr lang="en-US" baseline="30000" dirty="0"/>
              <a:t>2</a:t>
            </a:r>
            <a:r>
              <a:rPr lang="en-US" dirty="0"/>
              <a:t> = 0.96</a:t>
            </a:r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53F1418-8988-43EA-A8A7-B859842F2D0E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974" t="12394" r="3846" b="15599"/>
          <a:stretch/>
        </p:blipFill>
        <p:spPr bwMode="auto">
          <a:xfrm>
            <a:off x="838200" y="1690688"/>
            <a:ext cx="7943850" cy="48021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D:\Pacific cod\DataAnalysis\PCod-Korea-repo\otolith_analyses\graphics\nmds3_edge_shepard_plot.png">
            <a:extLst>
              <a:ext uri="{FF2B5EF4-FFF2-40B4-BE49-F238E27FC236}">
                <a16:creationId xmlns:a16="http://schemas.microsoft.com/office/drawing/2014/main" xmlns="" id="{4AB94C5F-E627-4868-BF12-5C6F7E4EBDBA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87700" y="3676650"/>
            <a:ext cx="2490470" cy="204311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76742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F43B04-1BE9-4566-A92C-48E91C4A4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0tolith microchemistry variation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FFC7E5-1C45-4D96-AD1C-43D4DF210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700" y="1690688"/>
            <a:ext cx="28043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K = 3</a:t>
            </a:r>
          </a:p>
          <a:p>
            <a:pPr marL="0" indent="0">
              <a:buNone/>
            </a:pPr>
            <a:r>
              <a:rPr lang="en-US" dirty="0"/>
              <a:t>Stress = 0.0934</a:t>
            </a:r>
          </a:p>
          <a:p>
            <a:pPr marL="0" indent="0">
              <a:buNone/>
            </a:pPr>
            <a:r>
              <a:rPr lang="en-US" dirty="0"/>
              <a:t>Linear R</a:t>
            </a:r>
            <a:r>
              <a:rPr lang="en-US" baseline="30000" dirty="0"/>
              <a:t>2</a:t>
            </a:r>
            <a:r>
              <a:rPr lang="en-US" dirty="0"/>
              <a:t> = 0.96</a:t>
            </a:r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53F1418-8988-43EA-A8A7-B859842F2D0E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974" t="12394" r="3846" b="15599"/>
          <a:stretch/>
        </p:blipFill>
        <p:spPr bwMode="auto">
          <a:xfrm>
            <a:off x="838200" y="1690688"/>
            <a:ext cx="7943850" cy="48021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D:\Pacific cod\DataAnalysis\PCod-Korea-repo\otolith_analyses\graphics\nmds3_edge_shepard_plot.png">
            <a:extLst>
              <a:ext uri="{FF2B5EF4-FFF2-40B4-BE49-F238E27FC236}">
                <a16:creationId xmlns:a16="http://schemas.microsoft.com/office/drawing/2014/main" xmlns="" id="{4AB94C5F-E627-4868-BF12-5C6F7E4EBDBA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87700" y="3676650"/>
            <a:ext cx="2490470" cy="204311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xmlns="" id="{600A34B7-5311-4F40-964F-42351F184F54}"/>
              </a:ext>
            </a:extLst>
          </p:cNvPr>
          <p:cNvSpPr/>
          <p:nvPr/>
        </p:nvSpPr>
        <p:spPr>
          <a:xfrm rot="20276814">
            <a:off x="3913812" y="3942860"/>
            <a:ext cx="4095750" cy="184873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F1A2628C-FF72-4B50-9CDA-D99199D43124}"/>
              </a:ext>
            </a:extLst>
          </p:cNvPr>
          <p:cNvSpPr/>
          <p:nvPr/>
        </p:nvSpPr>
        <p:spPr>
          <a:xfrm rot="2751366">
            <a:off x="1311621" y="3372405"/>
            <a:ext cx="2967930" cy="140681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B1BE2BFB-839B-48C7-8886-B36300A2B05E}"/>
              </a:ext>
            </a:extLst>
          </p:cNvPr>
          <p:cNvSpPr/>
          <p:nvPr/>
        </p:nvSpPr>
        <p:spPr>
          <a:xfrm rot="1627624">
            <a:off x="2163116" y="5071471"/>
            <a:ext cx="1469843" cy="117416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7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5A26D2-B3B0-44F5-A935-552BBD5E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38D05E-0D84-403C-BFF3-5B28C976F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How different are otolith microchemistry concentrations across Pacific cod spawning grounds around the Korean peninsula?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 Pacific cod display site fidelity to natal spawning aggregates?</a:t>
            </a:r>
          </a:p>
          <a:p>
            <a:pPr lvl="1"/>
            <a:r>
              <a:rPr lang="en-US" sz="2800" dirty="0"/>
              <a:t>Mantel Test </a:t>
            </a:r>
          </a:p>
          <a:p>
            <a:pPr lvl="1"/>
            <a:r>
              <a:rPr lang="en-US" sz="2800" dirty="0"/>
              <a:t>Hierarchical Cluster 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06E545E-63FA-4896-8E56-D41730A409D9}"/>
              </a:ext>
            </a:extLst>
          </p:cNvPr>
          <p:cNvSpPr/>
          <p:nvPr/>
        </p:nvSpPr>
        <p:spPr>
          <a:xfrm>
            <a:off x="1581150" y="3144044"/>
            <a:ext cx="4514850" cy="97155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42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2FC455-A59F-41ED-85B6-5C142F7BF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 fidelity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0AFC0ECD-2CA2-4DE1-A3EA-7844AC20C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Mantel test showed moderate positive correlation between elemental fingerprint at otolith core and edge for each individual</a:t>
            </a:r>
          </a:p>
          <a:p>
            <a:pPr lvl="1"/>
            <a:r>
              <a:rPr lang="en-US" sz="2800" dirty="0"/>
              <a:t>R = 0.3441</a:t>
            </a:r>
          </a:p>
          <a:p>
            <a:pPr lvl="1"/>
            <a:r>
              <a:rPr lang="en-US" sz="2800" i="1" dirty="0"/>
              <a:t>p = </a:t>
            </a:r>
            <a:r>
              <a:rPr lang="en-US" sz="2800" dirty="0"/>
              <a:t>1 x 10</a:t>
            </a:r>
            <a:r>
              <a:rPr lang="en-US" sz="2800" baseline="30000" dirty="0"/>
              <a:t>-5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183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2FC455-A59F-41ED-85B6-5C142F7BF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 fidelity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DAA7DD6B-EBE3-4BEF-93E3-7CA2C046D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100" y="1577340"/>
            <a:ext cx="453136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Hierarchical Agglomerative Cluster Analysis</a:t>
            </a:r>
            <a:endParaRPr lang="en-US" sz="2800" dirty="0"/>
          </a:p>
          <a:p>
            <a:pPr lvl="1"/>
            <a:r>
              <a:rPr lang="en-US" sz="2800" dirty="0"/>
              <a:t>Ward method</a:t>
            </a:r>
          </a:p>
          <a:p>
            <a:pPr lvl="1"/>
            <a:r>
              <a:rPr lang="en-US" sz="2800" dirty="0" err="1"/>
              <a:t>Tanglegrams</a:t>
            </a:r>
            <a:r>
              <a:rPr lang="en-US" sz="2800" dirty="0"/>
              <a:t> by sampling site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 descr="A close up of a map&#10;&#10;Description generated with very high confidence">
            <a:extLst>
              <a:ext uri="{FF2B5EF4-FFF2-40B4-BE49-F238E27FC236}">
                <a16:creationId xmlns:a16="http://schemas.microsoft.com/office/drawing/2014/main" xmlns="" id="{6A336091-E743-414F-B7E5-14C8A5A08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719" y="1011454"/>
            <a:ext cx="6463138" cy="543258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1BDCAAD-465A-40E1-B310-F45E7852EDBB}"/>
              </a:ext>
            </a:extLst>
          </p:cNvPr>
          <p:cNvSpPr txBox="1"/>
          <p:nvPr/>
        </p:nvSpPr>
        <p:spPr>
          <a:xfrm>
            <a:off x="9771559" y="381575"/>
            <a:ext cx="1816769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Where/when fish was born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3D2EF2F-5EA9-4D06-B229-821D02B13D36}"/>
              </a:ext>
            </a:extLst>
          </p:cNvPr>
          <p:cNvSpPr txBox="1"/>
          <p:nvPr/>
        </p:nvSpPr>
        <p:spPr>
          <a:xfrm>
            <a:off x="5694030" y="385753"/>
            <a:ext cx="1816769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Where/when fish was caught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9381628E-4739-4630-A0DB-B67259608587}"/>
              </a:ext>
            </a:extLst>
          </p:cNvPr>
          <p:cNvCxnSpPr>
            <a:cxnSpLocks/>
          </p:cNvCxnSpPr>
          <p:nvPr/>
        </p:nvCxnSpPr>
        <p:spPr>
          <a:xfrm>
            <a:off x="7820526" y="1840832"/>
            <a:ext cx="1552074" cy="1886914"/>
          </a:xfrm>
          <a:prstGeom prst="line">
            <a:avLst/>
          </a:prstGeom>
          <a:ln w="57150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539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B32444-4ED0-47C3-8EEA-2CC1D0742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population structure &amp; </a:t>
            </a:r>
            <a:br>
              <a:rPr lang="en-US" dirty="0"/>
            </a:br>
            <a:r>
              <a:rPr lang="en-US" dirty="0"/>
              <a:t>marine species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8570795-7A55-4340-8525-AF4DE511DEB4}"/>
              </a:ext>
            </a:extLst>
          </p:cNvPr>
          <p:cNvSpPr txBox="1"/>
          <p:nvPr/>
        </p:nvSpPr>
        <p:spPr>
          <a:xfrm>
            <a:off x="609600" y="5121741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Evolutionary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24FA0D3-82EE-4102-A23A-2DC7FB7D8500}"/>
              </a:ext>
            </a:extLst>
          </p:cNvPr>
          <p:cNvSpPr txBox="1"/>
          <p:nvPr/>
        </p:nvSpPr>
        <p:spPr>
          <a:xfrm>
            <a:off x="609600" y="2920096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Ecological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5E8D522-DDA1-4EB9-9C85-19D68F725AB0}"/>
              </a:ext>
            </a:extLst>
          </p:cNvPr>
          <p:cNvSpPr txBox="1"/>
          <p:nvPr/>
        </p:nvSpPr>
        <p:spPr>
          <a:xfrm>
            <a:off x="4305300" y="2643096"/>
            <a:ext cx="3981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Movement and migration behavior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51F0CC3-7053-426F-AC0D-0A011C6CE0D9}"/>
              </a:ext>
            </a:extLst>
          </p:cNvPr>
          <p:cNvSpPr txBox="1"/>
          <p:nvPr/>
        </p:nvSpPr>
        <p:spPr>
          <a:xfrm>
            <a:off x="4305300" y="4757738"/>
            <a:ext cx="4133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Interbreeding among populations of a single species</a:t>
            </a:r>
          </a:p>
        </p:txBody>
      </p:sp>
    </p:spTree>
    <p:extLst>
      <p:ext uri="{BB962C8B-B14F-4D97-AF65-F5344CB8AC3E}">
        <p14:creationId xmlns:p14="http://schemas.microsoft.com/office/powerpoint/2010/main" val="366292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2FC455-A59F-41ED-85B6-5C142F7BF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 fidelity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DAA7DD6B-EBE3-4BEF-93E3-7CA2C046D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100" y="1577340"/>
            <a:ext cx="453136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Hierarchical Agglomerative Cluster Analysis</a:t>
            </a:r>
            <a:endParaRPr lang="en-US" sz="2800" dirty="0"/>
          </a:p>
          <a:p>
            <a:pPr lvl="1"/>
            <a:r>
              <a:rPr lang="en-US" sz="2800" dirty="0"/>
              <a:t>Yellow Sea – more temporal variation</a:t>
            </a:r>
          </a:p>
          <a:p>
            <a:pPr lvl="1"/>
            <a:r>
              <a:rPr lang="en-US" sz="2800" dirty="0"/>
              <a:t>Pohang – less </a:t>
            </a:r>
          </a:p>
          <a:p>
            <a:pPr marL="457200" lvl="1" indent="0">
              <a:buNone/>
            </a:pPr>
            <a:r>
              <a:rPr lang="en-US" sz="2800" dirty="0"/>
              <a:t>    temporal variation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0B192E3-E413-4F1D-A9DE-91FE7443A5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5134" y="2475112"/>
            <a:ext cx="3304467" cy="4164181"/>
          </a:xfrm>
          <a:prstGeom prst="rect">
            <a:avLst/>
          </a:prstGeom>
        </p:spPr>
      </p:pic>
      <p:pic>
        <p:nvPicPr>
          <p:cNvPr id="10" name="Picture 9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119EB744-BB15-401D-B63B-5913460BF0A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6011" y="2487144"/>
            <a:ext cx="3524930" cy="41641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5CAC790-B079-458A-874C-7B5B4983FE57}"/>
              </a:ext>
            </a:extLst>
          </p:cNvPr>
          <p:cNvSpPr txBox="1"/>
          <p:nvPr/>
        </p:nvSpPr>
        <p:spPr>
          <a:xfrm>
            <a:off x="6585494" y="2174648"/>
            <a:ext cx="1644108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Where/when fish was born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ADBC39D-53DD-4A8C-A6BB-E2FD5B4AAD5E}"/>
              </a:ext>
            </a:extLst>
          </p:cNvPr>
          <p:cNvSpPr txBox="1"/>
          <p:nvPr/>
        </p:nvSpPr>
        <p:spPr>
          <a:xfrm>
            <a:off x="4925133" y="2174649"/>
            <a:ext cx="166036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Where/when fish was caught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A73B9F45-E789-4DA6-9F83-161552D1517C}"/>
              </a:ext>
            </a:extLst>
          </p:cNvPr>
          <p:cNvCxnSpPr/>
          <p:nvPr/>
        </p:nvCxnSpPr>
        <p:spPr>
          <a:xfrm>
            <a:off x="6573461" y="2174648"/>
            <a:ext cx="0" cy="676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345AA38-8329-4358-B49F-6D0CFCD4F1A4}"/>
              </a:ext>
            </a:extLst>
          </p:cNvPr>
          <p:cNvSpPr txBox="1"/>
          <p:nvPr/>
        </p:nvSpPr>
        <p:spPr>
          <a:xfrm>
            <a:off x="10130798" y="2167570"/>
            <a:ext cx="1780141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Where/when fish was born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C253915-9C32-46ED-B66A-AF2F0F1C0082}"/>
              </a:ext>
            </a:extLst>
          </p:cNvPr>
          <p:cNvSpPr txBox="1"/>
          <p:nvPr/>
        </p:nvSpPr>
        <p:spPr>
          <a:xfrm>
            <a:off x="8386010" y="2167571"/>
            <a:ext cx="1744788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Where/when fish was caught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BDCF70E-6A59-480A-BBB5-7F3709E1A190}"/>
              </a:ext>
            </a:extLst>
          </p:cNvPr>
          <p:cNvCxnSpPr/>
          <p:nvPr/>
        </p:nvCxnSpPr>
        <p:spPr>
          <a:xfrm>
            <a:off x="10118766" y="2167570"/>
            <a:ext cx="0" cy="676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218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2FC455-A59F-41ED-85B6-5C142F7BF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 fidelity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DAA7DD6B-EBE3-4BEF-93E3-7CA2C046D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100" y="1577340"/>
            <a:ext cx="453136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Hierarchical Agglomerative Cluster Analysis</a:t>
            </a:r>
            <a:endParaRPr lang="en-US" sz="2800" dirty="0"/>
          </a:p>
          <a:p>
            <a:pPr lvl="1"/>
            <a:r>
              <a:rPr lang="en-US" sz="2800" dirty="0" err="1"/>
              <a:t>Jinhae</a:t>
            </a:r>
            <a:r>
              <a:rPr lang="en-US" sz="2800" dirty="0"/>
              <a:t> Bay – early / late spawning groups consistent over time</a:t>
            </a:r>
            <a:endParaRPr lang="en-US" dirty="0"/>
          </a:p>
          <a:p>
            <a:endParaRPr lang="en-US" dirty="0"/>
          </a:p>
        </p:txBody>
      </p:sp>
      <p:pic>
        <p:nvPicPr>
          <p:cNvPr id="13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C64BEA8A-A96E-4C7D-8BCD-C0E311D265D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8385" y="2396339"/>
            <a:ext cx="5031874" cy="40965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47E5A32-EE8D-40EA-96AA-14A26855CB59}"/>
              </a:ext>
            </a:extLst>
          </p:cNvPr>
          <p:cNvSpPr txBox="1"/>
          <p:nvPr/>
        </p:nvSpPr>
        <p:spPr>
          <a:xfrm>
            <a:off x="9203490" y="1966894"/>
            <a:ext cx="1816769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Where/when fish was born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243458B-5AB4-497A-B218-8A01837EF9BB}"/>
              </a:ext>
            </a:extLst>
          </p:cNvPr>
          <p:cNvSpPr txBox="1"/>
          <p:nvPr/>
        </p:nvSpPr>
        <p:spPr>
          <a:xfrm>
            <a:off x="5988385" y="1989839"/>
            <a:ext cx="1816769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Where/when fish was caught</a:t>
            </a:r>
          </a:p>
        </p:txBody>
      </p:sp>
    </p:spTree>
    <p:extLst>
      <p:ext uri="{BB962C8B-B14F-4D97-AF65-F5344CB8AC3E}">
        <p14:creationId xmlns:p14="http://schemas.microsoft.com/office/powerpoint/2010/main" val="4112302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5A26D2-B3B0-44F5-A935-552BBD5E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38D05E-0D84-403C-BFF3-5B28C976F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How different are otolith microchemistry concentrations across Pacific cod spawning grounds around the Korean peninsula?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 Pacific cod display site fidelity to natal spawning aggregates?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What additional insights and management tools can be gained by comparing and/or integrating next-generation genetic data with otolith microchemistry data?</a:t>
            </a:r>
          </a:p>
          <a:p>
            <a:pPr lvl="1"/>
            <a:r>
              <a:rPr lang="en-US" sz="2800" dirty="0"/>
              <a:t>NMDS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0A0FD15-AA05-4B44-8475-728326C27DBB}"/>
              </a:ext>
            </a:extLst>
          </p:cNvPr>
          <p:cNvSpPr/>
          <p:nvPr/>
        </p:nvSpPr>
        <p:spPr>
          <a:xfrm>
            <a:off x="1581150" y="4401344"/>
            <a:ext cx="1715503" cy="567698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41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2FC455-A59F-41ED-85B6-5C142F7BF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genetics v. otolith microchemistry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66AD3D01-FAAF-4406-9C7E-D2FDA4A52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2716" y="1757113"/>
            <a:ext cx="4186990" cy="473576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200" dirty="0"/>
              <a:t>K = 3</a:t>
            </a:r>
          </a:p>
          <a:p>
            <a:pPr marL="0" indent="0">
              <a:buNone/>
            </a:pPr>
            <a:r>
              <a:rPr lang="en-US" dirty="0"/>
              <a:t>Stress = 0.0933</a:t>
            </a:r>
          </a:p>
          <a:p>
            <a:pPr marL="0" indent="0">
              <a:buNone/>
            </a:pPr>
            <a:r>
              <a:rPr lang="en-US" dirty="0"/>
              <a:t>Linear R</a:t>
            </a:r>
            <a:r>
              <a:rPr lang="en-US" baseline="30000" dirty="0"/>
              <a:t>2</a:t>
            </a:r>
            <a:r>
              <a:rPr lang="en-US" dirty="0"/>
              <a:t> = 0.97</a:t>
            </a:r>
          </a:p>
          <a:p>
            <a:pPr marL="0" indent="0">
              <a:buNone/>
            </a:pPr>
            <a:endParaRPr lang="en-US" dirty="0"/>
          </a:p>
          <a:p>
            <a:endParaRPr lang="en-US" sz="3200" dirty="0"/>
          </a:p>
          <a:p>
            <a:r>
              <a:rPr lang="en-US" sz="3200" dirty="0"/>
              <a:t>Conclusions:</a:t>
            </a:r>
          </a:p>
          <a:p>
            <a:pPr lvl="1"/>
            <a:r>
              <a:rPr lang="en-US" sz="2800" dirty="0"/>
              <a:t>2 genetically distinct groups: west and south</a:t>
            </a:r>
          </a:p>
          <a:p>
            <a:pPr lvl="1"/>
            <a:r>
              <a:rPr lang="en-US" sz="2800" dirty="0"/>
              <a:t>Otolith microchemistry shows structure on finer scales</a:t>
            </a:r>
          </a:p>
          <a:p>
            <a:pPr lvl="1"/>
            <a:r>
              <a:rPr lang="en-US" sz="2800" dirty="0"/>
              <a:t>Potential for verifying source of genetic migrants</a:t>
            </a:r>
          </a:p>
          <a:p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7" t="1644" r="3054" b="13628"/>
          <a:stretch/>
        </p:blipFill>
        <p:spPr>
          <a:xfrm>
            <a:off x="838200" y="1690688"/>
            <a:ext cx="6478859" cy="461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219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5A26D2-B3B0-44F5-A935-552BBD5E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acknowledgements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0E4AC478-B0CF-4B88-B981-03C6FD79679B}"/>
              </a:ext>
            </a:extLst>
          </p:cNvPr>
          <p:cNvSpPr txBox="1">
            <a:spLocks/>
          </p:cNvSpPr>
          <p:nvPr/>
        </p:nvSpPr>
        <p:spPr>
          <a:xfrm>
            <a:off x="0" y="25273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sources</a:t>
            </a:r>
          </a:p>
        </p:txBody>
      </p:sp>
      <p:pic>
        <p:nvPicPr>
          <p:cNvPr id="7" name="Picture 2" descr="https://safsgss.files.wordpress.com/2012/10/safs_logo3001.png">
            <a:extLst>
              <a:ext uri="{FF2B5EF4-FFF2-40B4-BE49-F238E27FC236}">
                <a16:creationId xmlns:a16="http://schemas.microsoft.com/office/drawing/2014/main" xmlns="" id="{77BC7EBB-A224-464C-ACA1-A2E319AA6D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572000" y="60435"/>
            <a:ext cx="1371600" cy="1123672"/>
          </a:xfrm>
          <a:prstGeom prst="rect">
            <a:avLst/>
          </a:prstGeom>
          <a:ln w="3175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result for NOAA fisheries logo">
            <a:extLst>
              <a:ext uri="{FF2B5EF4-FFF2-40B4-BE49-F238E27FC236}">
                <a16:creationId xmlns:a16="http://schemas.microsoft.com/office/drawing/2014/main" xmlns="" id="{CA8ACB86-8CFD-4E3E-A2F1-2058AC117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43600" y="81688"/>
            <a:ext cx="2814373" cy="98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korea national institute of fisheries science">
            <a:extLst>
              <a:ext uri="{FF2B5EF4-FFF2-40B4-BE49-F238E27FC236}">
                <a16:creationId xmlns:a16="http://schemas.microsoft.com/office/drawing/2014/main" xmlns="" id="{47568BFB-F24D-4CFA-9188-3CF74A5A5E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" t="12755" r="82138" b="22000"/>
          <a:stretch/>
        </p:blipFill>
        <p:spPr bwMode="auto">
          <a:xfrm>
            <a:off x="8800956" y="81688"/>
            <a:ext cx="1416608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gyeongsang national university logo">
            <a:extLst>
              <a:ext uri="{FF2B5EF4-FFF2-40B4-BE49-F238E27FC236}">
                <a16:creationId xmlns:a16="http://schemas.microsoft.com/office/drawing/2014/main" xmlns="" id="{C0C68D25-80F0-40D5-A6B7-E84709D28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1081" y="81688"/>
            <a:ext cx="1328500" cy="132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767527EB-1B51-4EF9-9BC5-7D1B8706B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909" y="1179449"/>
            <a:ext cx="7945663" cy="1669798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Age &amp; Growth Lab, Alaska Fisheries Science Center</a:t>
            </a:r>
          </a:p>
          <a:p>
            <a:r>
              <a:rPr lang="en-US" sz="2000" dirty="0" err="1">
                <a:solidFill>
                  <a:schemeClr val="tx1"/>
                </a:solidFill>
              </a:rPr>
              <a:t>MERlab</a:t>
            </a:r>
            <a:r>
              <a:rPr lang="en-US" sz="2000" dirty="0">
                <a:solidFill>
                  <a:schemeClr val="tx1"/>
                </a:solidFill>
              </a:rPr>
              <a:t>, University of Washington</a:t>
            </a:r>
          </a:p>
          <a:p>
            <a:r>
              <a:rPr lang="en-US" sz="2000" dirty="0">
                <a:solidFill>
                  <a:schemeClr val="tx1"/>
                </a:solidFill>
              </a:rPr>
              <a:t>Dr. </a:t>
            </a:r>
            <a:r>
              <a:rPr lang="en-US" sz="2000" dirty="0" err="1">
                <a:solidFill>
                  <a:schemeClr val="tx1"/>
                </a:solidFill>
              </a:rPr>
              <a:t>Wooseok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Gwak</a:t>
            </a:r>
            <a:r>
              <a:rPr lang="en-US" sz="2000" dirty="0">
                <a:solidFill>
                  <a:schemeClr val="tx1"/>
                </a:solidFill>
              </a:rPr>
              <a:t> , GNU &amp; Dr. </a:t>
            </a:r>
            <a:r>
              <a:rPr lang="en-US" sz="2000" dirty="0" err="1">
                <a:solidFill>
                  <a:schemeClr val="tx1"/>
                </a:solidFill>
              </a:rPr>
              <a:t>Sukyung</a:t>
            </a:r>
            <a:r>
              <a:rPr lang="en-US" sz="2000" dirty="0">
                <a:solidFill>
                  <a:schemeClr val="tx1"/>
                </a:solidFill>
              </a:rPr>
              <a:t> Kang, NIFS</a:t>
            </a:r>
          </a:p>
          <a:p>
            <a:r>
              <a:rPr lang="en-US" sz="2000" dirty="0">
                <a:solidFill>
                  <a:schemeClr val="tx1"/>
                </a:solidFill>
              </a:rPr>
              <a:t>NOAA and NIFS: US-Korea Joint Panel on Fisheries Research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3908" y="3499080"/>
            <a:ext cx="12018091" cy="3561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Gwak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W. S. &amp; Nakayama, K. Genetic variation and population structure of the Pacific cod Gadus macrocephalus in Korean waters revealed by mtDNA and msDNA markers. </a:t>
            </a:r>
            <a:r>
              <a:rPr lang="en-US" sz="1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Fish. Sci.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77,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945–952 (2011</a:t>
            </a:r>
            <a:r>
              <a:rPr lang="en-US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Matta, M. E., Short, J., Helser, T.,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Ormseth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O. &amp; Miller, J. Spatial and temporal variation in otolith elemental chemistry of young-of-year Pacific cod in the Gulf of Alaska.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 M., Munro, P.,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Neidetcher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K. &amp; Nichol, D. G. Observations of Seasonal Movement from a Single Tag Release Group of Pacific Cod in the Eastern Bering Sea.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Mar. Coast. Fish.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6,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287–296 (2014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McCune, B. &amp; Grace, J. B. Chapter 9: Data Transformations. in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Ecological Communities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67–79 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MjM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Software, 2002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Oksanen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vegan: Community Ecology Packages.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(2018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Core Team. R: A language and environment for statistical computing.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Found. Stat.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(2013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Galili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dendextend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 R package for visualizing, adjusting, and comparing trees of hierarchical clustering.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Bioinformatics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(2015). doi:10.1093/bioinformatics/btv428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173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B32444-4ED0-47C3-8EEA-2CC1D0742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population structure &amp;</a:t>
            </a:r>
            <a:br>
              <a:rPr lang="en-US" dirty="0"/>
            </a:br>
            <a:r>
              <a:rPr lang="en-US" dirty="0"/>
              <a:t>fisheries management</a:t>
            </a:r>
          </a:p>
        </p:txBody>
      </p:sp>
      <p:pic>
        <p:nvPicPr>
          <p:cNvPr id="6146" name="Picture 2" descr="Image result for pacific cod fishery management area alaska">
            <a:extLst>
              <a:ext uri="{FF2B5EF4-FFF2-40B4-BE49-F238E27FC236}">
                <a16:creationId xmlns:a16="http://schemas.microsoft.com/office/drawing/2014/main" xmlns="" id="{42ED7F10-5272-4216-90E2-4C89B9F3E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33662" y="1811004"/>
            <a:ext cx="6924676" cy="482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752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B32444-4ED0-47C3-8EEA-2CC1D0742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population structure &amp; </a:t>
            </a:r>
            <a:br>
              <a:rPr lang="en-US" dirty="0"/>
            </a:br>
            <a:r>
              <a:rPr lang="en-US" dirty="0"/>
              <a:t>pacific cod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8570795-7A55-4340-8525-AF4DE511DEB4}"/>
              </a:ext>
            </a:extLst>
          </p:cNvPr>
          <p:cNvSpPr txBox="1"/>
          <p:nvPr/>
        </p:nvSpPr>
        <p:spPr>
          <a:xfrm>
            <a:off x="609600" y="5121741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Evolutionary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24FA0D3-82EE-4102-A23A-2DC7FB7D8500}"/>
              </a:ext>
            </a:extLst>
          </p:cNvPr>
          <p:cNvSpPr txBox="1"/>
          <p:nvPr/>
        </p:nvSpPr>
        <p:spPr>
          <a:xfrm>
            <a:off x="609600" y="2920096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Ecological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5E8D522-DDA1-4EB9-9C85-19D68F725AB0}"/>
              </a:ext>
            </a:extLst>
          </p:cNvPr>
          <p:cNvSpPr txBox="1"/>
          <p:nvPr/>
        </p:nvSpPr>
        <p:spPr>
          <a:xfrm>
            <a:off x="4305300" y="2643096"/>
            <a:ext cx="3981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Movement and migration behavior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51F0CC3-7053-426F-AC0D-0A011C6CE0D9}"/>
              </a:ext>
            </a:extLst>
          </p:cNvPr>
          <p:cNvSpPr txBox="1"/>
          <p:nvPr/>
        </p:nvSpPr>
        <p:spPr>
          <a:xfrm>
            <a:off x="4305300" y="4757738"/>
            <a:ext cx="4133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Interbreeding among populations of a single species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E1DF25E-6763-49BC-9D66-40547D7DE47F}"/>
              </a:ext>
            </a:extLst>
          </p:cNvPr>
          <p:cNvSpPr txBox="1"/>
          <p:nvPr/>
        </p:nvSpPr>
        <p:spPr>
          <a:xfrm>
            <a:off x="8572500" y="2735430"/>
            <a:ext cx="3181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Annual migration to spawning aggregations </a:t>
            </a:r>
          </a:p>
          <a:p>
            <a:pPr algn="ctr"/>
            <a:r>
              <a:rPr lang="en-US" sz="2400" dirty="0"/>
              <a:t>(site fidelity)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E12C2D9-EFD6-4659-9B80-13D8617F25EC}"/>
              </a:ext>
            </a:extLst>
          </p:cNvPr>
          <p:cNvSpPr txBox="1"/>
          <p:nvPr/>
        </p:nvSpPr>
        <p:spPr>
          <a:xfrm>
            <a:off x="8677275" y="5127098"/>
            <a:ext cx="3009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Amount of straying between spawning aggregations</a:t>
            </a:r>
          </a:p>
        </p:txBody>
      </p:sp>
      <p:sp>
        <p:nvSpPr>
          <p:cNvPr id="14" name="Double Bracket 13">
            <a:extLst>
              <a:ext uri="{FF2B5EF4-FFF2-40B4-BE49-F238E27FC236}">
                <a16:creationId xmlns:a16="http://schemas.microsoft.com/office/drawing/2014/main" xmlns="" id="{26A33630-30C3-4A90-89EB-2124C4FF146F}"/>
              </a:ext>
            </a:extLst>
          </p:cNvPr>
          <p:cNvSpPr/>
          <p:nvPr/>
        </p:nvSpPr>
        <p:spPr>
          <a:xfrm>
            <a:off x="8439150" y="2643096"/>
            <a:ext cx="3486150" cy="1292663"/>
          </a:xfrm>
          <a:prstGeom prst="bracketPair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uble Bracket 14">
            <a:extLst>
              <a:ext uri="{FF2B5EF4-FFF2-40B4-BE49-F238E27FC236}">
                <a16:creationId xmlns:a16="http://schemas.microsoft.com/office/drawing/2014/main" xmlns="" id="{35AE4B7D-15BF-49F4-9DE0-BDE0EAD50EC6}"/>
              </a:ext>
            </a:extLst>
          </p:cNvPr>
          <p:cNvSpPr/>
          <p:nvPr/>
        </p:nvSpPr>
        <p:spPr>
          <a:xfrm>
            <a:off x="8439150" y="5075573"/>
            <a:ext cx="3486150" cy="1292663"/>
          </a:xfrm>
          <a:prstGeom prst="bracketPair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45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B32444-4ED0-47C3-8EEA-2CC1D0742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population structure &amp; </a:t>
            </a:r>
            <a:br>
              <a:rPr lang="en-US" dirty="0"/>
            </a:br>
            <a:r>
              <a:rPr lang="en-US" dirty="0"/>
              <a:t>marine research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8570795-7A55-4340-8525-AF4DE511DEB4}"/>
              </a:ext>
            </a:extLst>
          </p:cNvPr>
          <p:cNvSpPr txBox="1"/>
          <p:nvPr/>
        </p:nvSpPr>
        <p:spPr>
          <a:xfrm>
            <a:off x="609600" y="5121741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Evolutionary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24FA0D3-82EE-4102-A23A-2DC7FB7D8500}"/>
              </a:ext>
            </a:extLst>
          </p:cNvPr>
          <p:cNvSpPr txBox="1"/>
          <p:nvPr/>
        </p:nvSpPr>
        <p:spPr>
          <a:xfrm>
            <a:off x="609600" y="2920096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Ecological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5E8D522-DDA1-4EB9-9C85-19D68F725AB0}"/>
              </a:ext>
            </a:extLst>
          </p:cNvPr>
          <p:cNvSpPr txBox="1"/>
          <p:nvPr/>
        </p:nvSpPr>
        <p:spPr>
          <a:xfrm>
            <a:off x="4305300" y="2643096"/>
            <a:ext cx="3981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Movement and migration behavior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51F0CC3-7053-426F-AC0D-0A011C6CE0D9}"/>
              </a:ext>
            </a:extLst>
          </p:cNvPr>
          <p:cNvSpPr txBox="1"/>
          <p:nvPr/>
        </p:nvSpPr>
        <p:spPr>
          <a:xfrm>
            <a:off x="4305300" y="4757738"/>
            <a:ext cx="4133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Interbreeding among populations of a single species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9C23BE4-5426-4F37-9791-9D242271FB58}"/>
              </a:ext>
            </a:extLst>
          </p:cNvPr>
          <p:cNvSpPr txBox="1"/>
          <p:nvPr/>
        </p:nvSpPr>
        <p:spPr>
          <a:xfrm>
            <a:off x="9455658" y="5121741"/>
            <a:ext cx="2514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Genetic markers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xmlns="" id="{05EBDDAA-5858-4AF7-8711-E8321EF9F983}"/>
              </a:ext>
            </a:extLst>
          </p:cNvPr>
          <p:cNvSpPr/>
          <p:nvPr/>
        </p:nvSpPr>
        <p:spPr>
          <a:xfrm>
            <a:off x="8439150" y="5256451"/>
            <a:ext cx="978408" cy="8077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36CD32B-43D1-4EDA-B203-126C68C6646D}"/>
              </a:ext>
            </a:extLst>
          </p:cNvPr>
          <p:cNvSpPr txBox="1"/>
          <p:nvPr/>
        </p:nvSpPr>
        <p:spPr>
          <a:xfrm>
            <a:off x="9467850" y="2617705"/>
            <a:ext cx="2514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Mark-Recapture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xmlns="" id="{B4660E94-B24B-4FFE-A20B-3FAF7132A270}"/>
              </a:ext>
            </a:extLst>
          </p:cNvPr>
          <p:cNvSpPr/>
          <p:nvPr/>
        </p:nvSpPr>
        <p:spPr>
          <a:xfrm>
            <a:off x="8451342" y="2752415"/>
            <a:ext cx="978408" cy="8077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63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B32444-4ED0-47C3-8EEA-2CC1D0742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population structure &amp; </a:t>
            </a:r>
            <a:br>
              <a:rPr lang="en-US" dirty="0"/>
            </a:br>
            <a:r>
              <a:rPr lang="en-US" dirty="0"/>
              <a:t>marine species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8570795-7A55-4340-8525-AF4DE511DEB4}"/>
              </a:ext>
            </a:extLst>
          </p:cNvPr>
          <p:cNvSpPr txBox="1"/>
          <p:nvPr/>
        </p:nvSpPr>
        <p:spPr>
          <a:xfrm>
            <a:off x="609600" y="5121741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Evolutionary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24FA0D3-82EE-4102-A23A-2DC7FB7D8500}"/>
              </a:ext>
            </a:extLst>
          </p:cNvPr>
          <p:cNvSpPr txBox="1"/>
          <p:nvPr/>
        </p:nvSpPr>
        <p:spPr>
          <a:xfrm>
            <a:off x="609600" y="2920096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Ecological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5E8D522-DDA1-4EB9-9C85-19D68F725AB0}"/>
              </a:ext>
            </a:extLst>
          </p:cNvPr>
          <p:cNvSpPr txBox="1"/>
          <p:nvPr/>
        </p:nvSpPr>
        <p:spPr>
          <a:xfrm>
            <a:off x="4305300" y="2643096"/>
            <a:ext cx="3981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Movement and migration behavior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51F0CC3-7053-426F-AC0D-0A011C6CE0D9}"/>
              </a:ext>
            </a:extLst>
          </p:cNvPr>
          <p:cNvSpPr txBox="1"/>
          <p:nvPr/>
        </p:nvSpPr>
        <p:spPr>
          <a:xfrm>
            <a:off x="4305300" y="4757738"/>
            <a:ext cx="4133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Interbreeding among populations of a single species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9C23BE4-5426-4F37-9791-9D242271FB58}"/>
              </a:ext>
            </a:extLst>
          </p:cNvPr>
          <p:cNvSpPr txBox="1"/>
          <p:nvPr/>
        </p:nvSpPr>
        <p:spPr>
          <a:xfrm>
            <a:off x="9455658" y="5121741"/>
            <a:ext cx="2514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Genetic markers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xmlns="" id="{05EBDDAA-5858-4AF7-8711-E8321EF9F983}"/>
              </a:ext>
            </a:extLst>
          </p:cNvPr>
          <p:cNvSpPr/>
          <p:nvPr/>
        </p:nvSpPr>
        <p:spPr>
          <a:xfrm>
            <a:off x="8439150" y="5256451"/>
            <a:ext cx="978408" cy="8077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36CD32B-43D1-4EDA-B203-126C68C6646D}"/>
              </a:ext>
            </a:extLst>
          </p:cNvPr>
          <p:cNvSpPr txBox="1"/>
          <p:nvPr/>
        </p:nvSpPr>
        <p:spPr>
          <a:xfrm>
            <a:off x="9467850" y="2617705"/>
            <a:ext cx="27241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Otolith Micro-chemistry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xmlns="" id="{B4660E94-B24B-4FFE-A20B-3FAF7132A270}"/>
              </a:ext>
            </a:extLst>
          </p:cNvPr>
          <p:cNvSpPr/>
          <p:nvPr/>
        </p:nvSpPr>
        <p:spPr>
          <a:xfrm>
            <a:off x="8451342" y="2752415"/>
            <a:ext cx="978408" cy="8077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Image result for pacific cod otolith">
            <a:extLst>
              <a:ext uri="{FF2B5EF4-FFF2-40B4-BE49-F238E27FC236}">
                <a16:creationId xmlns:a16="http://schemas.microsoft.com/office/drawing/2014/main" xmlns="" id="{AA979B0D-45A8-454E-ADC8-5CC085A07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10163262" y="1221046"/>
            <a:ext cx="1333326" cy="145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802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Image result for alaska bathymetry">
            <a:extLst>
              <a:ext uri="{FF2B5EF4-FFF2-40B4-BE49-F238E27FC236}">
                <a16:creationId xmlns:a16="http://schemas.microsoft.com/office/drawing/2014/main" xmlns="" id="{76F8FFB2-18F1-4AE2-B1BF-9512205B5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81450" y="501141"/>
            <a:ext cx="8008343" cy="584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elated image">
            <a:extLst>
              <a:ext uri="{FF2B5EF4-FFF2-40B4-BE49-F238E27FC236}">
                <a16:creationId xmlns:a16="http://schemas.microsoft.com/office/drawing/2014/main" xmlns="" id="{27473312-D08E-45C4-9605-1C0A834C7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DE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3594" r="96927">
                        <a14:foregroundMark x1="7500" y1="49167" x2="7500" y2="49167"/>
                        <a14:foregroundMark x1="93906" y1="44740" x2="93906" y2="44740"/>
                        <a14:foregroundMark x1="3594" y1="49167" x2="3594" y2="49167"/>
                        <a14:foregroundMark x1="96927" y1="46927" x2="96927" y2="469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0036" y="367324"/>
            <a:ext cx="1261664" cy="126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xmlns="" id="{E9AA951E-83E2-479A-86FF-313A5395BFB9}"/>
              </a:ext>
            </a:extLst>
          </p:cNvPr>
          <p:cNvSpPr/>
          <p:nvPr/>
        </p:nvSpPr>
        <p:spPr>
          <a:xfrm>
            <a:off x="8629650" y="1628988"/>
            <a:ext cx="438150" cy="4093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6CB61E31-6E61-4B71-95EE-776899F3ABDB}"/>
              </a:ext>
            </a:extLst>
          </p:cNvPr>
          <p:cNvCxnSpPr>
            <a:cxnSpLocks/>
            <a:stCxn id="6" idx="2"/>
            <a:endCxn id="10" idx="3"/>
          </p:cNvCxnSpPr>
          <p:nvPr/>
        </p:nvCxnSpPr>
        <p:spPr>
          <a:xfrm flipH="1" flipV="1">
            <a:off x="2171700" y="998156"/>
            <a:ext cx="6457950" cy="8355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379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Image result for alaska bathymetry">
            <a:extLst>
              <a:ext uri="{FF2B5EF4-FFF2-40B4-BE49-F238E27FC236}">
                <a16:creationId xmlns:a16="http://schemas.microsoft.com/office/drawing/2014/main" xmlns="" id="{76F8FFB2-18F1-4AE2-B1BF-9512205B5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81450" y="501141"/>
            <a:ext cx="8008343" cy="584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elated image">
            <a:extLst>
              <a:ext uri="{FF2B5EF4-FFF2-40B4-BE49-F238E27FC236}">
                <a16:creationId xmlns:a16="http://schemas.microsoft.com/office/drawing/2014/main" xmlns="" id="{27473312-D08E-45C4-9605-1C0A834C7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DE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3594" r="96927">
                        <a14:foregroundMark x1="7500" y1="49167" x2="7500" y2="49167"/>
                        <a14:foregroundMark x1="93906" y1="44740" x2="93906" y2="44740"/>
                        <a14:foregroundMark x1="3594" y1="49167" x2="3594" y2="49167"/>
                        <a14:foregroundMark x1="96927" y1="46927" x2="96927" y2="469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0036" y="367324"/>
            <a:ext cx="1261664" cy="126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xmlns="" id="{E9AA951E-83E2-479A-86FF-313A5395BFB9}"/>
              </a:ext>
            </a:extLst>
          </p:cNvPr>
          <p:cNvSpPr/>
          <p:nvPr/>
        </p:nvSpPr>
        <p:spPr>
          <a:xfrm>
            <a:off x="8629650" y="1628988"/>
            <a:ext cx="438150" cy="4093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951197BE-DF3D-4376-BF17-52C539F96AD4}"/>
              </a:ext>
            </a:extLst>
          </p:cNvPr>
          <p:cNvSpPr/>
          <p:nvPr/>
        </p:nvSpPr>
        <p:spPr>
          <a:xfrm>
            <a:off x="7334250" y="3670595"/>
            <a:ext cx="438150" cy="4093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6CB61E31-6E61-4B71-95EE-776899F3ABDB}"/>
              </a:ext>
            </a:extLst>
          </p:cNvPr>
          <p:cNvCxnSpPr>
            <a:cxnSpLocks/>
            <a:stCxn id="6" idx="2"/>
            <a:endCxn id="10" idx="3"/>
          </p:cNvCxnSpPr>
          <p:nvPr/>
        </p:nvCxnSpPr>
        <p:spPr>
          <a:xfrm flipH="1" flipV="1">
            <a:off x="2171700" y="998156"/>
            <a:ext cx="6457950" cy="8355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51D013DD-CDD2-4723-B2EE-872EF4DAD32D}"/>
              </a:ext>
            </a:extLst>
          </p:cNvPr>
          <p:cNvGrpSpPr/>
          <p:nvPr/>
        </p:nvGrpSpPr>
        <p:grpSpPr>
          <a:xfrm>
            <a:off x="812871" y="1942507"/>
            <a:ext cx="1688958" cy="1688958"/>
            <a:chOff x="786477" y="1628988"/>
            <a:chExt cx="1688958" cy="1688958"/>
          </a:xfrm>
        </p:grpSpPr>
        <p:pic>
          <p:nvPicPr>
            <p:cNvPr id="2052" name="Picture 4" descr="Related image">
              <a:extLst>
                <a:ext uri="{FF2B5EF4-FFF2-40B4-BE49-F238E27FC236}">
                  <a16:creationId xmlns:a16="http://schemas.microsoft.com/office/drawing/2014/main" xmlns="" id="{54F49161-8115-4692-8208-5070DBD1EE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3594" r="96927">
                          <a14:foregroundMark x1="7500" y1="49167" x2="7500" y2="49167"/>
                          <a14:foregroundMark x1="93906" y1="44740" x2="93906" y2="44740"/>
                          <a14:foregroundMark x1="3594" y1="49167" x2="3594" y2="49167"/>
                          <a14:foregroundMark x1="96927" y1="46927" x2="96927" y2="4692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477" y="1628988"/>
              <a:ext cx="1688958" cy="16889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Related image">
              <a:extLst>
                <a:ext uri="{FF2B5EF4-FFF2-40B4-BE49-F238E27FC236}">
                  <a16:creationId xmlns:a16="http://schemas.microsoft.com/office/drawing/2014/main" xmlns="" id="{109BA863-6CB8-42AB-8DC1-FD528B1C64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3594" r="96927">
                          <a14:foregroundMark x1="7500" y1="49167" x2="7500" y2="49167"/>
                          <a14:foregroundMark x1="93906" y1="44740" x2="93906" y2="44740"/>
                          <a14:foregroundMark x1="3594" y1="49167" x2="3594" y2="49167"/>
                          <a14:foregroundMark x1="96927" y1="46927" x2="96927" y2="4692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24" y="1842635"/>
              <a:ext cx="1261664" cy="1261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B1CC00BA-F7AC-41C6-A50F-E72149FE48BC}"/>
              </a:ext>
            </a:extLst>
          </p:cNvPr>
          <p:cNvCxnSpPr>
            <a:stCxn id="13" idx="2"/>
            <a:endCxn id="2052" idx="3"/>
          </p:cNvCxnSpPr>
          <p:nvPr/>
        </p:nvCxnSpPr>
        <p:spPr>
          <a:xfrm flipH="1" flipV="1">
            <a:off x="2501829" y="2786986"/>
            <a:ext cx="4832421" cy="1088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61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Image result for alaska bathymetry">
            <a:extLst>
              <a:ext uri="{FF2B5EF4-FFF2-40B4-BE49-F238E27FC236}">
                <a16:creationId xmlns:a16="http://schemas.microsoft.com/office/drawing/2014/main" xmlns="" id="{76F8FFB2-18F1-4AE2-B1BF-9512205B5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81450" y="501141"/>
            <a:ext cx="8008343" cy="584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elated image">
            <a:extLst>
              <a:ext uri="{FF2B5EF4-FFF2-40B4-BE49-F238E27FC236}">
                <a16:creationId xmlns:a16="http://schemas.microsoft.com/office/drawing/2014/main" xmlns="" id="{27473312-D08E-45C4-9605-1C0A834C7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DE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3594" r="96927">
                        <a14:foregroundMark x1="7500" y1="49167" x2="7500" y2="49167"/>
                        <a14:foregroundMark x1="93906" y1="44740" x2="93906" y2="44740"/>
                        <a14:foregroundMark x1="3594" y1="49167" x2="3594" y2="49167"/>
                        <a14:foregroundMark x1="96927" y1="46927" x2="96927" y2="469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0036" y="367324"/>
            <a:ext cx="1261664" cy="126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xmlns="" id="{E9AA951E-83E2-479A-86FF-313A5395BFB9}"/>
              </a:ext>
            </a:extLst>
          </p:cNvPr>
          <p:cNvSpPr/>
          <p:nvPr/>
        </p:nvSpPr>
        <p:spPr>
          <a:xfrm>
            <a:off x="8629650" y="1628988"/>
            <a:ext cx="438150" cy="4093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951197BE-DF3D-4376-BF17-52C539F96AD4}"/>
              </a:ext>
            </a:extLst>
          </p:cNvPr>
          <p:cNvSpPr/>
          <p:nvPr/>
        </p:nvSpPr>
        <p:spPr>
          <a:xfrm>
            <a:off x="7334250" y="3670595"/>
            <a:ext cx="438150" cy="4093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08E4C751-74A8-4BB4-BC79-DEBA48AB2F22}"/>
              </a:ext>
            </a:extLst>
          </p:cNvPr>
          <p:cNvSpPr/>
          <p:nvPr/>
        </p:nvSpPr>
        <p:spPr>
          <a:xfrm>
            <a:off x="6896100" y="5305660"/>
            <a:ext cx="438150" cy="4093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6CB61E31-6E61-4B71-95EE-776899F3ABDB}"/>
              </a:ext>
            </a:extLst>
          </p:cNvPr>
          <p:cNvCxnSpPr>
            <a:cxnSpLocks/>
            <a:stCxn id="6" idx="2"/>
            <a:endCxn id="10" idx="3"/>
          </p:cNvCxnSpPr>
          <p:nvPr/>
        </p:nvCxnSpPr>
        <p:spPr>
          <a:xfrm flipH="1" flipV="1">
            <a:off x="2171700" y="998156"/>
            <a:ext cx="6457950" cy="8355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51D013DD-CDD2-4723-B2EE-872EF4DAD32D}"/>
              </a:ext>
            </a:extLst>
          </p:cNvPr>
          <p:cNvGrpSpPr/>
          <p:nvPr/>
        </p:nvGrpSpPr>
        <p:grpSpPr>
          <a:xfrm>
            <a:off x="812871" y="1942507"/>
            <a:ext cx="1688958" cy="1688958"/>
            <a:chOff x="786477" y="1628988"/>
            <a:chExt cx="1688958" cy="1688958"/>
          </a:xfrm>
        </p:grpSpPr>
        <p:pic>
          <p:nvPicPr>
            <p:cNvPr id="2052" name="Picture 4" descr="Related image">
              <a:extLst>
                <a:ext uri="{FF2B5EF4-FFF2-40B4-BE49-F238E27FC236}">
                  <a16:creationId xmlns:a16="http://schemas.microsoft.com/office/drawing/2014/main" xmlns="" id="{54F49161-8115-4692-8208-5070DBD1EE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3594" r="96927">
                          <a14:foregroundMark x1="7500" y1="49167" x2="7500" y2="49167"/>
                          <a14:foregroundMark x1="93906" y1="44740" x2="93906" y2="44740"/>
                          <a14:foregroundMark x1="3594" y1="49167" x2="3594" y2="49167"/>
                          <a14:foregroundMark x1="96927" y1="46927" x2="96927" y2="4692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477" y="1628988"/>
              <a:ext cx="1688958" cy="16889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Related image">
              <a:extLst>
                <a:ext uri="{FF2B5EF4-FFF2-40B4-BE49-F238E27FC236}">
                  <a16:creationId xmlns:a16="http://schemas.microsoft.com/office/drawing/2014/main" xmlns="" id="{109BA863-6CB8-42AB-8DC1-FD528B1C64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3594" r="96927">
                          <a14:foregroundMark x1="7500" y1="49167" x2="7500" y2="49167"/>
                          <a14:foregroundMark x1="93906" y1="44740" x2="93906" y2="44740"/>
                          <a14:foregroundMark x1="3594" y1="49167" x2="3594" y2="49167"/>
                          <a14:foregroundMark x1="96927" y1="46927" x2="96927" y2="4692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24" y="1842635"/>
              <a:ext cx="1261664" cy="1261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B0F20656-2268-45DC-9C55-39B450A1C488}"/>
              </a:ext>
            </a:extLst>
          </p:cNvPr>
          <p:cNvGrpSpPr/>
          <p:nvPr/>
        </p:nvGrpSpPr>
        <p:grpSpPr>
          <a:xfrm>
            <a:off x="647701" y="3699204"/>
            <a:ext cx="2120962" cy="2120962"/>
            <a:chOff x="614682" y="3384500"/>
            <a:chExt cx="2120962" cy="212096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7AF5181B-DDEF-4861-890B-EE9706A5D01A}"/>
                </a:ext>
              </a:extLst>
            </p:cNvPr>
            <p:cNvGrpSpPr/>
            <p:nvPr/>
          </p:nvGrpSpPr>
          <p:grpSpPr>
            <a:xfrm>
              <a:off x="614682" y="3384500"/>
              <a:ext cx="2120962" cy="2120962"/>
              <a:chOff x="614682" y="1669562"/>
              <a:chExt cx="2120962" cy="2120962"/>
            </a:xfrm>
          </p:grpSpPr>
          <p:pic>
            <p:nvPicPr>
              <p:cNvPr id="8" name="Picture 4" descr="Related image">
                <a:extLst>
                  <a:ext uri="{FF2B5EF4-FFF2-40B4-BE49-F238E27FC236}">
                    <a16:creationId xmlns:a16="http://schemas.microsoft.com/office/drawing/2014/main" xmlns="" id="{6D35B6CE-665D-4484-B4F7-31336CAF5B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0000" b="90000" l="3594" r="96927">
                            <a14:foregroundMark x1="7500" y1="49167" x2="7500" y2="49167"/>
                            <a14:foregroundMark x1="93906" y1="44740" x2="93906" y2="44740"/>
                            <a14:foregroundMark x1="3594" y1="49167" x2="3594" y2="49167"/>
                            <a14:foregroundMark x1="96927" y1="46927" x2="96927" y2="4692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4682" y="1669562"/>
                <a:ext cx="2120962" cy="21209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Related image">
                <a:extLst>
                  <a:ext uri="{FF2B5EF4-FFF2-40B4-BE49-F238E27FC236}">
                    <a16:creationId xmlns:a16="http://schemas.microsoft.com/office/drawing/2014/main" xmlns="" id="{96C156B6-031F-41D8-B039-F35FB9F0FE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3594" r="96927">
                            <a14:foregroundMark x1="7500" y1="49167" x2="7500" y2="49167"/>
                            <a14:foregroundMark x1="93906" y1="44740" x2="93906" y2="44740"/>
                            <a14:foregroundMark x1="3594" y1="49167" x2="3594" y2="49167"/>
                            <a14:foregroundMark x1="96927" y1="46927" x2="96927" y2="4692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0913" y="1879457"/>
                <a:ext cx="1688958" cy="16889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" name="Picture 4" descr="Related image">
              <a:extLst>
                <a:ext uri="{FF2B5EF4-FFF2-40B4-BE49-F238E27FC236}">
                  <a16:creationId xmlns:a16="http://schemas.microsoft.com/office/drawing/2014/main" xmlns="" id="{BB410FCF-532A-4263-A1C2-DE6B9D3F53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3594" r="96927">
                          <a14:foregroundMark x1="7500" y1="49167" x2="7500" y2="49167"/>
                          <a14:foregroundMark x1="93906" y1="44740" x2="93906" y2="44740"/>
                          <a14:foregroundMark x1="3594" y1="49167" x2="3594" y2="49167"/>
                          <a14:foregroundMark x1="96927" y1="46927" x2="96927" y2="4692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560" y="3802608"/>
              <a:ext cx="1261664" cy="1261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B1CC00BA-F7AC-41C6-A50F-E72149FE48BC}"/>
              </a:ext>
            </a:extLst>
          </p:cNvPr>
          <p:cNvCxnSpPr>
            <a:stCxn id="13" idx="2"/>
            <a:endCxn id="2052" idx="3"/>
          </p:cNvCxnSpPr>
          <p:nvPr/>
        </p:nvCxnSpPr>
        <p:spPr>
          <a:xfrm flipH="1" flipV="1">
            <a:off x="2501829" y="2786986"/>
            <a:ext cx="4832421" cy="1088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E85B128E-202D-4493-864A-B6EFA9A8C56F}"/>
              </a:ext>
            </a:extLst>
          </p:cNvPr>
          <p:cNvCxnSpPr>
            <a:cxnSpLocks/>
            <a:stCxn id="14" idx="2"/>
            <a:endCxn id="8" idx="3"/>
          </p:cNvCxnSpPr>
          <p:nvPr/>
        </p:nvCxnSpPr>
        <p:spPr>
          <a:xfrm flipH="1" flipV="1">
            <a:off x="2768663" y="4759685"/>
            <a:ext cx="4127437" cy="7506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468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Image result for alaska bathymetry">
            <a:extLst>
              <a:ext uri="{FF2B5EF4-FFF2-40B4-BE49-F238E27FC236}">
                <a16:creationId xmlns:a16="http://schemas.microsoft.com/office/drawing/2014/main" xmlns="" id="{76F8FFB2-18F1-4AE2-B1BF-9512205B5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81450" y="501141"/>
            <a:ext cx="8008343" cy="584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elated image">
            <a:extLst>
              <a:ext uri="{FF2B5EF4-FFF2-40B4-BE49-F238E27FC236}">
                <a16:creationId xmlns:a16="http://schemas.microsoft.com/office/drawing/2014/main" xmlns="" id="{27473312-D08E-45C4-9605-1C0A834C7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DE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3594" r="96927">
                        <a14:foregroundMark x1="7500" y1="49167" x2="7500" y2="49167"/>
                        <a14:foregroundMark x1="93906" y1="44740" x2="93906" y2="44740"/>
                        <a14:foregroundMark x1="3594" y1="49167" x2="3594" y2="49167"/>
                        <a14:foregroundMark x1="96927" y1="46927" x2="96927" y2="469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0036" y="367324"/>
            <a:ext cx="1261664" cy="126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xmlns="" id="{E9AA951E-83E2-479A-86FF-313A5395BFB9}"/>
              </a:ext>
            </a:extLst>
          </p:cNvPr>
          <p:cNvSpPr/>
          <p:nvPr/>
        </p:nvSpPr>
        <p:spPr>
          <a:xfrm>
            <a:off x="8629650" y="1628988"/>
            <a:ext cx="438150" cy="4093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951197BE-DF3D-4376-BF17-52C539F96AD4}"/>
              </a:ext>
            </a:extLst>
          </p:cNvPr>
          <p:cNvSpPr/>
          <p:nvPr/>
        </p:nvSpPr>
        <p:spPr>
          <a:xfrm>
            <a:off x="7334250" y="3670595"/>
            <a:ext cx="438150" cy="4093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08E4C751-74A8-4BB4-BC79-DEBA48AB2F22}"/>
              </a:ext>
            </a:extLst>
          </p:cNvPr>
          <p:cNvSpPr/>
          <p:nvPr/>
        </p:nvSpPr>
        <p:spPr>
          <a:xfrm>
            <a:off x="6896100" y="5305660"/>
            <a:ext cx="438150" cy="4093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6CB61E31-6E61-4B71-95EE-776899F3ABDB}"/>
              </a:ext>
            </a:extLst>
          </p:cNvPr>
          <p:cNvCxnSpPr>
            <a:cxnSpLocks/>
            <a:stCxn id="6" idx="2"/>
            <a:endCxn id="10" idx="3"/>
          </p:cNvCxnSpPr>
          <p:nvPr/>
        </p:nvCxnSpPr>
        <p:spPr>
          <a:xfrm flipH="1" flipV="1">
            <a:off x="2171700" y="998156"/>
            <a:ext cx="6457950" cy="8355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51D013DD-CDD2-4723-B2EE-872EF4DAD32D}"/>
              </a:ext>
            </a:extLst>
          </p:cNvPr>
          <p:cNvGrpSpPr/>
          <p:nvPr/>
        </p:nvGrpSpPr>
        <p:grpSpPr>
          <a:xfrm>
            <a:off x="812871" y="1942507"/>
            <a:ext cx="1688958" cy="1688958"/>
            <a:chOff x="786477" y="1628988"/>
            <a:chExt cx="1688958" cy="1688958"/>
          </a:xfrm>
        </p:grpSpPr>
        <p:pic>
          <p:nvPicPr>
            <p:cNvPr id="2052" name="Picture 4" descr="Related image">
              <a:extLst>
                <a:ext uri="{FF2B5EF4-FFF2-40B4-BE49-F238E27FC236}">
                  <a16:creationId xmlns:a16="http://schemas.microsoft.com/office/drawing/2014/main" xmlns="" id="{54F49161-8115-4692-8208-5070DBD1EE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3594" r="96927">
                          <a14:foregroundMark x1="7500" y1="49167" x2="7500" y2="49167"/>
                          <a14:foregroundMark x1="93906" y1="44740" x2="93906" y2="44740"/>
                          <a14:foregroundMark x1="3594" y1="49167" x2="3594" y2="49167"/>
                          <a14:foregroundMark x1="96927" y1="46927" x2="96927" y2="4692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477" y="1628988"/>
              <a:ext cx="1688958" cy="16889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Related image">
              <a:extLst>
                <a:ext uri="{FF2B5EF4-FFF2-40B4-BE49-F238E27FC236}">
                  <a16:creationId xmlns:a16="http://schemas.microsoft.com/office/drawing/2014/main" xmlns="" id="{109BA863-6CB8-42AB-8DC1-FD528B1C64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3594" r="96927">
                          <a14:foregroundMark x1="7500" y1="49167" x2="7500" y2="49167"/>
                          <a14:foregroundMark x1="93906" y1="44740" x2="93906" y2="44740"/>
                          <a14:foregroundMark x1="3594" y1="49167" x2="3594" y2="49167"/>
                          <a14:foregroundMark x1="96927" y1="46927" x2="96927" y2="4692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24" y="1842635"/>
              <a:ext cx="1261664" cy="1261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B0F20656-2268-45DC-9C55-39B450A1C488}"/>
              </a:ext>
            </a:extLst>
          </p:cNvPr>
          <p:cNvGrpSpPr/>
          <p:nvPr/>
        </p:nvGrpSpPr>
        <p:grpSpPr>
          <a:xfrm>
            <a:off x="647701" y="3699204"/>
            <a:ext cx="2120962" cy="2120962"/>
            <a:chOff x="614682" y="3384500"/>
            <a:chExt cx="2120962" cy="212096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7AF5181B-DDEF-4861-890B-EE9706A5D01A}"/>
                </a:ext>
              </a:extLst>
            </p:cNvPr>
            <p:cNvGrpSpPr/>
            <p:nvPr/>
          </p:nvGrpSpPr>
          <p:grpSpPr>
            <a:xfrm>
              <a:off x="614682" y="3384500"/>
              <a:ext cx="2120962" cy="2120962"/>
              <a:chOff x="614682" y="1669562"/>
              <a:chExt cx="2120962" cy="2120962"/>
            </a:xfrm>
          </p:grpSpPr>
          <p:pic>
            <p:nvPicPr>
              <p:cNvPr id="8" name="Picture 4" descr="Related image">
                <a:extLst>
                  <a:ext uri="{FF2B5EF4-FFF2-40B4-BE49-F238E27FC236}">
                    <a16:creationId xmlns:a16="http://schemas.microsoft.com/office/drawing/2014/main" xmlns="" id="{6D35B6CE-665D-4484-B4F7-31336CAF5B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0000" b="90000" l="3594" r="96927">
                            <a14:foregroundMark x1="7500" y1="49167" x2="7500" y2="49167"/>
                            <a14:foregroundMark x1="93906" y1="44740" x2="93906" y2="44740"/>
                            <a14:foregroundMark x1="3594" y1="49167" x2="3594" y2="49167"/>
                            <a14:foregroundMark x1="96927" y1="46927" x2="96927" y2="4692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4682" y="1669562"/>
                <a:ext cx="2120962" cy="21209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Related image">
                <a:extLst>
                  <a:ext uri="{FF2B5EF4-FFF2-40B4-BE49-F238E27FC236}">
                    <a16:creationId xmlns:a16="http://schemas.microsoft.com/office/drawing/2014/main" xmlns="" id="{96C156B6-031F-41D8-B039-F35FB9F0FE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3594" r="96927">
                            <a14:foregroundMark x1="7500" y1="49167" x2="7500" y2="49167"/>
                            <a14:foregroundMark x1="93906" y1="44740" x2="93906" y2="44740"/>
                            <a14:foregroundMark x1="3594" y1="49167" x2="3594" y2="49167"/>
                            <a14:foregroundMark x1="96927" y1="46927" x2="96927" y2="4692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0913" y="1879457"/>
                <a:ext cx="1688958" cy="16889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" name="Picture 4" descr="Related image">
              <a:extLst>
                <a:ext uri="{FF2B5EF4-FFF2-40B4-BE49-F238E27FC236}">
                  <a16:creationId xmlns:a16="http://schemas.microsoft.com/office/drawing/2014/main" xmlns="" id="{BB410FCF-532A-4263-A1C2-DE6B9D3F53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3594" r="96927">
                          <a14:foregroundMark x1="7500" y1="49167" x2="7500" y2="49167"/>
                          <a14:foregroundMark x1="93906" y1="44740" x2="93906" y2="44740"/>
                          <a14:foregroundMark x1="3594" y1="49167" x2="3594" y2="49167"/>
                          <a14:foregroundMark x1="96927" y1="46927" x2="96927" y2="4692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560" y="3802608"/>
              <a:ext cx="1261664" cy="1261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B1CC00BA-F7AC-41C6-A50F-E72149FE48BC}"/>
              </a:ext>
            </a:extLst>
          </p:cNvPr>
          <p:cNvCxnSpPr>
            <a:stCxn id="13" idx="2"/>
            <a:endCxn id="2052" idx="3"/>
          </p:cNvCxnSpPr>
          <p:nvPr/>
        </p:nvCxnSpPr>
        <p:spPr>
          <a:xfrm flipH="1" flipV="1">
            <a:off x="2501829" y="2786986"/>
            <a:ext cx="4832421" cy="1088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E85B128E-202D-4493-864A-B6EFA9A8C56F}"/>
              </a:ext>
            </a:extLst>
          </p:cNvPr>
          <p:cNvCxnSpPr>
            <a:cxnSpLocks/>
            <a:stCxn id="14" idx="2"/>
            <a:endCxn id="8" idx="3"/>
          </p:cNvCxnSpPr>
          <p:nvPr/>
        </p:nvCxnSpPr>
        <p:spPr>
          <a:xfrm flipH="1" flipV="1">
            <a:off x="2768663" y="4759685"/>
            <a:ext cx="4127437" cy="7506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11040CF-2BD8-4C6D-9029-F5C1AFAD2713}"/>
              </a:ext>
            </a:extLst>
          </p:cNvPr>
          <p:cNvSpPr txBox="1"/>
          <p:nvPr/>
        </p:nvSpPr>
        <p:spPr>
          <a:xfrm>
            <a:off x="712447" y="1407656"/>
            <a:ext cx="1850443" cy="523220"/>
          </a:xfrm>
          <a:prstGeom prst="rect">
            <a:avLst/>
          </a:prstGeom>
          <a:noFill/>
          <a:ln>
            <a:solidFill>
              <a:srgbClr val="DE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(Natal site)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B1700A2-6A87-417E-9E18-953577E6BF57}"/>
              </a:ext>
            </a:extLst>
          </p:cNvPr>
          <p:cNvSpPr txBox="1"/>
          <p:nvPr/>
        </p:nvSpPr>
        <p:spPr>
          <a:xfrm>
            <a:off x="717427" y="5491360"/>
            <a:ext cx="2453050" cy="5232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(Sampling site)</a:t>
            </a:r>
          </a:p>
        </p:txBody>
      </p:sp>
    </p:spTree>
    <p:extLst>
      <p:ext uri="{BB962C8B-B14F-4D97-AF65-F5344CB8AC3E}">
        <p14:creationId xmlns:p14="http://schemas.microsoft.com/office/powerpoint/2010/main" val="275126982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</TotalTime>
  <Words>1000</Words>
  <Application>Microsoft Office PowerPoint</Application>
  <PresentationFormat>Widescreen</PresentationFormat>
  <Paragraphs>169</Paragraphs>
  <Slides>25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Corbel</vt:lpstr>
      <vt:lpstr>Times New Roman</vt:lpstr>
      <vt:lpstr>Depth</vt:lpstr>
      <vt:lpstr>Population structure of Pacific cod around the Korean peninsula</vt:lpstr>
      <vt:lpstr>population structure &amp;  marine species</vt:lpstr>
      <vt:lpstr>population structure &amp;  pacific cod</vt:lpstr>
      <vt:lpstr>population structure &amp;  marine research</vt:lpstr>
      <vt:lpstr>population structure &amp;  marine species</vt:lpstr>
      <vt:lpstr>PowerPoint Presentation</vt:lpstr>
      <vt:lpstr>PowerPoint Presentation</vt:lpstr>
      <vt:lpstr>PowerPoint Presentation</vt:lpstr>
      <vt:lpstr>PowerPoint Presentation</vt:lpstr>
      <vt:lpstr>data</vt:lpstr>
      <vt:lpstr>data</vt:lpstr>
      <vt:lpstr>questions</vt:lpstr>
      <vt:lpstr>methods</vt:lpstr>
      <vt:lpstr>0tolith microchemistry variation</vt:lpstr>
      <vt:lpstr>0tolith microchemistry variation</vt:lpstr>
      <vt:lpstr>0tolith microchemistry variation</vt:lpstr>
      <vt:lpstr>methods</vt:lpstr>
      <vt:lpstr>site fidelity</vt:lpstr>
      <vt:lpstr>site fidelity</vt:lpstr>
      <vt:lpstr>site fidelity</vt:lpstr>
      <vt:lpstr>site fidelity</vt:lpstr>
      <vt:lpstr>methods</vt:lpstr>
      <vt:lpstr>genetics v. otolith microchemistry</vt:lpstr>
      <vt:lpstr>acknowledgements</vt:lpstr>
      <vt:lpstr>population structure &amp; fisheries management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Fisher</dc:creator>
  <cp:lastModifiedBy>Mary Fisher</cp:lastModifiedBy>
  <cp:revision>32</cp:revision>
  <dcterms:created xsi:type="dcterms:W3CDTF">2018-03-10T15:56:38Z</dcterms:created>
  <dcterms:modified xsi:type="dcterms:W3CDTF">2018-03-14T01:17:36Z</dcterms:modified>
</cp:coreProperties>
</file>