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5"/>
  </p:notesMasterIdLst>
  <p:sldIdLst>
    <p:sldId id="398" r:id="rId2"/>
    <p:sldId id="399" r:id="rId3"/>
    <p:sldId id="400" r:id="rId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28" autoAdjust="0"/>
    <p:restoredTop sz="94660"/>
  </p:normalViewPr>
  <p:slideViewPr>
    <p:cSldViewPr>
      <p:cViewPr>
        <p:scale>
          <a:sx n="120" d="100"/>
          <a:sy n="120" d="100"/>
        </p:scale>
        <p:origin x="-187" y="-8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21/03/2018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021" y="1632348"/>
            <a:ext cx="2320063" cy="1535699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23" y="3079513"/>
            <a:ext cx="3103211" cy="254500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10325" y="5586737"/>
            <a:ext cx="1657350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788" dirty="0"/>
              <a:t>http://www.maplesoft.com/applications/view.aspx?SID=3926&amp;view=html</a:t>
            </a:r>
          </a:p>
        </p:txBody>
      </p:sp>
      <p:pic>
        <p:nvPicPr>
          <p:cNvPr id="2050" name="Picture 2" descr="[Maple Plot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262" y="3403828"/>
            <a:ext cx="2645491" cy="196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971550" y="1028703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21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INTRODUCTION TO CONTROL SYSTEMS: </a:t>
            </a:r>
            <a:r>
              <a:rPr lang="en-CA" sz="2100" dirty="0">
                <a:solidFill>
                  <a:srgbClr val="FF0000"/>
                </a:solidFill>
                <a:latin typeface="Calibri Light" panose="020F0302020204030204"/>
              </a:rPr>
              <a:t>PRACTICAL EXAMPLE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66457" y="3164661"/>
            <a:ext cx="1631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5B9BD5">
                    <a:lumMod val="75000"/>
                  </a:srgbClr>
                </a:solidFill>
                <a:latin typeface="Calibri Light" panose="020F0302020204030204"/>
                <a:ea typeface="+mj-ea"/>
                <a:cs typeface="+mj-cs"/>
              </a:defRPr>
            </a:lvl1pPr>
          </a:lstStyle>
          <a:p>
            <a:r>
              <a:rPr lang="en-CA" sz="1500" dirty="0">
                <a:solidFill>
                  <a:srgbClr val="FF0000"/>
                </a:solidFill>
              </a:rPr>
              <a:t>SPRING &amp; DAMPER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03084" y="2183862"/>
            <a:ext cx="32959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5B9BD5">
                    <a:lumMod val="75000"/>
                  </a:srgbClr>
                </a:solidFill>
                <a:latin typeface="Calibri Light" panose="020F0302020204030204"/>
                <a:ea typeface="+mj-ea"/>
                <a:cs typeface="+mj-cs"/>
              </a:defRPr>
            </a:lvl1pPr>
          </a:lstStyle>
          <a:p>
            <a:r>
              <a:rPr lang="en-CA" sz="1500" dirty="0"/>
              <a:t>1. LET’S UNDERSTAND THE SYSTEM FIRST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9890" y="1632348"/>
            <a:ext cx="1918463" cy="18412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45383" y="3164661"/>
            <a:ext cx="11381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5B9BD5">
                    <a:lumMod val="75000"/>
                  </a:srgbClr>
                </a:solidFill>
                <a:latin typeface="Calibri Light" panose="020F0302020204030204"/>
                <a:ea typeface="+mj-ea"/>
                <a:cs typeface="+mj-cs"/>
              </a:defRPr>
            </a:lvl1pPr>
          </a:lstStyle>
          <a:p>
            <a:r>
              <a:rPr lang="en-CA" sz="1500" dirty="0">
                <a:solidFill>
                  <a:srgbClr val="FF0000"/>
                </a:solidFill>
              </a:rPr>
              <a:t>NO DAMPER</a:t>
            </a:r>
          </a:p>
        </p:txBody>
      </p:sp>
    </p:spTree>
    <p:extLst>
      <p:ext uri="{BB962C8B-B14F-4D97-AF65-F5344CB8AC3E}">
        <p14:creationId xmlns:p14="http://schemas.microsoft.com/office/powerpoint/2010/main" val="288160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34995" y="2460924"/>
                <a:ext cx="4996736" cy="2441917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CA" sz="1350" i="1" smtClean="0">
                        <a:latin typeface="Cambria Math" panose="02040503050406030204" pitchFamily="18" charset="0"/>
                      </a:rPr>
                      <m:t>𝑀</m:t>
                    </m:r>
                    <m:acc>
                      <m:accPr>
                        <m:chr m:val="̈"/>
                        <m:ctrlPr>
                          <a:rPr lang="en-CA" sz="13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CA" sz="13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35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sz="135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1350" i="1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̇"/>
                        <m:ctrlPr>
                          <a:rPr lang="en-CA" sz="13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CA" sz="135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1350" i="1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endParaRPr lang="en-CA" sz="1350" dirty="0"/>
              </a:p>
              <a:p>
                <a:endParaRPr lang="en-CA" sz="1350" dirty="0"/>
              </a:p>
              <a:p>
                <a14:m>
                  <m:oMath xmlns:m="http://schemas.openxmlformats.org/officeDocument/2006/math">
                    <m:r>
                      <a:rPr lang="en-CA" sz="1350" i="1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CA" sz="13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135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CA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CA" sz="13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35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CA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CA" sz="135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1350" i="1">
                        <a:latin typeface="Cambria Math" panose="02040503050406030204" pitchFamily="18" charset="0"/>
                      </a:rPr>
                      <m:t>𝑏𝑠𝑋</m:t>
                    </m:r>
                    <m:d>
                      <m:dPr>
                        <m:ctrlPr>
                          <a:rPr lang="en-CA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CA" sz="135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1350" i="1">
                        <a:latin typeface="Cambria Math" panose="02040503050406030204" pitchFamily="18" charset="0"/>
                      </a:rPr>
                      <m:t>𝑘𝑋</m:t>
                    </m:r>
                    <m:d>
                      <m:dPr>
                        <m:ctrlPr>
                          <a:rPr lang="en-CA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CA" sz="1350" dirty="0"/>
              </a:p>
              <a:p>
                <a:endParaRPr lang="en-CA" sz="135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CA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𝑀</m:t>
                          </m:r>
                          <m:sSup>
                            <m:sSupPr>
                              <m:ctrlPr>
                                <a:rPr lang="en-CA" sz="13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135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3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𝑏𝑠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CA" sz="1350" dirty="0"/>
              </a:p>
              <a:p>
                <a:pPr marL="0" indent="0">
                  <a:buNone/>
                </a:pPr>
                <a:endParaRPr lang="en-CA" sz="1350" dirty="0"/>
              </a:p>
              <a:p>
                <a:pPr marL="0" indent="0">
                  <a:buNone/>
                </a:pPr>
                <a:r>
                  <a:rPr lang="en-CA" sz="1350" dirty="0"/>
                  <a:t>Assume M = 1 Kg, b = 10 Ns/m, k = 20 N/m</a:t>
                </a:r>
              </a:p>
              <a:p>
                <a:pPr marL="0" indent="0">
                  <a:buNone/>
                </a:pPr>
                <a:endParaRPr lang="en-CA" sz="135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CA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CA" sz="13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135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CA" sz="135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+10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CA" sz="1350" i="1">
                              <a:latin typeface="Cambria Math" panose="02040503050406030204" pitchFamily="18" charset="0"/>
                            </a:rPr>
                            <m:t>+20</m:t>
                          </m:r>
                        </m:den>
                      </m:f>
                    </m:oMath>
                  </m:oMathPara>
                </a14:m>
                <a:endParaRPr lang="en-CA" sz="1350" dirty="0"/>
              </a:p>
              <a:p>
                <a:pPr marL="0" indent="0">
                  <a:buNone/>
                </a:pPr>
                <a:endParaRPr lang="en-CA" sz="1350" dirty="0"/>
              </a:p>
              <a:p>
                <a:pPr marL="0" indent="0">
                  <a:buNone/>
                </a:pPr>
                <a:endParaRPr lang="en-CA" sz="135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4995" y="2460924"/>
                <a:ext cx="4996736" cy="2441917"/>
              </a:xfrm>
              <a:blipFill rotWithShape="0">
                <a:blip r:embed="rId2"/>
                <a:stretch>
                  <a:fillRect l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390" y="1938780"/>
            <a:ext cx="2623690" cy="173667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231731" y="5575195"/>
            <a:ext cx="2114550" cy="33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788" dirty="0"/>
              <a:t>http://ctms.engin.umich.edu/CTMS/index.php?example=Introduction&amp;section=ControlPID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71550" y="1028703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21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INTRODUCTION TO CONTROL SYSTEMS: </a:t>
            </a:r>
            <a:r>
              <a:rPr lang="en-CA" sz="2100" dirty="0">
                <a:solidFill>
                  <a:srgbClr val="FF0000"/>
                </a:solidFill>
                <a:latin typeface="Calibri Light" panose="020F0302020204030204"/>
              </a:rPr>
              <a:t>PRACTICAL EXAMPLE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9842" y="1924029"/>
            <a:ext cx="35384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5B9BD5">
                    <a:lumMod val="75000"/>
                  </a:srgbClr>
                </a:solidFill>
                <a:latin typeface="Calibri Light" panose="020F0302020204030204"/>
                <a:ea typeface="+mj-ea"/>
                <a:cs typeface="+mj-cs"/>
              </a:defRPr>
            </a:lvl1pPr>
          </a:lstStyle>
          <a:p>
            <a:r>
              <a:rPr lang="en-CA" sz="1500" dirty="0"/>
              <a:t>2. LET’S DEVELOP A MATHEMATICAL MODEL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748108" y="4339703"/>
            <a:ext cx="2886964" cy="534798"/>
            <a:chOff x="3664144" y="3242196"/>
            <a:chExt cx="3849285" cy="713064"/>
          </a:xfrm>
        </p:grpSpPr>
        <p:sp>
          <p:nvSpPr>
            <p:cNvPr id="11" name="Rounded Rectangle 10"/>
            <p:cNvSpPr/>
            <p:nvPr/>
          </p:nvSpPr>
          <p:spPr>
            <a:xfrm>
              <a:off x="3664144" y="3242196"/>
              <a:ext cx="2491530" cy="71306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/>
            </a:p>
          </p:txBody>
        </p:sp>
        <p:sp>
          <p:nvSpPr>
            <p:cNvPr id="12" name="TextBox 4"/>
            <p:cNvSpPr txBox="1">
              <a:spLocks noChangeArrowheads="1"/>
            </p:cNvSpPr>
            <p:nvPr/>
          </p:nvSpPr>
          <p:spPr bwMode="auto">
            <a:xfrm>
              <a:off x="5995166" y="3275563"/>
              <a:ext cx="1518263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350" b="1" kern="0" dirty="0">
                  <a:solidFill>
                    <a:srgbClr val="FF0000"/>
                  </a:solidFill>
                  <a:latin typeface="+mn-lt"/>
                </a:rPr>
                <a:t>TRANSFER FUNCTION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54299" y="3773965"/>
            <a:ext cx="2733621" cy="714737"/>
            <a:chOff x="7539063" y="3888954"/>
            <a:chExt cx="3644827" cy="952982"/>
          </a:xfrm>
        </p:grpSpPr>
        <p:sp>
          <p:nvSpPr>
            <p:cNvPr id="13" name="TextBox 12"/>
            <p:cNvSpPr txBox="1"/>
            <p:nvPr/>
          </p:nvSpPr>
          <p:spPr bwMode="auto">
            <a:xfrm>
              <a:off x="8458998" y="3985823"/>
              <a:ext cx="1556535" cy="77641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lIns="68580" tIns="34290" rIns="68580" bIns="34290" rtlCol="0" anchor="ctr">
              <a:noAutofit/>
            </a:bodyPr>
            <a:lstStyle>
              <a:defPPr>
                <a:defRPr lang="en-US"/>
              </a:defPPr>
              <a:lvl1pPr indent="0" algn="ctr" defTabSz="914377">
                <a:lnSpc>
                  <a:spcPct val="150000"/>
                </a:lnSpc>
                <a:spcBef>
                  <a:spcPct val="20000"/>
                </a:spcBef>
                <a:buFont typeface="Arial" pitchFamily="34" charset="0"/>
                <a:buNone/>
                <a:defRPr b="1">
                  <a:solidFill>
                    <a:schemeClr val="lt1"/>
                  </a:solidFill>
                </a:defRPr>
              </a:lvl1pPr>
              <a:lvl2pPr marL="742932" indent="-285744" defTabSz="914377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lt1"/>
                  </a:solidFill>
                </a:defRPr>
              </a:lvl2pPr>
              <a:lvl3pPr marL="1142971" indent="-228594" defTabSz="914377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lt1"/>
                  </a:solidFill>
                </a:defRPr>
              </a:lvl3pPr>
              <a:lvl4pPr marL="1600160" indent="-228594" defTabSz="914377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lt1"/>
                  </a:solidFill>
                </a:defRPr>
              </a:lvl4pPr>
              <a:lvl5pPr marL="2057349" indent="-228594" defTabSz="914377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lt1"/>
                  </a:solidFill>
                </a:defRPr>
              </a:lvl5pPr>
              <a:lvl6pPr marL="2514537" indent="-228594" defTabSz="914377">
                <a:spcBef>
                  <a:spcPct val="20000"/>
                </a:spcBef>
                <a:buFont typeface="Arial" pitchFamily="34" charset="0"/>
                <a:buChar char="•"/>
                <a:defRPr sz="2000">
                  <a:solidFill>
                    <a:schemeClr val="lt1"/>
                  </a:solidFill>
                </a:defRPr>
              </a:lvl6pPr>
              <a:lvl7pPr marL="2971726" indent="-228594" defTabSz="914377">
                <a:spcBef>
                  <a:spcPct val="20000"/>
                </a:spcBef>
                <a:buFont typeface="Arial" pitchFamily="34" charset="0"/>
                <a:buChar char="•"/>
                <a:defRPr sz="2000">
                  <a:solidFill>
                    <a:schemeClr val="lt1"/>
                  </a:solidFill>
                </a:defRPr>
              </a:lvl7pPr>
              <a:lvl8pPr marL="3428914" indent="-228594" defTabSz="914377">
                <a:spcBef>
                  <a:spcPct val="20000"/>
                </a:spcBef>
                <a:buFont typeface="Arial" pitchFamily="34" charset="0"/>
                <a:buChar char="•"/>
                <a:defRPr sz="2000">
                  <a:solidFill>
                    <a:schemeClr val="lt1"/>
                  </a:solidFill>
                </a:defRPr>
              </a:lvl8pPr>
              <a:lvl9pPr marL="3886103" indent="-228594" defTabSz="914377">
                <a:spcBef>
                  <a:spcPct val="20000"/>
                </a:spcBef>
                <a:buFont typeface="Arial" pitchFamily="34" charset="0"/>
                <a:buChar char="•"/>
                <a:defRPr sz="20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1200" dirty="0"/>
                <a:t>TRANSFER FUNCTION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V="1">
              <a:off x="7550091" y="4399542"/>
              <a:ext cx="893051" cy="9917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 flipV="1">
              <a:off x="10012058" y="4399542"/>
              <a:ext cx="979738" cy="9917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tailEnd type="triangle" w="lg" len="lg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0126495" y="3950862"/>
                  <a:ext cx="929059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495" y="3950862"/>
                  <a:ext cx="865301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2113" b="-1710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7617347" y="3888954"/>
                  <a:ext cx="922902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7347" y="3888954"/>
                  <a:ext cx="858633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143" b="-1710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7539063" y="4441827"/>
                  <a:ext cx="997196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𝐼𝑁𝑃𝑈𝑇</m:t>
                        </m:r>
                      </m:oMath>
                    </m:oMathPara>
                  </a14:m>
                  <a:endParaRPr lang="en-CA" sz="1350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9063" y="4441827"/>
                  <a:ext cx="93833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992196" y="4441827"/>
                  <a:ext cx="1191694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350" i="1">
                            <a:latin typeface="Cambria Math" panose="02040503050406030204" pitchFamily="18" charset="0"/>
                          </a:rPr>
                          <m:t>𝑂𝑈𝑇𝑃𝑈𝑇</m:t>
                        </m:r>
                      </m:oMath>
                    </m:oMathPara>
                  </a14:m>
                  <a:endParaRPr lang="en-CA" sz="135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2195" y="4441827"/>
                  <a:ext cx="113390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2900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82417" y="0"/>
            <a:ext cx="48006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5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2363</TotalTime>
  <Words>57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Ryan Ahmed</cp:lastModifiedBy>
  <cp:revision>261</cp:revision>
  <cp:lastPrinted>2015-02-18T03:35:51Z</cp:lastPrinted>
  <dcterms:created xsi:type="dcterms:W3CDTF">2006-08-16T00:00:00Z</dcterms:created>
  <dcterms:modified xsi:type="dcterms:W3CDTF">2018-03-22T04:17:14Z</dcterms:modified>
</cp:coreProperties>
</file>