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39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 autoAdjust="0"/>
    <p:restoredTop sz="94660"/>
  </p:normalViewPr>
  <p:slideViewPr>
    <p:cSldViewPr>
      <p:cViewPr varScale="1">
        <p:scale>
          <a:sx n="77" d="100"/>
          <a:sy n="77" d="100"/>
        </p:scale>
        <p:origin x="2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What you want to control (the process or plant)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How you can control it (via actuators)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How you can measure it (via sensors)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Formulate a mathematical model, in either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The time domain (via state-space models and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di↵erential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equations)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The frequency domain (via transfer functions)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Linearize around a desired operating point, if necessary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Design a controller for the linear system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Optimize its parameters to meet desired control objectives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2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CONTROL SYSTEM DESIGN</a:t>
            </a:r>
          </a:p>
        </p:txBody>
      </p:sp>
      <p:pic>
        <p:nvPicPr>
          <p:cNvPr id="103" name="Picture 2" descr="E:\Faculty Positions Interview Materials\Teaching Seminar Presentation\Figures\PID-feedback-loop-v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4" y="1989581"/>
            <a:ext cx="2770229" cy="127669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:\Faculty Positions Interview Materials\Teaching Seminar Presentation\Figures\vaesket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85" y="1958089"/>
            <a:ext cx="1664066" cy="169488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6574" y="3297345"/>
            <a:ext cx="2252366" cy="775801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496809" y="3303494"/>
            <a:ext cx="451213" cy="764298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7283" y="3682427"/>
            <a:ext cx="339103" cy="382145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308166" y="3682427"/>
            <a:ext cx="1092285" cy="385365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246859" y="2641027"/>
            <a:ext cx="8294289" cy="2935625"/>
            <a:chOff x="-243899" y="1749439"/>
            <a:chExt cx="9714031" cy="3356226"/>
          </a:xfrm>
        </p:grpSpPr>
        <p:grpSp>
          <p:nvGrpSpPr>
            <p:cNvPr id="111" name="Group 48"/>
            <p:cNvGrpSpPr>
              <a:grpSpLocks/>
            </p:cNvGrpSpPr>
            <p:nvPr/>
          </p:nvGrpSpPr>
          <p:grpSpPr bwMode="auto">
            <a:xfrm>
              <a:off x="-243899" y="3216382"/>
              <a:ext cx="9714031" cy="1889283"/>
              <a:chOff x="-167699" y="2454382"/>
              <a:chExt cx="9714031" cy="1889283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648200" y="3945058"/>
                <a:ext cx="1066800" cy="3986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lIns="68580" tIns="34290" rIns="68580" bIns="34290" rtlCol="0" anchor="ctr">
                <a:normAutofit/>
              </a:bodyPr>
              <a:lstStyle>
                <a:defPPr>
                  <a:defRPr lang="en-US"/>
                </a:defPPr>
                <a:lvl1pPr indent="0" algn="ctr" defTabSz="914377">
                  <a:lnSpc>
                    <a:spcPct val="110000"/>
                  </a:lnSpc>
                  <a:spcBef>
                    <a:spcPct val="20000"/>
                  </a:spcBef>
                  <a:buFont typeface="Arial" pitchFamily="34" charset="0"/>
                  <a:buNone/>
                  <a:defRPr b="1"/>
                </a:lvl1pPr>
                <a:lvl2pPr marL="742932" indent="-285744" defTabSz="914377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2971" indent="-228594" defTabSz="914377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160" indent="-228594" defTabSz="914377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349" indent="-228594" defTabSz="914377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537" indent="-228594" defTabSz="914377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726" indent="-228594" defTabSz="914377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8914" indent="-228594" defTabSz="914377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103" indent="-228594" defTabSz="914377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sz="1350" b="0" dirty="0"/>
                  <a:t>Sensor</a:t>
                </a:r>
              </a:p>
            </p:txBody>
          </p:sp>
          <p:grpSp>
            <p:nvGrpSpPr>
              <p:cNvPr id="122" name="Group 30"/>
              <p:cNvGrpSpPr>
                <a:grpSpLocks/>
              </p:cNvGrpSpPr>
              <p:nvPr/>
            </p:nvGrpSpPr>
            <p:grpSpPr bwMode="auto">
              <a:xfrm>
                <a:off x="1219200" y="2588429"/>
                <a:ext cx="7543800" cy="411296"/>
                <a:chOff x="685800" y="2588429"/>
                <a:chExt cx="7543800" cy="411296"/>
              </a:xfrm>
            </p:grpSpPr>
            <p:grpSp>
              <p:nvGrpSpPr>
                <p:cNvPr id="129" name="Group 25"/>
                <p:cNvGrpSpPr>
                  <a:grpSpLocks/>
                </p:cNvGrpSpPr>
                <p:nvPr/>
              </p:nvGrpSpPr>
              <p:grpSpPr bwMode="auto">
                <a:xfrm>
                  <a:off x="1676400" y="2588429"/>
                  <a:ext cx="5867400" cy="411296"/>
                  <a:chOff x="1295400" y="2588429"/>
                  <a:chExt cx="5867400" cy="411296"/>
                </a:xfrm>
              </p:grpSpPr>
              <p:grpSp>
                <p:nvGrpSpPr>
                  <p:cNvPr id="13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657600" y="2590015"/>
                    <a:ext cx="1066800" cy="398606"/>
                    <a:chOff x="3429000" y="2742415"/>
                    <a:chExt cx="1066800" cy="39860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3429000" y="2742415"/>
                      <a:ext cx="1066800" cy="3793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D2DB9">
                            <a:tint val="50000"/>
                            <a:satMod val="300000"/>
                          </a:srgbClr>
                        </a:gs>
                        <a:gs pos="35000">
                          <a:srgbClr val="2D2DB9">
                            <a:tint val="37000"/>
                            <a:satMod val="300000"/>
                          </a:srgbClr>
                        </a:gs>
                        <a:gs pos="100000">
                          <a:srgbClr val="2D2DB9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defTabSz="685800">
                        <a:defRPr/>
                      </a:pPr>
                      <a:endParaRPr lang="en-US" sz="1500" ker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3429000" y="2742415"/>
                      <a:ext cx="1066800" cy="39860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68580" tIns="34290" rIns="68580" bIns="34290" rtlCol="0" anchor="ctr">
                      <a:normAutofit/>
                    </a:bodyPr>
                    <a:lstStyle>
                      <a:defPPr>
                        <a:defRPr lang="en-US"/>
                      </a:defPPr>
                      <a:lvl1pPr indent="0" algn="ctr" defTabSz="914377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  <a:defRPr b="1">
                          <a:solidFill>
                            <a:schemeClr val="lt1"/>
                          </a:solidFill>
                        </a:defRPr>
                      </a:lvl1pPr>
                      <a:lvl2pPr marL="742932" indent="-28574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800">
                          <a:solidFill>
                            <a:schemeClr val="lt1"/>
                          </a:solidFill>
                        </a:defRPr>
                      </a:lvl2pPr>
                      <a:lvl3pPr marL="1142971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400">
                          <a:solidFill>
                            <a:schemeClr val="lt1"/>
                          </a:solidFill>
                        </a:defRPr>
                      </a:lvl3pPr>
                      <a:lvl4pPr marL="1600160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000">
                          <a:solidFill>
                            <a:schemeClr val="lt1"/>
                          </a:solidFill>
                        </a:defRPr>
                      </a:lvl4pPr>
                      <a:lvl5pPr marL="2057349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»"/>
                        <a:defRPr sz="2000">
                          <a:solidFill>
                            <a:schemeClr val="lt1"/>
                          </a:solidFill>
                        </a:defRPr>
                      </a:lvl5pPr>
                      <a:lvl6pPr marL="2514537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>
                          <a:solidFill>
                            <a:schemeClr val="lt1"/>
                          </a:solidFill>
                        </a:defRPr>
                      </a:lvl6pPr>
                      <a:lvl7pPr marL="2971726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>
                          <a:solidFill>
                            <a:schemeClr val="lt1"/>
                          </a:solidFill>
                        </a:defRPr>
                      </a:lvl7pPr>
                      <a:lvl8pPr marL="3428914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>
                          <a:solidFill>
                            <a:schemeClr val="lt1"/>
                          </a:solidFill>
                        </a:defRPr>
                      </a:lvl8pPr>
                      <a:lvl9pPr marL="3886103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350" b="0" dirty="0"/>
                        <a:t>Actuator</a:t>
                      </a:r>
                    </a:p>
                  </p:txBody>
                </p:sp>
              </p:grpSp>
              <p:grpSp>
                <p:nvGrpSpPr>
                  <p:cNvPr id="133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096000" y="2590015"/>
                    <a:ext cx="1066800" cy="398607"/>
                    <a:chOff x="6400800" y="2590015"/>
                    <a:chExt cx="1066800" cy="398607"/>
                  </a:xfrm>
                </p:grpSpPr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6400800" y="2590015"/>
                      <a:ext cx="1066800" cy="3793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D2DB9">
                            <a:tint val="50000"/>
                            <a:satMod val="300000"/>
                          </a:srgbClr>
                        </a:gs>
                        <a:gs pos="35000">
                          <a:srgbClr val="2D2DB9">
                            <a:tint val="37000"/>
                            <a:satMod val="300000"/>
                          </a:srgbClr>
                        </a:gs>
                        <a:gs pos="100000">
                          <a:srgbClr val="2D2DB9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defTabSz="685800">
                        <a:defRPr/>
                      </a:pPr>
                      <a:endParaRPr lang="en-US" sz="1500" ker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6400800" y="2590015"/>
                      <a:ext cx="1066800" cy="39860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68580" tIns="34290" rIns="68580" bIns="34290" rtlCol="0" anchor="ctr">
                      <a:normAutofit/>
                    </a:bodyPr>
                    <a:lstStyle>
                      <a:defPPr>
                        <a:defRPr lang="en-US"/>
                      </a:defPPr>
                      <a:lvl1pPr indent="0" algn="ctr" defTabSz="914377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  <a:defRPr b="1"/>
                      </a:lvl1pPr>
                      <a:lvl2pPr marL="742932" indent="-28574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800"/>
                      </a:lvl2pPr>
                      <a:lvl3pPr marL="1142971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400"/>
                      </a:lvl3pPr>
                      <a:lvl4pPr marL="1600160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000"/>
                      </a:lvl4pPr>
                      <a:lvl5pPr marL="2057349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»"/>
                        <a:defRPr sz="2000"/>
                      </a:lvl5pPr>
                      <a:lvl6pPr marL="2514537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6pPr>
                      <a:lvl7pPr marL="2971726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7pPr>
                      <a:lvl8pPr marL="3428914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8pPr>
                      <a:lvl9pPr marL="3886103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9pPr>
                    </a:lstStyle>
                    <a:p>
                      <a:r>
                        <a:rPr lang="en-US" sz="1350" b="0" dirty="0"/>
                        <a:t>Process</a:t>
                      </a:r>
                    </a:p>
                  </p:txBody>
                </p:sp>
              </p:grpSp>
              <p:grpSp>
                <p:nvGrpSpPr>
                  <p:cNvPr id="13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057400" y="2590015"/>
                    <a:ext cx="1219200" cy="398606"/>
                    <a:chOff x="3657600" y="3504415"/>
                    <a:chExt cx="1219200" cy="39860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657600" y="3504415"/>
                      <a:ext cx="1219200" cy="3793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D2DB9">
                            <a:tint val="50000"/>
                            <a:satMod val="300000"/>
                          </a:srgbClr>
                        </a:gs>
                        <a:gs pos="35000">
                          <a:srgbClr val="2D2DB9">
                            <a:tint val="37000"/>
                            <a:satMod val="300000"/>
                          </a:srgbClr>
                        </a:gs>
                        <a:gs pos="100000">
                          <a:srgbClr val="2D2DB9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defTabSz="685800">
                        <a:defRPr/>
                      </a:pPr>
                      <a:endParaRPr lang="en-US" sz="1500" ker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3657600" y="3504415"/>
                      <a:ext cx="1219200" cy="39860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68580" tIns="34290" rIns="68580" bIns="34290" rtlCol="0" anchor="ctr">
                      <a:normAutofit/>
                    </a:bodyPr>
                    <a:lstStyle>
                      <a:defPPr>
                        <a:defRPr lang="en-US"/>
                      </a:defPPr>
                      <a:lvl1pPr indent="0" algn="ctr" defTabSz="914377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  <a:defRPr b="1"/>
                      </a:lvl1pPr>
                      <a:lvl2pPr marL="742932" indent="-28574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800"/>
                      </a:lvl2pPr>
                      <a:lvl3pPr marL="1142971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400"/>
                      </a:lvl3pPr>
                      <a:lvl4pPr marL="1600160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–"/>
                        <a:defRPr sz="2000"/>
                      </a:lvl4pPr>
                      <a:lvl5pPr marL="2057349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»"/>
                        <a:defRPr sz="2000"/>
                      </a:lvl5pPr>
                      <a:lvl6pPr marL="2514537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6pPr>
                      <a:lvl7pPr marL="2971726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7pPr>
                      <a:lvl8pPr marL="3428914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8pPr>
                      <a:lvl9pPr marL="3886103" indent="-228594" defTabSz="914377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 sz="2000"/>
                      </a:lvl9pPr>
                    </a:lstStyle>
                    <a:p>
                      <a:r>
                        <a:rPr lang="en-US" sz="1350" b="0" dirty="0"/>
                        <a:t>Controller</a:t>
                      </a:r>
                    </a:p>
                  </p:txBody>
                </p:sp>
              </p:grpSp>
              <p:grpSp>
                <p:nvGrpSpPr>
                  <p:cNvPr id="13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5410200" y="2588429"/>
                    <a:ext cx="381000" cy="403565"/>
                    <a:chOff x="5410200" y="2588429"/>
                    <a:chExt cx="381000" cy="403565"/>
                  </a:xfrm>
                </p:grpSpPr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5410200" y="2588429"/>
                      <a:ext cx="381000" cy="382501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defTabSz="685800">
                        <a:defRPr/>
                      </a:pPr>
                      <a:endParaRPr lang="en-US" sz="1500" kern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p:txBody>
                </p:sp>
                <p:sp>
                  <p:nvSpPr>
                    <p:cNvPr id="144" name="Text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52035" y="2596136"/>
                      <a:ext cx="304800" cy="3958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defTabSz="68580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en-US" sz="1650" kern="0" dirty="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+</a:t>
                      </a:r>
                    </a:p>
                  </p:txBody>
                </p:sp>
              </p:grpSp>
              <p:grpSp>
                <p:nvGrpSpPr>
                  <p:cNvPr id="13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295400" y="2590015"/>
                    <a:ext cx="381000" cy="409710"/>
                    <a:chOff x="4876800" y="2585550"/>
                    <a:chExt cx="381000" cy="409710"/>
                  </a:xfrm>
                </p:grpSpPr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4876800" y="2585550"/>
                      <a:ext cx="381000" cy="382502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defTabSz="685800">
                        <a:defRPr/>
                      </a:pPr>
                      <a:endParaRPr lang="en-US" sz="1500" kern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p:txBody>
                </p:sp>
                <p:sp>
                  <p:nvSpPr>
                    <p:cNvPr id="142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11942" y="2599402"/>
                      <a:ext cx="304800" cy="3958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defTabSz="68580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en-US" sz="1650" kern="0" dirty="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+</a:t>
                      </a:r>
                    </a:p>
                  </p:txBody>
                </p:sp>
              </p:grpSp>
              <p:cxnSp>
                <p:nvCxnSpPr>
                  <p:cNvPr id="137" name="Straight Arrow Connector 136"/>
                  <p:cNvCxnSpPr/>
                  <p:nvPr/>
                </p:nvCxnSpPr>
                <p:spPr>
                  <a:xfrm>
                    <a:off x="3276600" y="2818564"/>
                    <a:ext cx="381000" cy="1588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00"/>
                    </a:solidFill>
                    <a:prstDash val="solid"/>
                    <a:tailEnd type="triangle" w="lg" len="lg"/>
                  </a:ln>
                  <a:effectLst/>
                </p:spPr>
              </p:cxnSp>
              <p:cxnSp>
                <p:nvCxnSpPr>
                  <p:cNvPr id="138" name="Straight Arrow Connector 137"/>
                  <p:cNvCxnSpPr/>
                  <p:nvPr/>
                </p:nvCxnSpPr>
                <p:spPr>
                  <a:xfrm>
                    <a:off x="5791200" y="2818564"/>
                    <a:ext cx="304800" cy="1588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00"/>
                    </a:solidFill>
                    <a:prstDash val="solid"/>
                    <a:tailEnd type="triangle" w="lg" len="lg"/>
                  </a:ln>
                  <a:effectLst/>
                </p:spPr>
              </p:cxnSp>
              <p:cxnSp>
                <p:nvCxnSpPr>
                  <p:cNvPr id="139" name="Straight Arrow Connector 138"/>
                  <p:cNvCxnSpPr/>
                  <p:nvPr/>
                </p:nvCxnSpPr>
                <p:spPr>
                  <a:xfrm>
                    <a:off x="4724400" y="2818564"/>
                    <a:ext cx="685800" cy="1588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00"/>
                    </a:solidFill>
                    <a:prstDash val="solid"/>
                    <a:tailEnd type="triangle" w="lg" len="lg"/>
                  </a:ln>
                  <a:effectLst/>
                </p:spPr>
              </p:cxnSp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1676400" y="2818564"/>
                    <a:ext cx="381000" cy="1588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00"/>
                    </a:solidFill>
                    <a:prstDash val="solid"/>
                    <a:tailEnd type="triangle" w="lg" len="lg"/>
                  </a:ln>
                  <a:effectLst/>
                </p:spPr>
              </p:cxnSp>
            </p:grp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685800" y="2818564"/>
                  <a:ext cx="990600" cy="1588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tailEnd type="triangle" w="lg" len="lg"/>
                </a:ln>
                <a:effectLst/>
              </p:spPr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7543800" y="2818564"/>
                  <a:ext cx="685800" cy="1588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tailEnd type="triangle" w="lg" len="lg"/>
                </a:ln>
                <a:effectLst/>
              </p:spPr>
            </p:cxnSp>
          </p:grpSp>
          <p:sp>
            <p:nvSpPr>
              <p:cNvPr id="123" name="TextBox 31"/>
              <p:cNvSpPr txBox="1">
                <a:spLocks noChangeArrowheads="1"/>
              </p:cNvSpPr>
              <p:nvPr/>
            </p:nvSpPr>
            <p:spPr bwMode="auto">
              <a:xfrm>
                <a:off x="-167699" y="2497722"/>
                <a:ext cx="2164198" cy="290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kern="0" dirty="0">
                    <a:solidFill>
                      <a:srgbClr val="000000"/>
                    </a:solidFill>
                    <a:latin typeface="+mn-lt"/>
                  </a:rPr>
                  <a:t>Set-point or Reference input</a:t>
                </a:r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2397708" y="3001069"/>
                <a:ext cx="6328" cy="113956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404036" y="4146430"/>
                <a:ext cx="2244164" cy="1588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5715000" y="4140637"/>
                <a:ext cx="2667000" cy="5793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triangle" w="lg" len="lg"/>
              </a:ln>
              <a:effectLst/>
            </p:spPr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8387771" y="2818564"/>
                <a:ext cx="2383" cy="13257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none" w="lg" len="lg"/>
              </a:ln>
              <a:effectLst/>
            </p:spPr>
          </p:cxnSp>
          <p:sp>
            <p:nvSpPr>
              <p:cNvPr id="128" name="TextBox 47"/>
              <p:cNvSpPr txBox="1">
                <a:spLocks noChangeArrowheads="1"/>
              </p:cNvSpPr>
              <p:nvPr/>
            </p:nvSpPr>
            <p:spPr bwMode="auto">
              <a:xfrm>
                <a:off x="8381999" y="2454382"/>
                <a:ext cx="1164333" cy="290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50" b="1" kern="0" dirty="0">
                    <a:solidFill>
                      <a:srgbClr val="000000"/>
                    </a:solidFill>
                    <a:latin typeface="+mn-lt"/>
                  </a:rPr>
                  <a:t>Actual Output</a:t>
                </a:r>
              </a:p>
            </p:txBody>
          </p:sp>
        </p:grp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2322512" y="2526511"/>
              <a:ext cx="685800" cy="29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  <a:latin typeface="+mn-lt"/>
                </a:rPr>
                <a:t>Error</a:t>
              </a: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3770313" y="2332801"/>
              <a:ext cx="990600" cy="475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  <a:latin typeface="+mn-lt"/>
                </a:rPr>
                <a:t>Controlled Signal</a:t>
              </a:r>
            </a:p>
          </p:txBody>
        </p:sp>
        <p:sp>
          <p:nvSpPr>
            <p:cNvPr id="114" name="TextBox 68"/>
            <p:cNvSpPr txBox="1">
              <a:spLocks noChangeArrowheads="1"/>
            </p:cNvSpPr>
            <p:nvPr/>
          </p:nvSpPr>
          <p:spPr bwMode="auto">
            <a:xfrm>
              <a:off x="5745206" y="1749439"/>
              <a:ext cx="1371601" cy="29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  <a:latin typeface="+mn-lt"/>
                </a:rPr>
                <a:t>Disturbance</a:t>
              </a:r>
            </a:p>
          </p:txBody>
        </p:sp>
        <p:sp>
          <p:nvSpPr>
            <p:cNvPr id="115" name="TextBox 69"/>
            <p:cNvSpPr txBox="1">
              <a:spLocks noChangeArrowheads="1"/>
            </p:cNvSpPr>
            <p:nvPr/>
          </p:nvSpPr>
          <p:spPr bwMode="auto">
            <a:xfrm>
              <a:off x="5211115" y="2386205"/>
              <a:ext cx="1143000" cy="475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  <a:latin typeface="+mn-lt"/>
                </a:rPr>
                <a:t>Manipulated Variable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rot="5400000">
              <a:off x="2284499" y="3199649"/>
              <a:ext cx="763416" cy="1587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3884699" y="3199649"/>
              <a:ext cx="763416" cy="1587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5408699" y="3199649"/>
              <a:ext cx="763416" cy="1587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19" name="Straight Arrow Connector 118"/>
            <p:cNvCxnSpPr>
              <a:stCxn id="144" idx="0"/>
            </p:cNvCxnSpPr>
            <p:nvPr/>
          </p:nvCxnSpPr>
          <p:spPr>
            <a:xfrm flipV="1">
              <a:off x="6442635" y="2066708"/>
              <a:ext cx="1585" cy="129142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triangle" w="lg" len="lg"/>
              <a:tailEnd type="none" w="lg" len="lg"/>
            </a:ln>
            <a:effectLst/>
          </p:spPr>
        </p:cxnSp>
      </p:grpSp>
      <p:sp>
        <p:nvSpPr>
          <p:cNvPr id="107" name="TextBox 86"/>
          <p:cNvSpPr txBox="1">
            <a:spLocks noChangeArrowheads="1"/>
          </p:cNvSpPr>
          <p:nvPr/>
        </p:nvSpPr>
        <p:spPr bwMode="auto">
          <a:xfrm>
            <a:off x="2081689" y="3947281"/>
            <a:ext cx="2602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kern="0">
                <a:solidFill>
                  <a:srgbClr val="000000"/>
                </a:solidFill>
                <a:latin typeface="Franklin Gothic Book" panose="020B0503020102020204" pitchFamily="34" charset="0"/>
              </a:rPr>
              <a:t>+</a:t>
            </a:r>
          </a:p>
        </p:txBody>
      </p:sp>
      <p:sp>
        <p:nvSpPr>
          <p:cNvPr id="108" name="TextBox 87"/>
          <p:cNvSpPr txBox="1">
            <a:spLocks noChangeArrowheads="1"/>
          </p:cNvSpPr>
          <p:nvPr/>
        </p:nvSpPr>
        <p:spPr bwMode="auto">
          <a:xfrm>
            <a:off x="2211815" y="4310058"/>
            <a:ext cx="2602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kern="0">
                <a:solidFill>
                  <a:srgbClr val="000000"/>
                </a:solidFill>
                <a:latin typeface="Franklin Gothic Book" panose="020B0503020102020204" pitchFamily="34" charset="0"/>
              </a:rPr>
              <a:t>-</a:t>
            </a:r>
          </a:p>
        </p:txBody>
      </p:sp>
      <p:sp>
        <p:nvSpPr>
          <p:cNvPr id="109" name="TextBox 88"/>
          <p:cNvSpPr txBox="1">
            <a:spLocks noChangeArrowheads="1"/>
          </p:cNvSpPr>
          <p:nvPr/>
        </p:nvSpPr>
        <p:spPr bwMode="auto">
          <a:xfrm>
            <a:off x="5595095" y="3947281"/>
            <a:ext cx="2602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kern="0">
                <a:solidFill>
                  <a:srgbClr val="000000"/>
                </a:solidFill>
                <a:latin typeface="Franklin Gothic Book" panose="020B0503020102020204" pitchFamily="34" charset="0"/>
              </a:rPr>
              <a:t>+</a:t>
            </a:r>
          </a:p>
        </p:txBody>
      </p:sp>
      <p:sp>
        <p:nvSpPr>
          <p:cNvPr id="110" name="TextBox 89"/>
          <p:cNvSpPr txBox="1">
            <a:spLocks noChangeArrowheads="1"/>
          </p:cNvSpPr>
          <p:nvPr/>
        </p:nvSpPr>
        <p:spPr bwMode="auto">
          <a:xfrm>
            <a:off x="5660158" y="3813979"/>
            <a:ext cx="2602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kern="0">
                <a:solidFill>
                  <a:srgbClr val="000000"/>
                </a:solidFill>
                <a:latin typeface="Franklin Gothic Book" panose="020B0503020102020204" pitchFamily="34" charset="0"/>
              </a:rPr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64261" y="1904633"/>
            <a:ext cx="1353323" cy="674392"/>
            <a:chOff x="7152347" y="1396510"/>
            <a:chExt cx="1804431" cy="899188"/>
          </a:xfrm>
        </p:grpSpPr>
        <p:sp>
          <p:nvSpPr>
            <p:cNvPr id="151" name="Oval 150"/>
            <p:cNvSpPr/>
            <p:nvPr/>
          </p:nvSpPr>
          <p:spPr>
            <a:xfrm>
              <a:off x="7825970" y="1396510"/>
              <a:ext cx="432000" cy="43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/>
                <a:t>1</a:t>
              </a:r>
            </a:p>
          </p:txBody>
        </p:sp>
        <p:sp>
          <p:nvSpPr>
            <p:cNvPr id="152" name="TextBox 4"/>
            <p:cNvSpPr txBox="1">
              <a:spLocks noChangeArrowheads="1"/>
            </p:cNvSpPr>
            <p:nvPr/>
          </p:nvSpPr>
          <p:spPr bwMode="auto">
            <a:xfrm>
              <a:off x="7152347" y="1803256"/>
              <a:ext cx="180443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1" kern="0" dirty="0">
                  <a:solidFill>
                    <a:srgbClr val="FF0000"/>
                  </a:solidFill>
                  <a:latin typeface="+mn-lt"/>
                </a:rPr>
                <a:t>DEVELOP PROCESS MATHEMATICAL MODEL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62463" y="4612689"/>
            <a:ext cx="1918210" cy="542716"/>
            <a:chOff x="5162765" y="5070999"/>
            <a:chExt cx="2557613" cy="723621"/>
          </a:xfrm>
        </p:grpSpPr>
        <p:sp>
          <p:nvSpPr>
            <p:cNvPr id="153" name="Oval 152"/>
            <p:cNvSpPr/>
            <p:nvPr/>
          </p:nvSpPr>
          <p:spPr>
            <a:xfrm>
              <a:off x="6203116" y="5070999"/>
              <a:ext cx="432000" cy="43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/>
                <a:t>2</a:t>
              </a:r>
            </a:p>
          </p:txBody>
        </p:sp>
        <p:sp>
          <p:nvSpPr>
            <p:cNvPr id="154" name="TextBox 4"/>
            <p:cNvSpPr txBox="1">
              <a:spLocks noChangeArrowheads="1"/>
            </p:cNvSpPr>
            <p:nvPr/>
          </p:nvSpPr>
          <p:spPr bwMode="auto">
            <a:xfrm>
              <a:off x="5162765" y="5486844"/>
              <a:ext cx="255761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1" kern="0" dirty="0">
                  <a:solidFill>
                    <a:srgbClr val="FF0000"/>
                  </a:solidFill>
                  <a:latin typeface="+mn-lt"/>
                </a:rPr>
                <a:t>SELECT SENSOR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36574" y="1904633"/>
            <a:ext cx="1138697" cy="677402"/>
            <a:chOff x="4448765" y="1396510"/>
            <a:chExt cx="1518262" cy="903203"/>
          </a:xfrm>
        </p:grpSpPr>
        <p:sp>
          <p:nvSpPr>
            <p:cNvPr id="155" name="Oval 154"/>
            <p:cNvSpPr/>
            <p:nvPr/>
          </p:nvSpPr>
          <p:spPr>
            <a:xfrm>
              <a:off x="4997638" y="1396510"/>
              <a:ext cx="432000" cy="43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/>
                <a:t>3</a:t>
              </a:r>
            </a:p>
          </p:txBody>
        </p:sp>
        <p:sp>
          <p:nvSpPr>
            <p:cNvPr id="156" name="TextBox 4"/>
            <p:cNvSpPr txBox="1">
              <a:spLocks noChangeArrowheads="1"/>
            </p:cNvSpPr>
            <p:nvPr/>
          </p:nvSpPr>
          <p:spPr bwMode="auto">
            <a:xfrm>
              <a:off x="4448765" y="1807270"/>
              <a:ext cx="15182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1" kern="0" dirty="0">
                  <a:solidFill>
                    <a:srgbClr val="FF0000"/>
                  </a:solidFill>
                  <a:latin typeface="+mn-lt"/>
                </a:rPr>
                <a:t>DESIGN</a:t>
              </a:r>
            </a:p>
            <a:p>
              <a:pPr lvl="0"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1" kern="0" dirty="0">
                  <a:solidFill>
                    <a:srgbClr val="FF0000"/>
                  </a:solidFill>
                  <a:latin typeface="+mn-lt"/>
                </a:rPr>
                <a:t>CONTROLLER 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358896" y="4495403"/>
            <a:ext cx="1353941" cy="727127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5269779" y="5249429"/>
            <a:ext cx="443059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42" y="4510081"/>
            <a:ext cx="818837" cy="717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223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148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258</cp:revision>
  <cp:lastPrinted>2015-02-18T03:35:51Z</cp:lastPrinted>
  <dcterms:created xsi:type="dcterms:W3CDTF">2006-08-16T00:00:00Z</dcterms:created>
  <dcterms:modified xsi:type="dcterms:W3CDTF">2018-03-24T16:04:09Z</dcterms:modified>
</cp:coreProperties>
</file>