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"/>
  </p:notesMasterIdLst>
  <p:sldIdLst>
    <p:sldId id="397" r:id="rId2"/>
    <p:sldId id="330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94660"/>
  </p:normalViewPr>
  <p:slideViewPr>
    <p:cSldViewPr>
      <p:cViewPr varScale="1">
        <p:scale>
          <a:sx n="77" d="100"/>
          <a:sy n="77" d="100"/>
        </p:scale>
        <p:origin x="7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24/03/2018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4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F4B42-2F75-4BBF-889F-4C6D6FF5705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10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71550" y="1028703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CONTROL THEORY REVIEW: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PID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CONTROLLER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45028" y="1956407"/>
            <a:ext cx="7062107" cy="3025168"/>
          </a:xfrm>
        </p:spPr>
        <p:txBody>
          <a:bodyPr>
            <a:normAutofit/>
          </a:bodyPr>
          <a:lstStyle/>
          <a:p>
            <a:r>
              <a:rPr lang="en-US" altLang="en-US" sz="1200" dirty="0"/>
              <a:t>PID controller algorithm: proportional (P), integral (I) and derivative (D)</a:t>
            </a:r>
          </a:p>
          <a:p>
            <a:pPr lvl="1"/>
            <a:r>
              <a:rPr lang="en-US" altLang="en-US" sz="1200" b="1" dirty="0"/>
              <a:t>P</a:t>
            </a:r>
            <a:r>
              <a:rPr lang="en-US" altLang="en-US" sz="1200" dirty="0"/>
              <a:t>: depends on the </a:t>
            </a:r>
            <a:r>
              <a:rPr lang="en-US" altLang="en-US" sz="1200" b="1" dirty="0">
                <a:solidFill>
                  <a:srgbClr val="FF0000"/>
                </a:solidFill>
              </a:rPr>
              <a:t>present </a:t>
            </a:r>
            <a:r>
              <a:rPr lang="en-US" altLang="en-US" sz="1200" dirty="0"/>
              <a:t>error</a:t>
            </a:r>
          </a:p>
          <a:p>
            <a:pPr lvl="1"/>
            <a:r>
              <a:rPr lang="en-US" altLang="en-US" sz="1200" b="1" dirty="0"/>
              <a:t>I</a:t>
            </a:r>
            <a:r>
              <a:rPr lang="en-US" altLang="en-US" sz="1200" dirty="0"/>
              <a:t>: accumulation of </a:t>
            </a:r>
            <a:r>
              <a:rPr lang="en-US" altLang="en-US" sz="1200" b="1" dirty="0">
                <a:solidFill>
                  <a:srgbClr val="FF0000"/>
                </a:solidFill>
              </a:rPr>
              <a:t>past</a:t>
            </a:r>
            <a:r>
              <a:rPr lang="en-US" altLang="en-US" sz="1200" b="1" dirty="0"/>
              <a:t> </a:t>
            </a:r>
            <a:r>
              <a:rPr lang="en-US" altLang="en-US" sz="1200" dirty="0"/>
              <a:t>errors</a:t>
            </a:r>
          </a:p>
          <a:p>
            <a:pPr lvl="1"/>
            <a:r>
              <a:rPr lang="en-US" altLang="en-US" sz="1200" b="1" dirty="0"/>
              <a:t>D</a:t>
            </a:r>
            <a:r>
              <a:rPr lang="en-US" altLang="en-US" sz="1200" dirty="0"/>
              <a:t>: prediction of </a:t>
            </a:r>
            <a:r>
              <a:rPr lang="en-US" altLang="en-US" sz="1200" b="1" dirty="0">
                <a:solidFill>
                  <a:srgbClr val="FF0000"/>
                </a:solidFill>
              </a:rPr>
              <a:t>future</a:t>
            </a:r>
            <a:r>
              <a:rPr lang="en-US" altLang="en-US" sz="1200" dirty="0"/>
              <a:t> errors, based on current rate of change</a:t>
            </a:r>
          </a:p>
          <a:p>
            <a:r>
              <a:rPr lang="en-US" altLang="en-US" sz="1200" dirty="0"/>
              <a:t>The </a:t>
            </a:r>
            <a:r>
              <a:rPr lang="en-US" altLang="en-US" sz="1200" b="1" dirty="0">
                <a:solidFill>
                  <a:srgbClr val="FF0000"/>
                </a:solidFill>
              </a:rPr>
              <a:t>weighted sum </a:t>
            </a:r>
            <a:r>
              <a:rPr lang="en-US" altLang="en-US" sz="1200" dirty="0"/>
              <a:t>is used to adjust the process via a control element (control valve)</a:t>
            </a:r>
          </a:p>
          <a:p>
            <a:endParaRPr lang="en-CA" sz="1200" dirty="0"/>
          </a:p>
        </p:txBody>
      </p:sp>
      <p:pic>
        <p:nvPicPr>
          <p:cNvPr id="11" name="Picture 2" descr="E:\Faculty Positions Interview Materials\Teaching Seminar Presentation\Figures\PID-feedback-loop-v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361" y="3236421"/>
            <a:ext cx="4591595" cy="2116101"/>
          </a:xfrm>
          <a:prstGeom prst="rect">
            <a:avLst/>
          </a:prstGeom>
          <a:gradFill rotWithShape="1">
            <a:gsLst>
              <a:gs pos="0">
                <a:srgbClr val="2D2DB9">
                  <a:tint val="50000"/>
                  <a:satMod val="300000"/>
                </a:srgbClr>
              </a:gs>
              <a:gs pos="35000">
                <a:srgbClr val="2D2DB9">
                  <a:tint val="37000"/>
                  <a:satMod val="300000"/>
                </a:srgbClr>
              </a:gs>
              <a:gs pos="100000">
                <a:srgbClr val="2D2D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D2DB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pic>
      <p:sp>
        <p:nvSpPr>
          <p:cNvPr id="8" name="Rectangle 7"/>
          <p:cNvSpPr/>
          <p:nvPr/>
        </p:nvSpPr>
        <p:spPr>
          <a:xfrm>
            <a:off x="4056434" y="3316112"/>
            <a:ext cx="386675" cy="4156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9" name="Rectangle 8"/>
          <p:cNvSpPr/>
          <p:nvPr/>
        </p:nvSpPr>
        <p:spPr>
          <a:xfrm>
            <a:off x="4063730" y="4032952"/>
            <a:ext cx="386675" cy="4156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2" name="Rectangle 11"/>
          <p:cNvSpPr/>
          <p:nvPr/>
        </p:nvSpPr>
        <p:spPr>
          <a:xfrm>
            <a:off x="4063730" y="4773743"/>
            <a:ext cx="386675" cy="4156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" name="Oval 1"/>
          <p:cNvSpPr/>
          <p:nvPr/>
        </p:nvSpPr>
        <p:spPr>
          <a:xfrm>
            <a:off x="5314204" y="4097511"/>
            <a:ext cx="307800" cy="30827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310648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6261"/>
            <a:ext cx="8229600" cy="18953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CA" sz="1600" b="0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CA" sz="1600" dirty="0" smtClean="0"/>
          </a:p>
          <a:p>
            <a:r>
              <a:rPr lang="en-CA" sz="1600" i="1" dirty="0">
                <a:latin typeface="Cambria Math" panose="02040503050406030204" pitchFamily="18" charset="0"/>
              </a:rPr>
              <a:t>Consider a unity feedback system</a:t>
            </a:r>
          </a:p>
          <a:p>
            <a:r>
              <a:rPr lang="en-CA" sz="1600" i="1" dirty="0" smtClean="0">
                <a:latin typeface="Cambria Math" panose="02040503050406030204" pitchFamily="18" charset="0"/>
              </a:rPr>
              <a:t>e: error </a:t>
            </a:r>
            <a:r>
              <a:rPr lang="en-CA" sz="1600" i="1" dirty="0">
                <a:latin typeface="Cambria Math" panose="02040503050406030204" pitchFamily="18" charset="0"/>
              </a:rPr>
              <a:t>signal </a:t>
            </a:r>
          </a:p>
          <a:p>
            <a:r>
              <a:rPr lang="en-CA" sz="1600" i="1" dirty="0">
                <a:latin typeface="Cambria Math" panose="02040503050406030204" pitchFamily="18" charset="0"/>
              </a:rPr>
              <a:t>r</a:t>
            </a:r>
            <a:r>
              <a:rPr lang="en-CA" sz="1600" i="1" dirty="0" smtClean="0">
                <a:latin typeface="Cambria Math" panose="02040503050406030204" pitchFamily="18" charset="0"/>
              </a:rPr>
              <a:t>: desired </a:t>
            </a:r>
            <a:r>
              <a:rPr lang="en-CA" sz="1600" i="1" dirty="0">
                <a:latin typeface="Cambria Math" panose="02040503050406030204" pitchFamily="18" charset="0"/>
              </a:rPr>
              <a:t>input </a:t>
            </a:r>
            <a:r>
              <a:rPr lang="en-CA" sz="1600" i="1" dirty="0" smtClean="0">
                <a:latin typeface="Cambria Math" panose="02040503050406030204" pitchFamily="18" charset="0"/>
              </a:rPr>
              <a:t>value</a:t>
            </a:r>
          </a:p>
          <a:p>
            <a:r>
              <a:rPr lang="en-CA" sz="1600" i="1" dirty="0" smtClean="0">
                <a:latin typeface="Cambria Math" panose="02040503050406030204" pitchFamily="18" charset="0"/>
              </a:rPr>
              <a:t>The PID controller in a transfer function  form:</a:t>
            </a:r>
          </a:p>
          <a:p>
            <a:endParaRPr lang="en-CA" sz="16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CA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CONTROL </a:t>
            </a:r>
            <a:r>
              <a:rPr lang="en-CA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THEORY </a:t>
            </a:r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REVIEW: </a:t>
            </a:r>
            <a:r>
              <a:rPr lang="en-CA" dirty="0" smtClean="0">
                <a:solidFill>
                  <a:srgbClr val="FF0000"/>
                </a:solidFill>
                <a:latin typeface="Calibri Light" panose="020F0302020204030204"/>
              </a:rPr>
              <a:t>PID CONTROLLERS</a:t>
            </a:r>
            <a:endParaRPr lang="en-CA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387527"/>
            <a:ext cx="5550140" cy="18987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3600" y="6140906"/>
            <a:ext cx="2895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http://ctms.engin.umich.edu/CTMS/index.php?example=Introduction&amp;section=ControlPID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43908" y="3286260"/>
                <a:ext cx="3856184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𝑑𝑒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908" y="3286260"/>
                <a:ext cx="3856184" cy="8188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57867" y="5291272"/>
                <a:ext cx="3028265" cy="54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67" y="5291272"/>
                <a:ext cx="3028265" cy="5404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2275</TotalTime>
  <Words>103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267</cp:revision>
  <cp:lastPrinted>2015-02-18T03:35:51Z</cp:lastPrinted>
  <dcterms:created xsi:type="dcterms:W3CDTF">2006-08-16T00:00:00Z</dcterms:created>
  <dcterms:modified xsi:type="dcterms:W3CDTF">2018-03-24T18:03:54Z</dcterms:modified>
</cp:coreProperties>
</file>