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435" r:id="rId2"/>
    <p:sldId id="443" r:id="rId3"/>
    <p:sldId id="445" r:id="rId4"/>
    <p:sldId id="446" r:id="rId5"/>
    <p:sldId id="44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1" autoAdjust="0"/>
    <p:restoredTop sz="83794" autoAdjust="0"/>
  </p:normalViewPr>
  <p:slideViewPr>
    <p:cSldViewPr>
      <p:cViewPr varScale="1">
        <p:scale>
          <a:sx n="68" d="100"/>
          <a:sy n="68" d="100"/>
        </p:scale>
        <p:origin x="302" y="6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E5AC4-10F6-444C-B45E-5EF97B08E1FF}" type="datetimeFigureOut">
              <a:rPr lang="en-CA" smtClean="0"/>
              <a:t>24/03/2018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9F37A9-9944-454A-95D7-E9DF676EB12F}" type="slidenum">
              <a:rPr lang="en-CA" smtClean="0"/>
              <a:t>‹#›</a:t>
            </a:fld>
            <a:endParaRPr lang="en-CA"/>
          </a:p>
        </p:txBody>
      </p:sp>
    </p:spTree>
    <p:extLst>
      <p:ext uri="{BB962C8B-B14F-4D97-AF65-F5344CB8AC3E}">
        <p14:creationId xmlns:p14="http://schemas.microsoft.com/office/powerpoint/2010/main" val="3998394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a:t>
            </a:r>
            <a:r>
              <a:rPr lang="en-US" baseline="0" dirty="0" smtClean="0"/>
              <a:t> step in designing a battery management system (BMS) is to develop a high fidelity battery model. In order for a BMS to estimate the battery critical parameters such as the battery state of charge and state of health, an accurate battery model has to be implemented on board of the BMS along with a robust estimation strategy. So a battery model is a list of mathematical equations that describe what’s physically happening inside the battery. In simple terms, as shown in the figure, if we apply the same current profile to the battery and the battery model, both should generate the same voltage profile and the error between the two signals should be close to zero. The model can predict the behavior of the battery in a way that if we applied an estimator, we can predict critical parameters such as the battery SOH and remaining useful life. </a:t>
            </a:r>
            <a:endParaRPr lang="en-US" dirty="0"/>
          </a:p>
        </p:txBody>
      </p:sp>
      <p:sp>
        <p:nvSpPr>
          <p:cNvPr id="4" name="Slide Number Placeholder 3"/>
          <p:cNvSpPr>
            <a:spLocks noGrp="1"/>
          </p:cNvSpPr>
          <p:nvPr>
            <p:ph type="sldNum" sz="quarter" idx="10"/>
          </p:nvPr>
        </p:nvSpPr>
        <p:spPr/>
        <p:txBody>
          <a:bodyPr/>
          <a:lstStyle/>
          <a:p>
            <a:fld id="{219F37A9-9944-454A-95D7-E9DF676EB12F}" type="slidenum">
              <a:rPr lang="en-CA" smtClean="0"/>
              <a:t>1</a:t>
            </a:fld>
            <a:endParaRPr lang="en-CA"/>
          </a:p>
        </p:txBody>
      </p:sp>
    </p:spTree>
    <p:extLst>
      <p:ext uri="{BB962C8B-B14F-4D97-AF65-F5344CB8AC3E}">
        <p14:creationId xmlns:p14="http://schemas.microsoft.com/office/powerpoint/2010/main" val="1006331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smtClean="0"/>
              <a:t>The Open-circuit voltage (OCV) is the difference of electrical potential between two terminals of a device when the device is disconnected from any circuit. There is no external load connected</a:t>
            </a:r>
            <a:r>
              <a:rPr lang="en-CA" sz="1200" baseline="0" dirty="0" smtClean="0"/>
              <a:t> and n</a:t>
            </a:r>
            <a:r>
              <a:rPr lang="en-CA" sz="1200" dirty="0" smtClean="0"/>
              <a:t>o external electric current flows between the terminals. </a:t>
            </a:r>
          </a:p>
          <a:p>
            <a:r>
              <a:rPr lang="en-CA" sz="1200" dirty="0" smtClean="0"/>
              <a:t>The Open Circuit Voltage (OCV) represents a Voltage Source's Full Voltage,</a:t>
            </a:r>
            <a:r>
              <a:rPr lang="en-CA" sz="1200" baseline="0" dirty="0" smtClean="0"/>
              <a:t> s</a:t>
            </a:r>
            <a:r>
              <a:rPr lang="en-CA" sz="1200" dirty="0" smtClean="0"/>
              <a:t>ince there is no voltage drop across the load.</a:t>
            </a:r>
            <a:r>
              <a:rPr lang="en-CA" sz="1200" baseline="0" dirty="0" smtClean="0"/>
              <a:t> </a:t>
            </a:r>
            <a:r>
              <a:rPr lang="en-CA" sz="1200" dirty="0" smtClean="0"/>
              <a:t>A voltage source's OCV represents its full voltage value, since the source does not share any of its voltage with a load.</a:t>
            </a:r>
          </a:p>
          <a:p>
            <a:r>
              <a:rPr lang="en-CA" sz="1200" dirty="0" smtClean="0"/>
              <a:t>The unconnected voltage is real voltage, even if a voltage source is unconnected and not attached to any load, the potential power still exists. </a:t>
            </a:r>
          </a:p>
          <a:p>
            <a:endParaRPr lang="en-CA" dirty="0"/>
          </a:p>
        </p:txBody>
      </p:sp>
      <p:sp>
        <p:nvSpPr>
          <p:cNvPr id="4" name="Slide Number Placeholder 3"/>
          <p:cNvSpPr>
            <a:spLocks noGrp="1"/>
          </p:cNvSpPr>
          <p:nvPr>
            <p:ph type="sldNum" sz="quarter" idx="10"/>
          </p:nvPr>
        </p:nvSpPr>
        <p:spPr/>
        <p:txBody>
          <a:bodyPr/>
          <a:lstStyle/>
          <a:p>
            <a:fld id="{219F37A9-9944-454A-95D7-E9DF676EB12F}" type="slidenum">
              <a:rPr lang="en-CA" smtClean="0"/>
              <a:t>2</a:t>
            </a:fld>
            <a:endParaRPr lang="en-CA"/>
          </a:p>
        </p:txBody>
      </p:sp>
    </p:spTree>
    <p:extLst>
      <p:ext uri="{BB962C8B-B14F-4D97-AF65-F5344CB8AC3E}">
        <p14:creationId xmlns:p14="http://schemas.microsoft.com/office/powerpoint/2010/main" val="1316032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smtClean="0"/>
              <a:t>- So</a:t>
            </a:r>
            <a:r>
              <a:rPr lang="en-CA" sz="1200" baseline="0" dirty="0" smtClean="0"/>
              <a:t> in case of batteries, i</a:t>
            </a:r>
            <a:r>
              <a:rPr lang="en-CA" sz="1200" dirty="0" smtClean="0"/>
              <a:t>f you measure the voltage of the battery terminals with a multi-meter, you will read the OCV even if there is no current is flowing in the circuit.</a:t>
            </a:r>
          </a:p>
          <a:p>
            <a:r>
              <a:rPr lang="en-CA" sz="1200" dirty="0" smtClean="0">
                <a:solidFill>
                  <a:srgbClr val="FF0000"/>
                </a:solidFill>
              </a:rPr>
              <a:t>- The battery OCV is particularly important since</a:t>
            </a:r>
            <a:r>
              <a:rPr lang="en-CA" sz="1200" baseline="0" dirty="0" smtClean="0">
                <a:solidFill>
                  <a:srgbClr val="FF0000"/>
                </a:solidFill>
              </a:rPr>
              <a:t> there </a:t>
            </a:r>
            <a:r>
              <a:rPr lang="en-CA" sz="1200" dirty="0" smtClean="0">
                <a:solidFill>
                  <a:srgbClr val="FF0000"/>
                </a:solidFill>
              </a:rPr>
              <a:t>is a relationship</a:t>
            </a:r>
            <a:r>
              <a:rPr lang="en-CA" sz="1200" baseline="0" dirty="0" smtClean="0">
                <a:solidFill>
                  <a:srgbClr val="FF0000"/>
                </a:solidFill>
              </a:rPr>
              <a:t> that exists between </a:t>
            </a:r>
            <a:r>
              <a:rPr lang="en-CA" sz="1200" dirty="0" smtClean="0">
                <a:solidFill>
                  <a:srgbClr val="FF0000"/>
                </a:solidFill>
              </a:rPr>
              <a:t>the battery State-of-Charge (SOC) and Open Circuit</a:t>
            </a:r>
            <a:r>
              <a:rPr lang="en-CA" sz="1200" baseline="0" dirty="0" smtClean="0">
                <a:solidFill>
                  <a:srgbClr val="FF0000"/>
                </a:solidFill>
              </a:rPr>
              <a:t> Voltage (OCV).</a:t>
            </a:r>
            <a:endParaRPr lang="en-CA" dirty="0"/>
          </a:p>
        </p:txBody>
      </p:sp>
      <p:sp>
        <p:nvSpPr>
          <p:cNvPr id="4" name="Slide Number Placeholder 3"/>
          <p:cNvSpPr>
            <a:spLocks noGrp="1"/>
          </p:cNvSpPr>
          <p:nvPr>
            <p:ph type="sldNum" sz="quarter" idx="10"/>
          </p:nvPr>
        </p:nvSpPr>
        <p:spPr/>
        <p:txBody>
          <a:bodyPr/>
          <a:lstStyle/>
          <a:p>
            <a:fld id="{219F37A9-9944-454A-95D7-E9DF676EB12F}" type="slidenum">
              <a:rPr lang="en-CA" smtClean="0"/>
              <a:t>3</a:t>
            </a:fld>
            <a:endParaRPr lang="en-CA"/>
          </a:p>
        </p:txBody>
      </p:sp>
    </p:spTree>
    <p:extLst>
      <p:ext uri="{BB962C8B-B14F-4D97-AF65-F5344CB8AC3E}">
        <p14:creationId xmlns:p14="http://schemas.microsoft.com/office/powerpoint/2010/main" val="1152134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smtClean="0"/>
              <a:t>- There is a relationship between the battery Open-circuit voltage (OCV) and State of Charge (SOC).</a:t>
            </a:r>
            <a:r>
              <a:rPr lang="en-CA" sz="1200" baseline="0" dirty="0" smtClean="0"/>
              <a:t> T</a:t>
            </a:r>
            <a:r>
              <a:rPr lang="en-CA" sz="1200" dirty="0" smtClean="0"/>
              <a:t>he relationship depends on the battery chemistry and the direction of charging and discharging. If you start with</a:t>
            </a:r>
            <a:r>
              <a:rPr lang="en-CA" sz="1200" baseline="0" dirty="0" smtClean="0"/>
              <a:t> a fully discharged battery and start charging it, the battery OCV starts at let’s say 2.2V and keep ramping up following the red line until you reach the maximum voltage at 4.3V. The battery SOC is set to 100% when the battery is fully charged. As you start discharging the battery, you start from a fully charged state then you follow a different path indicated by the blue line until you fully discharge the battery at 0% SOC. The difference between the charging and discharging paths is due to hysteresis. In the following section we will know how to experientially derive the battery open circuit voltage-state of charge relationship from experimental data.</a:t>
            </a:r>
            <a:endParaRPr lang="en-CA" dirty="0"/>
          </a:p>
        </p:txBody>
      </p:sp>
      <p:sp>
        <p:nvSpPr>
          <p:cNvPr id="4" name="Slide Number Placeholder 3"/>
          <p:cNvSpPr>
            <a:spLocks noGrp="1"/>
          </p:cNvSpPr>
          <p:nvPr>
            <p:ph type="sldNum" sz="quarter" idx="10"/>
          </p:nvPr>
        </p:nvSpPr>
        <p:spPr/>
        <p:txBody>
          <a:bodyPr/>
          <a:lstStyle/>
          <a:p>
            <a:fld id="{219F37A9-9944-454A-95D7-E9DF676EB12F}" type="slidenum">
              <a:rPr lang="en-CA" smtClean="0"/>
              <a:t>4</a:t>
            </a:fld>
            <a:endParaRPr lang="en-CA"/>
          </a:p>
        </p:txBody>
      </p:sp>
    </p:spTree>
    <p:extLst>
      <p:ext uri="{BB962C8B-B14F-4D97-AF65-F5344CB8AC3E}">
        <p14:creationId xmlns:p14="http://schemas.microsoft.com/office/powerpoint/2010/main" val="1046572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smtClean="0"/>
              <a:t>- This relationship is important because it can be used to infer the SOC from the OCV.</a:t>
            </a:r>
          </a:p>
          <a:p>
            <a:r>
              <a:rPr lang="en-CA" sz="1200" dirty="0" smtClean="0"/>
              <a:t>- This technique is called voltage-based SOC Estimation. In simple terms</a:t>
            </a:r>
            <a:r>
              <a:rPr lang="en-CA" sz="1200" baseline="0" dirty="0" smtClean="0"/>
              <a:t>, if we can accurately measure the battery open circuit voltage, we can use this relationship to know the battery state of charge.</a:t>
            </a:r>
            <a:endParaRPr lang="en-CA" sz="1200" dirty="0" smtClean="0"/>
          </a:p>
          <a:p>
            <a:endParaRPr lang="en-CA" dirty="0"/>
          </a:p>
        </p:txBody>
      </p:sp>
      <p:sp>
        <p:nvSpPr>
          <p:cNvPr id="4" name="Slide Number Placeholder 3"/>
          <p:cNvSpPr>
            <a:spLocks noGrp="1"/>
          </p:cNvSpPr>
          <p:nvPr>
            <p:ph type="sldNum" sz="quarter" idx="10"/>
          </p:nvPr>
        </p:nvSpPr>
        <p:spPr/>
        <p:txBody>
          <a:bodyPr/>
          <a:lstStyle/>
          <a:p>
            <a:fld id="{219F37A9-9944-454A-95D7-E9DF676EB12F}" type="slidenum">
              <a:rPr lang="en-CA" smtClean="0"/>
              <a:t>5</a:t>
            </a:fld>
            <a:endParaRPr lang="en-CA"/>
          </a:p>
        </p:txBody>
      </p:sp>
    </p:spTree>
    <p:extLst>
      <p:ext uri="{BB962C8B-B14F-4D97-AF65-F5344CB8AC3E}">
        <p14:creationId xmlns:p14="http://schemas.microsoft.com/office/powerpoint/2010/main" val="1626270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Hybrid and Battery Electric Vehicle Powertrain Design and Development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Hybrid and Battery Electric Vehicle Powertrain Design and Development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Hybrid and Battery Electric Vehicle Powertrain Design and Development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Hybrid and Battery Electric Vehicle Powertrain Design and Development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Hybrid and Battery Electric Vehicle Powertrain Design and Development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Hybrid and Battery Electric Vehicle Powertrain Design and Development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Hybrid and Battery Electric Vehicle Powertrain Design and Development</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Hybrid and Battery Electric Vehicle Powertrain Design and Development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Hybrid and Battery Electric Vehicle Powertrain Design and Development</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Hybrid and Battery Electric Vehicle Powertrain Design and Development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Hybrid and Battery Electric Vehicle Powertrain Design and Development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Hybrid and Battery Electric Vehicle Powertrain Design and Development</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ontent Placeholder 2"/>
          <p:cNvSpPr txBox="1">
            <a:spLocks/>
          </p:cNvSpPr>
          <p:nvPr/>
        </p:nvSpPr>
        <p:spPr>
          <a:xfrm>
            <a:off x="1752600" y="1537398"/>
            <a:ext cx="7886700"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000" b="1" dirty="0" smtClean="0">
                <a:solidFill>
                  <a:prstClr val="black"/>
                </a:solidFill>
              </a:rPr>
              <a:t>Used to Monitor </a:t>
            </a:r>
            <a:r>
              <a:rPr lang="en-CA" sz="2000" b="1" dirty="0">
                <a:solidFill>
                  <a:prstClr val="black"/>
                </a:solidFill>
              </a:rPr>
              <a:t>Battery </a:t>
            </a:r>
            <a:r>
              <a:rPr lang="en-CA" sz="2000" b="1" dirty="0" smtClean="0">
                <a:solidFill>
                  <a:prstClr val="black"/>
                </a:solidFill>
              </a:rPr>
              <a:t>parameters such as SOC</a:t>
            </a:r>
            <a:endParaRPr lang="en-CA" sz="2000" b="1" dirty="0">
              <a:solidFill>
                <a:prstClr val="black"/>
              </a:solidFill>
            </a:endParaRPr>
          </a:p>
        </p:txBody>
      </p:sp>
      <p:sp>
        <p:nvSpPr>
          <p:cNvPr id="11" name="Rounded Rectangle 10"/>
          <p:cNvSpPr/>
          <p:nvPr/>
        </p:nvSpPr>
        <p:spPr>
          <a:xfrm>
            <a:off x="5556807" y="5744059"/>
            <a:ext cx="804058" cy="580541"/>
          </a:xfrm>
          <a:prstGeom prst="roundRect">
            <a:avLst>
              <a:gd name="adj" fmla="val 7233"/>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1050" dirty="0">
                <a:ln w="0"/>
                <a:solidFill>
                  <a:prstClr val="white"/>
                </a:solidFill>
              </a:rPr>
              <a:t>Battery Model</a:t>
            </a:r>
          </a:p>
        </p:txBody>
      </p:sp>
      <p:sp>
        <p:nvSpPr>
          <p:cNvPr id="12" name="Bent Arrow 11"/>
          <p:cNvSpPr/>
          <p:nvPr/>
        </p:nvSpPr>
        <p:spPr>
          <a:xfrm rot="10800000" flipH="1">
            <a:off x="4756030" y="4629832"/>
            <a:ext cx="790046" cy="1486248"/>
          </a:xfrm>
          <a:prstGeom prst="bentArrow">
            <a:avLst>
              <a:gd name="adj1" fmla="val 10806"/>
              <a:gd name="adj2" fmla="val 12610"/>
              <a:gd name="adj3" fmla="val 9617"/>
              <a:gd name="adj4" fmla="val 43750"/>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solidFill>
                <a:prstClr val="white"/>
              </a:solidFill>
            </a:endParaRPr>
          </a:p>
        </p:txBody>
      </p:sp>
      <p:sp>
        <p:nvSpPr>
          <p:cNvPr id="13" name="Right Arrow 12"/>
          <p:cNvSpPr/>
          <p:nvPr/>
        </p:nvSpPr>
        <p:spPr>
          <a:xfrm rot="5400000">
            <a:off x="6550612" y="5207674"/>
            <a:ext cx="1296973" cy="125250"/>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solidFill>
                <a:prstClr val="white"/>
              </a:solidFill>
            </a:endParaRPr>
          </a:p>
        </p:txBody>
      </p:sp>
      <p:sp>
        <p:nvSpPr>
          <p:cNvPr id="15" name="Right Arrow 14"/>
          <p:cNvSpPr/>
          <p:nvPr/>
        </p:nvSpPr>
        <p:spPr>
          <a:xfrm>
            <a:off x="6380015" y="5962161"/>
            <a:ext cx="718691" cy="139992"/>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solidFill>
                <a:prstClr val="white"/>
              </a:solidFill>
            </a:endParaRPr>
          </a:p>
        </p:txBody>
      </p:sp>
      <p:sp>
        <p:nvSpPr>
          <p:cNvPr id="17" name="Oval 16"/>
          <p:cNvSpPr/>
          <p:nvPr/>
        </p:nvSpPr>
        <p:spPr>
          <a:xfrm>
            <a:off x="7124210" y="5939317"/>
            <a:ext cx="171262" cy="17634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solidFill>
                <a:prstClr val="white"/>
              </a:solidFill>
            </a:endParaRPr>
          </a:p>
        </p:txBody>
      </p:sp>
      <p:sp>
        <p:nvSpPr>
          <p:cNvPr id="18" name="Minus 17"/>
          <p:cNvSpPr/>
          <p:nvPr/>
        </p:nvSpPr>
        <p:spPr>
          <a:xfrm>
            <a:off x="7162800" y="6010226"/>
            <a:ext cx="102072" cy="34289"/>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solidFill>
                <a:prstClr val="white"/>
              </a:solidFill>
            </a:endParaRPr>
          </a:p>
        </p:txBody>
      </p:sp>
      <p:sp>
        <p:nvSpPr>
          <p:cNvPr id="19" name="Right Arrow 18"/>
          <p:cNvSpPr/>
          <p:nvPr/>
        </p:nvSpPr>
        <p:spPr>
          <a:xfrm>
            <a:off x="7324157" y="5959791"/>
            <a:ext cx="718781" cy="142363"/>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solidFill>
                <a:prstClr val="white"/>
              </a:solidFill>
            </a:endParaRPr>
          </a:p>
        </p:txBody>
      </p:sp>
      <p:sp>
        <p:nvSpPr>
          <p:cNvPr id="20" name="TextBox 19"/>
          <p:cNvSpPr txBox="1"/>
          <p:nvPr/>
        </p:nvSpPr>
        <p:spPr>
          <a:xfrm>
            <a:off x="8105487" y="5918786"/>
            <a:ext cx="529091" cy="207749"/>
          </a:xfrm>
          <a:prstGeom prst="rect">
            <a:avLst/>
          </a:prstGeom>
          <a:solidFill>
            <a:schemeClr val="bg1"/>
          </a:solidFill>
        </p:spPr>
        <p:txBody>
          <a:bodyPr wrap="square" rtlCol="0">
            <a:spAutoFit/>
          </a:bodyPr>
          <a:lstStyle/>
          <a:p>
            <a:r>
              <a:rPr lang="en-CA" sz="750" b="1" dirty="0">
                <a:solidFill>
                  <a:srgbClr val="FF0000"/>
                </a:solidFill>
              </a:rPr>
              <a:t>Error ~ 0 </a:t>
            </a:r>
          </a:p>
        </p:txBody>
      </p:sp>
      <p:sp>
        <p:nvSpPr>
          <p:cNvPr id="25" name="Right Arrow 24"/>
          <p:cNvSpPr/>
          <p:nvPr/>
        </p:nvSpPr>
        <p:spPr>
          <a:xfrm>
            <a:off x="6302433" y="4511395"/>
            <a:ext cx="1795561" cy="142229"/>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solidFill>
                <a:prstClr val="white"/>
              </a:solidFill>
            </a:endParaRPr>
          </a:p>
        </p:txBody>
      </p:sp>
      <p:sp>
        <p:nvSpPr>
          <p:cNvPr id="26" name="TextBox 25"/>
          <p:cNvSpPr txBox="1"/>
          <p:nvPr/>
        </p:nvSpPr>
        <p:spPr>
          <a:xfrm flipH="1">
            <a:off x="4491156" y="4166187"/>
            <a:ext cx="679282" cy="323165"/>
          </a:xfrm>
          <a:prstGeom prst="rect">
            <a:avLst/>
          </a:prstGeom>
          <a:noFill/>
        </p:spPr>
        <p:txBody>
          <a:bodyPr wrap="square" rtlCol="0">
            <a:spAutoFit/>
          </a:bodyPr>
          <a:lstStyle/>
          <a:p>
            <a:pPr algn="r"/>
            <a:r>
              <a:rPr lang="en-CA" sz="750" b="1" dirty="0">
                <a:solidFill>
                  <a:srgbClr val="5B9BD5">
                    <a:lumMod val="75000"/>
                  </a:srgbClr>
                </a:solidFill>
              </a:rPr>
              <a:t>Input Current</a:t>
            </a:r>
          </a:p>
        </p:txBody>
      </p:sp>
      <p:sp>
        <p:nvSpPr>
          <p:cNvPr id="28" name="TextBox 27"/>
          <p:cNvSpPr txBox="1"/>
          <p:nvPr/>
        </p:nvSpPr>
        <p:spPr>
          <a:xfrm flipH="1">
            <a:off x="6862392" y="4166187"/>
            <a:ext cx="773906" cy="323165"/>
          </a:xfrm>
          <a:prstGeom prst="rect">
            <a:avLst/>
          </a:prstGeom>
          <a:noFill/>
        </p:spPr>
        <p:txBody>
          <a:bodyPr wrap="square" rtlCol="0">
            <a:spAutoFit/>
          </a:bodyPr>
          <a:lstStyle/>
          <a:p>
            <a:pPr algn="r"/>
            <a:r>
              <a:rPr lang="en-CA" sz="750" b="1" dirty="0">
                <a:solidFill>
                  <a:srgbClr val="5B9BD5">
                    <a:lumMod val="75000"/>
                  </a:srgbClr>
                </a:solidFill>
              </a:rPr>
              <a:t>Output Voltage</a:t>
            </a:r>
          </a:p>
        </p:txBody>
      </p:sp>
      <p:pic>
        <p:nvPicPr>
          <p:cNvPr id="35" name="Picture 34"/>
          <p:cNvPicPr>
            <a:picLocks noChangeAspect="1"/>
          </p:cNvPicPr>
          <p:nvPr/>
        </p:nvPicPr>
        <p:blipFill>
          <a:blip r:embed="rId3"/>
          <a:stretch>
            <a:fillRect/>
          </a:stretch>
        </p:blipFill>
        <p:spPr>
          <a:xfrm>
            <a:off x="2384155" y="3911122"/>
            <a:ext cx="2205399" cy="1485000"/>
          </a:xfrm>
          <a:prstGeom prst="rect">
            <a:avLst/>
          </a:prstGeom>
        </p:spPr>
      </p:pic>
      <p:pic>
        <p:nvPicPr>
          <p:cNvPr id="9" name="Picture 8"/>
          <p:cNvPicPr>
            <a:picLocks/>
          </p:cNvPicPr>
          <p:nvPr/>
        </p:nvPicPr>
        <p:blipFill>
          <a:blip r:embed="rId4"/>
          <a:stretch>
            <a:fillRect/>
          </a:stretch>
        </p:blipFill>
        <p:spPr>
          <a:xfrm>
            <a:off x="8165860" y="3911122"/>
            <a:ext cx="2205900" cy="1485000"/>
          </a:xfrm>
          <a:prstGeom prst="rect">
            <a:avLst/>
          </a:prstGeom>
        </p:spPr>
      </p:pic>
      <p:sp>
        <p:nvSpPr>
          <p:cNvPr id="30" name="Title 1"/>
          <p:cNvSpPr txBox="1">
            <a:spLocks/>
          </p:cNvSpPr>
          <p:nvPr/>
        </p:nvSpPr>
        <p:spPr>
          <a:xfrm>
            <a:off x="1676400" y="228601"/>
            <a:ext cx="87630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lang="en-CA" sz="2400" dirty="0">
                <a:solidFill>
                  <a:srgbClr val="5B9BD5">
                    <a:lumMod val="75000"/>
                  </a:srgbClr>
                </a:solidFill>
                <a:latin typeface="Calibri Light" panose="020F0302020204030204"/>
              </a:rPr>
              <a:t>BATTERY MODELING: </a:t>
            </a:r>
            <a:r>
              <a:rPr lang="en-CA" sz="2400" dirty="0">
                <a:solidFill>
                  <a:srgbClr val="FF0000"/>
                </a:solidFill>
                <a:latin typeface="Calibri Light" panose="020F0302020204030204"/>
              </a:rPr>
              <a:t>WHY BATTERY MODELING?</a:t>
            </a:r>
          </a:p>
        </p:txBody>
      </p:sp>
      <p:sp>
        <p:nvSpPr>
          <p:cNvPr id="3" name="Slide Number Placeholder 2"/>
          <p:cNvSpPr>
            <a:spLocks noGrp="1"/>
          </p:cNvSpPr>
          <p:nvPr>
            <p:ph type="sldNum" sz="quarter" idx="12"/>
          </p:nvPr>
        </p:nvSpPr>
        <p:spPr/>
        <p:txBody>
          <a:bodyPr/>
          <a:lstStyle/>
          <a:p>
            <a:fld id="{EB774DF2-8E2D-4F3B-9FDA-030919422354}" type="slidenum">
              <a:rPr lang="en-CA" smtClean="0">
                <a:solidFill>
                  <a:prstClr val="black">
                    <a:tint val="75000"/>
                  </a:prstClr>
                </a:solidFill>
              </a:rPr>
              <a:pPr/>
              <a:t>1</a:t>
            </a:fld>
            <a:endParaRPr lang="en-CA" dirty="0">
              <a:solidFill>
                <a:prstClr val="black">
                  <a:tint val="75000"/>
                </a:prstClr>
              </a:solidFill>
            </a:endParaRPr>
          </a:p>
        </p:txBody>
      </p:sp>
      <p:pic>
        <p:nvPicPr>
          <p:cNvPr id="1026" name="Picture 2" descr="Image result for battery state of char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59596" y="2251760"/>
            <a:ext cx="5319902" cy="9908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batter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512386" y="4043789"/>
            <a:ext cx="969221" cy="969221"/>
          </a:xfrm>
          <a:prstGeom prst="rect">
            <a:avLst/>
          </a:prstGeom>
          <a:noFill/>
          <a:extLst>
            <a:ext uri="{909E8E84-426E-40DD-AFC4-6F175D3DCCD1}">
              <a14:hiddenFill xmlns:a14="http://schemas.microsoft.com/office/drawing/2010/main">
                <a:solidFill>
                  <a:srgbClr val="FFFFFF"/>
                </a:solidFill>
              </a14:hiddenFill>
            </a:ext>
          </a:extLst>
        </p:spPr>
      </p:pic>
      <p:sp>
        <p:nvSpPr>
          <p:cNvPr id="24" name="Right Arrow 23"/>
          <p:cNvSpPr/>
          <p:nvPr/>
        </p:nvSpPr>
        <p:spPr>
          <a:xfrm>
            <a:off x="4478864" y="4524681"/>
            <a:ext cx="1168703" cy="105151"/>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solidFill>
                <a:prstClr val="white"/>
              </a:solidFill>
            </a:endParaRPr>
          </a:p>
        </p:txBody>
      </p:sp>
      <p:sp>
        <p:nvSpPr>
          <p:cNvPr id="5" name="Rectangle 4"/>
          <p:cNvSpPr/>
          <p:nvPr/>
        </p:nvSpPr>
        <p:spPr>
          <a:xfrm>
            <a:off x="650397" y="6426576"/>
            <a:ext cx="6096000" cy="261610"/>
          </a:xfrm>
          <a:prstGeom prst="rect">
            <a:avLst/>
          </a:prstGeom>
        </p:spPr>
        <p:txBody>
          <a:bodyPr>
            <a:spAutoFit/>
          </a:bodyPr>
          <a:lstStyle/>
          <a:p>
            <a:r>
              <a:rPr lang="en-US" sz="1100" dirty="0"/>
              <a:t>http://epg.eng.ox.ac.uk/tags/battery-modelling-state-charge-battery-management-system</a:t>
            </a:r>
          </a:p>
        </p:txBody>
      </p:sp>
    </p:spTree>
    <p:extLst>
      <p:ext uri="{BB962C8B-B14F-4D97-AF65-F5344CB8AC3E}">
        <p14:creationId xmlns:p14="http://schemas.microsoft.com/office/powerpoint/2010/main" val="204445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17" grpId="0" animBg="1"/>
      <p:bldP spid="18" grpId="0" animBg="1"/>
      <p:bldP spid="19" grpId="0" animBg="1"/>
      <p:bldP spid="20" grpId="0" animBg="1"/>
      <p:bldP spid="25" grpId="0" animBg="1"/>
      <p:bldP spid="26" grpId="0"/>
      <p:bldP spid="28" grpId="0"/>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401569"/>
            <a:ext cx="10134600" cy="4525963"/>
          </a:xfrm>
        </p:spPr>
        <p:txBody>
          <a:bodyPr>
            <a:normAutofit/>
          </a:bodyPr>
          <a:lstStyle/>
          <a:p>
            <a:r>
              <a:rPr lang="en-CA" sz="1600" dirty="0" smtClean="0"/>
              <a:t>The Open-circuit </a:t>
            </a:r>
            <a:r>
              <a:rPr lang="en-CA" sz="1600" dirty="0"/>
              <a:t>voltage </a:t>
            </a:r>
            <a:r>
              <a:rPr lang="en-CA" sz="1600" dirty="0" smtClean="0"/>
              <a:t>(OCV) </a:t>
            </a:r>
            <a:r>
              <a:rPr lang="en-CA" sz="1600" dirty="0"/>
              <a:t>is the difference of electrical </a:t>
            </a:r>
            <a:r>
              <a:rPr lang="en-CA" sz="1600" dirty="0" smtClean="0"/>
              <a:t>potential between </a:t>
            </a:r>
            <a:r>
              <a:rPr lang="en-CA" sz="1600" dirty="0"/>
              <a:t>two terminals of a device when </a:t>
            </a:r>
            <a:r>
              <a:rPr lang="en-CA" sz="1600" dirty="0" smtClean="0"/>
              <a:t>the device is disconnected </a:t>
            </a:r>
            <a:r>
              <a:rPr lang="en-CA" sz="1600" dirty="0"/>
              <a:t>from any circuit</a:t>
            </a:r>
            <a:r>
              <a:rPr lang="en-CA" sz="1600" dirty="0" smtClean="0"/>
              <a:t>.</a:t>
            </a:r>
            <a:r>
              <a:rPr lang="en-CA" sz="1600" dirty="0"/>
              <a:t> </a:t>
            </a:r>
            <a:endParaRPr lang="en-CA" sz="1600" dirty="0" smtClean="0"/>
          </a:p>
          <a:p>
            <a:r>
              <a:rPr lang="en-CA" sz="1600" dirty="0" smtClean="0"/>
              <a:t>There </a:t>
            </a:r>
            <a:r>
              <a:rPr lang="en-CA" sz="1600" dirty="0"/>
              <a:t>is </a:t>
            </a:r>
            <a:r>
              <a:rPr lang="en-CA" sz="1600" dirty="0" smtClean="0"/>
              <a:t>no external </a:t>
            </a:r>
            <a:r>
              <a:rPr lang="en-CA" sz="1600" dirty="0"/>
              <a:t>load connected. </a:t>
            </a:r>
            <a:endParaRPr lang="en-CA" sz="1600" dirty="0" smtClean="0"/>
          </a:p>
          <a:p>
            <a:r>
              <a:rPr lang="en-CA" sz="1600" dirty="0" smtClean="0"/>
              <a:t>No </a:t>
            </a:r>
            <a:r>
              <a:rPr lang="en-CA" sz="1600" dirty="0"/>
              <a:t>external electric current flows between the terminals. </a:t>
            </a:r>
            <a:endParaRPr lang="en-CA" sz="1600" dirty="0" smtClean="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Title 1"/>
          <p:cNvSpPr txBox="1">
            <a:spLocks/>
          </p:cNvSpPr>
          <p:nvPr/>
        </p:nvSpPr>
        <p:spPr>
          <a:xfrm>
            <a:off x="990600" y="265113"/>
            <a:ext cx="87630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defRPr/>
            </a:pPr>
            <a:r>
              <a:rPr lang="en-CA" dirty="0" smtClean="0">
                <a:solidFill>
                  <a:srgbClr val="5B9BD5">
                    <a:lumMod val="75000"/>
                  </a:srgbClr>
                </a:solidFill>
                <a:latin typeface="Calibri Light" panose="020F0302020204030204"/>
              </a:rPr>
              <a:t>OPEN CIRCUIT VOLTAGE: </a:t>
            </a:r>
            <a:r>
              <a:rPr lang="en-CA" dirty="0" smtClean="0">
                <a:solidFill>
                  <a:srgbClr val="FF0000"/>
                </a:solidFill>
                <a:latin typeface="Calibri Light" panose="020F0302020204030204"/>
              </a:rPr>
              <a:t>DEFINITION</a:t>
            </a:r>
            <a:endParaRPr lang="en-CA" dirty="0">
              <a:solidFill>
                <a:srgbClr val="FF0000"/>
              </a:solidFill>
              <a:latin typeface="Calibri Light" panose="020F0302020204030204"/>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8600" y="3200400"/>
            <a:ext cx="5454400" cy="2343557"/>
          </a:xfrm>
          <a:prstGeom prst="rect">
            <a:avLst/>
          </a:prstGeom>
        </p:spPr>
      </p:pic>
      <p:sp>
        <p:nvSpPr>
          <p:cNvPr id="8" name="Rectangle 7"/>
          <p:cNvSpPr/>
          <p:nvPr/>
        </p:nvSpPr>
        <p:spPr>
          <a:xfrm>
            <a:off x="5867400" y="5978139"/>
            <a:ext cx="6096000" cy="276999"/>
          </a:xfrm>
          <a:prstGeom prst="rect">
            <a:avLst/>
          </a:prstGeom>
        </p:spPr>
        <p:txBody>
          <a:bodyPr>
            <a:spAutoFit/>
          </a:bodyPr>
          <a:lstStyle/>
          <a:p>
            <a:r>
              <a:rPr lang="en-CA" sz="1200" dirty="0"/>
              <a:t>http://www.learningaboutelectronics.com/Articles/What-is-open-circuit-voltage.php</a:t>
            </a:r>
          </a:p>
        </p:txBody>
      </p:sp>
    </p:spTree>
    <p:extLst>
      <p:ext uri="{BB962C8B-B14F-4D97-AF65-F5344CB8AC3E}">
        <p14:creationId xmlns:p14="http://schemas.microsoft.com/office/powerpoint/2010/main" val="968141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572778"/>
            <a:ext cx="9915525" cy="4525963"/>
          </a:xfrm>
        </p:spPr>
        <p:txBody>
          <a:bodyPr>
            <a:normAutofit/>
          </a:bodyPr>
          <a:lstStyle/>
          <a:p>
            <a:pPr marL="0" indent="0">
              <a:buNone/>
            </a:pPr>
            <a:r>
              <a:rPr lang="en-CA" sz="1800" b="1" dirty="0" smtClean="0"/>
              <a:t>Example: </a:t>
            </a:r>
            <a:r>
              <a:rPr lang="en-CA" sz="1800" b="1" dirty="0" smtClean="0"/>
              <a:t>Battery </a:t>
            </a:r>
            <a:r>
              <a:rPr lang="en-CA" sz="1800" b="1" dirty="0" smtClean="0"/>
              <a:t>Open Circuit Voltage </a:t>
            </a:r>
            <a:endParaRPr lang="en-CA" sz="1800" b="1" dirty="0" smtClean="0"/>
          </a:p>
          <a:p>
            <a:r>
              <a:rPr lang="en-CA" sz="1800" dirty="0" smtClean="0"/>
              <a:t>If you measure the voltage of the battery terminals with a multi-meter, you will read the OCV even if there is no current is flowing in the circuit.</a:t>
            </a:r>
          </a:p>
          <a:p>
            <a:r>
              <a:rPr lang="en-CA" sz="1800" dirty="0">
                <a:solidFill>
                  <a:srgbClr val="FF0000"/>
                </a:solidFill>
              </a:rPr>
              <a:t>T</a:t>
            </a:r>
            <a:r>
              <a:rPr lang="en-CA" sz="1800" dirty="0" smtClean="0">
                <a:solidFill>
                  <a:srgbClr val="FF0000"/>
                </a:solidFill>
              </a:rPr>
              <a:t>he OCV is function of the battery State-of-Charge (SOC).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8" name="Rectangle 7"/>
          <p:cNvSpPr/>
          <p:nvPr/>
        </p:nvSpPr>
        <p:spPr>
          <a:xfrm>
            <a:off x="5867400" y="5875928"/>
            <a:ext cx="6096000" cy="276999"/>
          </a:xfrm>
          <a:prstGeom prst="rect">
            <a:avLst/>
          </a:prstGeom>
        </p:spPr>
        <p:txBody>
          <a:bodyPr>
            <a:spAutoFit/>
          </a:bodyPr>
          <a:lstStyle/>
          <a:p>
            <a:r>
              <a:rPr lang="en-CA" sz="1200" dirty="0"/>
              <a:t>http://www.learningaboutelectronics.com/Articles/What-is-open-circuit-voltage.php</a:t>
            </a:r>
          </a:p>
        </p:txBody>
      </p:sp>
      <p:sp>
        <p:nvSpPr>
          <p:cNvPr id="9" name="Title 1"/>
          <p:cNvSpPr txBox="1">
            <a:spLocks/>
          </p:cNvSpPr>
          <p:nvPr/>
        </p:nvSpPr>
        <p:spPr>
          <a:xfrm>
            <a:off x="990600" y="265113"/>
            <a:ext cx="87630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defRPr/>
            </a:pPr>
            <a:r>
              <a:rPr lang="en-CA" dirty="0" smtClean="0">
                <a:solidFill>
                  <a:srgbClr val="5B9BD5">
                    <a:lumMod val="75000"/>
                  </a:srgbClr>
                </a:solidFill>
                <a:latin typeface="Calibri Light" panose="020F0302020204030204"/>
              </a:rPr>
              <a:t>OPEN CIRCUIT VOLTAGE</a:t>
            </a:r>
            <a:r>
              <a:rPr lang="en-CA" dirty="0" smtClean="0">
                <a:solidFill>
                  <a:srgbClr val="5B9BD5">
                    <a:lumMod val="75000"/>
                  </a:srgbClr>
                </a:solidFill>
                <a:latin typeface="Calibri Light" panose="020F0302020204030204"/>
              </a:rPr>
              <a:t>:</a:t>
            </a:r>
            <a:endParaRPr lang="en-CA" dirty="0">
              <a:solidFill>
                <a:srgbClr val="FF0000"/>
              </a:solidFill>
              <a:latin typeface="Calibri Light" panose="020F0302020204030204"/>
            </a:endParaRPr>
          </a:p>
        </p:txBody>
      </p:sp>
      <p:sp>
        <p:nvSpPr>
          <p:cNvPr id="10" name="Rectangle 9"/>
          <p:cNvSpPr/>
          <p:nvPr/>
        </p:nvSpPr>
        <p:spPr>
          <a:xfrm>
            <a:off x="5867400" y="5686822"/>
            <a:ext cx="6096000" cy="276999"/>
          </a:xfrm>
          <a:prstGeom prst="rect">
            <a:avLst/>
          </a:prstGeom>
        </p:spPr>
        <p:txBody>
          <a:bodyPr>
            <a:spAutoFit/>
          </a:bodyPr>
          <a:lstStyle/>
          <a:p>
            <a:r>
              <a:rPr lang="en-CA" sz="1200" dirty="0"/>
              <a:t>http://www.allaboutcircuits.com/textbook/direct-current/chpt-3/safe-meter-usage/</a:t>
            </a:r>
          </a:p>
        </p:txBody>
      </p:sp>
      <p:pic>
        <p:nvPicPr>
          <p:cNvPr id="2050" name="Picture 2" descr="http://sub.allaboutcircuits.com/images/003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5" y="3377620"/>
            <a:ext cx="4410075" cy="21717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0850" y="3287371"/>
            <a:ext cx="3467100" cy="2312556"/>
          </a:xfrm>
          <a:prstGeom prst="rect">
            <a:avLst/>
          </a:prstGeom>
        </p:spPr>
      </p:pic>
      <p:sp>
        <p:nvSpPr>
          <p:cNvPr id="7" name="Rectangle 6"/>
          <p:cNvSpPr/>
          <p:nvPr/>
        </p:nvSpPr>
        <p:spPr>
          <a:xfrm>
            <a:off x="5867400" y="6082400"/>
            <a:ext cx="6096000" cy="276999"/>
          </a:xfrm>
          <a:prstGeom prst="rect">
            <a:avLst/>
          </a:prstGeom>
        </p:spPr>
        <p:txBody>
          <a:bodyPr>
            <a:spAutoFit/>
          </a:bodyPr>
          <a:lstStyle/>
          <a:p>
            <a:r>
              <a:rPr lang="en-CA" sz="1200" dirty="0"/>
              <a:t>https://www.yourmechanic.com/article/how-to-check-the-voltage-of-a-car-battery</a:t>
            </a:r>
          </a:p>
        </p:txBody>
      </p:sp>
      <p:sp>
        <p:nvSpPr>
          <p:cNvPr id="2" name="Date Placeholder 1"/>
          <p:cNvSpPr>
            <a:spLocks noGrp="1"/>
          </p:cNvSpPr>
          <p:nvPr>
            <p:ph type="dt" sz="half" idx="10"/>
          </p:nvPr>
        </p:nvSpPr>
        <p:spPr>
          <a:xfrm>
            <a:off x="609600" y="6356351"/>
            <a:ext cx="3657600" cy="365125"/>
          </a:xfrm>
        </p:spPr>
        <p:txBody>
          <a:bodyPr/>
          <a:lstStyle/>
          <a:p>
            <a:endParaRPr lang="en-US" dirty="0"/>
          </a:p>
        </p:txBody>
      </p:sp>
    </p:spTree>
    <p:extLst>
      <p:ext uri="{BB962C8B-B14F-4D97-AF65-F5344CB8AC3E}">
        <p14:creationId xmlns:p14="http://schemas.microsoft.com/office/powerpoint/2010/main" val="3018207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1074" y="1590676"/>
            <a:ext cx="10601325" cy="4525963"/>
          </a:xfrm>
        </p:spPr>
        <p:txBody>
          <a:bodyPr>
            <a:normAutofit/>
          </a:bodyPr>
          <a:lstStyle/>
          <a:p>
            <a:r>
              <a:rPr lang="en-CA" sz="1800" dirty="0" smtClean="0"/>
              <a:t>There is a relationship between the battery Open-circuit </a:t>
            </a:r>
            <a:r>
              <a:rPr lang="en-CA" sz="1800" dirty="0"/>
              <a:t>voltage </a:t>
            </a:r>
            <a:r>
              <a:rPr lang="en-CA" sz="1800" dirty="0" smtClean="0"/>
              <a:t>(OCV) and State of Charge (SOC).</a:t>
            </a:r>
          </a:p>
          <a:p>
            <a:r>
              <a:rPr lang="en-CA" sz="1800" dirty="0" smtClean="0"/>
              <a:t>The relationship depends on the battery chemistry and the direction of charging and discharging</a:t>
            </a:r>
            <a:r>
              <a:rPr lang="en-CA" sz="1800" dirty="0"/>
              <a:t>.</a:t>
            </a:r>
            <a:endParaRPr lang="en-CA" sz="1800" dirty="0" smtClean="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Title 1"/>
          <p:cNvSpPr txBox="1">
            <a:spLocks/>
          </p:cNvSpPr>
          <p:nvPr/>
        </p:nvSpPr>
        <p:spPr>
          <a:xfrm>
            <a:off x="990600" y="265113"/>
            <a:ext cx="87630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defRPr/>
            </a:pPr>
            <a:r>
              <a:rPr lang="en-CA" dirty="0" smtClean="0">
                <a:solidFill>
                  <a:srgbClr val="5B9BD5">
                    <a:lumMod val="75000"/>
                  </a:srgbClr>
                </a:solidFill>
                <a:latin typeface="Calibri Light" panose="020F0302020204030204"/>
              </a:rPr>
              <a:t>OPEN CIRCUIT VOLTAGE: </a:t>
            </a:r>
            <a:r>
              <a:rPr lang="en-CA" dirty="0" smtClean="0">
                <a:solidFill>
                  <a:srgbClr val="FF0000"/>
                </a:solidFill>
                <a:latin typeface="Calibri Light" panose="020F0302020204030204"/>
              </a:rPr>
              <a:t>SOC-OCV RELATIONSHIP</a:t>
            </a:r>
            <a:endParaRPr lang="en-CA" dirty="0">
              <a:solidFill>
                <a:srgbClr val="FF0000"/>
              </a:solidFill>
              <a:latin typeface="Calibri Light" panose="020F0302020204030204"/>
            </a:endParaRPr>
          </a:p>
        </p:txBody>
      </p:sp>
      <p:sp>
        <p:nvSpPr>
          <p:cNvPr id="8" name="Rectangle 7"/>
          <p:cNvSpPr/>
          <p:nvPr/>
        </p:nvSpPr>
        <p:spPr>
          <a:xfrm>
            <a:off x="5867400" y="5978139"/>
            <a:ext cx="6096000" cy="276999"/>
          </a:xfrm>
          <a:prstGeom prst="rect">
            <a:avLst/>
          </a:prstGeom>
        </p:spPr>
        <p:txBody>
          <a:bodyPr>
            <a:spAutoFit/>
          </a:bodyPr>
          <a:lstStyle/>
          <a:p>
            <a:r>
              <a:rPr lang="en-CA" sz="1200" dirty="0"/>
              <a:t>http://www.learningaboutelectronics.com/Articles/What-is-open-circuit-voltage.php</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2588612"/>
            <a:ext cx="4199961" cy="3149815"/>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0491" y="2719596"/>
            <a:ext cx="4648200" cy="3018831"/>
          </a:xfrm>
          <a:prstGeom prst="rect">
            <a:avLst/>
          </a:prstGeom>
        </p:spPr>
      </p:pic>
      <p:sp>
        <p:nvSpPr>
          <p:cNvPr id="10" name="Rectangle 9"/>
          <p:cNvSpPr/>
          <p:nvPr/>
        </p:nvSpPr>
        <p:spPr>
          <a:xfrm>
            <a:off x="5867400" y="5738427"/>
            <a:ext cx="2834943" cy="276999"/>
          </a:xfrm>
          <a:prstGeom prst="rect">
            <a:avLst/>
          </a:prstGeom>
        </p:spPr>
        <p:txBody>
          <a:bodyPr wrap="none">
            <a:spAutoFit/>
          </a:bodyPr>
          <a:lstStyle/>
          <a:p>
            <a:r>
              <a:rPr lang="en-CA" sz="1200" dirty="0"/>
              <a:t>http://www.honcell.com/faq/index-9.html</a:t>
            </a:r>
          </a:p>
        </p:txBody>
      </p:sp>
      <p:sp>
        <p:nvSpPr>
          <p:cNvPr id="11" name="Right Arrow 10"/>
          <p:cNvSpPr/>
          <p:nvPr/>
        </p:nvSpPr>
        <p:spPr>
          <a:xfrm>
            <a:off x="5762896" y="3853657"/>
            <a:ext cx="1247504" cy="375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p:cNvSpPr txBox="1"/>
          <p:nvPr/>
        </p:nvSpPr>
        <p:spPr>
          <a:xfrm>
            <a:off x="5751558" y="3668756"/>
            <a:ext cx="1060355" cy="307777"/>
          </a:xfrm>
          <a:prstGeom prst="rect">
            <a:avLst/>
          </a:prstGeom>
          <a:noFill/>
        </p:spPr>
        <p:txBody>
          <a:bodyPr wrap="none" rtlCol="0">
            <a:spAutoFit/>
          </a:bodyPr>
          <a:lstStyle/>
          <a:p>
            <a:r>
              <a:rPr lang="en-CA" sz="1400" dirty="0" smtClean="0">
                <a:solidFill>
                  <a:schemeClr val="tx2">
                    <a:lumMod val="75000"/>
                  </a:schemeClr>
                </a:solidFill>
              </a:rPr>
              <a:t>AVERAGING</a:t>
            </a:r>
            <a:endParaRPr lang="en-CA" sz="1400" dirty="0">
              <a:solidFill>
                <a:schemeClr val="tx2">
                  <a:lumMod val="75000"/>
                </a:schemeClr>
              </a:solidFill>
            </a:endParaRPr>
          </a:p>
        </p:txBody>
      </p:sp>
      <p:sp>
        <p:nvSpPr>
          <p:cNvPr id="7" name="Date Placeholder 6"/>
          <p:cNvSpPr>
            <a:spLocks noGrp="1"/>
          </p:cNvSpPr>
          <p:nvPr>
            <p:ph type="dt" sz="half" idx="10"/>
          </p:nvPr>
        </p:nvSpPr>
        <p:spPr>
          <a:xfrm>
            <a:off x="609600" y="6356351"/>
            <a:ext cx="3962400" cy="365125"/>
          </a:xfrm>
        </p:spPr>
        <p:txBody>
          <a:bodyPr/>
          <a:lstStyle/>
          <a:p>
            <a:endParaRPr lang="en-US" dirty="0"/>
          </a:p>
        </p:txBody>
      </p:sp>
    </p:spTree>
    <p:extLst>
      <p:ext uri="{BB962C8B-B14F-4D97-AF65-F5344CB8AC3E}">
        <p14:creationId xmlns:p14="http://schemas.microsoft.com/office/powerpoint/2010/main" val="2342029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1075" y="1590676"/>
            <a:ext cx="9001125" cy="4525963"/>
          </a:xfrm>
        </p:spPr>
        <p:txBody>
          <a:bodyPr>
            <a:normAutofit/>
          </a:bodyPr>
          <a:lstStyle/>
          <a:p>
            <a:r>
              <a:rPr lang="en-CA" sz="1800" dirty="0" smtClean="0"/>
              <a:t>This relationship is important because it can be used to infer the SOC from the OCV.</a:t>
            </a:r>
          </a:p>
          <a:p>
            <a:r>
              <a:rPr lang="en-CA" sz="1800" dirty="0" smtClean="0"/>
              <a:t>This technique is called voltage-based SOC Estimation.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Title 1"/>
          <p:cNvSpPr txBox="1">
            <a:spLocks/>
          </p:cNvSpPr>
          <p:nvPr/>
        </p:nvSpPr>
        <p:spPr>
          <a:xfrm>
            <a:off x="990600" y="265113"/>
            <a:ext cx="92964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defRPr/>
            </a:pPr>
            <a:r>
              <a:rPr lang="en-CA" dirty="0" smtClean="0">
                <a:solidFill>
                  <a:srgbClr val="5B9BD5">
                    <a:lumMod val="75000"/>
                  </a:srgbClr>
                </a:solidFill>
                <a:latin typeface="Calibri Light" panose="020F0302020204030204"/>
              </a:rPr>
              <a:t>OPEN CIRCUIT VOLTAGE: </a:t>
            </a:r>
            <a:r>
              <a:rPr lang="en-CA" dirty="0">
                <a:solidFill>
                  <a:srgbClr val="FF0000"/>
                </a:solidFill>
                <a:latin typeface="Calibri Light" panose="020F0302020204030204"/>
              </a:rPr>
              <a:t>VOLTAGE-BASED SOC/SOC-OCV </a:t>
            </a:r>
            <a:r>
              <a:rPr lang="en-CA" dirty="0" smtClean="0">
                <a:solidFill>
                  <a:srgbClr val="FF0000"/>
                </a:solidFill>
                <a:latin typeface="Calibri Light" panose="020F0302020204030204"/>
              </a:rPr>
              <a:t>RELATIONSHIP IMPORTANCE</a:t>
            </a:r>
            <a:endParaRPr lang="en-CA" dirty="0">
              <a:solidFill>
                <a:srgbClr val="FF0000"/>
              </a:solidFill>
              <a:latin typeface="Calibri Light" panose="020F0302020204030204"/>
            </a:endParaRPr>
          </a:p>
        </p:txBody>
      </p:sp>
      <p:sp>
        <p:nvSpPr>
          <p:cNvPr id="8" name="Rectangle 7"/>
          <p:cNvSpPr/>
          <p:nvPr/>
        </p:nvSpPr>
        <p:spPr>
          <a:xfrm>
            <a:off x="5867400" y="5978139"/>
            <a:ext cx="6096000" cy="276999"/>
          </a:xfrm>
          <a:prstGeom prst="rect">
            <a:avLst/>
          </a:prstGeom>
        </p:spPr>
        <p:txBody>
          <a:bodyPr>
            <a:spAutoFit/>
          </a:bodyPr>
          <a:lstStyle/>
          <a:p>
            <a:r>
              <a:rPr lang="en-CA" sz="1200" dirty="0"/>
              <a:t>http://www.learningaboutelectronics.com/Articles/What-is-open-circuit-voltage.php</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573372"/>
            <a:ext cx="4199961" cy="3149815"/>
          </a:xfrm>
          <a:prstGeom prst="rect">
            <a:avLst/>
          </a:prstGeom>
          <a:noFill/>
          <a:ln>
            <a:noFill/>
          </a:ln>
        </p:spPr>
      </p:pic>
      <p:sp>
        <p:nvSpPr>
          <p:cNvPr id="12" name="Right Arrow 11"/>
          <p:cNvSpPr/>
          <p:nvPr/>
        </p:nvSpPr>
        <p:spPr>
          <a:xfrm>
            <a:off x="4800600" y="3352800"/>
            <a:ext cx="50165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ight Arrow 12"/>
          <p:cNvSpPr/>
          <p:nvPr/>
        </p:nvSpPr>
        <p:spPr>
          <a:xfrm rot="5400000">
            <a:off x="4456112" y="4344988"/>
            <a:ext cx="1828800" cy="184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p:cNvSpPr txBox="1"/>
          <p:nvPr/>
        </p:nvSpPr>
        <p:spPr>
          <a:xfrm>
            <a:off x="4453713" y="3096588"/>
            <a:ext cx="1035861" cy="261610"/>
          </a:xfrm>
          <a:prstGeom prst="rect">
            <a:avLst/>
          </a:prstGeom>
          <a:noFill/>
        </p:spPr>
        <p:txBody>
          <a:bodyPr wrap="none" rtlCol="0">
            <a:spAutoFit/>
          </a:bodyPr>
          <a:lstStyle/>
          <a:p>
            <a:r>
              <a:rPr lang="en-CA" sz="1100" dirty="0" smtClean="0">
                <a:solidFill>
                  <a:schemeClr val="tx2">
                    <a:lumMod val="75000"/>
                  </a:schemeClr>
                </a:solidFill>
              </a:rPr>
              <a:t>MEASURE OCV</a:t>
            </a:r>
            <a:endParaRPr lang="en-CA" sz="1100" dirty="0">
              <a:solidFill>
                <a:schemeClr val="tx2">
                  <a:lumMod val="75000"/>
                </a:schemeClr>
              </a:solidFill>
            </a:endParaRPr>
          </a:p>
        </p:txBody>
      </p:sp>
      <p:sp>
        <p:nvSpPr>
          <p:cNvPr id="15" name="TextBox 14"/>
          <p:cNvSpPr txBox="1"/>
          <p:nvPr/>
        </p:nvSpPr>
        <p:spPr>
          <a:xfrm>
            <a:off x="5422899" y="4192299"/>
            <a:ext cx="864339" cy="261610"/>
          </a:xfrm>
          <a:prstGeom prst="rect">
            <a:avLst/>
          </a:prstGeom>
          <a:noFill/>
        </p:spPr>
        <p:txBody>
          <a:bodyPr wrap="none" rtlCol="0">
            <a:spAutoFit/>
          </a:bodyPr>
          <a:lstStyle/>
          <a:p>
            <a:r>
              <a:rPr lang="en-CA" sz="1100" dirty="0" smtClean="0">
                <a:solidFill>
                  <a:schemeClr val="tx2">
                    <a:lumMod val="75000"/>
                  </a:schemeClr>
                </a:solidFill>
              </a:rPr>
              <a:t>KNOW SOC</a:t>
            </a:r>
            <a:endParaRPr lang="en-CA" sz="1100" dirty="0">
              <a:solidFill>
                <a:schemeClr val="tx2">
                  <a:lumMod val="75000"/>
                </a:schemeClr>
              </a:solidFill>
            </a:endParaRPr>
          </a:p>
        </p:txBody>
      </p:sp>
      <p:sp>
        <p:nvSpPr>
          <p:cNvPr id="2" name="Date Placeholder 1"/>
          <p:cNvSpPr>
            <a:spLocks noGrp="1"/>
          </p:cNvSpPr>
          <p:nvPr>
            <p:ph type="dt" sz="half" idx="10"/>
          </p:nvPr>
        </p:nvSpPr>
        <p:spPr>
          <a:xfrm>
            <a:off x="609600" y="6356351"/>
            <a:ext cx="4038600" cy="365125"/>
          </a:xfrm>
        </p:spPr>
        <p:txBody>
          <a:bodyPr/>
          <a:lstStyle/>
          <a:p>
            <a:endParaRPr lang="en-US" dirty="0"/>
          </a:p>
        </p:txBody>
      </p:sp>
    </p:spTree>
    <p:extLst>
      <p:ext uri="{BB962C8B-B14F-4D97-AF65-F5344CB8AC3E}">
        <p14:creationId xmlns:p14="http://schemas.microsoft.com/office/powerpoint/2010/main" val="4229087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2017</TotalTime>
  <Words>466</Words>
  <Application>Microsoft Office PowerPoint</Application>
  <PresentationFormat>Widescreen</PresentationFormat>
  <Paragraphs>50</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C-rate</dc:title>
  <dc:creator>Ahmed Ryan (FCA)</dc:creator>
  <cp:lastModifiedBy>Ryan Ahmed</cp:lastModifiedBy>
  <cp:revision>427</cp:revision>
  <dcterms:created xsi:type="dcterms:W3CDTF">2006-08-16T00:00:00Z</dcterms:created>
  <dcterms:modified xsi:type="dcterms:W3CDTF">2018-03-24T16:38:11Z</dcterms:modified>
</cp:coreProperties>
</file>