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439" r:id="rId2"/>
    <p:sldId id="435" r:id="rId3"/>
    <p:sldId id="436" r:id="rId4"/>
    <p:sldId id="43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1116" autoAdjust="0"/>
  </p:normalViewPr>
  <p:slideViewPr>
    <p:cSldViewPr>
      <p:cViewPr>
        <p:scale>
          <a:sx n="75" d="100"/>
          <a:sy n="75" d="100"/>
        </p:scale>
        <p:origin x="936" y="-32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5AC4-10F6-444C-B45E-5EF97B08E1FF}" type="datetimeFigureOut">
              <a:rPr lang="en-CA" smtClean="0"/>
              <a:t>25/03/2018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F37A9-9944-454A-95D7-E9DF676EB12F}" type="slidenum">
              <a:rPr lang="en-CA" smtClean="0"/>
              <a:t>‹#›</a:t>
            </a:fld>
            <a:endParaRPr lang="en-CA"/>
          </a:p>
        </p:txBody>
      </p:sp>
    </p:spTree>
    <p:extLst>
      <p:ext uri="{BB962C8B-B14F-4D97-AF65-F5344CB8AC3E}">
        <p14:creationId xmlns:p14="http://schemas.microsoft.com/office/powerpoint/2010/main" val="399839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battery SOC can be calculated using a technique known as coulomb counting or current integration. Let’s look at a simple example, Assume battery capacity is 25 Ah and assume a fully discharged cell. If we charge the battery at 2</a:t>
                </a:r>
                <a:r>
                  <a:rPr lang="en-US" sz="1200" kern="1200" dirty="0">
                    <a:solidFill>
                      <a:schemeClr val="tx1"/>
                    </a:solidFill>
                    <a:effectLst/>
                    <a:latin typeface="+mn-lt"/>
                    <a:ea typeface="+mn-ea"/>
                    <a:cs typeface="+mn-cs"/>
                  </a:rPr>
                  <a:t>𝐴 current for 4 hours, the total accumulated Amp hours will add to: 2A*4h = 8Ah.</a:t>
                </a:r>
              </a:p>
              <a:p>
                <a:r>
                  <a:rPr lang="en-US" sz="1200" kern="1200" dirty="0" smtClean="0">
                    <a:solidFill>
                      <a:schemeClr val="tx1"/>
                    </a:solidFill>
                    <a:effectLst/>
                    <a:latin typeface="+mn-lt"/>
                    <a:ea typeface="+mn-ea"/>
                    <a:cs typeface="+mn-cs"/>
                  </a:rPr>
                  <a:t>Therefore, </a:t>
                </a:r>
                <a:r>
                  <a:rPr lang="en-US" sz="1200" kern="1200" dirty="0">
                    <a:solidFill>
                      <a:schemeClr val="tx1"/>
                    </a:solidFill>
                    <a:effectLst/>
                    <a:latin typeface="+mn-lt"/>
                    <a:ea typeface="+mn-ea"/>
                    <a:cs typeface="+mn-cs"/>
                  </a:rPr>
                  <a:t>the Battery State of charge the end of charging cycle using Coulomb-Counting is 32%:</a:t>
                </a:r>
              </a:p>
              <a:p>
                <a:pPr/>
                <a14:m>
                  <m:oMathPara xmlns:m="http://schemas.openxmlformats.org/officeDocument/2006/math">
                    <m:oMathParaPr>
                      <m:jc m:val="centerGroup"/>
                    </m:oMathParaPr>
                    <m:oMath xmlns:m="http://schemas.openxmlformats.org/officeDocument/2006/math">
                      <m:r>
                        <a:rPr lang="en-CA" sz="1200" i="1" kern="1200">
                          <a:solidFill>
                            <a:schemeClr val="tx1"/>
                          </a:solidFill>
                          <a:effectLst/>
                          <a:latin typeface="Cambria Math" panose="02040503050406030204" pitchFamily="18" charset="0"/>
                          <a:ea typeface="+mn-ea"/>
                          <a:cs typeface="+mn-cs"/>
                        </a:rPr>
                        <m:t>𝑆𝑂𝐶</m:t>
                      </m:r>
                      <m:r>
                        <a:rPr lang="en-CA" sz="1200" i="1" kern="1200">
                          <a:solidFill>
                            <a:schemeClr val="tx1"/>
                          </a:solidFill>
                          <a:effectLst/>
                          <a:latin typeface="Cambria Math" panose="02040503050406030204" pitchFamily="18" charset="0"/>
                          <a:ea typeface="+mn-ea"/>
                          <a:cs typeface="+mn-cs"/>
                        </a:rPr>
                        <m:t>= </m:t>
                      </m:r>
                      <m:f>
                        <m:fPr>
                          <m:ctrlPr>
                            <a:rPr lang="en-US" sz="1200" i="1" kern="1200">
                              <a:solidFill>
                                <a:schemeClr val="tx1"/>
                              </a:solidFill>
                              <a:effectLst/>
                              <a:latin typeface="Cambria Math" panose="02040503050406030204" pitchFamily="18" charset="0"/>
                              <a:ea typeface="+mn-ea"/>
                              <a:cs typeface="+mn-cs"/>
                            </a:rPr>
                          </m:ctrlPr>
                        </m:fPr>
                        <m:num>
                          <m:r>
                            <a:rPr lang="en-CA" sz="1200" i="1" kern="1200">
                              <a:solidFill>
                                <a:schemeClr val="tx1"/>
                              </a:solidFill>
                              <a:effectLst/>
                              <a:latin typeface="Cambria Math" panose="02040503050406030204" pitchFamily="18" charset="0"/>
                              <a:ea typeface="+mn-ea"/>
                              <a:cs typeface="+mn-cs"/>
                            </a:rPr>
                            <m:t>𝑇𝑜𝑡𝑎𝑙</m:t>
                          </m:r>
                          <m:r>
                            <a:rPr lang="en-CA" sz="1200" i="1" kern="1200">
                              <a:solidFill>
                                <a:schemeClr val="tx1"/>
                              </a:solidFill>
                              <a:effectLst/>
                              <a:latin typeface="Cambria Math" panose="02040503050406030204" pitchFamily="18" charset="0"/>
                              <a:ea typeface="+mn-ea"/>
                              <a:cs typeface="+mn-cs"/>
                            </a:rPr>
                            <m:t> </m:t>
                          </m:r>
                          <m:r>
                            <a:rPr lang="en-CA" sz="1200" i="1" kern="1200">
                              <a:solidFill>
                                <a:schemeClr val="tx1"/>
                              </a:solidFill>
                              <a:effectLst/>
                              <a:latin typeface="Cambria Math" panose="02040503050406030204" pitchFamily="18" charset="0"/>
                              <a:ea typeface="+mn-ea"/>
                              <a:cs typeface="+mn-cs"/>
                            </a:rPr>
                            <m:t>𝐶h𝑎𝑟𝑔𝑒</m:t>
                          </m:r>
                          <m:r>
                            <a:rPr lang="en-CA" sz="1200" i="1" kern="1200">
                              <a:solidFill>
                                <a:schemeClr val="tx1"/>
                              </a:solidFill>
                              <a:effectLst/>
                              <a:latin typeface="Cambria Math" panose="02040503050406030204" pitchFamily="18" charset="0"/>
                              <a:ea typeface="+mn-ea"/>
                              <a:cs typeface="+mn-cs"/>
                            </a:rPr>
                            <m:t> </m:t>
                          </m:r>
                          <m:r>
                            <a:rPr lang="en-CA" sz="1200" i="1" kern="1200">
                              <a:solidFill>
                                <a:schemeClr val="tx1"/>
                              </a:solidFill>
                              <a:effectLst/>
                              <a:latin typeface="Cambria Math" panose="02040503050406030204" pitchFamily="18" charset="0"/>
                              <a:ea typeface="+mn-ea"/>
                              <a:cs typeface="+mn-cs"/>
                            </a:rPr>
                            <m:t>𝐼𝑛𝑝𝑢𝑡</m:t>
                          </m:r>
                        </m:num>
                        <m:den>
                          <m:r>
                            <a:rPr lang="en-CA" sz="1200" i="1" kern="1200">
                              <a:solidFill>
                                <a:schemeClr val="tx1"/>
                              </a:solidFill>
                              <a:effectLst/>
                              <a:latin typeface="Cambria Math" panose="02040503050406030204" pitchFamily="18" charset="0"/>
                              <a:ea typeface="+mn-ea"/>
                              <a:cs typeface="+mn-cs"/>
                            </a:rPr>
                            <m:t>𝑀𝑎𝑥𝑖𝑚𝑢𝑚</m:t>
                          </m:r>
                          <m:r>
                            <a:rPr lang="en-CA" sz="1200" i="1" kern="1200">
                              <a:solidFill>
                                <a:schemeClr val="tx1"/>
                              </a:solidFill>
                              <a:effectLst/>
                              <a:latin typeface="Cambria Math" panose="02040503050406030204" pitchFamily="18" charset="0"/>
                              <a:ea typeface="+mn-ea"/>
                              <a:cs typeface="+mn-cs"/>
                            </a:rPr>
                            <m:t> </m:t>
                          </m:r>
                          <m:r>
                            <a:rPr lang="en-CA" sz="1200" i="1" kern="1200">
                              <a:solidFill>
                                <a:schemeClr val="tx1"/>
                              </a:solidFill>
                              <a:effectLst/>
                              <a:latin typeface="Cambria Math" panose="02040503050406030204" pitchFamily="18" charset="0"/>
                              <a:ea typeface="+mn-ea"/>
                              <a:cs typeface="+mn-cs"/>
                            </a:rPr>
                            <m:t>𝐶𝑒𝑙𝑙</m:t>
                          </m:r>
                          <m:r>
                            <a:rPr lang="en-CA" sz="1200" i="1" kern="1200">
                              <a:solidFill>
                                <a:schemeClr val="tx1"/>
                              </a:solidFill>
                              <a:effectLst/>
                              <a:latin typeface="Cambria Math" panose="02040503050406030204" pitchFamily="18" charset="0"/>
                              <a:ea typeface="+mn-ea"/>
                              <a:cs typeface="+mn-cs"/>
                            </a:rPr>
                            <m:t> </m:t>
                          </m:r>
                          <m:r>
                            <a:rPr lang="en-CA" sz="1200" i="1" kern="1200">
                              <a:solidFill>
                                <a:schemeClr val="tx1"/>
                              </a:solidFill>
                              <a:effectLst/>
                              <a:latin typeface="Cambria Math" panose="02040503050406030204" pitchFamily="18" charset="0"/>
                              <a:ea typeface="+mn-ea"/>
                              <a:cs typeface="+mn-cs"/>
                            </a:rPr>
                            <m:t>𝐶𝑎𝑝𝑎𝑐𝑖𝑡𝑦</m:t>
                          </m:r>
                        </m:den>
                      </m:f>
                      <m:r>
                        <a:rPr lang="en-CA"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CA" sz="1200" i="1" kern="1200">
                              <a:solidFill>
                                <a:schemeClr val="tx1"/>
                              </a:solidFill>
                              <a:effectLst/>
                              <a:latin typeface="Cambria Math" panose="02040503050406030204" pitchFamily="18" charset="0"/>
                              <a:ea typeface="+mn-ea"/>
                              <a:cs typeface="+mn-cs"/>
                            </a:rPr>
                            <m:t>8 </m:t>
                          </m:r>
                          <m:r>
                            <a:rPr lang="en-CA" sz="1200" i="1" kern="1200">
                              <a:solidFill>
                                <a:schemeClr val="tx1"/>
                              </a:solidFill>
                              <a:effectLst/>
                              <a:latin typeface="Cambria Math" panose="02040503050406030204" pitchFamily="18" charset="0"/>
                              <a:ea typeface="+mn-ea"/>
                              <a:cs typeface="+mn-cs"/>
                            </a:rPr>
                            <m:t>𝐴h</m:t>
                          </m:r>
                        </m:num>
                        <m:den>
                          <m:r>
                            <a:rPr lang="en-CA" sz="1200" i="1" kern="1200">
                              <a:solidFill>
                                <a:schemeClr val="tx1"/>
                              </a:solidFill>
                              <a:effectLst/>
                              <a:latin typeface="Cambria Math" panose="02040503050406030204" pitchFamily="18" charset="0"/>
                              <a:ea typeface="+mn-ea"/>
                              <a:cs typeface="+mn-cs"/>
                            </a:rPr>
                            <m:t>25 </m:t>
                          </m:r>
                          <m:r>
                            <a:rPr lang="en-CA" sz="1200" i="1" kern="1200">
                              <a:solidFill>
                                <a:schemeClr val="tx1"/>
                              </a:solidFill>
                              <a:effectLst/>
                              <a:latin typeface="Cambria Math" panose="02040503050406030204" pitchFamily="18" charset="0"/>
                              <a:ea typeface="+mn-ea"/>
                              <a:cs typeface="+mn-cs"/>
                            </a:rPr>
                            <m:t>𝐴h</m:t>
                          </m:r>
                        </m:den>
                      </m:f>
                      <m:r>
                        <a:rPr lang="en-CA" sz="1200" i="1" kern="1200">
                          <a:solidFill>
                            <a:schemeClr val="tx1"/>
                          </a:solidFill>
                          <a:effectLst/>
                          <a:latin typeface="Cambria Math" panose="02040503050406030204" pitchFamily="18" charset="0"/>
                          <a:ea typeface="+mn-ea"/>
                          <a:cs typeface="+mn-cs"/>
                        </a:rPr>
                        <m:t>=32% </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battery SOC can be calculated using a technique known as coulomb counting or current integration. Let’s look at a simple example, Assume battery capacity is 25 Ah and assume a fully discharged cell. If we charge the battery at 2</a:t>
                </a:r>
                <a:r>
                  <a:rPr lang="en-US" sz="1200" kern="1200" dirty="0">
                    <a:solidFill>
                      <a:schemeClr val="tx1"/>
                    </a:solidFill>
                    <a:effectLst/>
                    <a:latin typeface="+mn-lt"/>
                    <a:ea typeface="+mn-ea"/>
                    <a:cs typeface="+mn-cs"/>
                  </a:rPr>
                  <a:t>𝐴 current for 4 hours, the total accumulated Amp hours will add to: 2A*4h = 8Ah.</a:t>
                </a:r>
              </a:p>
              <a:p>
                <a:r>
                  <a:rPr lang="en-US" sz="1200" kern="1200" dirty="0">
                    <a:solidFill>
                      <a:schemeClr val="tx1"/>
                    </a:solidFill>
                    <a:effectLst/>
                    <a:latin typeface="+mn-lt"/>
                    <a:ea typeface="+mn-ea"/>
                    <a:cs typeface="+mn-cs"/>
                  </a:rPr>
                  <a:t>Therefore (</a:t>
                </a:r>
                <a:r>
                  <a:rPr lang="en-US" sz="1200" b="1" kern="1200" dirty="0">
                    <a:solidFill>
                      <a:schemeClr val="tx1"/>
                    </a:solidFill>
                    <a:effectLst/>
                    <a:latin typeface="+mn-lt"/>
                    <a:ea typeface="+mn-ea"/>
                    <a:cs typeface="+mn-cs"/>
                  </a:rPr>
                  <a:t>Visual 3</a:t>
                </a:r>
                <a:r>
                  <a:rPr lang="en-US" sz="1200" kern="1200" dirty="0">
                    <a:solidFill>
                      <a:schemeClr val="tx1"/>
                    </a:solidFill>
                    <a:effectLst/>
                    <a:latin typeface="+mn-lt"/>
                    <a:ea typeface="+mn-ea"/>
                    <a:cs typeface="+mn-cs"/>
                  </a:rPr>
                  <a:t>), the Battery State of charge the end of charging cycle using Coulomb-Counting is 32%:</a:t>
                </a:r>
              </a:p>
              <a:p>
                <a:r>
                  <a:rPr lang="en-CA" sz="1200" i="0" kern="1200">
                    <a:solidFill>
                      <a:schemeClr val="tx1"/>
                    </a:solidFill>
                    <a:effectLst/>
                    <a:latin typeface="+mn-lt"/>
                    <a:ea typeface="+mn-ea"/>
                    <a:cs typeface="+mn-cs"/>
                  </a:rPr>
                  <a:t>𝑆𝑂𝐶=  </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𝑇𝑜𝑡𝑎𝑙 𝐶ℎ𝑎𝑟𝑔𝑒 𝐼𝑛𝑝𝑢𝑡</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𝑀𝑎𝑥𝑖𝑚𝑢𝑚 𝐶𝑒𝑙𝑙 𝐶𝑎𝑝𝑎𝑐𝑖𝑡𝑦</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8 𝐴ℎ</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25 𝐴ℎ</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=32%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219F37A9-9944-454A-95D7-E9DF676EB12F}" type="slidenum">
              <a:rPr lang="en-CA" smtClean="0"/>
              <a:t>1</a:t>
            </a:fld>
            <a:endParaRPr lang="en-CA"/>
          </a:p>
        </p:txBody>
      </p:sp>
    </p:spTree>
    <p:extLst>
      <p:ext uri="{BB962C8B-B14F-4D97-AF65-F5344CB8AC3E}">
        <p14:creationId xmlns:p14="http://schemas.microsoft.com/office/powerpoint/2010/main" val="58668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just did in this example is that we added up or “integrated” the current going into the battery in a specific period of time and then divided by the total capacity. Therefore the Coulomb counting equation can be written as follows:</a:t>
                </a:r>
                <a:endParaRPr lang="en-US"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CA" sz="1200" i="1" kern="1200">
                          <a:solidFill>
                            <a:schemeClr val="tx1"/>
                          </a:solidFill>
                          <a:effectLst/>
                          <a:latin typeface="Cambria Math" panose="02040503050406030204" pitchFamily="18" charset="0"/>
                          <a:ea typeface="+mn-ea"/>
                          <a:cs typeface="+mn-cs"/>
                        </a:rPr>
                        <m:t>𝑆𝑂𝐶</m:t>
                      </m:r>
                      <m:d>
                        <m:dPr>
                          <m:ctrlPr>
                            <a:rPr lang="en-US" sz="1200" i="1" kern="1200">
                              <a:solidFill>
                                <a:schemeClr val="tx1"/>
                              </a:solidFill>
                              <a:effectLst/>
                              <a:latin typeface="Cambria Math" panose="02040503050406030204" pitchFamily="18" charset="0"/>
                              <a:ea typeface="+mn-ea"/>
                              <a:cs typeface="+mn-cs"/>
                            </a:rPr>
                          </m:ctrlPr>
                        </m:dPr>
                        <m:e>
                          <m:r>
                            <a:rPr lang="en-CA" sz="1200" i="1" kern="1200">
                              <a:solidFill>
                                <a:schemeClr val="tx1"/>
                              </a:solidFill>
                              <a:effectLst/>
                              <a:latin typeface="Cambria Math" panose="02040503050406030204" pitchFamily="18" charset="0"/>
                              <a:ea typeface="+mn-ea"/>
                              <a:cs typeface="+mn-cs"/>
                            </a:rPr>
                            <m:t>𝑡</m:t>
                          </m:r>
                        </m:e>
                      </m:d>
                      <m:r>
                        <a:rPr lang="en-CA" sz="1200" i="1" kern="1200">
                          <a:solidFill>
                            <a:schemeClr val="tx1"/>
                          </a:solidFill>
                          <a:effectLst/>
                          <a:latin typeface="Cambria Math" panose="02040503050406030204" pitchFamily="18" charset="0"/>
                          <a:ea typeface="+mn-ea"/>
                          <a:cs typeface="+mn-cs"/>
                        </a:rPr>
                        <m:t>=</m:t>
                      </m:r>
                      <m:r>
                        <a:rPr lang="en-CA" sz="1200" i="1" kern="1200">
                          <a:solidFill>
                            <a:schemeClr val="tx1"/>
                          </a:solidFill>
                          <a:effectLst/>
                          <a:latin typeface="Cambria Math" panose="02040503050406030204" pitchFamily="18" charset="0"/>
                          <a:ea typeface="+mn-ea"/>
                          <a:cs typeface="+mn-cs"/>
                        </a:rPr>
                        <m:t>𝑆𝑂𝐶</m:t>
                      </m:r>
                      <m:d>
                        <m:dPr>
                          <m:ctrlPr>
                            <a:rPr lang="en-US" sz="1200" i="1" kern="1200">
                              <a:solidFill>
                                <a:schemeClr val="tx1"/>
                              </a:solidFill>
                              <a:effectLst/>
                              <a:latin typeface="Cambria Math" panose="02040503050406030204" pitchFamily="18" charset="0"/>
                              <a:ea typeface="+mn-ea"/>
                              <a:cs typeface="+mn-cs"/>
                            </a:rPr>
                          </m:ctrlPr>
                        </m:dPr>
                        <m:e>
                          <m:r>
                            <a:rPr lang="en-CA" sz="1200" i="1" kern="1200">
                              <a:solidFill>
                                <a:schemeClr val="tx1"/>
                              </a:solidFill>
                              <a:effectLst/>
                              <a:latin typeface="Cambria Math" panose="02040503050406030204" pitchFamily="18" charset="0"/>
                              <a:ea typeface="+mn-ea"/>
                              <a:cs typeface="+mn-cs"/>
                            </a:rPr>
                            <m:t>0</m:t>
                          </m:r>
                        </m:e>
                      </m:d>
                      <m:r>
                        <a:rPr lang="en-CA"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sSub>
                            <m:sSubPr>
                              <m:ctrlPr>
                                <a:rPr lang="en-US" sz="1200" i="1" kern="1200">
                                  <a:solidFill>
                                    <a:schemeClr val="tx1"/>
                                  </a:solidFill>
                                  <a:effectLst/>
                                  <a:latin typeface="Cambria Math" panose="02040503050406030204" pitchFamily="18" charset="0"/>
                                  <a:ea typeface="+mn-ea"/>
                                  <a:cs typeface="+mn-cs"/>
                                </a:rPr>
                              </m:ctrlPr>
                            </m:sSubPr>
                            <m:e>
                              <m:r>
                                <a:rPr lang="en-CA" sz="1200" i="1" kern="1200">
                                  <a:solidFill>
                                    <a:schemeClr val="tx1"/>
                                  </a:solidFill>
                                  <a:effectLst/>
                                  <a:latin typeface="Cambria Math" panose="02040503050406030204" pitchFamily="18" charset="0"/>
                                  <a:ea typeface="+mn-ea"/>
                                  <a:cs typeface="+mn-cs"/>
                                </a:rPr>
                                <m:t>𝐶</m:t>
                              </m:r>
                            </m:e>
                            <m:sub>
                              <m:r>
                                <a:rPr lang="en-CA" sz="1200" i="1" kern="1200">
                                  <a:solidFill>
                                    <a:schemeClr val="tx1"/>
                                  </a:solidFill>
                                  <a:effectLst/>
                                  <a:latin typeface="Cambria Math" panose="02040503050406030204" pitchFamily="18" charset="0"/>
                                  <a:ea typeface="+mn-ea"/>
                                  <a:cs typeface="+mn-cs"/>
                                </a:rPr>
                                <m:t>𝑛</m:t>
                              </m:r>
                            </m:sub>
                          </m:sSub>
                        </m:den>
                      </m:f>
                      <m:nary>
                        <m:naryPr>
                          <m:ctrlPr>
                            <a:rPr lang="en-US" sz="1200" i="1" kern="1200">
                              <a:solidFill>
                                <a:schemeClr val="tx1"/>
                              </a:solidFill>
                              <a:effectLst/>
                              <a:latin typeface="Cambria Math" panose="02040503050406030204" pitchFamily="18" charset="0"/>
                              <a:ea typeface="+mn-ea"/>
                              <a:cs typeface="+mn-cs"/>
                            </a:rPr>
                          </m:ctrlPr>
                        </m:naryPr>
                        <m:sub>
                          <m:r>
                            <a:rPr lang="en-CA" sz="1200" i="1" kern="1200">
                              <a:solidFill>
                                <a:schemeClr val="tx1"/>
                              </a:solidFill>
                              <a:effectLst/>
                              <a:latin typeface="Cambria Math" panose="02040503050406030204" pitchFamily="18" charset="0"/>
                              <a:ea typeface="+mn-ea"/>
                              <a:cs typeface="+mn-cs"/>
                            </a:rPr>
                            <m:t>0</m:t>
                          </m:r>
                        </m:sub>
                        <m:sup>
                          <m:r>
                            <a:rPr lang="en-CA" sz="1200" i="1" kern="1200">
                              <a:solidFill>
                                <a:schemeClr val="tx1"/>
                              </a:solidFill>
                              <a:effectLst/>
                              <a:latin typeface="Cambria Math" panose="02040503050406030204" pitchFamily="18" charset="0"/>
                              <a:ea typeface="+mn-ea"/>
                              <a:cs typeface="+mn-cs"/>
                            </a:rPr>
                            <m:t>𝑡</m:t>
                          </m:r>
                        </m:sup>
                        <m:e>
                          <m:r>
                            <a:rPr lang="en-CA" sz="1200" i="1" kern="1200">
                              <a:solidFill>
                                <a:schemeClr val="tx1"/>
                              </a:solidFill>
                              <a:effectLst/>
                              <a:latin typeface="Cambria Math" panose="02040503050406030204" pitchFamily="18" charset="0"/>
                              <a:ea typeface="+mn-ea"/>
                              <a:cs typeface="+mn-cs"/>
                            </a:rPr>
                            <m:t>𝑖</m:t>
                          </m:r>
                          <m:r>
                            <a:rPr lang="en-CA" sz="1200" i="1" kern="1200">
                              <a:solidFill>
                                <a:schemeClr val="tx1"/>
                              </a:solidFill>
                              <a:effectLst/>
                              <a:latin typeface="Cambria Math" panose="02040503050406030204" pitchFamily="18" charset="0"/>
                              <a:ea typeface="+mn-ea"/>
                              <a:cs typeface="+mn-cs"/>
                            </a:rPr>
                            <m:t>(</m:t>
                          </m:r>
                          <m:r>
                            <a:rPr lang="en-CA" sz="1200" i="1" kern="1200">
                              <a:solidFill>
                                <a:schemeClr val="tx1"/>
                              </a:solidFill>
                              <a:effectLst/>
                              <a:latin typeface="Cambria Math" panose="02040503050406030204" pitchFamily="18" charset="0"/>
                              <a:ea typeface="+mn-ea"/>
                              <a:cs typeface="+mn-cs"/>
                            </a:rPr>
                            <m:t>𝜏</m:t>
                          </m:r>
                          <m:r>
                            <a:rPr lang="en-CA" sz="1200" i="1" kern="1200">
                              <a:solidFill>
                                <a:schemeClr val="tx1"/>
                              </a:solidFill>
                              <a:effectLst/>
                              <a:latin typeface="Cambria Math" panose="02040503050406030204" pitchFamily="18" charset="0"/>
                              <a:ea typeface="+mn-ea"/>
                              <a:cs typeface="+mn-cs"/>
                            </a:rPr>
                            <m:t>)</m:t>
                          </m:r>
                          <m:r>
                            <a:rPr lang="en-CA" sz="1200" i="1" kern="1200">
                              <a:solidFill>
                                <a:schemeClr val="tx1"/>
                              </a:solidFill>
                              <a:effectLst/>
                              <a:latin typeface="Cambria Math" panose="02040503050406030204" pitchFamily="18" charset="0"/>
                              <a:ea typeface="+mn-ea"/>
                              <a:cs typeface="+mn-cs"/>
                            </a:rPr>
                            <m:t>𝑑</m:t>
                          </m:r>
                          <m:r>
                            <a:rPr lang="en-CA" sz="1200" i="1" kern="1200">
                              <a:solidFill>
                                <a:schemeClr val="tx1"/>
                              </a:solidFill>
                              <a:effectLst/>
                              <a:latin typeface="Cambria Math" panose="02040503050406030204" pitchFamily="18" charset="0"/>
                              <a:ea typeface="+mn-ea"/>
                              <a:cs typeface="+mn-cs"/>
                            </a:rPr>
                            <m:t>𝜏</m:t>
                          </m:r>
                        </m:e>
                      </m:nary>
                    </m:oMath>
                  </m:oMathPara>
                </a14:m>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Where, </a:t>
                </a:r>
                <a:r>
                  <a:rPr lang="en-US" sz="1200" kern="1200" dirty="0">
                    <a:solidFill>
                      <a:schemeClr val="tx1"/>
                    </a:solidFill>
                    <a:effectLst/>
                    <a:latin typeface="+mn-lt"/>
                    <a:ea typeface="+mn-ea"/>
                    <a:cs typeface="+mn-cs"/>
                  </a:rPr>
                  <a:t>the battery state of charge at time t is equal to the battery initial state of charge indicated by SOC at time zero and then subtracted from the integral of the current from time zero to time t and then finally divided by the battery capacity indicated by the term “Cn”. </a:t>
                </a:r>
              </a:p>
              <a:p>
                <a:r>
                  <a:rPr lang="en-CA" sz="1200" kern="1200" dirty="0">
                    <a:solidFill>
                      <a:schemeClr val="tx1"/>
                    </a:solidFill>
                    <a:effectLst/>
                    <a:latin typeface="+mn-lt"/>
                    <a:ea typeface="+mn-ea"/>
                    <a:cs typeface="+mn-cs"/>
                  </a:rPr>
                  <a:t>One note to consider is that current sign convention is positive when the battery is discharged and negative when the battery is charged. Therefore, the battery state of charge increase when the current is negative because the integral term becomes positive and decreases when the current is positive because the term becomes negative. </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just did in this example is that we added up or “integrated” the current going into the battery in a specific period of time and then divided by the total capacity. Therefore the Coulomb counting equation can be written as follows (</a:t>
                </a:r>
                <a:r>
                  <a:rPr lang="en-US" sz="1200" b="1" kern="1200" dirty="0">
                    <a:solidFill>
                      <a:schemeClr val="tx1"/>
                    </a:solidFill>
                    <a:effectLst/>
                    <a:latin typeface="+mn-lt"/>
                    <a:ea typeface="+mn-ea"/>
                    <a:cs typeface="+mn-cs"/>
                  </a:rPr>
                  <a:t>Visual 4</a:t>
                </a:r>
                <a:r>
                  <a:rPr lang="en-US" sz="1200" kern="1200" dirty="0">
                    <a:solidFill>
                      <a:schemeClr val="tx1"/>
                    </a:solidFill>
                    <a:effectLst/>
                    <a:latin typeface="+mn-lt"/>
                    <a:ea typeface="+mn-ea"/>
                    <a:cs typeface="+mn-cs"/>
                  </a:rPr>
                  <a:t>):</a:t>
                </a:r>
              </a:p>
              <a:p>
                <a:r>
                  <a:rPr lang="en-CA" sz="1200" i="0" kern="1200">
                    <a:solidFill>
                      <a:schemeClr val="tx1"/>
                    </a:solidFill>
                    <a:effectLst/>
                    <a:latin typeface="+mn-lt"/>
                    <a:ea typeface="+mn-ea"/>
                    <a:cs typeface="+mn-cs"/>
                  </a:rPr>
                  <a:t>𝑆𝑂𝐶</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𝑡)=𝑆𝑂𝐶</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0)−</a:t>
                </a:r>
                <a:r>
                  <a:rPr lang="en-US" sz="1200" i="0" kern="1200">
                    <a:solidFill>
                      <a:schemeClr val="tx1"/>
                    </a:solidFill>
                    <a:effectLst/>
                    <a:latin typeface="+mn-lt"/>
                    <a:ea typeface="+mn-ea"/>
                    <a:cs typeface="+mn-cs"/>
                  </a:rPr>
                  <a:t>1/</a:t>
                </a:r>
                <a:r>
                  <a:rPr lang="en-CA" sz="1200" i="0" kern="1200">
                    <a:solidFill>
                      <a:schemeClr val="tx1"/>
                    </a:solidFill>
                    <a:effectLst/>
                    <a:latin typeface="+mn-lt"/>
                    <a:ea typeface="+mn-ea"/>
                    <a:cs typeface="+mn-cs"/>
                  </a:rPr>
                  <a:t>𝐶</a:t>
                </a:r>
                <a:r>
                  <a:rPr lang="en-US" sz="1200" i="0" kern="1200">
                    <a:solidFill>
                      <a:schemeClr val="tx1"/>
                    </a:solidFill>
                    <a:effectLst/>
                    <a:latin typeface="+mn-lt"/>
                    <a:ea typeface="+mn-ea"/>
                    <a:cs typeface="+mn-cs"/>
                  </a:rPr>
                  <a:t>_</a:t>
                </a:r>
                <a:r>
                  <a:rPr lang="en-CA" sz="1200" i="0" kern="1200">
                    <a:solidFill>
                      <a:schemeClr val="tx1"/>
                    </a:solidFill>
                    <a:effectLst/>
                    <a:latin typeface="+mn-lt"/>
                    <a:ea typeface="+mn-ea"/>
                    <a:cs typeface="+mn-cs"/>
                  </a:rPr>
                  <a:t>𝑛 </a:t>
                </a:r>
                <a:r>
                  <a:rPr lang="en-US" sz="1200" i="0" kern="1200">
                    <a:solidFill>
                      <a:schemeClr val="tx1"/>
                    </a:solidFill>
                    <a:effectLst/>
                    <a:latin typeface="+mn-lt"/>
                    <a:ea typeface="+mn-ea"/>
                    <a:cs typeface="+mn-cs"/>
                  </a:rPr>
                  <a:t> ∫</a:t>
                </a:r>
                <a:r>
                  <a:rPr lang="en-CA" sz="1200" i="0" kern="1200">
                    <a:solidFill>
                      <a:schemeClr val="tx1"/>
                    </a:solidFill>
                    <a:effectLst/>
                    <a:latin typeface="+mn-lt"/>
                    <a:ea typeface="+mn-ea"/>
                    <a:cs typeface="+mn-cs"/>
                  </a:rPr>
                  <a:t>_0^𝑡▒〖𝑖(𝜏)𝑑𝜏〗</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 (</a:t>
                </a:r>
                <a:r>
                  <a:rPr lang="en-US" sz="1200" b="1" kern="1200" dirty="0">
                    <a:solidFill>
                      <a:schemeClr val="tx1"/>
                    </a:solidFill>
                    <a:effectLst/>
                    <a:latin typeface="+mn-lt"/>
                    <a:ea typeface="+mn-ea"/>
                    <a:cs typeface="+mn-cs"/>
                  </a:rPr>
                  <a:t>Visual 5</a:t>
                </a:r>
                <a:r>
                  <a:rPr lang="en-US" sz="1200" kern="1200" dirty="0">
                    <a:solidFill>
                      <a:schemeClr val="tx1"/>
                    </a:solidFill>
                    <a:effectLst/>
                    <a:latin typeface="+mn-lt"/>
                    <a:ea typeface="+mn-ea"/>
                    <a:cs typeface="+mn-cs"/>
                  </a:rPr>
                  <a:t>), the battery state of charge at time t is equal to the battery initial state of charge indicated by SOC at time zero and then subtracted from the integral of the current from time zero to time t and then finally divided by the battery capacity indicated by the term “Cn”. </a:t>
                </a:r>
              </a:p>
              <a:p>
                <a:r>
                  <a:rPr lang="en-CA" sz="1200" kern="1200" dirty="0">
                    <a:solidFill>
                      <a:schemeClr val="tx1"/>
                    </a:solidFill>
                    <a:effectLst/>
                    <a:latin typeface="+mn-lt"/>
                    <a:ea typeface="+mn-ea"/>
                    <a:cs typeface="+mn-cs"/>
                  </a:rPr>
                  <a:t>One note to consider is that current sign convention is positive when the battery is discharged and negative when the battery is charged. Therefore, the battery state of charge increase when the current is negative because the integral term becomes positive and decreases when the current is positive because the term becomes negative.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219F37A9-9944-454A-95D7-E9DF676EB12F}" type="slidenum">
              <a:rPr lang="en-CA" smtClean="0"/>
              <a:t>2</a:t>
            </a:fld>
            <a:endParaRPr lang="en-CA"/>
          </a:p>
        </p:txBody>
      </p:sp>
    </p:spTree>
    <p:extLst>
      <p:ext uri="{BB962C8B-B14F-4D97-AF65-F5344CB8AC3E}">
        <p14:creationId xmlns:p14="http://schemas.microsoft.com/office/powerpoint/2010/main" val="3543233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smtClean="0"/>
              <a:t>The main advantage of coulomb counting is that it is simple to be implemented and</a:t>
            </a:r>
            <a:r>
              <a:rPr lang="en-CA" sz="1200" b="0" baseline="0" dirty="0" smtClean="0"/>
              <a:t> </a:t>
            </a:r>
            <a:r>
              <a:rPr lang="en-CA" sz="1200" b="0" dirty="0" smtClean="0"/>
              <a:t>can be applied to all battery chemistries</a:t>
            </a:r>
          </a:p>
          <a:p>
            <a:r>
              <a:rPr lang="en-CA" sz="1200" b="0" dirty="0" smtClean="0"/>
              <a:t>-   However, the</a:t>
            </a:r>
            <a:r>
              <a:rPr lang="en-CA" sz="1200" b="0" baseline="0" dirty="0" smtClean="0"/>
              <a:t> technique r</a:t>
            </a:r>
            <a:r>
              <a:rPr lang="en-CA" sz="1200" b="0" dirty="0" smtClean="0"/>
              <a:t>equires regular need for calibration since error accumulation occurs (due to sensor noise and inaccuracies) over time due to integration. </a:t>
            </a:r>
          </a:p>
          <a:p>
            <a:pPr marL="171450" indent="-171450">
              <a:buFontTx/>
              <a:buChar char="-"/>
            </a:pPr>
            <a:r>
              <a:rPr lang="en-CA" sz="1200" b="0" dirty="0" smtClean="0"/>
              <a:t>And it requires an accurate initial SOC in order to provide an acceptable accuracy</a:t>
            </a:r>
          </a:p>
          <a:p>
            <a:pPr marL="171450" indent="-171450">
              <a:buFontTx/>
              <a:buChar char="-"/>
            </a:pPr>
            <a:r>
              <a:rPr lang="en-CA" sz="1200" b="0" dirty="0" smtClean="0"/>
              <a:t>In addition,</a:t>
            </a:r>
            <a:r>
              <a:rPr lang="en-CA" sz="1200" b="0" baseline="0" dirty="0" smtClean="0"/>
              <a:t> ad</a:t>
            </a:r>
            <a:r>
              <a:rPr lang="en-CA" sz="1200" b="0" dirty="0" smtClean="0"/>
              <a:t>ditional information such as cell temperature, charge/discharge efficiency, and capacity degradation due to cycling can enhance the accuracy of the coulomb counting technique</a:t>
            </a:r>
          </a:p>
          <a:p>
            <a:endParaRPr lang="en-CA" sz="1200" b="0" dirty="0" smtClean="0"/>
          </a:p>
          <a:p>
            <a:endParaRPr lang="en-CA" dirty="0"/>
          </a:p>
        </p:txBody>
      </p:sp>
      <p:sp>
        <p:nvSpPr>
          <p:cNvPr id="4" name="Slide Number Placeholder 3"/>
          <p:cNvSpPr>
            <a:spLocks noGrp="1"/>
          </p:cNvSpPr>
          <p:nvPr>
            <p:ph type="sldNum" sz="quarter" idx="10"/>
          </p:nvPr>
        </p:nvSpPr>
        <p:spPr/>
        <p:txBody>
          <a:bodyPr/>
          <a:lstStyle/>
          <a:p>
            <a:fld id="{219F37A9-9944-454A-95D7-E9DF676EB12F}" type="slidenum">
              <a:rPr lang="en-CA" smtClean="0"/>
              <a:t>3</a:t>
            </a:fld>
            <a:endParaRPr lang="en-CA"/>
          </a:p>
        </p:txBody>
      </p:sp>
    </p:spTree>
    <p:extLst>
      <p:ext uri="{BB962C8B-B14F-4D97-AF65-F5344CB8AC3E}">
        <p14:creationId xmlns:p14="http://schemas.microsoft.com/office/powerpoint/2010/main" val="47157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Let’s review two basic concepts,</a:t>
                </a:r>
                <a:r>
                  <a:rPr lang="en-US" sz="1200" baseline="0" dirty="0" smtClean="0"/>
                  <a:t> (1) </a:t>
                </a:r>
                <a:r>
                  <a:rPr lang="en-US" sz="1200" dirty="0" smtClean="0"/>
                  <a:t>A discrete-time sequence {</a:t>
                </a:r>
                <a14:m>
                  <m:oMath xmlns:m="http://schemas.openxmlformats.org/officeDocument/2006/math">
                    <m:r>
                      <a:rPr lang="en-US" sz="1200" i="1" dirty="0">
                        <a:latin typeface="Cambria Math"/>
                      </a:rPr>
                      <m:t>𝑥</m:t>
                    </m:r>
                    <m:r>
                      <a:rPr lang="en-US" sz="1200" i="1" dirty="0">
                        <a:latin typeface="Cambria Math"/>
                      </a:rPr>
                      <m:t>[</m:t>
                    </m:r>
                    <m:r>
                      <a:rPr lang="en-US" sz="1200" i="1" dirty="0">
                        <a:latin typeface="Cambria Math"/>
                      </a:rPr>
                      <m:t>𝑘</m:t>
                    </m:r>
                    <m:r>
                      <a:rPr lang="en-US" sz="1200" i="1" dirty="0">
                        <a:latin typeface="Cambria Math"/>
                      </a:rPr>
                      <m:t>]</m:t>
                    </m:r>
                  </m:oMath>
                </a14:m>
                <a:r>
                  <a:rPr lang="en-US" sz="1200" dirty="0"/>
                  <a:t>} may be generated by periodically sampling a continuous-time signal at uniform intervals of </a:t>
                </a:r>
                <a:r>
                  <a:rPr lang="en-US" sz="1200" dirty="0" smtClean="0"/>
                  <a:t>time.</a:t>
                </a:r>
              </a:p>
              <a:p>
                <a:r>
                  <a:rPr lang="en-US" sz="1200" dirty="0" smtClean="0"/>
                  <a:t>- The spacing </a:t>
                </a:r>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a:rPr>
                          <m:t>𝑇</m:t>
                        </m:r>
                      </m:e>
                      <m:sub>
                        <m:r>
                          <a:rPr lang="en-US" sz="1200" i="1" dirty="0">
                            <a:latin typeface="Cambria Math"/>
                          </a:rPr>
                          <m:t>𝑠</m:t>
                        </m:r>
                      </m:sub>
                    </m:sSub>
                  </m:oMath>
                </a14:m>
                <a:r>
                  <a:rPr lang="en-US" sz="1200" dirty="0"/>
                  <a:t> between two consecutive samples is called the sampling interval or sampling period</a:t>
                </a:r>
              </a:p>
              <a:p>
                <a:r>
                  <a:rPr lang="en-US" sz="1200" dirty="0" smtClean="0"/>
                  <a:t>-</a:t>
                </a:r>
                <a:r>
                  <a:rPr lang="en-US" sz="1200" baseline="0" dirty="0" smtClean="0"/>
                  <a:t> The </a:t>
                </a:r>
                <a:r>
                  <a:rPr lang="en-US" sz="1200" dirty="0" smtClean="0"/>
                  <a:t>Reciprocal </a:t>
                </a:r>
                <a:r>
                  <a:rPr lang="en-US" sz="1200" dirty="0"/>
                  <a:t>of sampling interval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𝑇</m:t>
                        </m:r>
                      </m:e>
                      <m:sub>
                        <m:r>
                          <a:rPr lang="en-US" sz="1200" i="1">
                            <a:latin typeface="Cambria Math"/>
                          </a:rPr>
                          <m:t>𝑠</m:t>
                        </m:r>
                      </m:sub>
                    </m:sSub>
                  </m:oMath>
                </a14:m>
                <a:r>
                  <a:rPr lang="en-US" sz="1200" dirty="0"/>
                  <a:t>, denoted as </a:t>
                </a:r>
                <a14:m>
                  <m:oMath xmlns:m="http://schemas.openxmlformats.org/officeDocument/2006/math">
                    <m:r>
                      <a:rPr lang="en-US" sz="1200" i="1" dirty="0">
                        <a:latin typeface="Cambria Math"/>
                      </a:rPr>
                      <m:t>𝐹</m:t>
                    </m:r>
                  </m:oMath>
                </a14:m>
                <a:r>
                  <a:rPr lang="en-US" sz="1200" dirty="0"/>
                  <a:t>, is called the sampling frequency:</a:t>
                </a:r>
              </a:p>
              <a:p>
                <a:pPr marL="0" indent="0">
                  <a:buNone/>
                </a:pPr>
                <a14:m>
                  <m:oMathPara xmlns:m="http://schemas.openxmlformats.org/officeDocument/2006/math">
                    <m:oMathParaPr>
                      <m:jc m:val="center"/>
                    </m:oMathParaPr>
                    <m:oMath xmlns:m="http://schemas.openxmlformats.org/officeDocument/2006/math">
                      <m:r>
                        <a:rPr lang="en-US" sz="1200" i="1">
                          <a:latin typeface="Cambria Math"/>
                        </a:rPr>
                        <m:t>𝐹</m:t>
                      </m:r>
                      <m:r>
                        <a:rPr lang="en-US" sz="1200" i="1">
                          <a:latin typeface="Cambria Math"/>
                        </a:rPr>
                        <m:t>=1/</m:t>
                      </m:r>
                      <m:sSub>
                        <m:sSubPr>
                          <m:ctrlPr>
                            <a:rPr lang="en-US" sz="1200" i="1">
                              <a:latin typeface="Cambria Math" panose="02040503050406030204" pitchFamily="18" charset="0"/>
                            </a:rPr>
                          </m:ctrlPr>
                        </m:sSubPr>
                        <m:e>
                          <m:r>
                            <a:rPr lang="en-US" sz="1200" i="1">
                              <a:latin typeface="Cambria Math"/>
                            </a:rPr>
                            <m:t>𝑇</m:t>
                          </m:r>
                        </m:e>
                        <m:sub>
                          <m:r>
                            <a:rPr lang="en-US" sz="1200" i="1">
                              <a:latin typeface="Cambria Math"/>
                            </a:rPr>
                            <m:t>𝑠</m:t>
                          </m:r>
                        </m:sub>
                      </m:sSub>
                    </m:oMath>
                  </m:oMathPara>
                </a14:m>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As you sample at</a:t>
                </a:r>
                <a:r>
                  <a:rPr lang="en-US" sz="1200" baseline="0" dirty="0" smtClean="0"/>
                  <a:t> a higher sampling frequency, you are capturing more samples and you are increasing the accuracy of the signal.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The</a:t>
                </a:r>
                <a:r>
                  <a:rPr lang="en-US" sz="1200" baseline="0" dirty="0" smtClean="0"/>
                  <a:t> second concept is if you have a continuous function f(x), by </a:t>
                </a:r>
                <a:r>
                  <a:rPr lang="en-US" sz="1200" dirty="0" smtClean="0"/>
                  <a:t>Integration of the function </a:t>
                </a:r>
                <a14:m>
                  <m:oMath xmlns:m="http://schemas.openxmlformats.org/officeDocument/2006/math">
                    <m:r>
                      <a:rPr lang="en-US" sz="1200" i="1" dirty="0">
                        <a:latin typeface="Cambria Math"/>
                      </a:rPr>
                      <m:t>𝑓</m:t>
                    </m:r>
                    <m:d>
                      <m:dPr>
                        <m:ctrlPr>
                          <a:rPr lang="en-US" sz="1200" i="1" dirty="0">
                            <a:latin typeface="Cambria Math" panose="02040503050406030204" pitchFamily="18" charset="0"/>
                          </a:rPr>
                        </m:ctrlPr>
                      </m:dPr>
                      <m:e>
                        <m:r>
                          <a:rPr lang="en-US" sz="1200" i="1" dirty="0">
                            <a:latin typeface="Cambria Math"/>
                          </a:rPr>
                          <m:t>𝑥</m:t>
                        </m:r>
                      </m:e>
                    </m:d>
                    <m:r>
                      <a:rPr lang="en-CA" sz="1200" b="0" i="1" dirty="0" smtClean="0">
                        <a:latin typeface="Cambria Math" panose="02040503050406030204" pitchFamily="18" charset="0"/>
                      </a:rPr>
                      <m:t>,</m:t>
                    </m:r>
                  </m:oMath>
                </a14:m>
                <a:r>
                  <a:rPr lang="en-US" sz="1200" dirty="0" smtClean="0"/>
                  <a:t> you are calculating</a:t>
                </a:r>
                <a:r>
                  <a:rPr lang="en-US" sz="1200" baseline="0" dirty="0" smtClean="0"/>
                  <a:t> </a:t>
                </a:r>
                <a:r>
                  <a:rPr lang="en-US" sz="1200" dirty="0" smtClean="0"/>
                  <a:t>the </a:t>
                </a:r>
                <a:r>
                  <a:rPr lang="en-US" sz="1200" dirty="0"/>
                  <a:t>area under the </a:t>
                </a:r>
                <a:r>
                  <a:rPr lang="en-US" sz="1200" dirty="0" smtClean="0"/>
                  <a:t>curve.</a:t>
                </a:r>
                <a:endParaRPr lang="en-US" sz="1200"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In BMS, as we calculate the SOC using coulomb counting, you are </a:t>
                </a:r>
                <a:r>
                  <a:rPr lang="en-US" sz="1200" dirty="0" smtClean="0"/>
                  <a:t>integrating the current,</a:t>
                </a:r>
                <a:r>
                  <a:rPr lang="en-US" sz="1200" baseline="0" dirty="0" smtClean="0"/>
                  <a:t> so you are essentially calculating the area under the curve as shown in the figure. Every time you take a current sample, you multiply the current by the sampling interval </a:t>
                </a:r>
                <a:r>
                  <a:rPr lang="en-US" sz="1200" baseline="0" dirty="0" err="1" smtClean="0"/>
                  <a:t>DetlaT</a:t>
                </a:r>
                <a:r>
                  <a:rPr lang="en-US" sz="1200" baseline="0" dirty="0" smtClean="0"/>
                  <a:t> and sum it up to the total Ah accumulated to this moment and that’s how you update the battery SOC. </a:t>
                </a:r>
                <a:endParaRPr lang="en-US" sz="1200" dirty="0"/>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Let’s review two basic concepts,</a:t>
                </a:r>
                <a:r>
                  <a:rPr lang="en-US" sz="1200" baseline="0" dirty="0" smtClean="0"/>
                  <a:t> (1) </a:t>
                </a:r>
                <a:r>
                  <a:rPr lang="en-US" sz="1200" dirty="0" smtClean="0"/>
                  <a:t>A discrete-time sequence {</a:t>
                </a:r>
                <a:r>
                  <a:rPr lang="en-US" sz="1200" i="0" dirty="0">
                    <a:latin typeface="Cambria Math"/>
                  </a:rPr>
                  <a:t>𝑥[𝑘]</a:t>
                </a:r>
                <a:r>
                  <a:rPr lang="en-US" sz="1200" dirty="0"/>
                  <a:t>} may be generated by periodically sampling a continuous-time signal at uniform intervals of </a:t>
                </a:r>
                <a:r>
                  <a:rPr lang="en-US" sz="1200" dirty="0" smtClean="0"/>
                  <a:t>time.</a:t>
                </a:r>
                <a:endParaRPr lang="en-US" sz="1200" dirty="0" smtClean="0"/>
              </a:p>
              <a:p>
                <a:r>
                  <a:rPr lang="en-US" sz="1200" dirty="0" smtClean="0"/>
                  <a:t>- The </a:t>
                </a:r>
                <a:r>
                  <a:rPr lang="en-US" sz="1200" dirty="0" smtClean="0"/>
                  <a:t>spacing </a:t>
                </a:r>
                <a:r>
                  <a:rPr lang="en-US" sz="1200" i="0" dirty="0">
                    <a:latin typeface="Cambria Math"/>
                  </a:rPr>
                  <a:t>𝑇</a:t>
                </a:r>
                <a:r>
                  <a:rPr lang="en-US" sz="1200" i="0" dirty="0">
                    <a:latin typeface="Cambria Math" panose="02040503050406030204" pitchFamily="18" charset="0"/>
                  </a:rPr>
                  <a:t>_</a:t>
                </a:r>
                <a:r>
                  <a:rPr lang="en-US" sz="1200" i="0" dirty="0">
                    <a:latin typeface="Cambria Math"/>
                  </a:rPr>
                  <a:t>𝑠</a:t>
                </a:r>
                <a:r>
                  <a:rPr lang="en-US" sz="1200" dirty="0"/>
                  <a:t> between two consecutive samples is called the sampling interval or sampling period</a:t>
                </a:r>
              </a:p>
              <a:p>
                <a:r>
                  <a:rPr lang="en-US" sz="1200" dirty="0" smtClean="0"/>
                  <a:t>-</a:t>
                </a:r>
                <a:r>
                  <a:rPr lang="en-US" sz="1200" baseline="0" dirty="0" smtClean="0"/>
                  <a:t> The </a:t>
                </a:r>
                <a:r>
                  <a:rPr lang="en-US" sz="1200" dirty="0" smtClean="0"/>
                  <a:t>Reciprocal </a:t>
                </a:r>
                <a:r>
                  <a:rPr lang="en-US" sz="1200" dirty="0"/>
                  <a:t>of sampling interval </a:t>
                </a:r>
                <a:r>
                  <a:rPr lang="en-US" sz="1200" i="0">
                    <a:latin typeface="Cambria Math"/>
                  </a:rPr>
                  <a:t>𝑇</a:t>
                </a:r>
                <a:r>
                  <a:rPr lang="en-US" sz="1200" i="0">
                    <a:latin typeface="Cambria Math" panose="02040503050406030204" pitchFamily="18" charset="0"/>
                  </a:rPr>
                  <a:t>_</a:t>
                </a:r>
                <a:r>
                  <a:rPr lang="en-US" sz="1200" i="0">
                    <a:latin typeface="Cambria Math"/>
                  </a:rPr>
                  <a:t>𝑠</a:t>
                </a:r>
                <a:r>
                  <a:rPr lang="en-US" sz="1200" dirty="0"/>
                  <a:t>, denoted as </a:t>
                </a:r>
                <a:r>
                  <a:rPr lang="en-US" sz="1200" i="0" dirty="0">
                    <a:latin typeface="Cambria Math"/>
                  </a:rPr>
                  <a:t>𝐹</a:t>
                </a:r>
                <a:r>
                  <a:rPr lang="en-US" sz="1200" dirty="0"/>
                  <a:t>, is called the sampling frequency:</a:t>
                </a:r>
              </a:p>
              <a:p>
                <a:pPr marL="0" indent="0">
                  <a:buNone/>
                </a:pPr>
                <a:r>
                  <a:rPr lang="en-US" sz="1200" i="0">
                    <a:latin typeface="Cambria Math"/>
                  </a:rPr>
                  <a:t>𝐹=1/𝑇</a:t>
                </a:r>
                <a:r>
                  <a:rPr lang="en-US" sz="1200" i="0">
                    <a:latin typeface="Cambria Math" panose="02040503050406030204" pitchFamily="18" charset="0"/>
                  </a:rPr>
                  <a:t>_</a:t>
                </a:r>
                <a:r>
                  <a:rPr lang="en-US" sz="1200" i="0">
                    <a:latin typeface="Cambria Math"/>
                  </a:rPr>
                  <a:t>𝑠</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As you sample at</a:t>
                </a:r>
                <a:r>
                  <a:rPr lang="en-US" sz="1200" baseline="0" dirty="0" smtClean="0"/>
                  <a:t> a higher sampling frequency, you are capturing more samples and you are increasing the accuracy of the signal.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The</a:t>
                </a:r>
                <a:r>
                  <a:rPr lang="en-US" sz="1200" baseline="0" dirty="0" smtClean="0"/>
                  <a:t> second concept is if you have a continuous function f(x), by </a:t>
                </a:r>
                <a:r>
                  <a:rPr lang="en-US" sz="1200" dirty="0" smtClean="0"/>
                  <a:t>Integration of the function </a:t>
                </a:r>
                <a:r>
                  <a:rPr lang="en-US" sz="1200" i="0" dirty="0">
                    <a:latin typeface="Cambria Math"/>
                  </a:rPr>
                  <a:t>𝑓(𝑥)</a:t>
                </a:r>
                <a:r>
                  <a:rPr lang="en-CA" sz="1200" b="0" i="0" dirty="0" smtClean="0">
                    <a:latin typeface="Cambria Math" panose="02040503050406030204" pitchFamily="18" charset="0"/>
                  </a:rPr>
                  <a:t>,</a:t>
                </a:r>
                <a:r>
                  <a:rPr lang="en-US" sz="1200" dirty="0" smtClean="0"/>
                  <a:t> you are calculating</a:t>
                </a:r>
                <a:r>
                  <a:rPr lang="en-US" sz="1200" baseline="0" dirty="0" smtClean="0"/>
                  <a:t> </a:t>
                </a:r>
                <a:r>
                  <a:rPr lang="en-US" sz="1200" dirty="0" smtClean="0"/>
                  <a:t>the </a:t>
                </a:r>
                <a:r>
                  <a:rPr lang="en-US" sz="1200" dirty="0"/>
                  <a:t>area under the </a:t>
                </a:r>
                <a:r>
                  <a:rPr lang="en-US" sz="1200" dirty="0" smtClean="0"/>
                  <a:t>curve.</a:t>
                </a:r>
                <a:endParaRPr lang="en-US" sz="1200"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In BMS, as we calculate the SOC using coulomb counting, you are </a:t>
                </a:r>
                <a:r>
                  <a:rPr lang="en-US" sz="1200" dirty="0" smtClean="0"/>
                  <a:t>integrating the current,</a:t>
                </a:r>
                <a:r>
                  <a:rPr lang="en-US" sz="1200" baseline="0" dirty="0" smtClean="0"/>
                  <a:t> so you are essentially calculating the area under the curve as shown in the figure. Every time you take a current sample, you multiply the current by the sampling interval </a:t>
                </a:r>
                <a:r>
                  <a:rPr lang="en-US" sz="1200" baseline="0" dirty="0" err="1" smtClean="0"/>
                  <a:t>DetlaT</a:t>
                </a:r>
                <a:r>
                  <a:rPr lang="en-US" sz="1200" baseline="0" dirty="0" smtClean="0"/>
                  <a:t> and sum it up to the total Ah accumulated to this moment and that’s how you update the battery SOC. </a:t>
                </a:r>
                <a:endParaRPr lang="en-US" sz="1200" dirty="0"/>
              </a:p>
              <a:p>
                <a:endParaRPr lang="en-CA" dirty="0"/>
              </a:p>
            </p:txBody>
          </p:sp>
        </mc:Fallback>
      </mc:AlternateContent>
      <p:sp>
        <p:nvSpPr>
          <p:cNvPr id="4" name="Slide Number Placeholder 3"/>
          <p:cNvSpPr>
            <a:spLocks noGrp="1"/>
          </p:cNvSpPr>
          <p:nvPr>
            <p:ph type="sldNum" sz="quarter" idx="10"/>
          </p:nvPr>
        </p:nvSpPr>
        <p:spPr/>
        <p:txBody>
          <a:bodyPr/>
          <a:lstStyle/>
          <a:p>
            <a:fld id="{219F37A9-9944-454A-95D7-E9DF676EB12F}" type="slidenum">
              <a:rPr lang="en-CA" smtClean="0"/>
              <a:t>4</a:t>
            </a:fld>
            <a:endParaRPr lang="en-CA"/>
          </a:p>
        </p:txBody>
      </p:sp>
    </p:spTree>
    <p:extLst>
      <p:ext uri="{BB962C8B-B14F-4D97-AF65-F5344CB8AC3E}">
        <p14:creationId xmlns:p14="http://schemas.microsoft.com/office/powerpoint/2010/main" val="111843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Hybrid and Battery Electric Vehicle Powertrain Design and Development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Hybrid and Battery Electric Vehicle Powertrain Design and Development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Hybrid and Battery Electric Vehicle Powertrain Design and Development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Hybrid and Battery Electric Vehicle Powertrain Design and Development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Hybrid and Battery Electric Vehicle Powertrain Design and Development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Hybrid and Battery Electric Vehicle Powertrain Design and Development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Hybrid and Battery Electric Vehicle Powertrain Design and Development</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2600" y="1400989"/>
                <a:ext cx="8229600" cy="2057400"/>
              </a:xfrm>
            </p:spPr>
            <p:txBody>
              <a:bodyPr>
                <a:normAutofit/>
              </a:bodyPr>
              <a:lstStyle/>
              <a:p>
                <a:pPr marL="0" indent="0">
                  <a:buNone/>
                </a:pPr>
                <a:r>
                  <a:rPr lang="en-CA" sz="1600" b="1" dirty="0"/>
                  <a:t>Example:</a:t>
                </a:r>
              </a:p>
              <a:p>
                <a:r>
                  <a:rPr lang="en-CA" sz="1600" dirty="0"/>
                  <a:t>Assume battery capacity is </a:t>
                </a:r>
                <a:r>
                  <a:rPr lang="en-CA" sz="1600" dirty="0" smtClean="0"/>
                  <a:t>25 </a:t>
                </a:r>
                <a:r>
                  <a:rPr lang="en-CA" sz="1600" dirty="0"/>
                  <a:t>Ah</a:t>
                </a:r>
              </a:p>
              <a:p>
                <a:r>
                  <a:rPr lang="en-CA" sz="1600" dirty="0"/>
                  <a:t>Assume a </a:t>
                </a:r>
                <a:r>
                  <a:rPr lang="en-CA" sz="1600" b="1" dirty="0"/>
                  <a:t>fully discharged </a:t>
                </a:r>
                <a:r>
                  <a:rPr lang="en-CA" sz="1600" dirty="0"/>
                  <a:t>cell</a:t>
                </a:r>
              </a:p>
              <a:p>
                <a:r>
                  <a:rPr lang="en-CA" sz="1600" dirty="0"/>
                  <a:t>Charge the battery at </a:t>
                </a:r>
                <a14:m>
                  <m:oMath xmlns:m="http://schemas.openxmlformats.org/officeDocument/2006/math">
                    <m:r>
                      <a:rPr lang="en-CA" sz="1600" i="1">
                        <a:latin typeface="Cambria Math" panose="02040503050406030204" pitchFamily="18" charset="0"/>
                      </a:rPr>
                      <m:t>2</m:t>
                    </m:r>
                    <m:r>
                      <a:rPr lang="en-CA" sz="1600" i="1">
                        <a:latin typeface="Cambria Math" panose="02040503050406030204" pitchFamily="18" charset="0"/>
                      </a:rPr>
                      <m:t>𝐴</m:t>
                    </m:r>
                  </m:oMath>
                </a14:m>
                <a:r>
                  <a:rPr lang="en-CA" sz="1600" dirty="0"/>
                  <a:t> current for 4 hours, the total will add to: 2A*4h = 8Ah</a:t>
                </a:r>
              </a:p>
              <a:p>
                <a:r>
                  <a:rPr lang="en-CA" sz="1600" dirty="0"/>
                  <a:t>State of charge of the battery at the end of charging </a:t>
                </a:r>
                <a:r>
                  <a:rPr lang="en-CA" sz="1600" dirty="0" smtClean="0"/>
                  <a:t>cycle (</a:t>
                </a:r>
                <a:r>
                  <a:rPr lang="en-CA" sz="1600" b="1" dirty="0" smtClean="0"/>
                  <a:t>Coulomb-Counting</a:t>
                </a:r>
                <a:r>
                  <a:rPr lang="en-CA" sz="1600" dirty="0" smtClean="0"/>
                  <a:t>):</a:t>
                </a:r>
                <a:endParaRPr lang="en-CA" sz="1600" dirty="0"/>
              </a:p>
              <a:p>
                <a:endParaRPr lang="en-CA" sz="1600" dirty="0"/>
              </a:p>
              <a:p>
                <a:endParaRPr lang="en-CA"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2600" y="1400989"/>
                <a:ext cx="8229600" cy="2057400"/>
              </a:xfrm>
              <a:blipFill rotWithShape="0">
                <a:blip r:embed="rId3"/>
                <a:stretch>
                  <a:fillRect l="-444" t="-890"/>
                </a:stretch>
              </a:blipFill>
            </p:spPr>
            <p:txBody>
              <a:bodyPr/>
              <a:lstStyle/>
              <a:p>
                <a:r>
                  <a:rPr lang="en-CA">
                    <a:noFill/>
                  </a:rPr>
                  <a:t> </a:t>
                </a:r>
              </a:p>
            </p:txBody>
          </p:sp>
        </mc:Fallback>
      </mc:AlternateContent>
      <p:sp>
        <p:nvSpPr>
          <p:cNvPr id="4" name="Title 1"/>
          <p:cNvSpPr txBox="1">
            <a:spLocks/>
          </p:cNvSpPr>
          <p:nvPr/>
        </p:nvSpPr>
        <p:spPr>
          <a:xfrm>
            <a:off x="1676400" y="228601"/>
            <a:ext cx="838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smtClean="0">
                <a:solidFill>
                  <a:srgbClr val="5B9BD5">
                    <a:lumMod val="75000"/>
                  </a:srgbClr>
                </a:solidFill>
                <a:latin typeface="Calibri Light" panose="020F0302020204030204"/>
              </a:rPr>
              <a:t>BATTERY CHARGING: </a:t>
            </a:r>
            <a:r>
              <a:rPr lang="en-CA" sz="2400" dirty="0" smtClean="0">
                <a:solidFill>
                  <a:srgbClr val="FF0000"/>
                </a:solidFill>
                <a:latin typeface="Calibri Light" panose="020F0302020204030204"/>
              </a:rPr>
              <a:t>BATTERY </a:t>
            </a:r>
            <a:r>
              <a:rPr lang="en-CA" sz="2400" dirty="0">
                <a:solidFill>
                  <a:srgbClr val="FF0000"/>
                </a:solidFill>
                <a:latin typeface="Calibri Light" panose="020F0302020204030204"/>
              </a:rPr>
              <a:t>STATE OF CHARGE (%) </a:t>
            </a:r>
          </a:p>
        </p:txBody>
      </p:sp>
      <mc:AlternateContent xmlns:mc="http://schemas.openxmlformats.org/markup-compatibility/2006" xmlns:a14="http://schemas.microsoft.com/office/drawing/2010/main">
        <mc:Choice Requires="a14">
          <p:sp>
            <p:nvSpPr>
              <p:cNvPr id="6" name="Rectangle 5"/>
              <p:cNvSpPr/>
              <p:nvPr/>
            </p:nvSpPr>
            <p:spPr>
              <a:xfrm>
                <a:off x="3124200" y="3477983"/>
                <a:ext cx="5339090" cy="569964"/>
              </a:xfrm>
              <a:prstGeom prst="rect">
                <a:avLst/>
              </a:prstGeom>
            </p:spPr>
            <p:txBody>
              <a:bodyPr wrap="none">
                <a:spAutoFit/>
              </a:bodyPr>
              <a:lstStyle/>
              <a:p>
                <a:pPr marL="342900" indent="-342900">
                  <a:spcBef>
                    <a:spcPct val="20000"/>
                  </a:spcBef>
                  <a:buFont typeface="Arial" pitchFamily="34" charset="0"/>
                  <a:buChar char="•"/>
                </a:pPr>
                <a14:m>
                  <m:oMath xmlns:m="http://schemas.openxmlformats.org/officeDocument/2006/math">
                    <m:r>
                      <a:rPr lang="en-CA" sz="2000" i="1" smtClean="0">
                        <a:solidFill>
                          <a:prstClr val="black"/>
                        </a:solidFill>
                        <a:latin typeface="Cambria Math" panose="02040503050406030204" pitchFamily="18" charset="0"/>
                      </a:rPr>
                      <m:t>𝑆𝑂𝐶</m:t>
                    </m:r>
                    <m:r>
                      <a:rPr lang="en-CA" sz="2000" i="1" smtClean="0">
                        <a:solidFill>
                          <a:prstClr val="black"/>
                        </a:solidFill>
                        <a:latin typeface="Cambria Math" panose="02040503050406030204" pitchFamily="18" charset="0"/>
                      </a:rPr>
                      <m:t>= </m:t>
                    </m:r>
                    <m:f>
                      <m:fPr>
                        <m:ctrlPr>
                          <a:rPr lang="en-CA" sz="2000" i="1">
                            <a:solidFill>
                              <a:prstClr val="black"/>
                            </a:solidFill>
                            <a:latin typeface="Cambria Math" panose="02040503050406030204" pitchFamily="18" charset="0"/>
                          </a:rPr>
                        </m:ctrlPr>
                      </m:fPr>
                      <m:num>
                        <m:r>
                          <a:rPr lang="en-CA" sz="2000" i="1">
                            <a:solidFill>
                              <a:prstClr val="black"/>
                            </a:solidFill>
                            <a:latin typeface="Cambria Math" panose="02040503050406030204" pitchFamily="18" charset="0"/>
                          </a:rPr>
                          <m:t>𝑇𝑜𝑡𝑎𝑙</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𝐶h𝑎𝑟𝑔𝑒</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𝐼𝑛𝑝𝑢𝑡</m:t>
                        </m:r>
                      </m:num>
                      <m:den>
                        <m:r>
                          <a:rPr lang="en-CA" sz="2000" i="1">
                            <a:solidFill>
                              <a:prstClr val="black"/>
                            </a:solidFill>
                            <a:latin typeface="Cambria Math" panose="02040503050406030204" pitchFamily="18" charset="0"/>
                          </a:rPr>
                          <m:t>𝑀𝑎𝑥𝑖𝑚𝑢𝑚</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𝐶𝑒𝑙𝑙</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𝐶𝑎𝑝𝑎𝑐𝑖𝑡𝑦</m:t>
                        </m:r>
                      </m:den>
                    </m:f>
                    <m:r>
                      <a:rPr lang="en-CA" sz="2000" i="1">
                        <a:solidFill>
                          <a:prstClr val="black"/>
                        </a:solidFill>
                        <a:latin typeface="Cambria Math" panose="02040503050406030204" pitchFamily="18" charset="0"/>
                      </a:rPr>
                      <m:t>=</m:t>
                    </m:r>
                    <m:f>
                      <m:fPr>
                        <m:ctrlPr>
                          <a:rPr lang="en-CA" sz="2000" i="1">
                            <a:solidFill>
                              <a:prstClr val="black"/>
                            </a:solidFill>
                            <a:latin typeface="Cambria Math" panose="02040503050406030204" pitchFamily="18" charset="0"/>
                          </a:rPr>
                        </m:ctrlPr>
                      </m:fPr>
                      <m:num>
                        <m:r>
                          <a:rPr lang="en-CA" sz="2000" i="1">
                            <a:solidFill>
                              <a:prstClr val="black"/>
                            </a:solidFill>
                            <a:latin typeface="Cambria Math" panose="02040503050406030204" pitchFamily="18" charset="0"/>
                          </a:rPr>
                          <m:t>8 </m:t>
                        </m:r>
                        <m:r>
                          <a:rPr lang="en-CA" sz="2000" i="1">
                            <a:solidFill>
                              <a:prstClr val="black"/>
                            </a:solidFill>
                            <a:latin typeface="Cambria Math" panose="02040503050406030204" pitchFamily="18" charset="0"/>
                          </a:rPr>
                          <m:t>𝐴h</m:t>
                        </m:r>
                      </m:num>
                      <m:den>
                        <m:r>
                          <a:rPr lang="en-CA" sz="2000" i="1">
                            <a:solidFill>
                              <a:prstClr val="black"/>
                            </a:solidFill>
                            <a:latin typeface="Cambria Math" panose="02040503050406030204" pitchFamily="18" charset="0"/>
                          </a:rPr>
                          <m:t>2</m:t>
                        </m:r>
                        <m:r>
                          <a:rPr lang="en-CA" sz="2000" b="0" i="1" smtClean="0">
                            <a:solidFill>
                              <a:prstClr val="black"/>
                            </a:solidFill>
                            <a:latin typeface="Cambria Math" panose="02040503050406030204" pitchFamily="18" charset="0"/>
                          </a:rPr>
                          <m:t>5</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𝐴h</m:t>
                        </m:r>
                      </m:den>
                    </m:f>
                    <m:r>
                      <a:rPr lang="en-CA" sz="2000" i="1">
                        <a:solidFill>
                          <a:prstClr val="black"/>
                        </a:solidFill>
                        <a:latin typeface="Cambria Math" panose="02040503050406030204" pitchFamily="18" charset="0"/>
                      </a:rPr>
                      <m:t>=32% </m:t>
                    </m:r>
                  </m:oMath>
                </a14:m>
                <a:endParaRPr lang="en-CA" sz="2000"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3124200" y="3477983"/>
                <a:ext cx="5339090" cy="569964"/>
              </a:xfrm>
              <a:prstGeom prst="rect">
                <a:avLst/>
              </a:prstGeom>
              <a:blipFill rotWithShape="0">
                <a:blip r:embed="rId4"/>
                <a:stretch>
                  <a:fillRect/>
                </a:stretch>
              </a:blipFill>
            </p:spPr>
            <p:txBody>
              <a:bodyPr/>
              <a:lstStyle/>
              <a:p>
                <a:r>
                  <a:rPr lang="en-CA">
                    <a:noFill/>
                  </a:rPr>
                  <a:t> </a:t>
                </a:r>
              </a:p>
            </p:txBody>
          </p:sp>
        </mc:Fallback>
      </mc:AlternateContent>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2" name="Date Placeholder 1"/>
          <p:cNvSpPr>
            <a:spLocks noGrp="1"/>
          </p:cNvSpPr>
          <p:nvPr>
            <p:ph type="dt" sz="half" idx="10"/>
          </p:nvPr>
        </p:nvSpPr>
        <p:spPr>
          <a:xfrm>
            <a:off x="609600" y="6356351"/>
            <a:ext cx="3581400" cy="365125"/>
          </a:xfrm>
        </p:spPr>
        <p:txBody>
          <a:bodyPr/>
          <a:lstStyle/>
          <a:p>
            <a:endParaRPr lang="en-US" dirty="0"/>
          </a:p>
        </p:txBody>
      </p:sp>
    </p:spTree>
    <p:extLst>
      <p:ext uri="{BB962C8B-B14F-4D97-AF65-F5344CB8AC3E}">
        <p14:creationId xmlns:p14="http://schemas.microsoft.com/office/powerpoint/2010/main" val="3924397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smtClean="0">
                <a:solidFill>
                  <a:srgbClr val="FF0000"/>
                </a:solidFill>
                <a:latin typeface="Calibri Light" panose="020F0302020204030204"/>
              </a:rPr>
              <a:t>TIME </a:t>
            </a:r>
            <a:r>
              <a:rPr lang="en-CA" sz="2400" dirty="0">
                <a:solidFill>
                  <a:srgbClr val="FF0000"/>
                </a:solidFill>
                <a:latin typeface="Calibri Light" panose="020F0302020204030204"/>
              </a:rPr>
              <a:t>DOMAIN</a:t>
            </a:r>
          </a:p>
        </p:txBody>
      </p:sp>
      <mc:AlternateContent xmlns:mc="http://schemas.openxmlformats.org/markup-compatibility/2006" xmlns:a14="http://schemas.microsoft.com/office/drawing/2010/main">
        <mc:Choice Requires="a14">
          <p:sp>
            <p:nvSpPr>
              <p:cNvPr id="6" name="Content Placeholder 1"/>
              <p:cNvSpPr>
                <a:spLocks noGrp="1"/>
              </p:cNvSpPr>
              <p:nvPr>
                <p:ph idx="1"/>
              </p:nvPr>
            </p:nvSpPr>
            <p:spPr>
              <a:xfrm>
                <a:off x="1676400" y="1371600"/>
                <a:ext cx="8469086" cy="4525963"/>
              </a:xfrm>
            </p:spPr>
            <p:txBody>
              <a:bodyPr>
                <a:normAutofit/>
              </a:bodyPr>
              <a:lstStyle/>
              <a:p>
                <a:pPr marL="395478" indent="-285750"/>
                <a:endParaRPr lang="en-US" sz="1600" dirty="0"/>
              </a:p>
              <a:p>
                <a:pPr marL="395478" indent="-285750"/>
                <a:r>
                  <a:rPr lang="en-CA" sz="1600" dirty="0"/>
                  <a:t>This method is a traditional method used for SOC calculation</a:t>
                </a:r>
              </a:p>
              <a:p>
                <a:pPr marL="395478" indent="-285750"/>
                <a:r>
                  <a:rPr lang="en-CA" sz="1600" dirty="0"/>
                  <a:t>The method is also known as </a:t>
                </a:r>
                <a:r>
                  <a:rPr lang="en-CA" sz="1600" b="1" i="1" dirty="0"/>
                  <a:t>book keeping</a:t>
                </a:r>
                <a:r>
                  <a:rPr lang="en-CA" sz="1600" dirty="0"/>
                  <a:t>, current integration is performed and is compared to the nominal battery capacity thus SOC can be calculated</a:t>
                </a:r>
                <a:endParaRPr lang="en-US" sz="1600" i="1" dirty="0">
                  <a:latin typeface="Cambria Math"/>
                </a:endParaRPr>
              </a:p>
              <a:p>
                <a:pPr marL="109728" indent="0">
                  <a:buNone/>
                </a:pPr>
                <a14:m>
                  <m:oMathPara xmlns:m="http://schemas.openxmlformats.org/officeDocument/2006/math">
                    <m:oMathParaPr>
                      <m:jc m:val="centerGroup"/>
                    </m:oMathParaPr>
                    <m:oMath xmlns:m="http://schemas.openxmlformats.org/officeDocument/2006/math">
                      <m:r>
                        <a:rPr lang="en-CA" sz="1600" i="1">
                          <a:latin typeface="Cambria Math" panose="02040503050406030204" pitchFamily="18" charset="0"/>
                        </a:rPr>
                        <m:t>𝑧</m:t>
                      </m:r>
                      <m:d>
                        <m:dPr>
                          <m:ctrlPr>
                            <a:rPr lang="en-CA" sz="1600" i="1">
                              <a:latin typeface="Cambria Math" panose="02040503050406030204" pitchFamily="18" charset="0"/>
                            </a:rPr>
                          </m:ctrlPr>
                        </m:dPr>
                        <m:e>
                          <m:r>
                            <a:rPr lang="en-CA" sz="1600" i="1">
                              <a:latin typeface="Cambria Math" panose="02040503050406030204" pitchFamily="18" charset="0"/>
                            </a:rPr>
                            <m:t>𝑡</m:t>
                          </m:r>
                        </m:e>
                      </m:d>
                      <m:r>
                        <a:rPr lang="en-CA" sz="1600" i="1">
                          <a:latin typeface="Cambria Math"/>
                        </a:rPr>
                        <m:t>=</m:t>
                      </m:r>
                      <m:r>
                        <a:rPr lang="en-CA" sz="1600" i="1">
                          <a:latin typeface="Cambria Math" panose="02040503050406030204" pitchFamily="18" charset="0"/>
                        </a:rPr>
                        <m:t>𝑧</m:t>
                      </m:r>
                      <m:d>
                        <m:dPr>
                          <m:ctrlPr>
                            <a:rPr lang="en-CA" sz="1600" i="1">
                              <a:latin typeface="Cambria Math" panose="02040503050406030204" pitchFamily="18" charset="0"/>
                            </a:rPr>
                          </m:ctrlPr>
                        </m:dPr>
                        <m:e>
                          <m:r>
                            <a:rPr lang="en-CA" sz="1600" i="1">
                              <a:latin typeface="Cambria Math" panose="02040503050406030204" pitchFamily="18" charset="0"/>
                            </a:rPr>
                            <m:t>0</m:t>
                          </m:r>
                        </m:e>
                      </m:d>
                      <m:r>
                        <a:rPr lang="en-CA" sz="1600" i="1">
                          <a:latin typeface="Cambria Math" panose="02040503050406030204" pitchFamily="18" charset="0"/>
                        </a:rPr>
                        <m:t>−</m:t>
                      </m:r>
                      <m:f>
                        <m:fPr>
                          <m:ctrlPr>
                            <a:rPr lang="en-CA" sz="1600" i="1">
                              <a:latin typeface="Cambria Math" panose="02040503050406030204" pitchFamily="18" charset="0"/>
                            </a:rPr>
                          </m:ctrlPr>
                        </m:fPr>
                        <m:num>
                          <m:r>
                            <a:rPr lang="en-US" sz="1600" i="1">
                              <a:latin typeface="Cambria Math"/>
                            </a:rPr>
                            <m:t>1</m:t>
                          </m:r>
                        </m:num>
                        <m:den>
                          <m:sSub>
                            <m:sSubPr>
                              <m:ctrlPr>
                                <a:rPr lang="en-CA" sz="1600" i="1">
                                  <a:latin typeface="Cambria Math" panose="02040503050406030204" pitchFamily="18" charset="0"/>
                                </a:rPr>
                              </m:ctrlPr>
                            </m:sSubPr>
                            <m:e>
                              <m:r>
                                <a:rPr lang="en-CA" sz="1600" i="1">
                                  <a:latin typeface="Cambria Math"/>
                                </a:rPr>
                                <m:t>𝐶</m:t>
                              </m:r>
                            </m:e>
                            <m:sub>
                              <m:r>
                                <a:rPr lang="en-CA" sz="1600" i="1">
                                  <a:latin typeface="Cambria Math"/>
                                </a:rPr>
                                <m:t>𝑛</m:t>
                              </m:r>
                            </m:sub>
                          </m:sSub>
                        </m:den>
                      </m:f>
                      <m:nary>
                        <m:naryPr>
                          <m:ctrlPr>
                            <a:rPr lang="en-CA" sz="1600" i="1">
                              <a:latin typeface="Cambria Math" panose="02040503050406030204" pitchFamily="18" charset="0"/>
                            </a:rPr>
                          </m:ctrlPr>
                        </m:naryPr>
                        <m:sub>
                          <m:r>
                            <m:rPr>
                              <m:brk m:alnAt="23"/>
                            </m:rPr>
                            <a:rPr lang="en-CA" sz="1600" i="1">
                              <a:latin typeface="Cambria Math" panose="02040503050406030204" pitchFamily="18" charset="0"/>
                            </a:rPr>
                            <m:t>0</m:t>
                          </m:r>
                        </m:sub>
                        <m:sup>
                          <m:r>
                            <a:rPr lang="en-CA" sz="1600" i="1">
                              <a:latin typeface="Cambria Math" panose="02040503050406030204" pitchFamily="18" charset="0"/>
                            </a:rPr>
                            <m:t>𝑡</m:t>
                          </m:r>
                        </m:sup>
                        <m:e>
                          <m:sSub>
                            <m:sSubPr>
                              <m:ctrlPr>
                                <a:rPr lang="en-US" sz="1600" i="1" smtClean="0">
                                  <a:latin typeface="Cambria Math" panose="02040503050406030204" pitchFamily="18" charset="0"/>
                                  <a:ea typeface="Cambria Math"/>
                                </a:rPr>
                              </m:ctrlPr>
                            </m:sSubPr>
                            <m:e>
                              <m:r>
                                <a:rPr lang="en-CA" sz="1600" i="1">
                                  <a:latin typeface="Cambria Math"/>
                                  <a:ea typeface="Cambria Math"/>
                                </a:rPr>
                                <m:t>𝜂</m:t>
                              </m:r>
                            </m:e>
                            <m:sub>
                              <m:r>
                                <a:rPr lang="en-US" sz="1600" i="1" smtClean="0">
                                  <a:latin typeface="Cambria Math"/>
                                  <a:ea typeface="Cambria Math"/>
                                </a:rPr>
                                <m:t>𝑖</m:t>
                              </m:r>
                            </m:sub>
                          </m:sSub>
                          <m:r>
                            <a:rPr lang="en-CA" sz="1600" i="1">
                              <a:latin typeface="Cambria Math" panose="02040503050406030204" pitchFamily="18" charset="0"/>
                            </a:rPr>
                            <m:t>𝑖</m:t>
                          </m:r>
                          <m:r>
                            <a:rPr lang="en-CA" sz="1600" i="1">
                              <a:latin typeface="Cambria Math" panose="02040503050406030204" pitchFamily="18" charset="0"/>
                            </a:rPr>
                            <m:t>(</m:t>
                          </m:r>
                          <m:r>
                            <a:rPr lang="en-CA" sz="1600" i="1">
                              <a:latin typeface="Cambria Math"/>
                              <a:ea typeface="Cambria Math"/>
                            </a:rPr>
                            <m:t>𝜏</m:t>
                          </m:r>
                          <m:r>
                            <a:rPr lang="en-CA" sz="1600" i="1">
                              <a:latin typeface="Cambria Math" panose="02040503050406030204" pitchFamily="18" charset="0"/>
                            </a:rPr>
                            <m:t>)</m:t>
                          </m:r>
                          <m:r>
                            <a:rPr lang="en-CA" sz="1600" i="1">
                              <a:latin typeface="Cambria Math" panose="02040503050406030204" pitchFamily="18" charset="0"/>
                            </a:rPr>
                            <m:t>𝑑</m:t>
                          </m:r>
                          <m:r>
                            <a:rPr lang="en-CA" sz="1600" i="1">
                              <a:latin typeface="Cambria Math"/>
                              <a:ea typeface="Cambria Math"/>
                            </a:rPr>
                            <m:t>𝜏</m:t>
                          </m:r>
                        </m:e>
                      </m:nary>
                    </m:oMath>
                  </m:oMathPara>
                </a14:m>
                <a:endParaRPr lang="en-US" sz="1600" dirty="0"/>
              </a:p>
              <a:p>
                <a:pPr marL="395478" indent="-285750"/>
                <a:endParaRPr lang="en-US" sz="1600" dirty="0"/>
              </a:p>
              <a:p>
                <a:pPr marL="795528" lvl="1"/>
                <a14:m>
                  <m:oMath xmlns:m="http://schemas.openxmlformats.org/officeDocument/2006/math">
                    <m:sSub>
                      <m:sSubPr>
                        <m:ctrlPr>
                          <a:rPr lang="en-CA" sz="1600" i="1">
                            <a:latin typeface="Cambria Math" panose="02040503050406030204" pitchFamily="18" charset="0"/>
                          </a:rPr>
                        </m:ctrlPr>
                      </m:sSubPr>
                      <m:e>
                        <m:r>
                          <a:rPr lang="en-CA" sz="1600" i="1">
                            <a:latin typeface="Cambria Math"/>
                          </a:rPr>
                          <m:t>𝐶</m:t>
                        </m:r>
                      </m:e>
                      <m:sub>
                        <m:r>
                          <a:rPr lang="en-CA" sz="1600" i="1">
                            <a:latin typeface="Cambria Math"/>
                          </a:rPr>
                          <m:t>𝑛</m:t>
                        </m:r>
                      </m:sub>
                    </m:sSub>
                  </m:oMath>
                </a14:m>
                <a:r>
                  <a:rPr lang="en-CA" sz="1600" dirty="0"/>
                  <a:t> is the battery nominal capacity </a:t>
                </a:r>
              </a:p>
              <a:p>
                <a:pPr marL="795528" lvl="1"/>
                <a14:m>
                  <m:oMath xmlns:m="http://schemas.openxmlformats.org/officeDocument/2006/math">
                    <m:r>
                      <a:rPr lang="en-CA" sz="1600" i="1" dirty="0">
                        <a:latin typeface="Cambria Math" panose="02040503050406030204" pitchFamily="18" charset="0"/>
                      </a:rPr>
                      <m:t>𝑧</m:t>
                    </m:r>
                    <m:r>
                      <a:rPr lang="en-CA" sz="1600" i="1" dirty="0">
                        <a:latin typeface="Cambria Math" panose="02040503050406030204" pitchFamily="18" charset="0"/>
                      </a:rPr>
                      <m:t>(</m:t>
                    </m:r>
                    <m:r>
                      <a:rPr lang="en-CA" sz="1600" i="1" dirty="0">
                        <a:latin typeface="Cambria Math" panose="02040503050406030204" pitchFamily="18" charset="0"/>
                      </a:rPr>
                      <m:t>𝑡</m:t>
                    </m:r>
                    <m:r>
                      <a:rPr lang="en-CA" sz="1600" i="1" dirty="0">
                        <a:latin typeface="Cambria Math" panose="02040503050406030204" pitchFamily="18" charset="0"/>
                      </a:rPr>
                      <m:t>)</m:t>
                    </m:r>
                  </m:oMath>
                </a14:m>
                <a:r>
                  <a:rPr lang="en-CA" sz="1600" dirty="0"/>
                  <a:t> is the cell state of charge</a:t>
                </a:r>
              </a:p>
              <a:p>
                <a:pPr marL="795528" lvl="1"/>
                <a14:m>
                  <m:oMath xmlns:m="http://schemas.openxmlformats.org/officeDocument/2006/math">
                    <m:r>
                      <a:rPr lang="en-CA" sz="1600" i="1">
                        <a:latin typeface="Cambria Math"/>
                      </a:rPr>
                      <m:t>𝑖</m:t>
                    </m:r>
                    <m:r>
                      <a:rPr lang="en-CA" sz="1600" i="1">
                        <a:latin typeface="Cambria Math" panose="02040503050406030204" pitchFamily="18" charset="0"/>
                      </a:rPr>
                      <m:t>(</m:t>
                    </m:r>
                    <m:r>
                      <a:rPr lang="en-CA" sz="1600" i="1">
                        <a:latin typeface="Cambria Math"/>
                        <a:ea typeface="Cambria Math"/>
                      </a:rPr>
                      <m:t>𝜏</m:t>
                    </m:r>
                    <m:r>
                      <a:rPr lang="en-CA" sz="1600" i="1">
                        <a:latin typeface="Cambria Math" panose="02040503050406030204" pitchFamily="18" charset="0"/>
                      </a:rPr>
                      <m:t>)</m:t>
                    </m:r>
                  </m:oMath>
                </a14:m>
                <a:r>
                  <a:rPr lang="en-CA" sz="1600" dirty="0"/>
                  <a:t> is the instantaneous cell current</a:t>
                </a:r>
              </a:p>
              <a:p>
                <a:pPr marL="795528" lvl="1"/>
                <a:r>
                  <a:rPr lang="en-CA" sz="1600" b="1" dirty="0"/>
                  <a:t>Sign convention: </a:t>
                </a:r>
                <a14:m>
                  <m:oMath xmlns:m="http://schemas.openxmlformats.org/officeDocument/2006/math">
                    <m:r>
                      <a:rPr lang="en-CA" sz="1600" b="1" i="1" dirty="0">
                        <a:latin typeface="Cambria Math" panose="02040503050406030204" pitchFamily="18" charset="0"/>
                      </a:rPr>
                      <m:t>(+)</m:t>
                    </m:r>
                  </m:oMath>
                </a14:m>
                <a:r>
                  <a:rPr lang="en-CA" sz="1600" b="1" dirty="0"/>
                  <a:t> for discharge, </a:t>
                </a:r>
                <a14:m>
                  <m:oMath xmlns:m="http://schemas.openxmlformats.org/officeDocument/2006/math">
                    <m:r>
                      <a:rPr lang="en-CA" sz="1600" b="1" i="1" dirty="0">
                        <a:latin typeface="Cambria Math" panose="02040503050406030204" pitchFamily="18" charset="0"/>
                      </a:rPr>
                      <m:t>(−)</m:t>
                    </m:r>
                  </m:oMath>
                </a14:m>
                <a:r>
                  <a:rPr lang="en-CA" sz="1600" b="1" dirty="0"/>
                  <a:t> for charge</a:t>
                </a:r>
              </a:p>
              <a:p>
                <a:pPr marL="795528" lvl="1"/>
                <a14:m>
                  <m:oMath xmlns:m="http://schemas.openxmlformats.org/officeDocument/2006/math">
                    <m:r>
                      <a:rPr lang="en-CA" sz="1600" i="1">
                        <a:latin typeface="Cambria Math"/>
                      </a:rPr>
                      <m:t>𝑡</m:t>
                    </m:r>
                  </m:oMath>
                </a14:m>
                <a:r>
                  <a:rPr lang="en-CA" sz="1600" dirty="0"/>
                  <a:t> is the time. </a:t>
                </a:r>
              </a:p>
              <a:p>
                <a:pPr marL="795528" lvl="1"/>
                <a14:m>
                  <m:oMath xmlns:m="http://schemas.openxmlformats.org/officeDocument/2006/math">
                    <m:sSub>
                      <m:sSubPr>
                        <m:ctrlPr>
                          <a:rPr lang="en-US" sz="1600" i="1">
                            <a:latin typeface="Cambria Math" panose="02040503050406030204" pitchFamily="18" charset="0"/>
                            <a:ea typeface="Cambria Math"/>
                          </a:rPr>
                        </m:ctrlPr>
                      </m:sSubPr>
                      <m:e>
                        <m:r>
                          <a:rPr lang="en-CA" sz="1600" i="1">
                            <a:latin typeface="Cambria Math"/>
                            <a:ea typeface="Cambria Math"/>
                          </a:rPr>
                          <m:t>𝜂</m:t>
                        </m:r>
                      </m:e>
                      <m:sub>
                        <m:r>
                          <a:rPr lang="en-US" sz="1600" i="1">
                            <a:latin typeface="Cambria Math"/>
                            <a:ea typeface="Cambria Math"/>
                          </a:rPr>
                          <m:t>𝑖</m:t>
                        </m:r>
                      </m:sub>
                    </m:sSub>
                  </m:oMath>
                </a14:m>
                <a:r>
                  <a:rPr lang="en-CA" sz="1600" dirty="0"/>
                  <a:t>: Coulomb efficiency</a:t>
                </a:r>
              </a:p>
              <a:p>
                <a:pPr marL="395478" indent="-285750"/>
                <a:endParaRPr lang="en-CA" sz="1600" dirty="0"/>
              </a:p>
              <a:p>
                <a:pPr marL="0" indent="0">
                  <a:buNone/>
                </a:pPr>
                <a:endParaRPr lang="en-US" sz="1600" dirty="0"/>
              </a:p>
            </p:txBody>
          </p:sp>
        </mc:Choice>
        <mc:Fallback xmlns="">
          <p:sp>
            <p:nvSpPr>
              <p:cNvPr id="6" name="Content Placeholder 1"/>
              <p:cNvSpPr>
                <a:spLocks noGrp="1" noRot="1" noChangeAspect="1" noMove="1" noResize="1" noEditPoints="1" noAdjustHandles="1" noChangeArrowheads="1" noChangeShapeType="1" noTextEdit="1"/>
              </p:cNvSpPr>
              <p:nvPr>
                <p:ph idx="1"/>
              </p:nvPr>
            </p:nvSpPr>
            <p:spPr>
              <a:xfrm>
                <a:off x="1676400" y="1371600"/>
                <a:ext cx="8469086" cy="4525963"/>
              </a:xfrm>
              <a:blipFill rotWithShape="0">
                <a:blip r:embed="rId3"/>
                <a:stretch>
                  <a:fillRect/>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3" name="Date Placeholder 2"/>
          <p:cNvSpPr>
            <a:spLocks noGrp="1"/>
          </p:cNvSpPr>
          <p:nvPr>
            <p:ph type="dt" sz="half" idx="10"/>
          </p:nvPr>
        </p:nvSpPr>
        <p:spPr>
          <a:xfrm>
            <a:off x="609600" y="6356351"/>
            <a:ext cx="3657600" cy="365125"/>
          </a:xfrm>
        </p:spPr>
        <p:txBody>
          <a:bodyPr/>
          <a:lstStyle/>
          <a:p>
            <a:endParaRPr lang="en-US" dirty="0"/>
          </a:p>
        </p:txBody>
      </p:sp>
    </p:spTree>
    <p:extLst>
      <p:ext uri="{BB962C8B-B14F-4D97-AF65-F5344CB8AC3E}">
        <p14:creationId xmlns:p14="http://schemas.microsoft.com/office/powerpoint/2010/main" val="2731727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447800"/>
            <a:ext cx="7696200" cy="4525963"/>
          </a:xfrm>
        </p:spPr>
        <p:txBody>
          <a:bodyPr>
            <a:normAutofit/>
          </a:bodyPr>
          <a:lstStyle/>
          <a:p>
            <a:pPr marL="0" indent="0">
              <a:buNone/>
            </a:pPr>
            <a:r>
              <a:rPr lang="en-CA" sz="1600" b="1" dirty="0"/>
              <a:t>Advantages:</a:t>
            </a:r>
          </a:p>
          <a:p>
            <a:r>
              <a:rPr lang="en-CA" sz="1600" dirty="0"/>
              <a:t>The main advantage of coulomb counting is that it is </a:t>
            </a:r>
            <a:r>
              <a:rPr lang="en-CA" sz="1600" b="1" dirty="0"/>
              <a:t>simple</a:t>
            </a:r>
            <a:r>
              <a:rPr lang="en-CA" sz="1600" dirty="0"/>
              <a:t> to be implemented </a:t>
            </a:r>
          </a:p>
          <a:p>
            <a:r>
              <a:rPr lang="en-CA" sz="1600" dirty="0"/>
              <a:t>It can be applied to </a:t>
            </a:r>
            <a:r>
              <a:rPr lang="en-CA" sz="1600" b="1" dirty="0"/>
              <a:t>all battery chemistries</a:t>
            </a:r>
          </a:p>
          <a:p>
            <a:endParaRPr lang="en-CA" sz="1600" b="1" dirty="0"/>
          </a:p>
          <a:p>
            <a:pPr marL="0" indent="0">
              <a:buNone/>
            </a:pPr>
            <a:r>
              <a:rPr lang="en-CA" sz="1600" b="1" dirty="0"/>
              <a:t>Disadvantages:</a:t>
            </a:r>
          </a:p>
          <a:p>
            <a:r>
              <a:rPr lang="en-CA" sz="1600" dirty="0"/>
              <a:t>Requires regular need for </a:t>
            </a:r>
            <a:r>
              <a:rPr lang="en-CA" sz="1600" b="1" dirty="0"/>
              <a:t>calibration</a:t>
            </a:r>
            <a:r>
              <a:rPr lang="en-CA" sz="1600" dirty="0"/>
              <a:t> since </a:t>
            </a:r>
            <a:r>
              <a:rPr lang="en-CA" sz="1600" b="1" dirty="0"/>
              <a:t>error accumulation </a:t>
            </a:r>
            <a:r>
              <a:rPr lang="en-CA" sz="1600" dirty="0"/>
              <a:t>occurs (due to sensor noise and inaccuracies) over time due to integration. </a:t>
            </a:r>
          </a:p>
          <a:p>
            <a:r>
              <a:rPr lang="en-CA" sz="1600" dirty="0"/>
              <a:t>A </a:t>
            </a:r>
            <a:r>
              <a:rPr lang="en-CA" sz="1600" b="1" dirty="0"/>
              <a:t>complete charge and discharge </a:t>
            </a:r>
            <a:r>
              <a:rPr lang="en-CA" sz="1600" dirty="0"/>
              <a:t>has to be conducted which </a:t>
            </a:r>
            <a:r>
              <a:rPr lang="en-CA" sz="1600" b="1" dirty="0"/>
              <a:t>limits its practical applications</a:t>
            </a:r>
          </a:p>
          <a:p>
            <a:r>
              <a:rPr lang="en-CA" sz="1600" dirty="0"/>
              <a:t>Requires an accurate </a:t>
            </a:r>
            <a:r>
              <a:rPr lang="en-CA" sz="1600" b="1" dirty="0"/>
              <a:t>initial SOC </a:t>
            </a:r>
            <a:r>
              <a:rPr lang="en-CA" sz="1600" dirty="0"/>
              <a:t>in order to provide an acceptable accuracy</a:t>
            </a:r>
          </a:p>
          <a:p>
            <a:r>
              <a:rPr lang="en-CA" sz="1600" dirty="0"/>
              <a:t>Additional information such as </a:t>
            </a:r>
            <a:r>
              <a:rPr lang="en-CA" sz="1600" b="1" dirty="0"/>
              <a:t>cell temperature</a:t>
            </a:r>
            <a:r>
              <a:rPr lang="en-CA" sz="1600" dirty="0"/>
              <a:t>, </a:t>
            </a:r>
            <a:r>
              <a:rPr lang="en-CA" sz="1600" b="1" dirty="0"/>
              <a:t>charge/discharge efficiency</a:t>
            </a:r>
            <a:r>
              <a:rPr lang="en-CA" sz="1600" dirty="0"/>
              <a:t>, and </a:t>
            </a:r>
            <a:r>
              <a:rPr lang="en-CA" sz="1600" b="1" dirty="0"/>
              <a:t>capacity degradation</a:t>
            </a:r>
            <a:r>
              <a:rPr lang="en-CA" sz="1600" dirty="0"/>
              <a:t> due to cycling can </a:t>
            </a:r>
            <a:r>
              <a:rPr lang="en-CA" sz="1600" b="1" dirty="0"/>
              <a:t>enhance the accuracy </a:t>
            </a:r>
            <a:r>
              <a:rPr lang="en-CA" sz="1600" dirty="0"/>
              <a:t>of the coulomb counting technique</a:t>
            </a:r>
          </a:p>
          <a:p>
            <a:endParaRPr lang="en-CA" sz="1600" dirty="0"/>
          </a:p>
        </p:txBody>
      </p:sp>
      <p:sp>
        <p:nvSpPr>
          <p:cNvPr id="6"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smtClean="0">
                <a:solidFill>
                  <a:srgbClr val="FF0000"/>
                </a:solidFill>
                <a:latin typeface="Calibri Light" panose="020F0302020204030204"/>
              </a:rPr>
              <a:t>ADVANTAGES/DISADV</a:t>
            </a:r>
            <a:r>
              <a:rPr lang="en-CA" sz="2400" dirty="0">
                <a:solidFill>
                  <a:srgbClr val="FF0000"/>
                </a:solidFill>
                <a:latin typeface="Calibri Light" panose="020F0302020204030204"/>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5" name="Date Placeholder 4"/>
          <p:cNvSpPr>
            <a:spLocks noGrp="1"/>
          </p:cNvSpPr>
          <p:nvPr>
            <p:ph type="dt" sz="half" idx="10"/>
          </p:nvPr>
        </p:nvSpPr>
        <p:spPr>
          <a:xfrm>
            <a:off x="609600" y="6356351"/>
            <a:ext cx="3962400" cy="365125"/>
          </a:xfrm>
        </p:spPr>
        <p:txBody>
          <a:bodyPr/>
          <a:lstStyle/>
          <a:p>
            <a:endParaRPr lang="en-US" dirty="0"/>
          </a:p>
        </p:txBody>
      </p:sp>
    </p:spTree>
    <p:extLst>
      <p:ext uri="{BB962C8B-B14F-4D97-AF65-F5344CB8AC3E}">
        <p14:creationId xmlns:p14="http://schemas.microsoft.com/office/powerpoint/2010/main" val="2064211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83659" y="1537251"/>
                <a:ext cx="10972800" cy="4525963"/>
              </a:xfrm>
            </p:spPr>
            <p:txBody>
              <a:bodyPr>
                <a:normAutofit/>
              </a:bodyPr>
              <a:lstStyle/>
              <a:p>
                <a:r>
                  <a:rPr lang="en-US" sz="1800" dirty="0"/>
                  <a:t>Integration of the function </a:t>
                </a:r>
                <a14:m>
                  <m:oMath xmlns:m="http://schemas.openxmlformats.org/officeDocument/2006/math">
                    <m:r>
                      <a:rPr lang="en-US" sz="1800" i="1" dirty="0">
                        <a:latin typeface="Cambria Math"/>
                      </a:rPr>
                      <m:t>𝑓</m:t>
                    </m:r>
                    <m:r>
                      <a:rPr lang="en-US" sz="1800" i="1" dirty="0">
                        <a:latin typeface="Cambria Math"/>
                      </a:rPr>
                      <m:t>(</m:t>
                    </m:r>
                    <m:r>
                      <a:rPr lang="en-US" sz="1800" i="1" dirty="0">
                        <a:latin typeface="Cambria Math"/>
                      </a:rPr>
                      <m:t>𝑥</m:t>
                    </m:r>
                    <m:r>
                      <a:rPr lang="en-US" sz="1800" i="1" dirty="0">
                        <a:latin typeface="Cambria Math"/>
                      </a:rPr>
                      <m:t>) </m:t>
                    </m:r>
                  </m:oMath>
                </a14:m>
                <a:r>
                  <a:rPr lang="en-US" sz="1800" dirty="0"/>
                  <a:t>represents the area under the curve </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83659" y="1537251"/>
                <a:ext cx="10972800" cy="4525963"/>
              </a:xfrm>
              <a:blipFill rotWithShape="0">
                <a:blip r:embed="rId3"/>
                <a:stretch>
                  <a:fillRect l="-333" t="-673"/>
                </a:stretch>
              </a:blipFill>
            </p:spPr>
            <p:txBody>
              <a:bodyPr/>
              <a:lstStyle/>
              <a:p>
                <a:r>
                  <a:rPr lang="en-CA">
                    <a:noFill/>
                  </a:rPr>
                  <a:t> </a:t>
                </a:r>
              </a:p>
            </p:txBody>
          </p:sp>
        </mc:Fallback>
      </mc:AlternateContent>
      <p:sp>
        <p:nvSpPr>
          <p:cNvPr id="5"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smtClean="0">
                <a:solidFill>
                  <a:srgbClr val="FF0000"/>
                </a:solidFill>
                <a:latin typeface="Calibri Light" panose="020F0302020204030204"/>
              </a:rPr>
              <a:t>DISCRETE </a:t>
            </a:r>
            <a:r>
              <a:rPr lang="en-CA" sz="2400" dirty="0">
                <a:solidFill>
                  <a:srgbClr val="FF0000"/>
                </a:solidFill>
                <a:latin typeface="Calibri Light" panose="020F0302020204030204"/>
              </a:rPr>
              <a:t>TIME DOMAIN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331" y="2174017"/>
            <a:ext cx="3875137" cy="166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848600" y="5847770"/>
            <a:ext cx="2971800" cy="430887"/>
          </a:xfrm>
          <a:prstGeom prst="rect">
            <a:avLst/>
          </a:prstGeom>
        </p:spPr>
        <p:txBody>
          <a:bodyPr wrap="square">
            <a:spAutoFit/>
          </a:bodyPr>
          <a:lstStyle/>
          <a:p>
            <a:r>
              <a:rPr lang="en-US" sz="1050" dirty="0"/>
              <a:t>http://www.mathcs.emory.edu/~cheung/Courses/170/Syllabus/07/rectangle-method.html</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362" y="3984517"/>
            <a:ext cx="3232970" cy="208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2" name="Rectangle 1"/>
              <p:cNvSpPr/>
              <p:nvPr/>
            </p:nvSpPr>
            <p:spPr>
              <a:xfrm>
                <a:off x="6553200" y="4478762"/>
                <a:ext cx="281160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𝑆𝑂𝐶</m:t>
                          </m:r>
                        </m:e>
                        <m:sub>
                          <m:r>
                            <a:rPr lang="en-US" i="1">
                              <a:latin typeface="Cambria Math"/>
                            </a:rPr>
                            <m:t>𝑘</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CA" b="0" i="1" smtClean="0">
                              <a:latin typeface="Cambria Math" panose="02040503050406030204" pitchFamily="18" charset="0"/>
                            </a:rPr>
                            <m:t>𝑆𝑂𝐶</m:t>
                          </m:r>
                        </m:e>
                        <m:sub>
                          <m:r>
                            <a:rPr lang="en-US" i="1">
                              <a:latin typeface="Cambria Math"/>
                            </a:rPr>
                            <m:t>𝑘</m:t>
                          </m:r>
                        </m:sub>
                      </m:sSub>
                      <m:r>
                        <a:rPr lang="en-US" i="1">
                          <a:latin typeface="Cambria Math"/>
                        </a:rPr>
                        <m:t>−</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m:t>
                              </m:r>
                              <m:r>
                                <a:rPr lang="en-US" i="1">
                                  <a:latin typeface="Cambria Math"/>
                                  <a:ea typeface="Cambria Math"/>
                                </a:rPr>
                                <m:t>𝑡</m:t>
                              </m:r>
                            </m:num>
                            <m:den>
                              <m:sSub>
                                <m:sSubPr>
                                  <m:ctrlPr>
                                    <a:rPr lang="en-US" i="1">
                                      <a:latin typeface="Cambria Math" panose="02040503050406030204" pitchFamily="18" charset="0"/>
                                      <a:ea typeface="Cambria Math"/>
                                    </a:rPr>
                                  </m:ctrlPr>
                                </m:sSubPr>
                                <m:e>
                                  <m:r>
                                    <a:rPr lang="en-US" i="1">
                                      <a:latin typeface="Cambria Math"/>
                                      <a:ea typeface="Cambria Math"/>
                                    </a:rPr>
                                    <m:t>𝐶</m:t>
                                  </m:r>
                                </m:e>
                                <m:sub>
                                  <m:r>
                                    <a:rPr lang="en-US" i="1">
                                      <a:latin typeface="Cambria Math"/>
                                      <a:ea typeface="Cambria Math"/>
                                    </a:rPr>
                                    <m:t>𝑛</m:t>
                                  </m:r>
                                </m:sub>
                              </m:sSub>
                            </m:den>
                          </m:f>
                        </m:e>
                      </m:d>
                      <m:sSub>
                        <m:sSubPr>
                          <m:ctrlPr>
                            <a:rPr lang="en-US" i="1">
                              <a:latin typeface="Cambria Math" panose="02040503050406030204" pitchFamily="18" charset="0"/>
                              <a:ea typeface="Cambria Math"/>
                            </a:rPr>
                          </m:ctrlPr>
                        </m:sSubPr>
                        <m:e>
                          <m:r>
                            <a:rPr lang="en-US" i="1">
                              <a:latin typeface="Cambria Math"/>
                              <a:ea typeface="Cambria Math"/>
                            </a:rPr>
                            <m:t>𝑖</m:t>
                          </m:r>
                        </m:e>
                        <m:sub>
                          <m:r>
                            <a:rPr lang="en-US" i="1">
                              <a:latin typeface="Cambria Math"/>
                              <a:ea typeface="Cambria Math"/>
                            </a:rPr>
                            <m:t>𝑘</m:t>
                          </m:r>
                        </m:sub>
                      </m:sSub>
                    </m:oMath>
                  </m:oMathPara>
                </a14:m>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6553200" y="4478762"/>
                <a:ext cx="2811604" cy="714683"/>
              </a:xfrm>
              <a:prstGeom prst="rect">
                <a:avLst/>
              </a:prstGeom>
              <a:blipFill rotWithShape="0">
                <a:blip r:embed="rId6"/>
                <a:stretch>
                  <a:fillRect/>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Date Placeholder 7"/>
          <p:cNvSpPr>
            <a:spLocks noGrp="1"/>
          </p:cNvSpPr>
          <p:nvPr>
            <p:ph type="dt" sz="half" idx="10"/>
          </p:nvPr>
        </p:nvSpPr>
        <p:spPr>
          <a:xfrm>
            <a:off x="609600" y="6356351"/>
            <a:ext cx="4038600" cy="365125"/>
          </a:xfrm>
        </p:spPr>
        <p:txBody>
          <a:bodyPr/>
          <a:lstStyle/>
          <a:p>
            <a:endParaRPr lang="en-US" dirty="0"/>
          </a:p>
        </p:txBody>
      </p:sp>
      <p:pic>
        <p:nvPicPr>
          <p:cNvPr id="1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3530" y="2223931"/>
            <a:ext cx="7351790" cy="163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70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TotalTime>
  <Words>496</Words>
  <Application>Microsoft Office PowerPoint</Application>
  <PresentationFormat>Widescreen</PresentationFormat>
  <Paragraphs>69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C-rate</dc:title>
  <dc:creator>Ahmed Ryan (FCA)</dc:creator>
  <cp:lastModifiedBy>Ryan Ahmed</cp:lastModifiedBy>
  <cp:revision>417</cp:revision>
  <dcterms:created xsi:type="dcterms:W3CDTF">2006-08-16T00:00:00Z</dcterms:created>
  <dcterms:modified xsi:type="dcterms:W3CDTF">2018-03-25T16:04:39Z</dcterms:modified>
</cp:coreProperties>
</file>