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3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58573" autoAdjust="0"/>
  </p:normalViewPr>
  <p:slideViewPr>
    <p:cSldViewPr>
      <p:cViewPr varScale="1">
        <p:scale>
          <a:sx n="48" d="100"/>
          <a:sy n="48" d="100"/>
        </p:scale>
        <p:origin x="1195" y="2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5AC4-10F6-444C-B45E-5EF97B08E1FF}" type="datetimeFigureOut">
              <a:rPr lang="en-CA" smtClean="0"/>
              <a:t>24/03/2018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37A9-9944-454A-95D7-E9DF676EB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39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- The simple battery model is as shown in the figure,</a:t>
            </a:r>
            <a:r>
              <a:rPr lang="en-CA" baseline="0" dirty="0" smtClean="0"/>
              <a:t> the voltage source represents the OCV which is function of the battery state of charge. Then, the battery charging and discharging internal resistance are </a:t>
            </a:r>
            <a:r>
              <a:rPr lang="en-CA" baseline="0" dirty="0" err="1" smtClean="0"/>
              <a:t>reprensted</a:t>
            </a:r>
            <a:r>
              <a:rPr lang="en-CA" baseline="0" dirty="0" smtClean="0"/>
              <a:t> as </a:t>
            </a:r>
            <a:r>
              <a:rPr lang="en-CA" baseline="0" dirty="0" err="1" smtClean="0"/>
              <a:t>RChg</a:t>
            </a:r>
            <a:r>
              <a:rPr lang="en-CA" baseline="0" dirty="0" smtClean="0"/>
              <a:t> and </a:t>
            </a:r>
            <a:r>
              <a:rPr lang="en-CA" baseline="0" dirty="0" err="1" smtClean="0"/>
              <a:t>Rdis</a:t>
            </a:r>
            <a:r>
              <a:rPr lang="en-CA" baseline="0" dirty="0" smtClean="0"/>
              <a:t>. By subtracting the voltage drop across the resistance from the battery OCV, you can calculate the battery terminal voltage V. 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The battery internal resistance is function of the battery temperature, SOC and life. </a:t>
            </a:r>
          </a:p>
          <a:p>
            <a:pPr marL="0" indent="0">
              <a:buFontTx/>
              <a:buNone/>
            </a:pPr>
            <a:r>
              <a:rPr lang="en-CA" baseline="0" dirty="0" smtClean="0"/>
              <a:t>- In the following section, we are going </a:t>
            </a:r>
            <a:r>
              <a:rPr lang="en-CA" baseline="0" smtClean="0"/>
              <a:t>to simulate </a:t>
            </a:r>
            <a:r>
              <a:rPr lang="en-CA" baseline="0" dirty="0" smtClean="0"/>
              <a:t>the simple battery model using MATLAB and Simulink.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F37A9-9944-454A-95D7-E9DF676EB12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21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Hybrid and Battery Electric Vehicle Powertrain Design and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Hybrid and Battery Electric Vehicle Powertrain Design and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Hybrid and Battery Electric Vehicle Powertrain Design and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Hybrid and Battery Electric Vehicle Powertrain Design and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Hybrid and Battery Electric Vehicle Powertrain Design and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Hybrid and Battery Electric Vehicle Powertrain Design and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Hybrid and Battery Electric Vehicle Powertrain Design and Development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Hybrid and Battery Electric Vehicle Powertrain Design and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Hybrid and Battery Electric Vehicle Powertrain Design and Development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Hybrid and Battery Electric Vehicle Powertrain Design and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Hybrid and Battery Electric Vehicle Powertrain Design and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Hybrid and Battery Electric Vehicle Powertrain Design and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23649"/>
            <a:ext cx="10972800" cy="4525963"/>
          </a:xfrm>
        </p:spPr>
        <p:txBody>
          <a:bodyPr>
            <a:normAutofit/>
          </a:bodyPr>
          <a:lstStyle/>
          <a:p>
            <a:r>
              <a:rPr lang="en-CA" sz="1800" dirty="0"/>
              <a:t>OCV-R Battery Model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830889" y="5035475"/>
                <a:ext cx="32946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𝑂𝐶𝑉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</m:d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889" y="5035475"/>
                <a:ext cx="329462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10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89020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 sz="135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343" y="2046514"/>
            <a:ext cx="3789704" cy="284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401" y="2092756"/>
            <a:ext cx="3733801" cy="23771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795623" y="5363346"/>
                <a:ext cx="3091744" cy="711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</a:rPr>
                        <m:t>𝑆𝑂𝐶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𝑆𝑂𝐶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CA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623" y="5363346"/>
                <a:ext cx="3091744" cy="7117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>
            <a:spLocks/>
          </p:cNvSpPr>
          <p:nvPr/>
        </p:nvSpPr>
        <p:spPr>
          <a:xfrm>
            <a:off x="1676400" y="228601"/>
            <a:ext cx="87630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CA" sz="2400" dirty="0" smtClean="0">
                <a:solidFill>
                  <a:srgbClr val="FF0000"/>
                </a:solidFill>
                <a:latin typeface="Calibri Light" panose="020F0302020204030204"/>
              </a:rPr>
              <a:t>SIMPLE </a:t>
            </a:r>
            <a:r>
              <a:rPr lang="en-CA" sz="2400" dirty="0">
                <a:solidFill>
                  <a:srgbClr val="FF0000"/>
                </a:solidFill>
                <a:latin typeface="Calibri Light" panose="020F0302020204030204"/>
              </a:rPr>
              <a:t>MODEL (OCV-R)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4038600" cy="365125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372203"/>
                  </p:ext>
                </p:extLst>
              </p:nvPr>
            </p:nvGraphicFramePr>
            <p:xfrm>
              <a:off x="6669457" y="4555791"/>
              <a:ext cx="4063947" cy="8401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063947"/>
                  </a:tblGrid>
                  <a:tr h="4450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CA" sz="1800" i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379" marR="56379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244415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8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𝑂𝐶𝑉</m:t>
                                </m:r>
                                <m:d>
                                  <m:dPr>
                                    <m:ctrlPr>
                                      <a:rPr lang="en-CA" sz="18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sz="18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𝑆𝑂𝐶</m:t>
                                        </m:r>
                                      </m:e>
                                      <m:sub>
                                        <m:r>
                                          <a:rPr lang="en-US" sz="1800" b="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CA" sz="1800" b="0" i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379" marR="56379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372203"/>
                  </p:ext>
                </p:extLst>
              </p:nvPr>
            </p:nvGraphicFramePr>
            <p:xfrm>
              <a:off x="6669457" y="4555791"/>
              <a:ext cx="4063947" cy="8401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063947"/>
                  </a:tblGrid>
                  <a:tr h="4450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CA" sz="1800" i="1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6379" marR="56379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3950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6379" marR="56379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7"/>
                          <a:stretch>
                            <a:fillRect t="-1138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7286396" y="5260717"/>
                <a:ext cx="3103863" cy="934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𝑘</m:t>
                          </m:r>
                          <m:r>
                            <a:rPr lang="en-US" sz="2000" b="0">
                              <a:latin typeface="Cambria Math"/>
                            </a:rPr>
                            <m:t>+</m:t>
                          </m:r>
                          <m:r>
                            <a:rPr lang="en-US" sz="2000" b="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2000" b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>
                                  <a:latin typeface="Cambria Math"/>
                                </a:rPr>
                                <m:t>∆</m:t>
                              </m:r>
                              <m:r>
                                <a:rPr lang="en-US" sz="2000" b="0" i="1">
                                  <a:latin typeface="Cambria Math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CA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sz="2000" b="0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396" y="5260717"/>
                <a:ext cx="3103863" cy="9348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20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114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C-rate</dc:title>
  <dc:creator>Ahmed Ryan (FCA)</dc:creator>
  <cp:lastModifiedBy>Ryan Ahmed</cp:lastModifiedBy>
  <cp:revision>411</cp:revision>
  <dcterms:created xsi:type="dcterms:W3CDTF">2006-08-16T00:00:00Z</dcterms:created>
  <dcterms:modified xsi:type="dcterms:W3CDTF">2018-03-24T16:48:41Z</dcterms:modified>
</cp:coreProperties>
</file>