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398" r:id="rId2"/>
    <p:sldId id="399" r:id="rId3"/>
    <p:sldId id="400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28" autoAdjust="0"/>
    <p:restoredTop sz="94660"/>
  </p:normalViewPr>
  <p:slideViewPr>
    <p:cSldViewPr>
      <p:cViewPr varScale="1">
        <p:scale>
          <a:sx n="77" d="100"/>
          <a:sy n="77" d="100"/>
        </p:scale>
        <p:origin x="2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24/03/2018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tms.engin.umich.edu/CTMS/index.php?example=CruiseControl&amp;section=ControlPI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tms.engin.umich.edu/CTMS/index.php?example=CruiseControl&amp;section=ControlPI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12775"/>
                <a:ext cx="7543800" cy="3394472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In order to model vehicle dynamics, we </a:t>
                </a:r>
                <a:r>
                  <a:rPr lang="en-US" sz="1600" dirty="0" smtClean="0"/>
                  <a:t>draw a free body diagram to the vehicle. </a:t>
                </a:r>
              </a:p>
              <a:p>
                <a:pPr lvl="0"/>
                <a:r>
                  <a:rPr lang="en-US" sz="1600" dirty="0" smtClean="0"/>
                  <a:t>The vehicle </a:t>
                </a:r>
                <a:r>
                  <a:rPr lang="en-US" sz="1600" dirty="0"/>
                  <a:t>of mass </a:t>
                </a:r>
                <a:r>
                  <a:rPr lang="en-US" sz="1600" dirty="0" smtClean="0"/>
                  <a:t>m is </a:t>
                </a:r>
                <a:r>
                  <a:rPr lang="en-US" sz="1600" dirty="0"/>
                  <a:t>acted </a:t>
                </a:r>
                <a:r>
                  <a:rPr lang="en-US" sz="1600" dirty="0" smtClean="0"/>
                  <a:t>upon </a:t>
                </a:r>
                <a:r>
                  <a:rPr lang="en-US" sz="1600" dirty="0"/>
                  <a:t>by a control </a:t>
                </a:r>
                <a:r>
                  <a:rPr lang="en-US" sz="1600" dirty="0" smtClean="0"/>
                  <a:t>force u</a:t>
                </a:r>
                <a:r>
                  <a:rPr lang="en-US" sz="1600" dirty="0"/>
                  <a:t>. The force u represents the force generated at the road/tire interface. </a:t>
                </a:r>
              </a:p>
              <a:p>
                <a:pPr lvl="0"/>
                <a:r>
                  <a:rPr lang="en-US" sz="1600" dirty="0" smtClean="0"/>
                  <a:t>The </a:t>
                </a:r>
                <a:r>
                  <a:rPr lang="en-US" sz="1600" dirty="0"/>
                  <a:t>resistive forces </a:t>
                </a:r>
                <a14:m>
                  <m:oMath xmlns:m="http://schemas.openxmlformats.org/officeDocument/2006/math">
                    <m:r>
                      <a:rPr lang="en-US" sz="1600" i="1"/>
                      <m:t>𝑏𝑣</m:t>
                    </m:r>
                  </m:oMath>
                </a14:m>
                <a:r>
                  <a:rPr lang="en-US" sz="1600" dirty="0"/>
                  <a:t> due to rolling resistance and wind drag, are </a:t>
                </a:r>
                <a:r>
                  <a:rPr lang="en-US" sz="1600" dirty="0" smtClean="0"/>
                  <a:t>changing in a  linear form with the velocity and </a:t>
                </a:r>
                <a:r>
                  <a:rPr lang="en-US" sz="1600" dirty="0"/>
                  <a:t>act in </a:t>
                </a:r>
                <a:r>
                  <a:rPr lang="en-US" sz="1600" dirty="0" smtClean="0"/>
                  <a:t>an opposite direction to the vehicle.</a:t>
                </a:r>
                <a:endParaRPr lang="en-US" sz="1600" dirty="0"/>
              </a:p>
              <a:p>
                <a:endParaRPr lang="en-CA" sz="1600" dirty="0"/>
              </a:p>
            </p:txBody>
          </p:sp>
        </mc:Choice>
        <mc:Fallback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12775"/>
                <a:ext cx="7543800" cy="3394472"/>
              </a:xfrm>
              <a:blipFill rotWithShape="0">
                <a:blip r:embed="rId2"/>
                <a:stretch>
                  <a:fillRect l="-323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http://ctms.engin.umich.edu/CTMS/Content/CruiseControl/System/Modeling/figures/cruise_control_schemati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5075"/>
            <a:ext cx="3657600" cy="179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3581400" y="6060063"/>
            <a:ext cx="4572000" cy="4788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http://ctms.engin.umich.edu/CTMS/index.php?example=CruiseControl&amp;section=ControlPID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12775"/>
                <a:ext cx="7543800" cy="339447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1600" dirty="0" smtClean="0"/>
                  <a:t>By </a:t>
                </a:r>
                <a:r>
                  <a:rPr lang="en-US" sz="1600" dirty="0"/>
                  <a:t>applying newton’s second law of motion: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/>
                        <m:t>𝑚</m:t>
                      </m:r>
                      <m:acc>
                        <m:accPr>
                          <m:chr m:val="̈"/>
                          <m:ctrlPr>
                            <a:rPr lang="en-US" sz="1600" i="1"/>
                          </m:ctrlPr>
                        </m:accPr>
                        <m:e>
                          <m:r>
                            <a:rPr lang="en-US" sz="1600" i="1"/>
                            <m:t>𝑥</m:t>
                          </m:r>
                        </m:e>
                      </m:acc>
                      <m:r>
                        <a:rPr lang="en-US" sz="1600" i="1"/>
                        <m:t>=</m:t>
                      </m:r>
                      <m:r>
                        <a:rPr lang="en-US" sz="1600" i="1"/>
                        <m:t>𝑢</m:t>
                      </m:r>
                      <m:r>
                        <a:rPr lang="en-US" sz="1600" i="1"/>
                        <m:t>−</m:t>
                      </m:r>
                      <m:r>
                        <a:rPr lang="en-US" sz="1600" i="1"/>
                        <m:t>𝑏𝑣</m:t>
                      </m:r>
                    </m:oMath>
                  </m:oMathPara>
                </a14:m>
                <a:endParaRPr lang="en-US" sz="1600" dirty="0"/>
              </a:p>
              <a:p>
                <a:pPr lvl="0"/>
                <a:r>
                  <a:rPr lang="en-US" sz="1600" dirty="0"/>
                  <a:t>Getting the transfer function as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/>
                        <m:t>𝑚𝑆𝑉</m:t>
                      </m:r>
                      <m:r>
                        <a:rPr lang="en-US" sz="1600" i="1"/>
                        <m:t>(</m:t>
                      </m:r>
                      <m:r>
                        <a:rPr lang="en-US" sz="1600" i="1"/>
                        <m:t>𝑠</m:t>
                      </m:r>
                      <m:r>
                        <a:rPr lang="en-US" sz="1600" i="1"/>
                        <m:t>)=</m:t>
                      </m:r>
                      <m:r>
                        <a:rPr lang="en-US" sz="1600" i="1"/>
                        <m:t>𝑈</m:t>
                      </m:r>
                      <m:r>
                        <a:rPr lang="en-US" sz="1600" i="1"/>
                        <m:t>(</m:t>
                      </m:r>
                      <m:r>
                        <a:rPr lang="en-US" sz="1600" i="1"/>
                        <m:t>𝑠</m:t>
                      </m:r>
                      <m:r>
                        <a:rPr lang="en-US" sz="1600" i="1"/>
                        <m:t>)−</m:t>
                      </m:r>
                      <m:r>
                        <a:rPr lang="en-US" sz="1600" i="1"/>
                        <m:t>𝑏𝑉</m:t>
                      </m:r>
                      <m:r>
                        <a:rPr lang="en-US" sz="1600" i="1"/>
                        <m:t>(</m:t>
                      </m:r>
                      <m:r>
                        <a:rPr lang="en-US" sz="1600" i="1"/>
                        <m:t>𝑠</m:t>
                      </m:r>
                      <m:r>
                        <a:rPr lang="en-US" sz="1600" i="1"/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lvl="0"/>
                <a:r>
                  <a:rPr lang="en-US" sz="1600" dirty="0"/>
                  <a:t>Getting the output/input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/>
                          </m:ctrlPr>
                        </m:dPr>
                        <m:e>
                          <m:r>
                            <a:rPr lang="en-US" sz="1600" i="1"/>
                            <m:t>𝑚𝑆</m:t>
                          </m:r>
                          <m:r>
                            <a:rPr lang="en-US" sz="1600" i="1"/>
                            <m:t>+</m:t>
                          </m:r>
                          <m:r>
                            <a:rPr lang="en-US" sz="1600" i="1"/>
                            <m:t>𝑏</m:t>
                          </m:r>
                        </m:e>
                      </m:d>
                      <m:r>
                        <a:rPr lang="en-US" sz="1600" i="1"/>
                        <m:t>𝑉</m:t>
                      </m:r>
                      <m:d>
                        <m:dPr>
                          <m:ctrlPr>
                            <a:rPr lang="en-US" sz="1600" i="1"/>
                          </m:ctrlPr>
                        </m:dPr>
                        <m:e>
                          <m:r>
                            <a:rPr lang="en-US" sz="1600" i="1"/>
                            <m:t>𝑠</m:t>
                          </m:r>
                        </m:e>
                      </m:d>
                      <m:r>
                        <a:rPr lang="en-US" sz="1600" i="1"/>
                        <m:t>=</m:t>
                      </m:r>
                      <m:r>
                        <a:rPr lang="en-US" sz="1600" i="1"/>
                        <m:t>𝑈</m:t>
                      </m:r>
                      <m:r>
                        <a:rPr lang="en-US" sz="1600" i="1"/>
                        <m:t>(</m:t>
                      </m:r>
                      <m:r>
                        <a:rPr lang="en-US" sz="1600" i="1"/>
                        <m:t>𝑠</m:t>
                      </m:r>
                      <m:r>
                        <a:rPr lang="en-US" sz="1600" i="1"/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lvl="0"/>
                <a:r>
                  <a:rPr lang="en-US" sz="1600" dirty="0"/>
                  <a:t>Therefore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/>
                        <m:t>𝑉</m:t>
                      </m:r>
                      <m:d>
                        <m:dPr>
                          <m:ctrlPr>
                            <a:rPr lang="en-US" sz="1600" i="1"/>
                          </m:ctrlPr>
                        </m:dPr>
                        <m:e>
                          <m:r>
                            <a:rPr lang="en-US" sz="1600" i="1"/>
                            <m:t>𝑠</m:t>
                          </m:r>
                        </m:e>
                      </m:d>
                      <m:r>
                        <a:rPr lang="en-US" sz="1600" i="1"/>
                        <m:t>/</m:t>
                      </m:r>
                      <m:r>
                        <a:rPr lang="en-US" sz="1600" i="1"/>
                        <m:t>𝑈</m:t>
                      </m:r>
                      <m:r>
                        <a:rPr lang="en-US" sz="1600" i="1"/>
                        <m:t>(</m:t>
                      </m:r>
                      <m:r>
                        <a:rPr lang="en-US" sz="1600" i="1"/>
                        <m:t>𝑠</m:t>
                      </m:r>
                      <m:r>
                        <a:rPr lang="en-US" sz="1600" i="1"/>
                        <m:t>)=1/</m:t>
                      </m:r>
                      <m:d>
                        <m:dPr>
                          <m:ctrlPr>
                            <a:rPr lang="en-US" sz="1600" i="1"/>
                          </m:ctrlPr>
                        </m:dPr>
                        <m:e>
                          <m:r>
                            <a:rPr lang="en-US" sz="1600" i="1"/>
                            <m:t>𝑚𝑆</m:t>
                          </m:r>
                          <m:r>
                            <a:rPr lang="en-US" sz="1600" i="1"/>
                            <m:t>+</m:t>
                          </m:r>
                          <m:r>
                            <a:rPr lang="en-US" sz="1600" i="1"/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CA" sz="1600" dirty="0"/>
              </a:p>
            </p:txBody>
          </p:sp>
        </mc:Choice>
        <mc:Fallback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12775"/>
                <a:ext cx="7543800" cy="3394472"/>
              </a:xfrm>
              <a:blipFill rotWithShape="0">
                <a:blip r:embed="rId2"/>
                <a:stretch>
                  <a:fillRect l="-323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http://ctms.engin.umich.edu/CTMS/Content/CruiseControl/System/Modeling/figures/cruise_control_schemati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82" y="3938312"/>
            <a:ext cx="3657600" cy="179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3581400" y="6060063"/>
            <a:ext cx="4572000" cy="4788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http://ctms.engin.umich.edu/CTMS/index.php?example=CruiseControl&amp;section=ControlPID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 smtClean="0">
                <a:solidFill>
                  <a:srgbClr val="FF0000"/>
                </a:solidFill>
                <a:latin typeface="Calibri Light" panose="020F0302020204030204"/>
              </a:rPr>
              <a:t>LAPLACE TRANSOFRM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218042"/>
            <a:ext cx="3200400" cy="51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</TotalTime>
  <Words>110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265</cp:revision>
  <cp:lastPrinted>2015-02-18T03:35:51Z</cp:lastPrinted>
  <dcterms:created xsi:type="dcterms:W3CDTF">2006-08-16T00:00:00Z</dcterms:created>
  <dcterms:modified xsi:type="dcterms:W3CDTF">2018-03-25T01:47:02Z</dcterms:modified>
</cp:coreProperties>
</file>