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4" r:id="rId6"/>
    <p:sldId id="266" r:id="rId7"/>
    <p:sldId id="267" r:id="rId8"/>
    <p:sldId id="268" r:id="rId9"/>
  </p:sldIdLst>
  <p:sldSz cx="12192000" cy="6858000"/>
  <p:notesSz cx="10234613" cy="146637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  <a:srgbClr val="FF33CC"/>
    <a:srgbClr val="0C35E2"/>
    <a:srgbClr val="3861AA"/>
    <a:srgbClr val="356A20"/>
    <a:srgbClr val="00FF00"/>
    <a:srgbClr val="5BC1E6"/>
    <a:srgbClr val="0089B5"/>
    <a:srgbClr val="005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8" autoAdjust="0"/>
    <p:restoredTop sz="92952" autoAdjust="0"/>
  </p:normalViewPr>
  <p:slideViewPr>
    <p:cSldViewPr snapToGrid="0" snapToObjects="1">
      <p:cViewPr>
        <p:scale>
          <a:sx n="110" d="100"/>
          <a:sy n="110" d="100"/>
        </p:scale>
        <p:origin x="61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3966" cy="735178"/>
          </a:xfrm>
          <a:prstGeom prst="rect">
            <a:avLst/>
          </a:prstGeom>
        </p:spPr>
        <p:txBody>
          <a:bodyPr vert="horz" lIns="135867" tIns="67933" rIns="135867" bIns="67933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8262" y="0"/>
            <a:ext cx="4433965" cy="735178"/>
          </a:xfrm>
          <a:prstGeom prst="rect">
            <a:avLst/>
          </a:prstGeom>
        </p:spPr>
        <p:txBody>
          <a:bodyPr vert="horz" lIns="135867" tIns="67933" rIns="135867" bIns="67933" rtlCol="0"/>
          <a:lstStyle>
            <a:lvl1pPr algn="r">
              <a:defRPr sz="1700"/>
            </a:lvl1pPr>
          </a:lstStyle>
          <a:p>
            <a:fld id="{7A879803-CF17-4D55-9723-07C283EE988F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928562"/>
            <a:ext cx="4433966" cy="735178"/>
          </a:xfrm>
          <a:prstGeom prst="rect">
            <a:avLst/>
          </a:prstGeom>
        </p:spPr>
        <p:txBody>
          <a:bodyPr vert="horz" lIns="135867" tIns="67933" rIns="135867" bIns="67933" rtlCol="0" anchor="b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8262" y="13928562"/>
            <a:ext cx="4433965" cy="735178"/>
          </a:xfrm>
          <a:prstGeom prst="rect">
            <a:avLst/>
          </a:prstGeom>
        </p:spPr>
        <p:txBody>
          <a:bodyPr vert="horz" lIns="135867" tIns="67933" rIns="135867" bIns="67933" rtlCol="0" anchor="b"/>
          <a:lstStyle>
            <a:lvl1pPr algn="r">
              <a:defRPr sz="1700"/>
            </a:lvl1pPr>
          </a:lstStyle>
          <a:p>
            <a:fld id="{F202C14A-164A-46CA-85D4-0ED687815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85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5000" cy="733187"/>
          </a:xfrm>
          <a:prstGeom prst="rect">
            <a:avLst/>
          </a:prstGeom>
        </p:spPr>
        <p:txBody>
          <a:bodyPr vert="horz" lIns="135867" tIns="67933" rIns="135867" bIns="67933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5000" cy="733187"/>
          </a:xfrm>
          <a:prstGeom prst="rect">
            <a:avLst/>
          </a:prstGeom>
        </p:spPr>
        <p:txBody>
          <a:bodyPr vert="horz" lIns="135867" tIns="67933" rIns="135867" bIns="67933" rtlCol="0"/>
          <a:lstStyle>
            <a:lvl1pPr algn="r">
              <a:defRPr sz="1700"/>
            </a:lvl1pPr>
          </a:lstStyle>
          <a:p>
            <a:fld id="{3B2CD457-2C93-4605-B86D-F519940C809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775" y="1100138"/>
            <a:ext cx="9771063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5867" tIns="67933" rIns="135867" bIns="679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6965277"/>
            <a:ext cx="8187690" cy="6598682"/>
          </a:xfrm>
          <a:prstGeom prst="rect">
            <a:avLst/>
          </a:prstGeom>
        </p:spPr>
        <p:txBody>
          <a:bodyPr vert="horz" lIns="135867" tIns="67933" rIns="135867" bIns="679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8007"/>
            <a:ext cx="4435000" cy="733187"/>
          </a:xfrm>
          <a:prstGeom prst="rect">
            <a:avLst/>
          </a:prstGeom>
        </p:spPr>
        <p:txBody>
          <a:bodyPr vert="horz" lIns="135867" tIns="67933" rIns="135867" bIns="67933" rtlCol="0" anchor="b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13928007"/>
            <a:ext cx="4435000" cy="733187"/>
          </a:xfrm>
          <a:prstGeom prst="rect">
            <a:avLst/>
          </a:prstGeom>
        </p:spPr>
        <p:txBody>
          <a:bodyPr vert="horz" lIns="135867" tIns="67933" rIns="135867" bIns="67933" rtlCol="0" anchor="b"/>
          <a:lstStyle>
            <a:lvl1pPr algn="r">
              <a:defRPr sz="1700"/>
            </a:lvl1pPr>
          </a:lstStyle>
          <a:p>
            <a:fld id="{5AAD5AE1-8DAA-4720-851B-5749129BDB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9" y="1861234"/>
            <a:ext cx="5533112" cy="1998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7747" y="1608072"/>
            <a:ext cx="5304652" cy="2506731"/>
          </a:xfrm>
        </p:spPr>
        <p:txBody>
          <a:bodyPr/>
          <a:lstStyle>
            <a:lvl1pPr algn="l">
              <a:lnSpc>
                <a:spcPct val="100000"/>
              </a:lnSpc>
              <a:defRPr b="1" i="0">
                <a:solidFill>
                  <a:srgbClr val="005872"/>
                </a:solidFill>
                <a:effectLst>
                  <a:outerShdw blurRad="63500" dist="31750" dir="2700000" algn="tl" rotWithShape="0">
                    <a:srgbClr val="9CB0D5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14800"/>
            <a:ext cx="10972800" cy="182880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81705" y="1967228"/>
            <a:ext cx="0" cy="1786759"/>
          </a:xfrm>
          <a:prstGeom prst="line">
            <a:avLst/>
          </a:prstGeom>
          <a:ln>
            <a:solidFill>
              <a:srgbClr val="5BC1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23264" y="6117176"/>
            <a:ext cx="1024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HiLumi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LHC Design Study is included in the High Luminosity LHC project and is partly funded by the European Commission within the Framework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Programme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7 Capacities Specific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Programme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, Grant Agreement 284404. 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5" y="6147097"/>
            <a:ext cx="657367" cy="401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387" y="6207143"/>
            <a:ext cx="556508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056C-7C50-47D9-8FC5-1DE549BC4934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HiLumi LHC Design Study is included in the High Luminosity LHC project and is partly funded by the European Commission within the Framework Programme 7 Capacities Specific Programme, Grant Agreement 284404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760E-2249-4B52-91A3-4D822E5C828B}" type="datetime1">
              <a:rPr lang="en-US" smtClean="0"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HiLumi LHC Design Study is included in the High Luminosity LHC project and is partly funded by the European Commission within the Framework Programme 7 Capacities Specific Programme, Grant Agreement 284404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189037"/>
            <a:ext cx="10972800" cy="5349240"/>
          </a:xfrm>
        </p:spPr>
        <p:txBody>
          <a:bodyPr anchor="ctr" anchorCtr="1">
            <a:noAutofit/>
          </a:bodyPr>
          <a:lstStyle>
            <a:lvl1pPr marL="0" indent="0">
              <a:buFontTx/>
              <a:buNone/>
              <a:defRPr sz="4000" baseline="0">
                <a:solidFill>
                  <a:srgbClr val="005872"/>
                </a:solidFill>
                <a:effectLst>
                  <a:outerShdw blurRad="63500" dist="63500" dir="2700000" algn="tl" rotWithShape="0">
                    <a:srgbClr val="9CB0D5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2AA9-A126-4CEC-8F44-C649137035AE}" type="datetime1">
              <a:rPr lang="en-US" smtClean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HiLumi LHC Design Study is included in the High Luminosity LHC project and is partly funded by the European Commission within the Framework Programme 7 Capacities Specific Programme, Grant Agreement 284404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89038"/>
            <a:ext cx="5384800" cy="5348922"/>
          </a:xfrm>
        </p:spPr>
        <p:txBody>
          <a:bodyPr/>
          <a:lstStyle>
            <a:lvl1pPr>
              <a:defRPr sz="3200"/>
            </a:lvl1pPr>
            <a:lvl2pPr marL="346075" indent="-228600">
              <a:defRPr sz="3200"/>
            </a:lvl2pPr>
            <a:lvl3pPr marL="452438" indent="-228600">
              <a:defRPr sz="2800"/>
            </a:lvl3pPr>
            <a:lvl4pPr marL="569913" indent="-228600">
              <a:defRPr sz="2800"/>
            </a:lvl4pPr>
            <a:lvl5pPr marL="685800" indent="-228600"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89038"/>
            <a:ext cx="5384800" cy="5348922"/>
          </a:xfrm>
        </p:spPr>
        <p:txBody>
          <a:bodyPr/>
          <a:lstStyle>
            <a:lvl1pPr>
              <a:defRPr sz="3200"/>
            </a:lvl1pPr>
            <a:lvl2pPr marL="346075" indent="-228600">
              <a:defRPr sz="3200"/>
            </a:lvl2pPr>
            <a:lvl3pPr marL="452438" indent="-228600">
              <a:defRPr sz="2800"/>
            </a:lvl3pPr>
            <a:lvl4pPr marL="569913" indent="-228600">
              <a:defRPr sz="2800"/>
            </a:lvl4pPr>
            <a:lvl5pPr marL="685800" indent="-228600"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A0CD-8623-47C2-804B-3818E748C240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HiLumi LHC Design Study is included in the High Luminosity LHC project and is partly funded by the European Commission within the Framework Programme 7 Capacities Specific Programme, Grant Agreement 284404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D66D-8DB7-48C8-8198-91721BE663D5}" type="datetime1">
              <a:rPr lang="en-US" smtClean="0"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HiLumi LHC Design Study is included in the High Luminosity LHC project and is partly funded by the European Commission within the Framework Programme 7 Capacities Specific Programme, Grant Agreement 284404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274641"/>
            <a:ext cx="10972800" cy="6263639"/>
          </a:xfrm>
        </p:spPr>
        <p:txBody>
          <a:bodyPr anchor="ctr" anchorCtr="1">
            <a:noAutofit/>
          </a:bodyPr>
          <a:lstStyle>
            <a:lvl1pPr marL="0" indent="0">
              <a:buFontTx/>
              <a:buNone/>
              <a:defRPr sz="4000" baseline="0">
                <a:solidFill>
                  <a:srgbClr val="005872"/>
                </a:solidFill>
                <a:effectLst>
                  <a:outerShdw blurRad="63500" dist="63500" dir="2700000" algn="tl" rotWithShape="0">
                    <a:srgbClr val="9CB0D5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7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464C-CF15-4466-8A40-2B63316F8F17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HiLumi LHC Design Study is included in the High Luminosity LHC project and is partly funded by the European Commission within the Framework Programme 7 Capacities Specific Programme, Grant Agreement 284404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73" y="-1"/>
            <a:ext cx="12210473" cy="69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782812" y="3116580"/>
            <a:ext cx="6537962" cy="3048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94D7256-0BB1-4DAE-B62F-9AB083050611}" type="datetime1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6537960"/>
            <a:ext cx="5486400" cy="32004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The HiLumi LHC Design Study is included in the High Luminosity LHC project and is partly funded by the European Commission within the Framework Programme 7 Capacities Specific Programme, Grant Agreement 284404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37960"/>
            <a:ext cx="609600" cy="32004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A004B2-1541-5046-B6F2-22AF565857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4400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8719"/>
            <a:ext cx="10972800" cy="534924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 descr="2011-10-04_logoHiLumi561px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5" y="6163009"/>
            <a:ext cx="1037133" cy="3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9" r:id="rId3"/>
    <p:sldLayoutId id="2147483657" r:id="rId4"/>
    <p:sldLayoutId id="2147483654" r:id="rId5"/>
    <p:sldLayoutId id="2147483658" r:id="rId6"/>
    <p:sldLayoutId id="2147483655" r:id="rId7"/>
    <p:sldLayoutId id="2147483660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baseline="0">
          <a:solidFill>
            <a:schemeClr val="tx1">
              <a:lumMod val="75000"/>
              <a:lumOff val="25000"/>
            </a:schemeClr>
          </a:solidFill>
          <a:effectLst>
            <a:outerShdw blurRad="63500" dist="63500" dir="2700000" algn="tl" rotWithShape="0">
              <a:schemeClr val="bg1">
                <a:lumMod val="75000"/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lnSpc>
          <a:spcPct val="120000"/>
        </a:lnSpc>
        <a:spcBef>
          <a:spcPts val="600"/>
        </a:spcBef>
        <a:buClr>
          <a:srgbClr val="0089B5"/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effectLst>
            <a:outerShdw blurRad="63500" dist="63500" dir="2700000" algn="tl" rotWithShape="0">
              <a:schemeClr val="bg1">
                <a:lumMod val="75000"/>
                <a:alpha val="50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lnSpc>
          <a:spcPct val="120000"/>
        </a:lnSpc>
        <a:spcBef>
          <a:spcPts val="400"/>
        </a:spcBef>
        <a:buClr>
          <a:srgbClr val="0089B5"/>
        </a:buClr>
        <a:buSzPct val="95000"/>
        <a:buFont typeface="Arial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effectLst>
            <a:outerShdw blurRad="63500" dist="63500" dir="2700000" algn="tl" rotWithShape="0">
              <a:schemeClr val="bg1">
                <a:lumMod val="75000"/>
                <a:alpha val="50000"/>
              </a:schemeClr>
            </a:outerShdw>
          </a:effectLst>
          <a:latin typeface="+mn-lt"/>
          <a:ea typeface="+mn-ea"/>
          <a:cs typeface="+mn-cs"/>
        </a:defRPr>
      </a:lvl2pPr>
      <a:lvl3pPr marL="685800" indent="-228600" algn="l" defTabSz="457200" rtl="0" eaLnBrk="1" latinLnBrk="0" hangingPunct="1">
        <a:lnSpc>
          <a:spcPct val="120000"/>
        </a:lnSpc>
        <a:spcBef>
          <a:spcPts val="200"/>
        </a:spcBef>
        <a:buClr>
          <a:srgbClr val="0089B5"/>
        </a:buClr>
        <a:buSzPct val="90000"/>
        <a:buFont typeface="Arial"/>
        <a:buChar char="•"/>
        <a:defRPr sz="2800" kern="1200" baseline="0">
          <a:solidFill>
            <a:schemeClr val="tx1">
              <a:lumMod val="75000"/>
              <a:lumOff val="25000"/>
            </a:schemeClr>
          </a:solidFill>
          <a:effectLst>
            <a:outerShdw blurRad="63500" dist="63500" dir="2700000" algn="tl" rotWithShape="0">
              <a:schemeClr val="bg1">
                <a:lumMod val="75000"/>
                <a:alpha val="50000"/>
              </a:schemeClr>
            </a:outerShdw>
          </a:effectLst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lnSpc>
          <a:spcPct val="120000"/>
        </a:lnSpc>
        <a:spcBef>
          <a:spcPts val="200"/>
        </a:spcBef>
        <a:buClr>
          <a:srgbClr val="0089B5"/>
        </a:buClr>
        <a:buSzPct val="90000"/>
        <a:buFont typeface="Arial"/>
        <a:buChar char="•"/>
        <a:defRPr sz="2800" kern="1200" baseline="0">
          <a:solidFill>
            <a:schemeClr val="tx1">
              <a:lumMod val="75000"/>
              <a:lumOff val="25000"/>
            </a:schemeClr>
          </a:solidFill>
          <a:effectLst>
            <a:outerShdw blurRad="63500" dist="63500" dir="2700000" algn="tl" rotWithShape="0">
              <a:schemeClr val="bg1">
                <a:lumMod val="75000"/>
                <a:alpha val="50000"/>
              </a:schemeClr>
            </a:outerShdw>
          </a:effectLst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lnSpc>
          <a:spcPct val="120000"/>
        </a:lnSpc>
        <a:spcBef>
          <a:spcPts val="0"/>
        </a:spcBef>
        <a:buClr>
          <a:schemeClr val="bg1">
            <a:lumMod val="50000"/>
          </a:schemeClr>
        </a:buClr>
        <a:buSzPct val="90000"/>
        <a:buFont typeface="Arial"/>
        <a:buChar char="•"/>
        <a:defRPr sz="2800" kern="1200" baseline="0">
          <a:solidFill>
            <a:schemeClr val="tx1">
              <a:lumMod val="50000"/>
              <a:lumOff val="50000"/>
            </a:schemeClr>
          </a:solidFill>
          <a:effectLst>
            <a:outerShdw blurRad="63500" dist="63500" dir="2700000" algn="tl" rotWithShape="0">
              <a:schemeClr val="bg1">
                <a:lumMod val="75000"/>
                <a:alpha val="5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1464" y="2377439"/>
            <a:ext cx="2645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Batang" panose="02030600000101010101" pitchFamily="18" charset="-127"/>
              </a:rPr>
              <a:t>LAY-OUT STATUS</a:t>
            </a:r>
          </a:p>
          <a:p>
            <a:r>
              <a:rPr lang="en-GB" sz="2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Batang" panose="02030600000101010101" pitchFamily="18" charset="-127"/>
              </a:rPr>
              <a:t>POINT 5</a:t>
            </a:r>
            <a:endParaRPr lang="en-GB" sz="28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1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913" y="33292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LSS5-RIGHT</a:t>
            </a:r>
            <a:endParaRPr lang="en-GB" sz="2400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646388" y="359749"/>
            <a:ext cx="1996059" cy="646331"/>
            <a:chOff x="148155" y="5517446"/>
            <a:chExt cx="199605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48155" y="5732890"/>
              <a:ext cx="1996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solidFill>
                    <a:srgbClr val="C00000"/>
                  </a:solidFill>
                </a:rPr>
                <a:t>* New position given by Miriam</a:t>
              </a:r>
            </a:p>
            <a:p>
              <a:endParaRPr lang="en-GB" sz="1100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155" y="5517446"/>
              <a:ext cx="15552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0070C0"/>
                  </a:solidFill>
                </a:rPr>
                <a:t>^</a:t>
              </a:r>
              <a:r>
                <a:rPr lang="en-GB" sz="1100" dirty="0" smtClean="0">
                  <a:solidFill>
                    <a:srgbClr val="0070C0"/>
                  </a:solidFill>
                </a:rPr>
                <a:t> Position “old” Lay-Out</a:t>
              </a:r>
            </a:p>
            <a:p>
              <a:endParaRPr lang="en-GB" sz="11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3" name="Picture 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90" y="3155972"/>
            <a:ext cx="6367434" cy="245713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</p:pic>
      <p:grpSp>
        <p:nvGrpSpPr>
          <p:cNvPr id="53" name="Group 52"/>
          <p:cNvGrpSpPr/>
          <p:nvPr/>
        </p:nvGrpSpPr>
        <p:grpSpPr>
          <a:xfrm>
            <a:off x="134269" y="925526"/>
            <a:ext cx="12057731" cy="2986696"/>
            <a:chOff x="134269" y="925526"/>
            <a:chExt cx="12057731" cy="2986696"/>
          </a:xfrm>
        </p:grpSpPr>
        <p:grpSp>
          <p:nvGrpSpPr>
            <p:cNvPr id="46" name="Group 45"/>
            <p:cNvGrpSpPr/>
            <p:nvPr/>
          </p:nvGrpSpPr>
          <p:grpSpPr>
            <a:xfrm>
              <a:off x="198845" y="925526"/>
              <a:ext cx="11993155" cy="2986696"/>
              <a:chOff x="198845" y="925526"/>
              <a:chExt cx="11993155" cy="2986696"/>
            </a:xfrm>
          </p:grpSpPr>
          <p:pic>
            <p:nvPicPr>
              <p:cNvPr id="24" name="Picture 2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45" y="925526"/>
                <a:ext cx="11993155" cy="19581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16912" y="1187397"/>
                <a:ext cx="4523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TAXN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80174" y="1187397"/>
                <a:ext cx="4587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TCT/L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43708" y="1187397"/>
                <a:ext cx="3145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D2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65432" y="1186435"/>
                <a:ext cx="95571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CRABS CAVITIES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626625" y="118739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Q4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91975" y="1187397"/>
                <a:ext cx="3513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TCL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207889" y="1186435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TCT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785439" y="1186435"/>
                <a:ext cx="3513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TCL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02125" y="118739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Q6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409334" y="118739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Q5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9280" y="242732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68792" y="242731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09564" y="242731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82098" y="242731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74231" y="242732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191975" y="242732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355934" y="242731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148484" y="242635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388387" y="24263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717572" y="24263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927400" y="242732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193163" y="242635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^</a:t>
                </a:r>
                <a:endParaRPr lang="en-GB" sz="12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11642" y="242635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^</a:t>
                </a:r>
                <a:endParaRPr lang="en-GB" sz="12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758115" y="1192156"/>
                <a:ext cx="1129085" cy="71722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575091" y="3512112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Q6</a:t>
                </a:r>
                <a:endParaRPr lang="en-GB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34269" y="2259321"/>
              <a:ext cx="394209" cy="276999"/>
              <a:chOff x="134269" y="2259321"/>
              <a:chExt cx="394209" cy="2769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34269" y="2259321"/>
                <a:ext cx="3032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IP</a:t>
                </a:r>
                <a:endParaRPr lang="en-GB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H="1">
                <a:off x="368015" y="2366342"/>
                <a:ext cx="105235" cy="97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23243" y="2372916"/>
                <a:ext cx="105235" cy="97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10023081" y="6203716"/>
            <a:ext cx="2070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SmarTeam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ST0539656_01</a:t>
            </a:r>
          </a:p>
        </p:txBody>
      </p:sp>
      <p:cxnSp>
        <p:nvCxnSpPr>
          <p:cNvPr id="45" name="Straight Arrow Connector 44"/>
          <p:cNvCxnSpPr>
            <a:stCxn id="41" idx="4"/>
          </p:cNvCxnSpPr>
          <p:nvPr/>
        </p:nvCxnSpPr>
        <p:spPr>
          <a:xfrm flipH="1">
            <a:off x="11058205" y="1909377"/>
            <a:ext cx="264453" cy="1246595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20643" y="3897381"/>
            <a:ext cx="334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Interference of 450 mm between </a:t>
            </a:r>
          </a:p>
          <a:p>
            <a:pPr algn="r"/>
            <a:r>
              <a:rPr lang="en-GB" dirty="0" smtClean="0"/>
              <a:t>VAV-655 and TCLMC.6C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5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913" y="33292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LSS5-RIGHT</a:t>
            </a:r>
            <a:endParaRPr lang="en-GB" sz="2400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646388" y="359749"/>
            <a:ext cx="1996059" cy="646331"/>
            <a:chOff x="148155" y="5517446"/>
            <a:chExt cx="199605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48155" y="5732890"/>
              <a:ext cx="1996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solidFill>
                    <a:srgbClr val="C00000"/>
                  </a:solidFill>
                </a:rPr>
                <a:t>* New position given by Miriam</a:t>
              </a:r>
            </a:p>
            <a:p>
              <a:endParaRPr lang="en-GB" sz="1100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155" y="5517446"/>
              <a:ext cx="15552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0070C0"/>
                  </a:solidFill>
                </a:rPr>
                <a:t>^</a:t>
              </a:r>
              <a:r>
                <a:rPr lang="en-GB" sz="1100" dirty="0" smtClean="0">
                  <a:solidFill>
                    <a:srgbClr val="0070C0"/>
                  </a:solidFill>
                </a:rPr>
                <a:t> Position “old” Lay-Out</a:t>
              </a:r>
            </a:p>
            <a:p>
              <a:endParaRPr lang="en-GB" sz="11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34269" y="925526"/>
            <a:ext cx="12057731" cy="1958184"/>
            <a:chOff x="134269" y="925526"/>
            <a:chExt cx="12057731" cy="1958184"/>
          </a:xfrm>
        </p:grpSpPr>
        <p:grpSp>
          <p:nvGrpSpPr>
            <p:cNvPr id="46" name="Group 45"/>
            <p:cNvGrpSpPr/>
            <p:nvPr/>
          </p:nvGrpSpPr>
          <p:grpSpPr>
            <a:xfrm>
              <a:off x="198845" y="925526"/>
              <a:ext cx="11993155" cy="1958184"/>
              <a:chOff x="198845" y="925526"/>
              <a:chExt cx="11993155" cy="1958184"/>
            </a:xfrm>
          </p:grpSpPr>
          <p:pic>
            <p:nvPicPr>
              <p:cNvPr id="24" name="Picture 2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45" y="925526"/>
                <a:ext cx="11993155" cy="19581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16912" y="1187397"/>
                <a:ext cx="45236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TAXN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80174" y="1187397"/>
                <a:ext cx="4587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TCT/L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43708" y="1187397"/>
                <a:ext cx="3145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D2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65432" y="1186435"/>
                <a:ext cx="95571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CRABS CAVITIES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626625" y="118739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Q4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191975" y="1187397"/>
                <a:ext cx="3513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TCL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207889" y="1186435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TCT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785439" y="1186435"/>
                <a:ext cx="3513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TCL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02125" y="118739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Q6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409334" y="1187397"/>
                <a:ext cx="32092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Q5</a:t>
                </a:r>
                <a:endParaRPr lang="en-GB" sz="9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9280" y="242732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68792" y="242731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09564" y="242731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82098" y="242731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74231" y="242732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191975" y="242732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355934" y="242731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148484" y="242635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388387" y="24263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717572" y="24263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927400" y="242732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C00000"/>
                    </a:solidFill>
                  </a:rPr>
                  <a:t>*</a:t>
                </a:r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193163" y="242635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^</a:t>
                </a:r>
                <a:endParaRPr lang="en-GB" sz="12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11642" y="242635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^</a:t>
                </a:r>
                <a:endParaRPr lang="en-GB" sz="12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619791" y="1176320"/>
                <a:ext cx="1129085" cy="71722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34269" y="2259321"/>
              <a:ext cx="394209" cy="276999"/>
              <a:chOff x="134269" y="2259321"/>
              <a:chExt cx="394209" cy="2769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34269" y="2259321"/>
                <a:ext cx="3032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IP</a:t>
                </a:r>
                <a:endParaRPr lang="en-GB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H="1">
                <a:off x="368015" y="2366342"/>
                <a:ext cx="105235" cy="97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23243" y="2372916"/>
                <a:ext cx="105235" cy="97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10023081" y="6203716"/>
            <a:ext cx="2070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SmarTeam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ST0539656_01</a:t>
            </a:r>
          </a:p>
        </p:txBody>
      </p:sp>
      <p:pic>
        <p:nvPicPr>
          <p:cNvPr id="47" name="Picture 4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2" y="3491203"/>
            <a:ext cx="11359626" cy="19268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traight Arrow Connector 48"/>
          <p:cNvCxnSpPr/>
          <p:nvPr/>
        </p:nvCxnSpPr>
        <p:spPr>
          <a:xfrm>
            <a:off x="2325688" y="1887909"/>
            <a:ext cx="849248" cy="127330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74936" y="3291148"/>
            <a:ext cx="64714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</a:rPr>
              <a:t>Distance from 2beams at he same point to 2beams parallels </a:t>
            </a:r>
            <a:endParaRPr lang="en-GB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0662" y="3880374"/>
            <a:ext cx="161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Before moving D2</a:t>
            </a:r>
          </a:p>
          <a:p>
            <a:r>
              <a:rPr lang="en-GB" sz="1400" dirty="0" smtClean="0"/>
              <a:t>      After moving D2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73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220183" y="4182445"/>
            <a:ext cx="308274" cy="5637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9212" y="4182445"/>
            <a:ext cx="4207657" cy="563726"/>
          </a:xfrm>
          <a:prstGeom prst="rect">
            <a:avLst/>
          </a:prstGeom>
          <a:solidFill>
            <a:srgbClr val="CC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Picture 55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2" y="3709851"/>
            <a:ext cx="7422016" cy="192459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913" y="332925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LSS5-LEFT</a:t>
            </a:r>
            <a:endParaRPr lang="en-GB" sz="2400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646388" y="359749"/>
            <a:ext cx="1996059" cy="646331"/>
            <a:chOff x="148155" y="5517446"/>
            <a:chExt cx="199605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48155" y="5732890"/>
              <a:ext cx="1996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solidFill>
                    <a:srgbClr val="C00000"/>
                  </a:solidFill>
                </a:rPr>
                <a:t>* New position given by Miriam</a:t>
              </a:r>
            </a:p>
            <a:p>
              <a:endParaRPr lang="en-GB" sz="1100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155" y="5517446"/>
              <a:ext cx="15552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0070C0"/>
                  </a:solidFill>
                </a:rPr>
                <a:t>^</a:t>
              </a:r>
              <a:r>
                <a:rPr lang="en-GB" sz="1100" dirty="0" smtClean="0">
                  <a:solidFill>
                    <a:srgbClr val="0070C0"/>
                  </a:solidFill>
                </a:rPr>
                <a:t> Position “old” Lay-Out</a:t>
              </a:r>
            </a:p>
            <a:p>
              <a:endParaRPr lang="en-GB" sz="11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299" y="961508"/>
            <a:ext cx="12035085" cy="3158113"/>
            <a:chOff x="134269" y="3129196"/>
            <a:chExt cx="12035085" cy="3158113"/>
          </a:xfrm>
        </p:grpSpPr>
        <p:pic>
          <p:nvPicPr>
            <p:cNvPr id="43" name="Picture 4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9" y="3129196"/>
              <a:ext cx="11787766" cy="20220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" name="Group 52"/>
            <p:cNvGrpSpPr/>
            <p:nvPr/>
          </p:nvGrpSpPr>
          <p:grpSpPr>
            <a:xfrm>
              <a:off x="628646" y="3179547"/>
              <a:ext cx="11540708" cy="3107762"/>
              <a:chOff x="628646" y="3179547"/>
              <a:chExt cx="11540708" cy="310776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628646" y="3179547"/>
                <a:ext cx="11484738" cy="3107762"/>
                <a:chOff x="628646" y="3179547"/>
                <a:chExt cx="11484738" cy="310776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1661016" y="3180815"/>
                  <a:ext cx="4523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TAXN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136817" y="3180815"/>
                  <a:ext cx="45878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TCT/L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9991229" y="3180815"/>
                  <a:ext cx="31451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D2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139688" y="3180815"/>
                  <a:ext cx="95571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CRABS CAVITIES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514899" y="3180815"/>
                  <a:ext cx="32092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Q4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924775" y="3185103"/>
                  <a:ext cx="3513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TCL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882712" y="3180815"/>
                  <a:ext cx="36099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TCT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353513" y="3180815"/>
                  <a:ext cx="3513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TCL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28646" y="3182298"/>
                  <a:ext cx="32092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Q6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88314" y="3179547"/>
                  <a:ext cx="32092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Q5</a:t>
                  </a:r>
                  <a:endParaRPr lang="en-GB" sz="9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068247" y="5071131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267759" y="507113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1508531" y="507113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0257582" y="50748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356660" y="50748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819131" y="50748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983090" y="5074826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241855" y="507483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481758" y="50748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10943" y="5074829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20771" y="5075792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solidFill>
                        <a:srgbClr val="C00000"/>
                      </a:solidFill>
                    </a:rPr>
                    <a:t>*</a:t>
                  </a:r>
                  <a:endParaRPr lang="en-GB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932677" y="5063111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solidFill>
                        <a:srgbClr val="0070C0"/>
                      </a:solidFill>
                    </a:rPr>
                    <a:t>^</a:t>
                  </a:r>
                  <a:endParaRPr lang="en-GB" sz="12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46447" y="507113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>
                      <a:solidFill>
                        <a:srgbClr val="0070C0"/>
                      </a:solidFill>
                    </a:rPr>
                    <a:t>^</a:t>
                  </a:r>
                  <a:endParaRPr lang="en-GB" sz="12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554107" y="5917977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 smtClean="0">
                      <a:solidFill>
                        <a:schemeClr val="accent5">
                          <a:lumMod val="75000"/>
                        </a:schemeClr>
                      </a:solidFill>
                    </a:rPr>
                    <a:t>Q5</a:t>
                  </a:r>
                  <a:endParaRPr lang="en-GB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1724549" y="4829286"/>
                <a:ext cx="444805" cy="276999"/>
                <a:chOff x="11724549" y="4829286"/>
                <a:chExt cx="444805" cy="276999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1866066" y="4829286"/>
                  <a:ext cx="30328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IP</a:t>
                  </a:r>
                  <a:endParaRPr lang="en-GB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11724549" y="4936307"/>
                  <a:ext cx="105235" cy="97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1779777" y="4942881"/>
                  <a:ext cx="105235" cy="97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TextBox 53"/>
          <p:cNvSpPr txBox="1"/>
          <p:nvPr/>
        </p:nvSpPr>
        <p:spPr>
          <a:xfrm>
            <a:off x="10023081" y="6203716"/>
            <a:ext cx="2070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SmarTeam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ST0539886_01</a:t>
            </a:r>
          </a:p>
        </p:txBody>
      </p:sp>
      <p:sp>
        <p:nvSpPr>
          <p:cNvPr id="45" name="Oval 44"/>
          <p:cNvSpPr/>
          <p:nvPr/>
        </p:nvSpPr>
        <p:spPr>
          <a:xfrm>
            <a:off x="3056943" y="1127275"/>
            <a:ext cx="1129085" cy="71722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588681" y="4182445"/>
            <a:ext cx="375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Interference of 331.697 mm between </a:t>
            </a:r>
          </a:p>
          <a:p>
            <a:r>
              <a:rPr lang="en-GB" dirty="0" smtClean="0"/>
              <a:t>VAV-655 and TCLMB.5 </a:t>
            </a:r>
            <a:endParaRPr lang="en-GB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515195" y="1844496"/>
            <a:ext cx="0" cy="186438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04B2-1541-5046-B6F2-22AF5658571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92274"/>
              </p:ext>
            </p:extLst>
          </p:nvPr>
        </p:nvGraphicFramePr>
        <p:xfrm>
          <a:off x="1560505" y="768192"/>
          <a:ext cx="4718375" cy="5348284"/>
        </p:xfrm>
        <a:graphic>
          <a:graphicData uri="http://schemas.openxmlformats.org/drawingml/2006/table">
            <a:tbl>
              <a:tblPr/>
              <a:tblGrid>
                <a:gridCol w="235100"/>
                <a:gridCol w="1363581"/>
                <a:gridCol w="869871"/>
                <a:gridCol w="235100"/>
                <a:gridCol w="987421"/>
                <a:gridCol w="1027302"/>
              </a:tblGrid>
              <a:tr h="185337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IR5 Right Beam 1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1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Position(Left)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1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(Right)Position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Magnetic Length</a:t>
                      </a:r>
                      <a:endParaRPr lang="en-GB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BPMSQW.1R5.B1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22053.00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MQXFA.A1R5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-25100.00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25100.00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MQXFA.B1R5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-29946.00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29946.00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BPMSQ.1R5.B1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-32993.50</a:t>
                      </a:r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33214.00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Q2A</a:t>
                      </a: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MCBXFBH.A2R5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-34585.50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34585.50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MCBXFBV.A2R5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-34585.50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34585.50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MQXFB.A2R5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-39249.00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39249.00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BPMSQT.A2R5.B1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-43778.00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43999.00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Q2B</a:t>
                      </a: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MQXFB.B2R5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-48507.00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48507.00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MCBXFBH.B2R5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-53170.50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53170.50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MCBXFBV.B2R5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-53170.50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53170.50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BPMSQT.B2R5.B1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-54563.00</a:t>
                      </a:r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54784.00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MQXFA.A3R5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-57810.00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57810.00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MQXFA.B3R5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-62656.00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62656.00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BPMSQT.A3R5.B1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-65703.00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65924.00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MCBXFAH.3R5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-68603.00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68603.00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MCBXFAV.3R5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-68603.00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68603.00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MQSXF.3R5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-70402.50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70402.50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MCTXF.3R5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-71162.38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71162.38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MCTSXF.3R5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-71559.76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71559.76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MCDXF.3R5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-71786.14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71786.14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MCDSXF.3R5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-72015.52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72015.52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MCOXF.3R5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-72238.90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72238.90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MCOSXF.3R5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-72456.28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72456.28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-72685.66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72685.66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MCSSXF.3R5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-72927.04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72927.04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176511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BPMSQ.B3R5.B1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-73519.04</a:t>
                      </a:r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73740.04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  <a:tr h="220639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8826" marR="8826" marT="8826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MBXF.4R5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-77804.04</a:t>
                      </a:r>
                      <a:endParaRPr lang="en-GB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77804.04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6270.00</a:t>
                      </a: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87243"/>
              </p:ext>
            </p:extLst>
          </p:nvPr>
        </p:nvGraphicFramePr>
        <p:xfrm>
          <a:off x="6731725" y="445916"/>
          <a:ext cx="4938052" cy="5670560"/>
        </p:xfrm>
        <a:graphic>
          <a:graphicData uri="http://schemas.openxmlformats.org/drawingml/2006/table">
            <a:tbl>
              <a:tblPr/>
              <a:tblGrid>
                <a:gridCol w="249093"/>
                <a:gridCol w="1444736"/>
                <a:gridCol w="921641"/>
                <a:gridCol w="249093"/>
                <a:gridCol w="1046187"/>
                <a:gridCol w="1027302"/>
              </a:tblGrid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IR5 Right Beam 1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1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Position(Left)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IP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1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(Right)Position</a:t>
                      </a: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Magnetic Length</a:t>
                      </a:r>
                      <a:endParaRPr lang="en-GB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TAXN.4R5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-130580.04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130580.04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4744.00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TCTPV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-134032.04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134032.04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TCTPH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-136032.04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136032.04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TCLX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-137972.04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137972.04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BPMWQ.4R5.B1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-139074.54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139074.54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MBRD.4R5.B1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-142513.80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142513.80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MCBRDV.4R5.B1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-149920.04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149920.04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MCBRDH.4R5.B1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-152105.04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152105.04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MCBYYH.4R5.B1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-175350.04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175350.04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MCBYYV.4R5.B1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-177535.04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177535.04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MQYY.4R5.B1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-177600.00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177600.00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BPMQA.4R5.B1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185861.54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APWL.5R5.B1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187756.04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TCL.5R5.B1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-198281.00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198281.00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TCLMB.5R5.B1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-200041.00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200041.00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Q5</a:t>
                      </a: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MQY.5R5.B1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-207490.00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207490.00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MCBYV.B5R5.B1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-204968.00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210012.00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MCBYH.5R5.B1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-203672.00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211308.00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MCBYV.A5R5.B1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-202376.00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212604.00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BPMYA.5R5.B1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210164.00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210164.00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TCT.6R5.B2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-216098.00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216098.00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TCT.6R5.B2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-218098.00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218098.00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TCL.6R5.B1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-221257.00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221257.00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221307.00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TCLMC.6R5.B1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-223017.00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223017.00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223067.00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Q6</a:t>
                      </a: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MCBCV.6R5.B1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-231432.00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225348.00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225800.00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MQML.6R5.B1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-228390.00</a:t>
                      </a:r>
                      <a:endParaRPr lang="en-GB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228390.00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230790.00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BPMR.6R5.B1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231535.00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231535.00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>
                  <a:txBody>
                    <a:bodyPr/>
                    <a:lstStyle/>
                    <a:p>
                      <a:pPr algn="l" fontAlgn="b"/>
                      <a:endParaRPr lang="en-GB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BPM_A.7R5.B1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259259.00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259259.00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7720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Q7</a:t>
                      </a:r>
                    </a:p>
                  </a:txBody>
                  <a:tcPr marL="7727" marR="7727" marT="772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MQM.A7R5.B1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261704.00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263404.00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MQM.B7R5.B1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265471.00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267171.00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</a:tr>
              <a:tr h="1772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MCBCH.7R5.B1</a:t>
                      </a:r>
                    </a:p>
                  </a:txBody>
                  <a:tcPr marL="7727" marR="7727" marT="77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267812.00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268262.00</a:t>
                      </a:r>
                    </a:p>
                  </a:txBody>
                  <a:tcPr marL="7727" marR="7727" marT="77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913" y="261250"/>
            <a:ext cx="21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POSITION</a:t>
            </a:r>
            <a:endParaRPr lang="en-GB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909275"/>
      </p:ext>
    </p:extLst>
  </p:cSld>
  <p:clrMapOvr>
    <a:masterClrMapping/>
  </p:clrMapOvr>
</p:sld>
</file>

<file path=ppt/theme/theme1.xml><?xml version="1.0" encoding="utf-8"?>
<a:theme xmlns:a="http://schemas.openxmlformats.org/drawingml/2006/main" name="HiLumiLHC_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5F00B9AFF9D4DB8D423D62D364FE5" ma:contentTypeVersion="0" ma:contentTypeDescription="Create a new document." ma:contentTypeScope="" ma:versionID="1f5c5222447e6795847028ce554a3f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53D58-F42B-43B9-BDA1-90638D0CBA0D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A7ED259-6AEE-4E24-A95A-9729541A61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125E1-CCB4-4909-BE88-A72A822A6F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HiLumiLHC_PresentationTemplate</Template>
  <TotalTime>10960</TotalTime>
  <Words>473</Words>
  <Application>Microsoft Office PowerPoint</Application>
  <PresentationFormat>Widescreen</PresentationFormat>
  <Paragraphs>421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Batang</vt:lpstr>
      <vt:lpstr>Arial</vt:lpstr>
      <vt:lpstr>Calibri</vt:lpstr>
      <vt:lpstr>HiLumiLHC_PresentationTemplate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Cecile Noels</dc:creator>
  <cp:lastModifiedBy>Blanca Vazquez De Prada</cp:lastModifiedBy>
  <cp:revision>101</cp:revision>
  <cp:lastPrinted>2015-07-31T14:16:45Z</cp:lastPrinted>
  <dcterms:created xsi:type="dcterms:W3CDTF">2011-12-13T14:40:13Z</dcterms:created>
  <dcterms:modified xsi:type="dcterms:W3CDTF">2015-08-05T15:34:43Z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0x0101003D65F00B9AFF9D4DB8D423D62D364FE5</vt:lpwstr>
  </property>
</Properties>
</file>