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12" y="-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3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3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7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1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3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1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C9B8-6CA9-4D08-9E54-7319CCB3A607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F12B-FDE3-422B-A4D3-A1AAD2C7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Q1–Q4 orientations in HL-LHC IR1/5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1196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1805" y="2082176"/>
            <a:ext cx="9112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Left-Right symmetry with the IP</a:t>
            </a:r>
          </a:p>
          <a:p>
            <a:r>
              <a:rPr lang="en-US" dirty="0" smtClean="0"/>
              <a:t>IP</a:t>
            </a:r>
          </a:p>
          <a:p>
            <a:r>
              <a:rPr lang="en-US" dirty="0" smtClean="0"/>
              <a:t>Q1-3   {=MQXFA</a:t>
            </a:r>
            <a:r>
              <a:rPr lang="en-US" dirty="0"/>
              <a:t> </a:t>
            </a:r>
            <a:r>
              <a:rPr lang="en-US" dirty="0" smtClean="0"/>
              <a:t>MQXFA=} {=MCBXFB MQXFB=} {=MQXFB  MCBXFB=} {=MQXFA MQXFA=}</a:t>
            </a:r>
          </a:p>
          <a:p>
            <a:r>
              <a:rPr lang="en-US" dirty="0" smtClean="0"/>
              <a:t>CP D1  {=MCBXFA MQSXF … }   {MBXF=}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6609" y="1158846"/>
            <a:ext cx="237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connection end side</a:t>
            </a:r>
          </a:p>
          <a:p>
            <a:r>
              <a:rPr lang="en-US" dirty="0" smtClean="0"/>
              <a:t>| return end side</a:t>
            </a:r>
          </a:p>
          <a:p>
            <a:r>
              <a:rPr lang="en-US" dirty="0" smtClean="0"/>
              <a:t>{} Cryostat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" y="2558663"/>
            <a:ext cx="243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2227" y="237399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Beam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4" y="3839827"/>
            <a:ext cx="9112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Q4 Area</a:t>
            </a:r>
          </a:p>
          <a:p>
            <a:pPr algn="ctr"/>
            <a:r>
              <a:rPr lang="en-US" dirty="0" smtClean="0"/>
              <a:t>Left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ext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3366FF"/>
                </a:solidFill>
              </a:rPr>
              <a:t>B2</a:t>
            </a:r>
            <a:r>
              <a:rPr lang="en-US" dirty="0" smtClean="0"/>
              <a:t>&lt;- {(V1)=MQYY 2xMCBYY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(V2)=} {=(V1)MCBRD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MBRD=(V2)}</a:t>
            </a:r>
            <a:r>
              <a:rPr lang="en-US" dirty="0"/>
              <a:t> </a:t>
            </a:r>
            <a:r>
              <a:rPr lang="en-US" dirty="0" smtClean="0"/>
              <a:t>… IP15 … B1-&gt; (</a:t>
            </a:r>
            <a:r>
              <a:rPr lang="en-US" dirty="0" err="1" smtClean="0"/>
              <a:t>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3366FF"/>
                </a:solidFill>
              </a:rPr>
              <a:t>B1</a:t>
            </a:r>
            <a:r>
              <a:rPr lang="en-US" dirty="0" smtClean="0"/>
              <a:t>-&gt; {(V2)=MQYY 2xMCBYY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(V1)=} {=(V2)MCBRD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 MBRD=(V1)} …IP15 … B2&lt;-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Right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 smtClean="0"/>
              <a:t>ext</a:t>
            </a:r>
            <a:r>
              <a:rPr lang="en-US" dirty="0" smtClean="0"/>
              <a:t>)B2</a:t>
            </a:r>
            <a:r>
              <a:rPr lang="en-US" dirty="0"/>
              <a:t>&lt;-… IP15 … </a:t>
            </a:r>
            <a:r>
              <a:rPr lang="en-US" dirty="0">
                <a:solidFill>
                  <a:srgbClr val="3366FF"/>
                </a:solidFill>
              </a:rPr>
              <a:t>B1</a:t>
            </a:r>
            <a:r>
              <a:rPr lang="en-US" dirty="0"/>
              <a:t>-&gt;  </a:t>
            </a:r>
            <a:r>
              <a:rPr lang="en-US" dirty="0" smtClean="0"/>
              <a:t>{=(V1)MBRD </a:t>
            </a:r>
            <a:r>
              <a:rPr lang="en-US" dirty="0" smtClean="0"/>
              <a:t>MCBRD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/>
              <a:t>V2)=} {=</a:t>
            </a:r>
            <a:r>
              <a:rPr lang="en-US" dirty="0" smtClean="0"/>
              <a:t>2xMCBYY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|</a:t>
            </a:r>
            <a:r>
              <a:rPr lang="en-US" dirty="0" smtClean="0"/>
              <a:t>MQYY(V1)=} </a:t>
            </a:r>
            <a:r>
              <a:rPr lang="en-US" dirty="0"/>
              <a:t>B1-&gt; (</a:t>
            </a:r>
            <a:r>
              <a:rPr lang="en-US" dirty="0" err="1"/>
              <a:t>ext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B1-</a:t>
            </a:r>
            <a:r>
              <a:rPr lang="en-US" dirty="0"/>
              <a:t>&gt;… IP15 … </a:t>
            </a:r>
            <a:r>
              <a:rPr lang="en-US" dirty="0">
                <a:solidFill>
                  <a:srgbClr val="3366FF"/>
                </a:solidFill>
              </a:rPr>
              <a:t>B2</a:t>
            </a:r>
            <a:r>
              <a:rPr lang="en-US" dirty="0"/>
              <a:t>&lt;-  </a:t>
            </a:r>
            <a:r>
              <a:rPr lang="en-US" dirty="0" smtClean="0"/>
              <a:t>{=(V2)MBRD </a:t>
            </a:r>
            <a:r>
              <a:rPr lang="en-US" dirty="0" smtClean="0"/>
              <a:t>MCBRD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H </a:t>
            </a:r>
            <a:r>
              <a:rPr lang="en-US" dirty="0" smtClean="0"/>
              <a:t>(</a:t>
            </a:r>
            <a:r>
              <a:rPr lang="en-US" dirty="0" smtClean="0"/>
              <a:t>V1)=} {=</a:t>
            </a:r>
            <a:r>
              <a:rPr lang="en-US" dirty="0" smtClean="0"/>
              <a:t>2xMCBYY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/>
              <a:t>|</a:t>
            </a:r>
            <a:r>
              <a:rPr lang="en-US" dirty="0" smtClean="0"/>
              <a:t>MQYY(V2)=} </a:t>
            </a:r>
            <a:r>
              <a:rPr lang="en-US" dirty="0"/>
              <a:t>B2&lt;-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Q5-Q6 </a:t>
            </a:r>
            <a:r>
              <a:rPr lang="en-US" dirty="0"/>
              <a:t>orientations in </a:t>
            </a:r>
            <a:r>
              <a:rPr lang="en-US" dirty="0" smtClean="0"/>
              <a:t>HL-LHC IR1/5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1196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67735" y="1009650"/>
            <a:ext cx="80238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IR1 Left</a:t>
            </a:r>
          </a:p>
          <a:p>
            <a:r>
              <a:rPr lang="en-US" dirty="0" smtClean="0"/>
              <a:t>old Q6.[RL]5 -&gt; {=MQML.6 MCBCB=},  old Q4.L[15] -&gt; {=MCBYBAB MQY.5=}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ext</a:t>
            </a:r>
            <a:r>
              <a:rPr lang="en-US" dirty="0" smtClean="0"/>
              <a:t>)	 </a:t>
            </a:r>
            <a:r>
              <a:rPr lang="en-US" dirty="0"/>
              <a:t>B2</a:t>
            </a:r>
            <a:r>
              <a:rPr lang="en-US" dirty="0" smtClean="0"/>
              <a:t>&lt;- {=(1)MQML.6 MCBC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/>
              <a:t>(2)=} {=(1)MCBY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MQY.5(2)=} B2</a:t>
            </a:r>
            <a:r>
              <a:rPr lang="en-US" dirty="0"/>
              <a:t>&lt;-…</a:t>
            </a:r>
            <a:r>
              <a:rPr lang="en-US" dirty="0" smtClean="0"/>
              <a:t> IP15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	</a:t>
            </a:r>
            <a:r>
              <a:rPr lang="en-US" dirty="0"/>
              <a:t> B1-</a:t>
            </a:r>
            <a:r>
              <a:rPr lang="en-US" dirty="0" smtClean="0"/>
              <a:t>&gt; {=(2)MQML.6 MCBC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(1)=} {=(2)MCBY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00B05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MQY.5(1)=} B1-&gt;… IP15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IR1 Right</a:t>
            </a:r>
          </a:p>
          <a:p>
            <a:r>
              <a:rPr lang="en-US" dirty="0" smtClean="0"/>
              <a:t>old Q4.[RL]5 -&gt; {=</a:t>
            </a:r>
            <a:r>
              <a:rPr lang="en-US" dirty="0"/>
              <a:t>MCBYBAB </a:t>
            </a:r>
            <a:r>
              <a:rPr lang="en-US" dirty="0" smtClean="0"/>
              <a:t>MQY.5=},  old </a:t>
            </a:r>
            <a:r>
              <a:rPr lang="en-US" dirty="0"/>
              <a:t>Q6.[RL]5</a:t>
            </a:r>
            <a:r>
              <a:rPr lang="en-US" dirty="0" smtClean="0"/>
              <a:t> -&gt; {=MQML.6 </a:t>
            </a:r>
            <a:r>
              <a:rPr lang="en-US" dirty="0"/>
              <a:t>MCBCB=} </a:t>
            </a:r>
          </a:p>
          <a:p>
            <a:r>
              <a:rPr lang="en-US" dirty="0"/>
              <a:t>(</a:t>
            </a:r>
            <a:r>
              <a:rPr lang="en-US" dirty="0" err="1"/>
              <a:t>ext</a:t>
            </a:r>
            <a:r>
              <a:rPr lang="en-US" dirty="0"/>
              <a:t>)	</a:t>
            </a:r>
            <a:r>
              <a:rPr lang="en-US" dirty="0" smtClean="0"/>
              <a:t>IP15 </a:t>
            </a:r>
            <a:r>
              <a:rPr lang="en-US" dirty="0"/>
              <a:t>… B1-&gt; </a:t>
            </a:r>
            <a:r>
              <a:rPr lang="en-US" dirty="0" smtClean="0"/>
              <a:t>{=(1)MCBY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MQY.5(2</a:t>
            </a:r>
            <a:r>
              <a:rPr lang="en-US" dirty="0"/>
              <a:t>)=} </a:t>
            </a:r>
            <a:r>
              <a:rPr lang="en-US" dirty="0" smtClean="0"/>
              <a:t>{=(1)MQML.6 MCBC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(2)=} </a:t>
            </a:r>
            <a:r>
              <a:rPr lang="en-US" dirty="0"/>
              <a:t>B1-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	</a:t>
            </a:r>
            <a:r>
              <a:rPr lang="en-US" dirty="0" smtClean="0"/>
              <a:t>IP15 </a:t>
            </a:r>
            <a:r>
              <a:rPr lang="en-US" dirty="0"/>
              <a:t>… B2&lt;- </a:t>
            </a:r>
            <a:r>
              <a:rPr lang="en-US" dirty="0" smtClean="0"/>
              <a:t>{=(2)MCBY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 MQY.5(1</a:t>
            </a:r>
            <a:r>
              <a:rPr lang="en-US" dirty="0"/>
              <a:t>)=} </a:t>
            </a:r>
            <a:r>
              <a:rPr lang="en-US" dirty="0" smtClean="0"/>
              <a:t>{=(2)MQML.6 MCBC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(1)=} </a:t>
            </a:r>
            <a:r>
              <a:rPr lang="en-US" dirty="0"/>
              <a:t>B2</a:t>
            </a:r>
            <a:r>
              <a:rPr lang="en-US" dirty="0" smtClean="0"/>
              <a:t>&lt;-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IR5 Left</a:t>
            </a:r>
          </a:p>
          <a:p>
            <a:r>
              <a:rPr lang="en-US" dirty="0" smtClean="0"/>
              <a:t>old </a:t>
            </a:r>
            <a:r>
              <a:rPr lang="en-US" dirty="0"/>
              <a:t>Q6.[</a:t>
            </a:r>
            <a:r>
              <a:rPr lang="en-US" dirty="0" smtClean="0"/>
              <a:t>RL]1 -&gt; {=MCBCA MQML.6=}, old Q4.R[15] -&gt; {=MQY.5 MCBYABA=}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ext</a:t>
            </a:r>
            <a:r>
              <a:rPr lang="en-US" dirty="0"/>
              <a:t>)	 B2&lt;- </a:t>
            </a:r>
            <a:r>
              <a:rPr lang="en-US" dirty="0" smtClean="0"/>
              <a:t>{=(1)MCBC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/>
              <a:t> MQML.6(2)=} {=(1)MQY.4 MCBY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(2)=} </a:t>
            </a:r>
            <a:r>
              <a:rPr lang="en-US" dirty="0"/>
              <a:t>B2</a:t>
            </a:r>
            <a:r>
              <a:rPr lang="en-US" dirty="0" smtClean="0"/>
              <a:t>&lt;-… IP15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	 B1-&gt; </a:t>
            </a:r>
            <a:r>
              <a:rPr lang="en-US" dirty="0" smtClean="0"/>
              <a:t>{=(2)MCBC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MQML.6(1)=} {=(2)MQY.4 MCBY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(1)=} </a:t>
            </a:r>
            <a:r>
              <a:rPr lang="en-US" dirty="0"/>
              <a:t>B1-&gt;… </a:t>
            </a:r>
            <a:r>
              <a:rPr lang="en-US" dirty="0" smtClean="0"/>
              <a:t>IP15</a:t>
            </a:r>
          </a:p>
          <a:p>
            <a:endParaRPr lang="en-US" dirty="0"/>
          </a:p>
          <a:p>
            <a:pPr algn="ctr"/>
            <a:r>
              <a:rPr lang="en-US" dirty="0" smtClean="0"/>
              <a:t>IR5 Right</a:t>
            </a:r>
          </a:p>
          <a:p>
            <a:r>
              <a:rPr lang="en-US" dirty="0" smtClean="0"/>
              <a:t>old </a:t>
            </a:r>
            <a:r>
              <a:rPr lang="en-US" dirty="0"/>
              <a:t>Q4.R[15</a:t>
            </a:r>
            <a:r>
              <a:rPr lang="en-US" dirty="0" smtClean="0"/>
              <a:t>] -&gt; {=MQY.5 </a:t>
            </a:r>
            <a:r>
              <a:rPr lang="en-US" dirty="0"/>
              <a:t>MCBYABA</a:t>
            </a:r>
            <a:r>
              <a:rPr lang="en-US" dirty="0" smtClean="0"/>
              <a:t>=}, old </a:t>
            </a:r>
            <a:r>
              <a:rPr lang="en-US" dirty="0"/>
              <a:t>Q6.[</a:t>
            </a:r>
            <a:r>
              <a:rPr lang="en-US" dirty="0" smtClean="0"/>
              <a:t>RL]1 -&gt; {=</a:t>
            </a:r>
            <a:r>
              <a:rPr lang="en-US" dirty="0"/>
              <a:t>MCBCA </a:t>
            </a:r>
            <a:r>
              <a:rPr lang="en-US" dirty="0" smtClean="0"/>
              <a:t>MQML.6=}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ext</a:t>
            </a:r>
            <a:r>
              <a:rPr lang="en-US" dirty="0"/>
              <a:t>)	</a:t>
            </a:r>
            <a:r>
              <a:rPr lang="en-US" dirty="0" smtClean="0"/>
              <a:t>IP15 </a:t>
            </a:r>
            <a:r>
              <a:rPr lang="en-US" dirty="0"/>
              <a:t>… B1-</a:t>
            </a:r>
            <a:r>
              <a:rPr lang="en-US" dirty="0" smtClean="0"/>
              <a:t>&gt; {=(1)MQY.4 MCBY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(2)=} {=(1)MCBC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 MQML.6(2)=} </a:t>
            </a:r>
            <a:r>
              <a:rPr lang="en-US" dirty="0"/>
              <a:t>B1-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	</a:t>
            </a:r>
            <a:r>
              <a:rPr lang="en-US" dirty="0" smtClean="0"/>
              <a:t>IP15 </a:t>
            </a:r>
            <a:r>
              <a:rPr lang="en-US" dirty="0"/>
              <a:t>… B2&lt;- </a:t>
            </a:r>
            <a:r>
              <a:rPr lang="en-US" dirty="0" smtClean="0"/>
              <a:t>{=(2)MQY.4 MCBY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(1)=} {=(2)MCBC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MQML.6(1)=} </a:t>
            </a:r>
            <a:r>
              <a:rPr lang="en-US" dirty="0"/>
              <a:t>B2</a:t>
            </a:r>
            <a:r>
              <a:rPr lang="en-US" dirty="0" smtClean="0"/>
              <a:t>&lt;-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 </a:t>
            </a:r>
            <a:r>
              <a:rPr lang="en-US" dirty="0"/>
              <a:t>orientations in </a:t>
            </a:r>
            <a:r>
              <a:rPr lang="en-US" dirty="0" smtClean="0"/>
              <a:t>HL-LHC IR6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1196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-16123" y="1340768"/>
            <a:ext cx="9160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IR6</a:t>
            </a:r>
          </a:p>
          <a:p>
            <a:pPr algn="ctr"/>
            <a:r>
              <a:rPr lang="en-US" dirty="0" smtClean="0"/>
              <a:t>{=MQY.5 =MQY.5 MCBYA=} IP6 </a:t>
            </a:r>
            <a:r>
              <a:rPr lang="en-US" dirty="0"/>
              <a:t>{=MQY.5 =MQY.5 </a:t>
            </a:r>
            <a:r>
              <a:rPr lang="en-US" dirty="0" smtClean="0"/>
              <a:t>MCBYB=}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ext</a:t>
            </a:r>
            <a:r>
              <a:rPr lang="en-US" dirty="0" smtClean="0"/>
              <a:t>)B1-</a:t>
            </a:r>
            <a:r>
              <a:rPr lang="en-US" dirty="0"/>
              <a:t>&gt; </a:t>
            </a:r>
            <a:r>
              <a:rPr lang="en-US" dirty="0" smtClean="0"/>
              <a:t>   {=(1)MQY.5 </a:t>
            </a:r>
            <a:r>
              <a:rPr lang="en-US" dirty="0" err="1" smtClean="0"/>
              <a:t>MQY.5</a:t>
            </a:r>
            <a:r>
              <a:rPr lang="en-US" dirty="0" smtClean="0"/>
              <a:t> MCBY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(2)=} IP6 {=(1)MQY.5 </a:t>
            </a:r>
            <a:r>
              <a:rPr lang="en-US" dirty="0" err="1" smtClean="0"/>
              <a:t>MQY.5</a:t>
            </a:r>
            <a:r>
              <a:rPr lang="en-US" dirty="0" smtClean="0"/>
              <a:t> MCBY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(2)=} </a:t>
            </a:r>
            <a:r>
              <a:rPr lang="en-US" dirty="0"/>
              <a:t>B1-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B2</a:t>
            </a:r>
            <a:r>
              <a:rPr lang="en-US" dirty="0"/>
              <a:t>&lt;- </a:t>
            </a:r>
            <a:r>
              <a:rPr lang="en-US" dirty="0" smtClean="0"/>
              <a:t>   {=(2)MQY.5 </a:t>
            </a:r>
            <a:r>
              <a:rPr lang="en-US" dirty="0" err="1" smtClean="0"/>
              <a:t>MQY.5</a:t>
            </a:r>
            <a:r>
              <a:rPr lang="en-US" dirty="0" smtClean="0"/>
              <a:t> MCBY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(1</a:t>
            </a:r>
            <a:r>
              <a:rPr lang="en-US" dirty="0"/>
              <a:t>)=} </a:t>
            </a:r>
            <a:r>
              <a:rPr lang="en-US" dirty="0" smtClean="0"/>
              <a:t>IP6 {=(</a:t>
            </a:r>
            <a:r>
              <a:rPr lang="en-US" dirty="0"/>
              <a:t>2)MQY.5 </a:t>
            </a:r>
            <a:r>
              <a:rPr lang="en-US" dirty="0" err="1"/>
              <a:t>MQY.5</a:t>
            </a:r>
            <a:r>
              <a:rPr lang="en-US" dirty="0"/>
              <a:t> </a:t>
            </a:r>
            <a:r>
              <a:rPr lang="en-US" dirty="0" smtClean="0"/>
              <a:t>MCBY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(1)=} </a:t>
            </a:r>
            <a:r>
              <a:rPr lang="en-US" dirty="0"/>
              <a:t>B2</a:t>
            </a:r>
            <a:r>
              <a:rPr lang="en-US" dirty="0" smtClean="0"/>
              <a:t>&lt;-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0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Q5 Exchange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MQY.4R1.B1 -&gt; MQY.5….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1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HL-LHC Q5 in IR1/IR5 (optics requirements)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3.2m x 200T/m or more integrated strength to be compatible with HL-LHC optics scenarios (e.g. no very high beta*).</a:t>
            </a:r>
          </a:p>
          <a:p>
            <a:r>
              <a:rPr lang="en-US" dirty="0" smtClean="0"/>
              <a:t>Same gradient polarity of LHC-Q5</a:t>
            </a:r>
          </a:p>
          <a:p>
            <a:r>
              <a:rPr lang="en-US" dirty="0" smtClean="0"/>
              <a:t>Same beam screen orientations of LHC-Q4</a:t>
            </a:r>
          </a:p>
          <a:p>
            <a:r>
              <a:rPr lang="en-US" dirty="0" smtClean="0"/>
              <a:t>Alternated orbit corrector planes (double MCBY oriented like single MCBC in LHC-Q5)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495</Words>
  <Application>Microsoft Macintosh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Q1–Q4 orientations in HL-LHC IR1/5</vt:lpstr>
      <vt:lpstr>Q5-Q6 orientations in HL-LHC IR1/5</vt:lpstr>
      <vt:lpstr>Q5 orientations in HL-LHC IR6</vt:lpstr>
      <vt:lpstr>Q5 Exchange policy</vt:lpstr>
      <vt:lpstr>HL-LHC Q5 in IR1/IR5 (optics requirements)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HL-LHC Q5 in IR1/IR5 (optics requirements)</dc:title>
  <dc:creator>Riccardo De Maria</dc:creator>
  <cp:lastModifiedBy>Miriam Fitterer</cp:lastModifiedBy>
  <cp:revision>6</cp:revision>
  <dcterms:created xsi:type="dcterms:W3CDTF">2015-06-16T07:37:34Z</dcterms:created>
  <dcterms:modified xsi:type="dcterms:W3CDTF">2015-07-20T09:37:04Z</dcterms:modified>
</cp:coreProperties>
</file>