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/>
    <p:restoredTop sz="91429"/>
  </p:normalViewPr>
  <p:slideViewPr>
    <p:cSldViewPr snapToGrid="0" snapToObjects="1">
      <p:cViewPr varScale="1">
        <p:scale>
          <a:sx n="96" d="100"/>
          <a:sy n="96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0EBA-BA3E-344A-8EE1-AF7B8F6FD65C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E1546-94B5-5E44-8487-3DEEAC9A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solenoid field has to be &gt; 0.2 T in order to confine beam</a:t>
            </a:r>
            <a:r>
              <a:rPr lang="en-US" baseline="0" dirty="0"/>
              <a:t> against space charge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actively control</a:t>
            </a:r>
            <a:r>
              <a:rPr lang="en-US" baseline="0" dirty="0"/>
              <a:t> diffusion speed of the halo particles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5692"/>
            <a:ext cx="115824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043047"/>
            <a:ext cx="11563351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1" y="6315146"/>
            <a:ext cx="11569700" cy="0"/>
          </a:xfrm>
          <a:prstGeom prst="line">
            <a:avLst/>
          </a:prstGeom>
          <a:ln w="28575" cmpd="sng">
            <a:solidFill>
              <a:srgbClr val="99D6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82435" y="6495482"/>
            <a:ext cx="1058367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17/05/2017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4451" y="6495483"/>
            <a:ext cx="9560348" cy="2372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US" dirty="0"/>
              <a:t>M. Fitterer | Hollow Electron Beam Collimation for HL-LHC - Effects on the Beam Core | IPAC’17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33" y="6495483"/>
            <a:ext cx="552451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3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364A-029B-874F-B228-FB2A7A8248D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electron lenses?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52601" y="1024576"/>
            <a:ext cx="8572499" cy="11928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DC or pulsed low-energy e-beam </a:t>
            </a:r>
          </a:p>
          <a:p>
            <a:r>
              <a:rPr lang="en-US" dirty="0">
                <a:solidFill>
                  <a:schemeClr val="accent6"/>
                </a:solidFill>
              </a:rPr>
              <a:t>circulating beam affected by electromagnetic field of e-beam</a:t>
            </a:r>
          </a:p>
          <a:p>
            <a:r>
              <a:rPr lang="en-US" dirty="0">
                <a:solidFill>
                  <a:schemeClr val="accent6"/>
                </a:solidFill>
              </a:rPr>
              <a:t>e-beam confined and guided by strong solenoids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8420" y="2449108"/>
            <a:ext cx="25090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HL-LHC e-lens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13294" y="5891121"/>
            <a:ext cx="254855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C. </a:t>
            </a:r>
            <a:r>
              <a:rPr lang="en-US" sz="2000" dirty="0" err="1">
                <a:solidFill>
                  <a:schemeClr val="accent6"/>
                </a:solidFill>
              </a:rPr>
              <a:t>Zanoni</a:t>
            </a:r>
            <a:r>
              <a:rPr lang="en-US" sz="2000" dirty="0">
                <a:solidFill>
                  <a:schemeClr val="accent6"/>
                </a:solidFill>
              </a:rPr>
              <a:t>, WEPVA117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6234" y="2589537"/>
            <a:ext cx="282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D. Perini, A. </a:t>
            </a:r>
            <a:r>
              <a:rPr lang="en-US" sz="2000" dirty="0" err="1">
                <a:solidFill>
                  <a:schemeClr val="accent6"/>
                </a:solidFill>
              </a:rPr>
              <a:t>Kolehmainen</a:t>
            </a:r>
            <a:endParaRPr lang="en-US" sz="2000" dirty="0">
              <a:solidFill>
                <a:schemeClr val="accent6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72017" y="2366010"/>
            <a:ext cx="8943583" cy="3337563"/>
            <a:chOff x="48017" y="2366010"/>
            <a:chExt cx="8943583" cy="333756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4" t="1776" r="25093" b="1258"/>
            <a:stretch/>
          </p:blipFill>
          <p:spPr>
            <a:xfrm rot="5400000">
              <a:off x="2851027" y="-437000"/>
              <a:ext cx="3337563" cy="8943583"/>
            </a:xfrm>
            <a:prstGeom prst="rect">
              <a:avLst/>
            </a:prstGeom>
          </p:spPr>
        </p:pic>
        <p:cxnSp>
          <p:nvCxnSpPr>
            <p:cNvPr id="38" name="Straight Arrow Connector 37"/>
            <p:cNvCxnSpPr/>
            <p:nvPr/>
          </p:nvCxnSpPr>
          <p:spPr>
            <a:xfrm flipV="1">
              <a:off x="736826" y="4275472"/>
              <a:ext cx="1082983" cy="564536"/>
            </a:xfrm>
            <a:prstGeom prst="straightConnector1">
              <a:avLst/>
            </a:prstGeom>
            <a:ln w="73025">
              <a:solidFill>
                <a:srgbClr val="FFC000"/>
              </a:solidFill>
              <a:headEnd type="triangl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93097" y="4394740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p-beam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017" y="4321892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e-beam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75461" y="4303395"/>
              <a:ext cx="7821612" cy="0"/>
            </a:xfrm>
            <a:prstGeom prst="straightConnector1">
              <a:avLst/>
            </a:prstGeom>
            <a:ln w="7302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19809" y="4303395"/>
              <a:ext cx="5449671" cy="17145"/>
            </a:xfrm>
            <a:prstGeom prst="straightConnector1">
              <a:avLst/>
            </a:prstGeom>
            <a:ln w="73025">
              <a:solidFill>
                <a:srgbClr val="FFC000"/>
              </a:solidFill>
              <a:prstDash val="sysDot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269480" y="3764962"/>
              <a:ext cx="1082983" cy="564536"/>
            </a:xfrm>
            <a:prstGeom prst="straightConnector1">
              <a:avLst/>
            </a:prstGeom>
            <a:ln w="73025">
              <a:solidFill>
                <a:srgbClr val="FFC000"/>
              </a:solidFill>
              <a:headEnd type="triangl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60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6"/>
    </mc:Choice>
    <mc:Fallback xmlns="">
      <p:transition spd="slow" advTm="394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active halo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2193" y="1137486"/>
            <a:ext cx="7880647" cy="4027650"/>
            <a:chOff x="468192" y="1137486"/>
            <a:chExt cx="7880647" cy="4027650"/>
          </a:xfrm>
        </p:grpSpPr>
        <p:sp>
          <p:nvSpPr>
            <p:cNvPr id="59" name="Right Arrow 58"/>
            <p:cNvSpPr/>
            <p:nvPr/>
          </p:nvSpPr>
          <p:spPr>
            <a:xfrm>
              <a:off x="558854" y="3422894"/>
              <a:ext cx="1894994" cy="1742242"/>
            </a:xfrm>
            <a:prstGeom prst="rightArrow">
              <a:avLst>
                <a:gd name="adj1" fmla="val 72672"/>
                <a:gd name="adj2" fmla="val 34945"/>
              </a:avLst>
            </a:prstGeom>
            <a:gradFill flip="none" rotWithShape="1">
              <a:gsLst>
                <a:gs pos="0">
                  <a:srgbClr val="FF0000">
                    <a:alpha val="0"/>
                  </a:srgbClr>
                </a:gs>
                <a:gs pos="68000">
                  <a:srgbClr val="FF0000">
                    <a:alpha val="48000"/>
                  </a:srgbClr>
                </a:gs>
                <a:gs pos="52000">
                  <a:srgbClr val="FF0000"/>
                </a:gs>
                <a:gs pos="34000">
                  <a:srgbClr val="FF0000">
                    <a:alpha val="48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5400000" scaled="0"/>
              <a:tileRect/>
            </a:gradFill>
            <a:ln>
              <a:solidFill>
                <a:schemeClr val="bg2"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2534571" y="1142299"/>
              <a:ext cx="9078" cy="346260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11530" y="1137486"/>
              <a:ext cx="9078" cy="346260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56555" y="1966442"/>
              <a:ext cx="330667" cy="14940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09079" y="1972846"/>
              <a:ext cx="609713" cy="12172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45719" y="1972846"/>
              <a:ext cx="609713" cy="12172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84951" y="1972493"/>
              <a:ext cx="588372" cy="56544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32641" y="1897862"/>
              <a:ext cx="1600291" cy="685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32932" y="1897862"/>
              <a:ext cx="4168853" cy="685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13215" y="1897862"/>
              <a:ext cx="1600291" cy="685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378662" y="2755112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367945" y="2972618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325858" y="3178022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994744" y="2069000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984027" y="2286506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41940" y="2491910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375485" y="2267398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364768" y="2484904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322681" y="2690308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5338" y="3262288"/>
              <a:ext cx="717726" cy="208891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355038" y="3252055"/>
              <a:ext cx="1386225" cy="204978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355038" y="3383105"/>
              <a:ext cx="2223267" cy="80789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15703" y="2743346"/>
              <a:ext cx="1697699" cy="358681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335160" y="2767530"/>
              <a:ext cx="2200465" cy="330062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70392" y="1142299"/>
              <a:ext cx="1306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5587" y="1145771"/>
              <a:ext cx="1306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secondary</a:t>
              </a:r>
            </a:p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73486" y="1149040"/>
              <a:ext cx="12666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shower</a:t>
              </a:r>
            </a:p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absorbers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987871" y="4284933"/>
              <a:ext cx="7360968" cy="912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8192" y="4058780"/>
              <a:ext cx="2012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circulating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7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3"/>
    </mc:Choice>
    <mc:Fallback xmlns="">
      <p:transition spd="slow" advTm="163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active halo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2193" y="1137487"/>
            <a:ext cx="7880647" cy="4351921"/>
            <a:chOff x="468192" y="1137486"/>
            <a:chExt cx="7880647" cy="4351921"/>
          </a:xfrm>
        </p:grpSpPr>
        <p:sp>
          <p:nvSpPr>
            <p:cNvPr id="48" name="Right Arrow 47"/>
            <p:cNvSpPr/>
            <p:nvPr/>
          </p:nvSpPr>
          <p:spPr>
            <a:xfrm>
              <a:off x="1589396" y="3422894"/>
              <a:ext cx="884640" cy="1742242"/>
            </a:xfrm>
            <a:prstGeom prst="rightArrow">
              <a:avLst>
                <a:gd name="adj1" fmla="val 72672"/>
                <a:gd name="adj2" fmla="val 71307"/>
              </a:avLst>
            </a:prstGeom>
            <a:gradFill flip="none" rotWithShape="1">
              <a:gsLst>
                <a:gs pos="0">
                  <a:srgbClr val="FF0000">
                    <a:alpha val="0"/>
                  </a:srgbClr>
                </a:gs>
                <a:gs pos="66000">
                  <a:srgbClr val="FF0000">
                    <a:alpha val="48000"/>
                  </a:srgbClr>
                </a:gs>
                <a:gs pos="52000">
                  <a:srgbClr val="FF0000"/>
                </a:gs>
                <a:gs pos="52000">
                  <a:srgbClr val="FF0000"/>
                </a:gs>
                <a:gs pos="79000">
                  <a:srgbClr val="FF0000">
                    <a:alpha val="5000"/>
                  </a:srgbClr>
                </a:gs>
                <a:gs pos="21000">
                  <a:srgbClr val="FF0000">
                    <a:alpha val="5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5400000" scaled="0"/>
              <a:tileRect/>
            </a:gradFill>
            <a:ln>
              <a:solidFill>
                <a:schemeClr val="bg2"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2534571" y="1142299"/>
              <a:ext cx="9078" cy="346260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11530" y="1137486"/>
              <a:ext cx="9078" cy="346260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56555" y="1966442"/>
              <a:ext cx="330667" cy="14940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09079" y="1972846"/>
              <a:ext cx="609713" cy="12172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45719" y="1972846"/>
              <a:ext cx="609713" cy="12172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84951" y="1972493"/>
              <a:ext cx="588372" cy="56544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32641" y="1897862"/>
              <a:ext cx="1600291" cy="685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32932" y="1897862"/>
              <a:ext cx="4168853" cy="685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13215" y="1897862"/>
              <a:ext cx="1600291" cy="685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378662" y="2755112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367945" y="2972618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325858" y="3178022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994744" y="2069000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984027" y="2286506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41940" y="2491910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375485" y="2267398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364768" y="2484904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322681" y="2690308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5338" y="3262288"/>
              <a:ext cx="717726" cy="208891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355038" y="3252055"/>
              <a:ext cx="1386225" cy="204978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355038" y="3383105"/>
              <a:ext cx="2223267" cy="80789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15703" y="2743346"/>
              <a:ext cx="1697699" cy="358681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335160" y="2767530"/>
              <a:ext cx="2200465" cy="330062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70392" y="1142299"/>
              <a:ext cx="1306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5587" y="1145771"/>
              <a:ext cx="1306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secondary</a:t>
              </a:r>
            </a:p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73486" y="1149040"/>
              <a:ext cx="12666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shower</a:t>
              </a:r>
            </a:p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absorbers</a:t>
              </a:r>
            </a:p>
          </p:txBody>
        </p:sp>
        <p:sp>
          <p:nvSpPr>
            <p:cNvPr id="59" name="Right Arrow 58"/>
            <p:cNvSpPr/>
            <p:nvPr/>
          </p:nvSpPr>
          <p:spPr>
            <a:xfrm>
              <a:off x="558854" y="3422894"/>
              <a:ext cx="1030542" cy="1742242"/>
            </a:xfrm>
            <a:prstGeom prst="rightArrow">
              <a:avLst>
                <a:gd name="adj1" fmla="val 72672"/>
                <a:gd name="adj2" fmla="val 0"/>
              </a:avLst>
            </a:prstGeom>
            <a:gradFill flip="none" rotWithShape="1">
              <a:gsLst>
                <a:gs pos="0">
                  <a:srgbClr val="FF0000">
                    <a:alpha val="0"/>
                  </a:srgbClr>
                </a:gs>
                <a:gs pos="68000">
                  <a:srgbClr val="FF0000">
                    <a:alpha val="48000"/>
                  </a:srgbClr>
                </a:gs>
                <a:gs pos="52000">
                  <a:srgbClr val="FF0000"/>
                </a:gs>
                <a:gs pos="34000">
                  <a:srgbClr val="FF0000">
                    <a:alpha val="48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5400000" scaled="0"/>
              <a:tileRect/>
            </a:gradFill>
            <a:ln>
              <a:solidFill>
                <a:schemeClr val="bg2"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987871" y="4284933"/>
              <a:ext cx="7360968" cy="912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90916" y="2183999"/>
              <a:ext cx="966932" cy="3305408"/>
              <a:chOff x="990916" y="2252579"/>
              <a:chExt cx="966932" cy="330540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303789" y="2997251"/>
                <a:ext cx="288207" cy="8893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916" y="2252579"/>
                <a:ext cx="9669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Hollow</a:t>
                </a:r>
              </a:p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e-lens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303790" y="4668670"/>
                <a:ext cx="288932" cy="8893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 48"/>
            <p:cNvSpPr/>
            <p:nvPr/>
          </p:nvSpPr>
          <p:spPr>
            <a:xfrm>
              <a:off x="1939448" y="3178021"/>
              <a:ext cx="820193" cy="472995"/>
            </a:xfrm>
            <a:custGeom>
              <a:avLst/>
              <a:gdLst>
                <a:gd name="connsiteX0" fmla="*/ 0 w 1143000"/>
                <a:gd name="connsiteY0" fmla="*/ 662940 h 662940"/>
                <a:gd name="connsiteX1" fmla="*/ 617220 w 1143000"/>
                <a:gd name="connsiteY1" fmla="*/ 525780 h 662940"/>
                <a:gd name="connsiteX2" fmla="*/ 1143000 w 1143000"/>
                <a:gd name="connsiteY2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0" h="662940">
                  <a:moveTo>
                    <a:pt x="0" y="662940"/>
                  </a:moveTo>
                  <a:cubicBezTo>
                    <a:pt x="213360" y="649605"/>
                    <a:pt x="426720" y="636270"/>
                    <a:pt x="617220" y="525780"/>
                  </a:cubicBezTo>
                  <a:cubicBezTo>
                    <a:pt x="807720" y="415290"/>
                    <a:pt x="1055370" y="110490"/>
                    <a:pt x="114300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8192" y="4058780"/>
              <a:ext cx="2012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circulating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4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13"/>
    </mc:Choice>
    <mc:Fallback xmlns="">
      <p:transition spd="slow" advTm="1291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160</Words>
  <Application>Microsoft Macintosh PowerPoint</Application>
  <PresentationFormat>Widescreen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Helvetica</vt:lpstr>
      <vt:lpstr>Times New Roman</vt:lpstr>
      <vt:lpstr>Office Theme</vt:lpstr>
      <vt:lpstr>What is an electron lenses?</vt:lpstr>
      <vt:lpstr>What is active halo control?</vt:lpstr>
      <vt:lpstr>What is active halo control?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electron lenses?</dc:title>
  <dc:creator>Miriam Fitterer</dc:creator>
  <cp:lastModifiedBy>Miriam Fitterer</cp:lastModifiedBy>
  <cp:revision>9</cp:revision>
  <dcterms:created xsi:type="dcterms:W3CDTF">2017-12-04T19:12:26Z</dcterms:created>
  <dcterms:modified xsi:type="dcterms:W3CDTF">2018-02-06T17:44:57Z</dcterms:modified>
</cp:coreProperties>
</file>