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58" r:id="rId5"/>
    <p:sldId id="265" r:id="rId6"/>
    <p:sldId id="266" r:id="rId7"/>
    <p:sldId id="264" r:id="rId8"/>
    <p:sldId id="259" r:id="rId9"/>
    <p:sldId id="263" r:id="rId10"/>
    <p:sldId id="267" r:id="rId11"/>
    <p:sldId id="268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7B0"/>
    <a:srgbClr val="3D88C8"/>
    <a:srgbClr val="3EA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32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4CAB4-B9B8-2144-8AF1-C1002B806236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15422-465B-6A40-914A-792F7BA83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goes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15422-465B-6A40-914A-792F7BA83B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underdevelopment of the cerebellar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vermis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an area of the brain that controls balance and coordination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23EF-5263-5C4A-8FE3-C556F1E7EA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underdevelopment of the cerebellar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vermis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an area of the brain that controls balance and coordination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23EF-5263-5C4A-8FE3-C556F1E7EA3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latin typeface="Myriad Pro Light"/>
                <a:cs typeface="Myriad Pro Light"/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yriad Pro Light"/>
                <a:cs typeface="Myriad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6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 Light"/>
                <a:cs typeface="Myriad Pro Light"/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 Light"/>
                <a:cs typeface="Myriad Pro Light"/>
              </a:defRPr>
            </a:lvl1pPr>
            <a:lvl2pPr>
              <a:defRPr>
                <a:latin typeface="Myriad Pro Light"/>
                <a:cs typeface="Myriad Pro Light"/>
              </a:defRPr>
            </a:lvl2pPr>
            <a:lvl3pPr>
              <a:defRPr>
                <a:latin typeface="Myriad Pro Light"/>
                <a:cs typeface="Myriad Pro Light"/>
              </a:defRPr>
            </a:lvl3pPr>
            <a:lvl4pPr>
              <a:defRPr>
                <a:latin typeface="Myriad Pro Light"/>
                <a:cs typeface="Myriad Pro Light"/>
              </a:defRPr>
            </a:lvl4pPr>
            <a:lvl5pPr>
              <a:defRPr>
                <a:latin typeface="Myriad Pro Light"/>
                <a:cs typeface="Myriad Pro Light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latin typeface="Myriad Pro Light"/>
                <a:cs typeface="Myriad Pro Light"/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0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0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3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B84D9-6AEF-5343-861C-88E7E524A4DA}" type="datetimeFigureOut">
              <a:rPr lang="en-US" smtClean="0"/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0213-3BE5-EF4B-B950-770E558F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6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5855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MedSavant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62798"/>
            <a:ext cx="7086600" cy="93155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search engine for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genetic variants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88307" y="4865558"/>
            <a:ext cx="6984093" cy="17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Myriad Pro Light"/>
                <a:ea typeface="+mn-ea"/>
                <a:cs typeface="Myriad Pro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  <a:latin typeface="Myriad Pro"/>
                <a:cs typeface="Myriad Pro"/>
              </a:rPr>
              <a:t>Marc </a:t>
            </a:r>
            <a:r>
              <a:rPr lang="en-US" sz="2400" dirty="0" smtClean="0">
                <a:solidFill>
                  <a:schemeClr val="bg1"/>
                </a:solidFill>
                <a:latin typeface="Myriad Pro"/>
                <a:cs typeface="Myriad Pro"/>
              </a:rPr>
              <a:t>Fiume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University of Toronto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Hospital for Sick Children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 descr="medsavant-logo-nogr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17" y="934237"/>
            <a:ext cx="5135403" cy="51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9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37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an app for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App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App types</a:t>
            </a:r>
          </a:p>
          <a:p>
            <a:pPr lvl="1">
              <a:buFont typeface="Arial"/>
              <a:buChar char="•"/>
            </a:pPr>
            <a:r>
              <a:rPr lang="en-US" b="1" dirty="0"/>
              <a:t>s</a:t>
            </a:r>
            <a:r>
              <a:rPr lang="en-US" b="1" dirty="0" smtClean="0"/>
              <a:t>earch</a:t>
            </a:r>
            <a:r>
              <a:rPr lang="en-US" dirty="0" smtClean="0"/>
              <a:t>: add search functionality to search bar</a:t>
            </a:r>
          </a:p>
          <a:p>
            <a:pPr lvl="1">
              <a:buFont typeface="Arial"/>
              <a:buChar char="•"/>
            </a:pPr>
            <a:r>
              <a:rPr lang="en-US" b="1" dirty="0" smtClean="0"/>
              <a:t>inspect</a:t>
            </a:r>
            <a:r>
              <a:rPr lang="en-US" dirty="0" smtClean="0"/>
              <a:t>: add details to variant or gene drilldown</a:t>
            </a:r>
          </a:p>
          <a:p>
            <a:pPr lvl="1">
              <a:buFont typeface="Arial"/>
              <a:buChar char="•"/>
            </a:pPr>
            <a:r>
              <a:rPr lang="en-US" b="1" dirty="0" smtClean="0"/>
              <a:t>visualize</a:t>
            </a:r>
            <a:r>
              <a:rPr lang="en-US" dirty="0" smtClean="0"/>
              <a:t>: create custom visualizations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c</a:t>
            </a:r>
            <a:r>
              <a:rPr lang="en-US" b="1" dirty="0" smtClean="0"/>
              <a:t>linic</a:t>
            </a:r>
            <a:r>
              <a:rPr lang="en-US" dirty="0" smtClean="0"/>
              <a:t>: push button analyses</a:t>
            </a:r>
          </a:p>
        </p:txBody>
      </p:sp>
    </p:spTree>
    <p:extLst>
      <p:ext uri="{BB962C8B-B14F-4D97-AF65-F5344CB8AC3E}">
        <p14:creationId xmlns:p14="http://schemas.microsoft.com/office/powerpoint/2010/main" val="375528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MedSavant Clinic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/>
              <a:t>interface </a:t>
            </a:r>
            <a:r>
              <a:rPr lang="en-US" dirty="0" smtClean="0"/>
              <a:t>for clinical analyses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779" y="2484987"/>
            <a:ext cx="9144000" cy="5813560"/>
            <a:chOff x="103624" y="2655281"/>
            <a:chExt cx="9144000" cy="5813560"/>
          </a:xfrm>
        </p:grpSpPr>
        <p:pic>
          <p:nvPicPr>
            <p:cNvPr id="4" name="Picture 3" descr="Screen Shot 2013-09-20 at 3.40.2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24" y="2655281"/>
              <a:ext cx="9144000" cy="581356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782920" y="3871376"/>
              <a:ext cx="5274235" cy="23158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Content Placeholder 4" descr="clinic-app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0539" b="-20539"/>
            <a:stretch>
              <a:fillRect/>
            </a:stretch>
          </p:blipFill>
          <p:spPr>
            <a:xfrm>
              <a:off x="2939721" y="4110434"/>
              <a:ext cx="3280728" cy="1804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26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577"/>
          </a:xfrm>
        </p:spPr>
        <p:txBody>
          <a:bodyPr>
            <a:normAutofit/>
          </a:bodyPr>
          <a:lstStyle/>
          <a:p>
            <a:r>
              <a:rPr lang="en-US" dirty="0" smtClean="0"/>
              <a:t>a proof of concept Clinical App that allows clinicians to find causal mutations from groups of </a:t>
            </a:r>
            <a:r>
              <a:rPr lang="en-US" dirty="0" smtClean="0"/>
              <a:t>patients </a:t>
            </a:r>
            <a:r>
              <a:rPr lang="en-US" dirty="0" smtClean="0"/>
              <a:t>with the same </a:t>
            </a:r>
            <a:r>
              <a:rPr lang="en-US" dirty="0" smtClean="0"/>
              <a:t>disease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27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577"/>
          </a:xfrm>
        </p:spPr>
        <p:txBody>
          <a:bodyPr>
            <a:normAutofit/>
          </a:bodyPr>
          <a:lstStyle/>
          <a:p>
            <a:r>
              <a:rPr lang="en-US" dirty="0" smtClean="0"/>
              <a:t>FORGE is a Canadian consortium whose goal is to discover the etiology of a large number of rare genetic conditions</a:t>
            </a:r>
          </a:p>
          <a:p>
            <a:endParaRPr lang="en-US" dirty="0"/>
          </a:p>
          <a:p>
            <a:r>
              <a:rPr lang="en-US" dirty="0" smtClean="0"/>
              <a:t>chose 20 FORGE projects – all projects that were sequenced and analyzed at McGill</a:t>
            </a:r>
            <a:endParaRPr lang="en-US" dirty="0"/>
          </a:p>
          <a:p>
            <a:r>
              <a:rPr lang="en-US" dirty="0" smtClean="0"/>
              <a:t>imported raw VCFs into MedSavant equipped with Mendel App with the goal of rediscovering the causal genes and variants</a:t>
            </a:r>
          </a:p>
        </p:txBody>
      </p:sp>
    </p:spTree>
    <p:extLst>
      <p:ext uri="{BB962C8B-B14F-4D97-AF65-F5344CB8AC3E}">
        <p14:creationId xmlns:p14="http://schemas.microsoft.com/office/powerpoint/2010/main" val="2442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Joubert</a:t>
            </a:r>
            <a:r>
              <a:rPr lang="en-US" dirty="0" smtClean="0"/>
              <a:t> Syndrome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4375" y="1704457"/>
            <a:ext cx="8215251" cy="3449087"/>
            <a:chOff x="610222" y="2176182"/>
            <a:chExt cx="8215251" cy="34490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5052" b="12148"/>
            <a:stretch/>
          </p:blipFill>
          <p:spPr>
            <a:xfrm>
              <a:off x="6002961" y="2176183"/>
              <a:ext cx="2822512" cy="33452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b="18748"/>
            <a:stretch/>
          </p:blipFill>
          <p:spPr>
            <a:xfrm>
              <a:off x="610222" y="2176182"/>
              <a:ext cx="5273209" cy="344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3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4" y="769471"/>
            <a:ext cx="8906152" cy="531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9" y="1030941"/>
            <a:ext cx="8611121" cy="49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Mendel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86302">
            <a:off x="457200" y="1755077"/>
            <a:ext cx="4055035" cy="40630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14800" y="2061880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Myriad Pro Light"/>
                <a:cs typeface="Myriad Pro Light"/>
              </a:rPr>
              <a:t>AD </a:t>
            </a:r>
            <a:r>
              <a:rPr lang="en-US" sz="1600" dirty="0">
                <a:latin typeface="Myriad Pro Light"/>
                <a:cs typeface="Myriad Pro Light"/>
              </a:rPr>
              <a:t>retinitis </a:t>
            </a:r>
            <a:r>
              <a:rPr lang="en-US" sz="1600" dirty="0" err="1">
                <a:latin typeface="Myriad Pro Light"/>
                <a:cs typeface="Myriad Pro Light"/>
              </a:rPr>
              <a:t>pigmentosa</a:t>
            </a:r>
            <a:endParaRPr lang="en-US" sz="1600" dirty="0">
              <a:latin typeface="Myriad Pro Light"/>
              <a:cs typeface="Myriad Pro Light"/>
            </a:endParaRPr>
          </a:p>
          <a:p>
            <a:r>
              <a:rPr lang="en-US" sz="1600" dirty="0" smtClean="0">
                <a:latin typeface="Myriad Pro Light"/>
                <a:cs typeface="Myriad Pro Light"/>
              </a:rPr>
              <a:t>   AR </a:t>
            </a:r>
            <a:r>
              <a:rPr lang="en-US" sz="1600" dirty="0" err="1">
                <a:latin typeface="Myriad Pro Light"/>
                <a:cs typeface="Myriad Pro Light"/>
              </a:rPr>
              <a:t>pontocerebellar</a:t>
            </a:r>
            <a:r>
              <a:rPr lang="en-US" sz="1600" dirty="0">
                <a:latin typeface="Myriad Pro Light"/>
                <a:cs typeface="Myriad Pro Light"/>
              </a:rPr>
              <a:t> hypoplasia with cortical atrophy</a:t>
            </a:r>
          </a:p>
          <a:p>
            <a:r>
              <a:rPr lang="en-US" sz="1600" dirty="0" smtClean="0">
                <a:latin typeface="Myriad Pro Light"/>
                <a:cs typeface="Myriad Pro Light"/>
              </a:rPr>
              <a:t>      Floating </a:t>
            </a:r>
            <a:r>
              <a:rPr lang="en-US" sz="1600" dirty="0" err="1">
                <a:latin typeface="Myriad Pro Light"/>
                <a:cs typeface="Myriad Pro Light"/>
              </a:rPr>
              <a:t>Harbour</a:t>
            </a:r>
            <a:r>
              <a:rPr lang="en-US" sz="1600" dirty="0">
                <a:latin typeface="Myriad Pro Light"/>
                <a:cs typeface="Myriad Pro Light"/>
              </a:rPr>
              <a:t> </a:t>
            </a:r>
            <a:r>
              <a:rPr lang="en-US" sz="1600" dirty="0" smtClean="0">
                <a:latin typeface="Myriad Pro Light"/>
                <a:cs typeface="Myriad Pro Light"/>
              </a:rPr>
              <a:t>Syndrome </a:t>
            </a:r>
          </a:p>
          <a:p>
            <a:r>
              <a:rPr lang="en-US" sz="1600" dirty="0" smtClean="0">
                <a:latin typeface="Myriad Pro Light"/>
                <a:cs typeface="Myriad Pro Light"/>
              </a:rPr>
              <a:t>        French </a:t>
            </a:r>
            <a:r>
              <a:rPr lang="en-US" sz="1600" dirty="0">
                <a:latin typeface="Myriad Pro Light"/>
                <a:cs typeface="Myriad Pro Light"/>
              </a:rPr>
              <a:t>Canadian </a:t>
            </a:r>
            <a:r>
              <a:rPr lang="en-US" sz="1600" dirty="0" err="1">
                <a:latin typeface="Myriad Pro Light"/>
                <a:cs typeface="Myriad Pro Light"/>
              </a:rPr>
              <a:t>Joubert</a:t>
            </a:r>
            <a:r>
              <a:rPr lang="en-US" sz="1600" dirty="0">
                <a:latin typeface="Myriad Pro Light"/>
                <a:cs typeface="Myriad Pro Light"/>
              </a:rPr>
              <a:t> </a:t>
            </a:r>
            <a:endParaRPr lang="en-US" sz="1600" dirty="0" smtClean="0">
              <a:latin typeface="Myriad Pro Light"/>
              <a:cs typeface="Myriad Pro Light"/>
            </a:endParaRPr>
          </a:p>
          <a:p>
            <a:r>
              <a:rPr lang="en-US" sz="1600" dirty="0" smtClean="0">
                <a:latin typeface="Myriad Pro Light"/>
                <a:cs typeface="Myriad Pro Light"/>
              </a:rPr>
              <a:t>          </a:t>
            </a:r>
            <a:r>
              <a:rPr lang="en-US" sz="1600" dirty="0" err="1" smtClean="0">
                <a:latin typeface="Myriad Pro Light"/>
                <a:cs typeface="Myriad Pro Light"/>
              </a:rPr>
              <a:t>Hadju</a:t>
            </a:r>
            <a:r>
              <a:rPr lang="en-US" sz="1600" dirty="0">
                <a:latin typeface="Myriad Pro Light"/>
                <a:cs typeface="Myriad Pro Light"/>
              </a:rPr>
              <a:t>-Cheney</a:t>
            </a:r>
          </a:p>
          <a:p>
            <a:r>
              <a:rPr lang="en-US" sz="1600" dirty="0" smtClean="0">
                <a:latin typeface="Myriad Pro Light"/>
                <a:cs typeface="Myriad Pro Light"/>
              </a:rPr>
              <a:t>           Hawk</a:t>
            </a:r>
            <a:r>
              <a:rPr lang="en-US" sz="1600" dirty="0">
                <a:latin typeface="Myriad Pro Light"/>
                <a:cs typeface="Myriad Pro Light"/>
              </a:rPr>
              <a:t>-Junction Microcephaly </a:t>
            </a:r>
            <a:endParaRPr lang="en-US" sz="1600" dirty="0" smtClean="0">
              <a:latin typeface="Myriad Pro Light"/>
              <a:cs typeface="Myriad Pro Light"/>
            </a:endParaRPr>
          </a:p>
          <a:p>
            <a:r>
              <a:rPr lang="en-US" sz="1600" dirty="0" smtClean="0">
                <a:latin typeface="Myriad Pro Light"/>
                <a:cs typeface="Myriad Pro Light"/>
              </a:rPr>
              <a:t>            Hereditary </a:t>
            </a:r>
            <a:r>
              <a:rPr lang="en-US" sz="1600" dirty="0">
                <a:latin typeface="Myriad Pro Light"/>
                <a:cs typeface="Myriad Pro Light"/>
              </a:rPr>
              <a:t>leg dominant </a:t>
            </a:r>
            <a:r>
              <a:rPr lang="en-US" sz="1600" dirty="0" err="1">
                <a:latin typeface="Myriad Pro Light"/>
                <a:cs typeface="Myriad Pro Light"/>
              </a:rPr>
              <a:t>quadri</a:t>
            </a:r>
            <a:r>
              <a:rPr lang="en-US" sz="1600" dirty="0">
                <a:latin typeface="Myriad Pro Light"/>
                <a:cs typeface="Myriad Pro Light"/>
              </a:rPr>
              <a:t>- paresis</a:t>
            </a:r>
          </a:p>
          <a:p>
            <a:r>
              <a:rPr lang="en-US" sz="1600" dirty="0" smtClean="0">
                <a:latin typeface="Myriad Pro Light"/>
                <a:cs typeface="Myriad Pro Light"/>
              </a:rPr>
              <a:t>            </a:t>
            </a:r>
            <a:r>
              <a:rPr lang="en-US" sz="1600" dirty="0" err="1" smtClean="0">
                <a:latin typeface="Myriad Pro Light"/>
                <a:cs typeface="Myriad Pro Light"/>
              </a:rPr>
              <a:t>Hutterite</a:t>
            </a:r>
            <a:r>
              <a:rPr lang="en-US" sz="1600" dirty="0" smtClean="0">
                <a:latin typeface="Myriad Pro Light"/>
                <a:cs typeface="Myriad Pro Light"/>
              </a:rPr>
              <a:t> </a:t>
            </a:r>
            <a:r>
              <a:rPr lang="en-US" sz="1600" dirty="0">
                <a:latin typeface="Myriad Pro Light"/>
                <a:cs typeface="Myriad Pro Light"/>
              </a:rPr>
              <a:t>CASS</a:t>
            </a:r>
          </a:p>
          <a:p>
            <a:r>
              <a:rPr lang="en-US" sz="1600" dirty="0" smtClean="0">
                <a:latin typeface="Myriad Pro Light"/>
                <a:cs typeface="Myriad Pro Light"/>
              </a:rPr>
              <a:t>           </a:t>
            </a:r>
            <a:r>
              <a:rPr lang="en-US" sz="1600" dirty="0" err="1" smtClean="0">
                <a:latin typeface="Myriad Pro Light"/>
                <a:cs typeface="Myriad Pro Light"/>
              </a:rPr>
              <a:t>Hutterite</a:t>
            </a:r>
            <a:r>
              <a:rPr lang="en-US" sz="1600" dirty="0" smtClean="0">
                <a:latin typeface="Myriad Pro Light"/>
                <a:cs typeface="Myriad Pro Light"/>
              </a:rPr>
              <a:t> </a:t>
            </a:r>
            <a:r>
              <a:rPr lang="en-US" sz="1600" dirty="0" err="1">
                <a:latin typeface="Myriad Pro Light"/>
                <a:cs typeface="Myriad Pro Light"/>
              </a:rPr>
              <a:t>Syndromic</a:t>
            </a:r>
            <a:r>
              <a:rPr lang="en-US" sz="1600" dirty="0">
                <a:latin typeface="Myriad Pro Light"/>
                <a:cs typeface="Myriad Pro Light"/>
              </a:rPr>
              <a:t> ID </a:t>
            </a:r>
            <a:endParaRPr lang="en-US" sz="1600" dirty="0" smtClean="0">
              <a:latin typeface="Myriad Pro Light"/>
              <a:cs typeface="Myriad Pro Light"/>
            </a:endParaRPr>
          </a:p>
          <a:p>
            <a:r>
              <a:rPr lang="en-US" sz="1600" dirty="0" smtClean="0">
                <a:latin typeface="Myriad Pro Light"/>
                <a:cs typeface="Myriad Pro Light"/>
              </a:rPr>
              <a:t>          </a:t>
            </a:r>
            <a:r>
              <a:rPr lang="en-US" sz="1600" dirty="0" err="1" smtClean="0">
                <a:latin typeface="Myriad Pro Light"/>
                <a:cs typeface="Myriad Pro Light"/>
              </a:rPr>
              <a:t>Mandibulofacial</a:t>
            </a:r>
            <a:r>
              <a:rPr lang="en-US" sz="1600" dirty="0" smtClean="0">
                <a:latin typeface="Myriad Pro Light"/>
                <a:cs typeface="Myriad Pro Light"/>
              </a:rPr>
              <a:t> </a:t>
            </a:r>
            <a:r>
              <a:rPr lang="en-US" sz="1600" dirty="0" err="1">
                <a:latin typeface="Myriad Pro Light"/>
                <a:cs typeface="Myriad Pro Light"/>
              </a:rPr>
              <a:t>Dysostosis</a:t>
            </a:r>
            <a:r>
              <a:rPr lang="en-US" sz="1600" dirty="0">
                <a:latin typeface="Myriad Pro Light"/>
                <a:cs typeface="Myriad Pro Light"/>
              </a:rPr>
              <a:t> with Microcephaly</a:t>
            </a:r>
          </a:p>
          <a:p>
            <a:r>
              <a:rPr lang="en-US" sz="1600" dirty="0" smtClean="0">
                <a:latin typeface="Myriad Pro Light"/>
                <a:cs typeface="Myriad Pro Light"/>
              </a:rPr>
              <a:t>         MIC</a:t>
            </a:r>
            <a:r>
              <a:rPr lang="en-US" sz="1600" dirty="0">
                <a:latin typeface="Myriad Pro Light"/>
                <a:cs typeface="Myriad Pro Light"/>
              </a:rPr>
              <a:t>-CAP</a:t>
            </a:r>
          </a:p>
          <a:p>
            <a:r>
              <a:rPr lang="en-US" sz="1600" dirty="0" smtClean="0">
                <a:latin typeface="Myriad Pro Light"/>
                <a:cs typeface="Myriad Pro Light"/>
              </a:rPr>
              <a:t>      MPPH</a:t>
            </a:r>
            <a:r>
              <a:rPr lang="en-US" sz="1600" dirty="0">
                <a:latin typeface="Myriad Pro Light"/>
                <a:cs typeface="Myriad Pro Light"/>
              </a:rPr>
              <a:t>-CM</a:t>
            </a:r>
          </a:p>
          <a:p>
            <a:r>
              <a:rPr lang="en-US" sz="1600" dirty="0" smtClean="0">
                <a:latin typeface="Myriad Pro Light"/>
                <a:cs typeface="Myriad Pro Light"/>
              </a:rPr>
              <a:t>    Multiple </a:t>
            </a:r>
            <a:r>
              <a:rPr lang="en-US" sz="1600" dirty="0">
                <a:latin typeface="Myriad Pro Light"/>
                <a:cs typeface="Myriad Pro Light"/>
              </a:rPr>
              <a:t>Intestinal Atresia </a:t>
            </a:r>
            <a:endParaRPr lang="en-US" sz="1600" dirty="0" smtClean="0">
              <a:latin typeface="Myriad Pro Light"/>
              <a:cs typeface="Myriad Pro Light"/>
            </a:endParaRPr>
          </a:p>
          <a:p>
            <a:r>
              <a:rPr lang="en-US" sz="1600" dirty="0" smtClean="0">
                <a:latin typeface="Myriad Pro Light"/>
                <a:cs typeface="Myriad Pro Light"/>
              </a:rPr>
              <a:t>Sensory </a:t>
            </a:r>
            <a:r>
              <a:rPr lang="en-US" sz="1600" dirty="0">
                <a:latin typeface="Myriad Pro Light"/>
                <a:cs typeface="Myriad Pro Light"/>
              </a:rPr>
              <a:t>neuropathy</a:t>
            </a:r>
            <a:endParaRPr lang="en-US" sz="1600" dirty="0">
              <a:latin typeface="Myriad Pro Light"/>
              <a:cs typeface="Myriad Pro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8129" y="1623339"/>
            <a:ext cx="5445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Myriad Pro Light"/>
                <a:cs typeface="Myriad Pro Light"/>
              </a:rPr>
              <a:t>Causal gene identified </a:t>
            </a:r>
            <a:r>
              <a:rPr lang="en-US" sz="2200" dirty="0">
                <a:latin typeface="Myriad Pro Light"/>
                <a:cs typeface="Myriad Pro Light"/>
              </a:rPr>
              <a:t>in </a:t>
            </a:r>
            <a:r>
              <a:rPr lang="en-US" sz="2200" b="1" dirty="0">
                <a:latin typeface="Myriad Pro Light"/>
                <a:cs typeface="Myriad Pro Light"/>
              </a:rPr>
              <a:t>16 of 20</a:t>
            </a:r>
            <a:r>
              <a:rPr lang="en-US" sz="2200" dirty="0">
                <a:latin typeface="Myriad Pro Light"/>
                <a:cs typeface="Myriad Pro Light"/>
              </a:rPr>
              <a:t> projects</a:t>
            </a:r>
            <a:endParaRPr lang="en-US" sz="2200" baseline="30000" dirty="0">
              <a:latin typeface="Myriad Pro Light"/>
              <a:cs typeface="Myriad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032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search engine </a:t>
            </a:r>
            <a:r>
              <a:rPr lang="en-US" dirty="0" smtClean="0"/>
              <a:t>for genetic variants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integrated </a:t>
            </a:r>
            <a:r>
              <a:rPr lang="en-US" dirty="0"/>
              <a:t>solution for the storage, annotation, filtration, prioritization, and visual </a:t>
            </a:r>
            <a:r>
              <a:rPr lang="en-US" dirty="0" smtClean="0"/>
              <a:t>inspection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helps in the discovery of disease causing mutations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designed for both </a:t>
            </a:r>
            <a:r>
              <a:rPr lang="en-US" b="1" dirty="0" smtClean="0"/>
              <a:t>research</a:t>
            </a:r>
            <a:r>
              <a:rPr lang="en-US" dirty="0" smtClean="0"/>
              <a:t> and </a:t>
            </a:r>
            <a:r>
              <a:rPr lang="en-US" b="1" dirty="0" smtClean="0"/>
              <a:t>clinical</a:t>
            </a:r>
            <a:r>
              <a:rPr lang="en-US" dirty="0" smtClean="0"/>
              <a:t> applications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29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Variant Discovery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506802" y="2723932"/>
            <a:ext cx="6130396" cy="1410136"/>
            <a:chOff x="1517874" y="2854990"/>
            <a:chExt cx="6130396" cy="1410136"/>
          </a:xfrm>
        </p:grpSpPr>
        <p:grpSp>
          <p:nvGrpSpPr>
            <p:cNvPr id="26" name="Group 25"/>
            <p:cNvGrpSpPr/>
            <p:nvPr/>
          </p:nvGrpSpPr>
          <p:grpSpPr>
            <a:xfrm>
              <a:off x="1517874" y="2854990"/>
              <a:ext cx="6130396" cy="1410136"/>
              <a:chOff x="1517874" y="2481460"/>
              <a:chExt cx="6130396" cy="141013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17874" y="2487810"/>
                <a:ext cx="6130396" cy="1397436"/>
                <a:chOff x="1517874" y="1933659"/>
                <a:chExt cx="6130396" cy="1397436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2987707" y="1933659"/>
                  <a:ext cx="1397436" cy="1397436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95370" y="2005399"/>
                  <a:ext cx="1052900" cy="1253957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-1" r="-12687"/>
                <a:stretch/>
              </p:blipFill>
              <p:spPr>
                <a:xfrm>
                  <a:off x="1517874" y="1991363"/>
                  <a:ext cx="1186480" cy="1282028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-13045" b="-13045"/>
                <a:stretch/>
              </p:blipFill>
              <p:spPr>
                <a:xfrm>
                  <a:off x="4845922" y="1933659"/>
                  <a:ext cx="1108302" cy="1397436"/>
                </a:xfrm>
                <a:prstGeom prst="rect">
                  <a:avLst/>
                </a:prstGeom>
              </p:spPr>
            </p:pic>
          </p:grpSp>
          <p:cxnSp>
            <p:nvCxnSpPr>
              <p:cNvPr id="11" name="Curved Connector 10"/>
              <p:cNvCxnSpPr>
                <a:stCxn id="3" idx="0"/>
                <a:endCxn id="23" idx="0"/>
              </p:cNvCxnSpPr>
              <p:nvPr/>
            </p:nvCxnSpPr>
            <p:spPr>
              <a:xfrm rot="16200000" flipV="1">
                <a:off x="4543249" y="1630986"/>
                <a:ext cx="12700" cy="1713648"/>
              </a:xfrm>
              <a:prstGeom prst="curvedConnector3">
                <a:avLst>
                  <a:gd name="adj1" fmla="val 3329409"/>
                </a:avLst>
              </a:prstGeom>
              <a:ln w="57150" cmpd="sng">
                <a:headEnd type="none"/>
                <a:tailEnd type="triangle" w="sm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23" idx="2"/>
                <a:endCxn id="3" idx="2"/>
              </p:cNvCxnSpPr>
              <p:nvPr/>
            </p:nvCxnSpPr>
            <p:spPr>
              <a:xfrm rot="16200000" flipH="1">
                <a:off x="4543249" y="3028422"/>
                <a:ext cx="12700" cy="1713648"/>
              </a:xfrm>
              <a:prstGeom prst="curvedConnector3">
                <a:avLst>
                  <a:gd name="adj1" fmla="val 3094110"/>
                </a:avLst>
              </a:prstGeom>
              <a:ln w="57150" cmpd="sng">
                <a:headEnd type="none"/>
                <a:tailEnd type="triangle" w="sm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 flipH="1">
              <a:off x="2764118" y="3572543"/>
              <a:ext cx="25347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158341" y="3572543"/>
              <a:ext cx="25347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42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6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39059" y="5158334"/>
            <a:ext cx="9562353" cy="1066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Acknowledgements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Developers: James </a:t>
            </a:r>
            <a:r>
              <a:rPr lang="en-US" sz="2400" dirty="0" err="1" smtClean="0">
                <a:solidFill>
                  <a:schemeClr val="bg1"/>
                </a:solidFill>
              </a:rPr>
              <a:t>Vlasblom</a:t>
            </a:r>
            <a:r>
              <a:rPr lang="en-US" sz="2400" dirty="0" smtClean="0">
                <a:solidFill>
                  <a:schemeClr val="bg1"/>
                </a:solidFill>
              </a:rPr>
              <a:t>, Orion </a:t>
            </a:r>
            <a:r>
              <a:rPr lang="en-US" sz="2400" dirty="0" err="1" smtClean="0">
                <a:solidFill>
                  <a:schemeClr val="bg1"/>
                </a:solidFill>
              </a:rPr>
              <a:t>Buske</a:t>
            </a:r>
            <a:r>
              <a:rPr lang="en-US" sz="2400" dirty="0" smtClean="0">
                <a:solidFill>
                  <a:schemeClr val="bg1"/>
                </a:solidFill>
              </a:rPr>
              <a:t>, Eric Smith, Andrew Brook, </a:t>
            </a:r>
            <a:r>
              <a:rPr lang="en-US" sz="2400" dirty="0" err="1" smtClean="0">
                <a:solidFill>
                  <a:schemeClr val="bg1"/>
                </a:solidFill>
              </a:rPr>
              <a:t>Misko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Dzamba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Khushi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Chachcha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Sergiu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Dumitriu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Scientific Advisors: Christian Marshall, </a:t>
            </a:r>
            <a:r>
              <a:rPr lang="en-US" sz="2400" dirty="0">
                <a:solidFill>
                  <a:schemeClr val="bg1"/>
                </a:solidFill>
              </a:rPr>
              <a:t>Kym </a:t>
            </a:r>
            <a:r>
              <a:rPr lang="en-US" sz="2400" dirty="0" smtClean="0">
                <a:solidFill>
                  <a:schemeClr val="bg1"/>
                </a:solidFill>
              </a:rPr>
              <a:t>Boycott, </a:t>
            </a:r>
            <a:r>
              <a:rPr lang="en-US" sz="2400" dirty="0">
                <a:solidFill>
                  <a:schemeClr val="bg1"/>
                </a:solidFill>
              </a:rPr>
              <a:t>Marta </a:t>
            </a:r>
            <a:r>
              <a:rPr lang="en-US" sz="2400" dirty="0" err="1" smtClean="0">
                <a:solidFill>
                  <a:schemeClr val="bg1"/>
                </a:solidFill>
              </a:rPr>
              <a:t>Girdea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Peter </a:t>
            </a:r>
            <a:r>
              <a:rPr lang="en-US" sz="2400" dirty="0" smtClean="0">
                <a:solidFill>
                  <a:schemeClr val="bg1"/>
                </a:solidFill>
              </a:rPr>
              <a:t>Ray, </a:t>
            </a:r>
            <a:r>
              <a:rPr lang="en-US" sz="2400" dirty="0">
                <a:solidFill>
                  <a:schemeClr val="bg1"/>
                </a:solidFill>
              </a:rPr>
              <a:t>Gary </a:t>
            </a:r>
            <a:r>
              <a:rPr lang="en-US" sz="2400" dirty="0" smtClean="0">
                <a:solidFill>
                  <a:schemeClr val="bg1"/>
                </a:solidFill>
              </a:rPr>
              <a:t>Bader, </a:t>
            </a:r>
            <a:r>
              <a:rPr lang="en-US" sz="2400" dirty="0">
                <a:solidFill>
                  <a:schemeClr val="bg1"/>
                </a:solidFill>
              </a:rPr>
              <a:t>Michael </a:t>
            </a:r>
            <a:r>
              <a:rPr lang="en-US" sz="2400" dirty="0" err="1" smtClean="0">
                <a:solidFill>
                  <a:schemeClr val="bg1"/>
                </a:solidFill>
              </a:rPr>
              <a:t>Brudno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try at </a:t>
            </a:r>
            <a:r>
              <a:rPr lang="en-US" sz="2800" b="1" dirty="0" err="1" smtClean="0">
                <a:solidFill>
                  <a:schemeClr val="bg1"/>
                </a:solidFill>
              </a:rPr>
              <a:t>medsavant.com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8328" y="5158334"/>
            <a:ext cx="7614024" cy="1066770"/>
            <a:chOff x="663387" y="4150920"/>
            <a:chExt cx="7614024" cy="1066770"/>
          </a:xfrm>
        </p:grpSpPr>
        <p:pic>
          <p:nvPicPr>
            <p:cNvPr id="4" name="Picture 3" descr="logo_SickKid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2411" y="4323977"/>
              <a:ext cx="1905000" cy="619125"/>
            </a:xfrm>
            <a:prstGeom prst="rect">
              <a:avLst/>
            </a:prstGeom>
          </p:spPr>
        </p:pic>
        <p:pic>
          <p:nvPicPr>
            <p:cNvPr id="5" name="Picture 4" descr="cih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387" y="4171577"/>
              <a:ext cx="1676400" cy="1046113"/>
            </a:xfrm>
            <a:prstGeom prst="rect">
              <a:avLst/>
            </a:prstGeom>
          </p:spPr>
        </p:pic>
        <p:pic>
          <p:nvPicPr>
            <p:cNvPr id="6" name="Picture 5" descr="nserc_crsng_low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1660" y="4171577"/>
              <a:ext cx="2133600" cy="945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6939" y="4150920"/>
              <a:ext cx="1667569" cy="1011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25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ariant Search and Inspection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19737" y="2698325"/>
            <a:ext cx="6304527" cy="1461350"/>
            <a:chOff x="1626353" y="2653883"/>
            <a:chExt cx="6304527" cy="1461350"/>
          </a:xfrm>
        </p:grpSpPr>
        <p:grpSp>
          <p:nvGrpSpPr>
            <p:cNvPr id="8" name="Group 7"/>
            <p:cNvGrpSpPr/>
            <p:nvPr/>
          </p:nvGrpSpPr>
          <p:grpSpPr>
            <a:xfrm>
              <a:off x="1626353" y="2667432"/>
              <a:ext cx="4584877" cy="1447801"/>
              <a:chOff x="3071905" y="3134380"/>
              <a:chExt cx="4584877" cy="1447801"/>
            </a:xfrm>
          </p:grpSpPr>
          <p:pic>
            <p:nvPicPr>
              <p:cNvPr id="5" name="Picture 2" descr="http://www.applesheet.com/wp-content/uploads/2011/01/Install_Apple_Updates_From_Terminal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71905" y="3134380"/>
                <a:ext cx="1447801" cy="1447801"/>
              </a:xfrm>
              <a:prstGeom prst="rect">
                <a:avLst/>
              </a:prstGeom>
              <a:noFill/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8005" y="3197236"/>
                <a:ext cx="1310239" cy="1310239"/>
              </a:xfrm>
              <a:prstGeom prst="rect">
                <a:avLst/>
              </a:prstGeom>
            </p:spPr>
          </p:pic>
          <p:pic>
            <p:nvPicPr>
              <p:cNvPr id="7" name="Picture 6" descr="savant-logo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543" y="3197236"/>
                <a:ext cx="1310239" cy="1310239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9530" y="2653883"/>
              <a:ext cx="1461350" cy="146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555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8468969" y="1040892"/>
            <a:ext cx="0" cy="41595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7818" y="1040892"/>
            <a:ext cx="4172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latin typeface="Myriad Pro Light"/>
                <a:cs typeface="Myriad Pro Light"/>
              </a:rPr>
              <a:t>Causal Mutations</a:t>
            </a:r>
            <a:endParaRPr lang="en-US" sz="2800" dirty="0">
              <a:latin typeface="Myriad Pro Light"/>
              <a:cs typeface="Myriad Pro 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3706" y="930867"/>
            <a:ext cx="8088270" cy="64236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7819" y="1040892"/>
            <a:ext cx="77468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latin typeface="Myriad Pro Light"/>
                <a:cs typeface="Myriad Pro Light"/>
              </a:rPr>
              <a:t>http://</a:t>
            </a:r>
            <a:r>
              <a:rPr lang="en-US" sz="2800" dirty="0">
                <a:latin typeface="Myriad Pro Light"/>
                <a:cs typeface="Myriad Pro Light"/>
              </a:rPr>
              <a:t>meetings. </a:t>
            </a:r>
            <a:r>
              <a:rPr lang="en-US" sz="2800" dirty="0" err="1">
                <a:latin typeface="Myriad Pro Light"/>
                <a:cs typeface="Myriad Pro Light"/>
              </a:rPr>
              <a:t>cshl.edu</a:t>
            </a:r>
            <a:r>
              <a:rPr lang="en-US" sz="2800" dirty="0">
                <a:latin typeface="Myriad Pro Light"/>
                <a:cs typeface="Myriad Pro Light"/>
              </a:rPr>
              <a:t>/meetings/2013/info13.shtml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818" y="1040892"/>
            <a:ext cx="4172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latin typeface="Myriad Pro Light"/>
                <a:cs typeface="Myriad Pro Light"/>
              </a:rPr>
              <a:t>Genome Informatics</a:t>
            </a:r>
            <a:endParaRPr lang="en-US" sz="2800" dirty="0">
              <a:latin typeface="Myriad Pro Light"/>
              <a:cs typeface="Myriad Pr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818" y="1040892"/>
            <a:ext cx="4172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 smtClean="0">
                <a:latin typeface="Myriad Pro Light"/>
                <a:cs typeface="Myriad Pro Light"/>
              </a:rPr>
              <a:t>chrX</a:t>
            </a:r>
            <a:r>
              <a:rPr lang="en-US" sz="2800" dirty="0" smtClean="0">
                <a:latin typeface="Myriad Pro Light"/>
                <a:cs typeface="Myriad Pro Light"/>
              </a:rPr>
              <a:t>: 2,456,983 </a:t>
            </a:r>
            <a:r>
              <a:rPr lang="en-US" sz="2800" dirty="0">
                <a:latin typeface="Myriad Pro Light"/>
                <a:cs typeface="Myriad Pro Light"/>
              </a:rPr>
              <a:t>- 2,504,232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451729" y="1055829"/>
            <a:ext cx="0" cy="41595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3921" y="575192"/>
            <a:ext cx="36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 Light"/>
                <a:cs typeface="Myriad Pro Light"/>
              </a:rPr>
              <a:t>internet browsers, circa 1990s</a:t>
            </a:r>
            <a:endParaRPr lang="en-US" dirty="0">
              <a:latin typeface="Myriad Pro Light"/>
              <a:cs typeface="Myriad Pro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921" y="575192"/>
            <a:ext cx="36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 Light"/>
                <a:cs typeface="Myriad Pro Light"/>
              </a:rPr>
              <a:t>internet browsers, today</a:t>
            </a:r>
            <a:endParaRPr lang="en-US" dirty="0">
              <a:latin typeface="Myriad Pro Light"/>
              <a:cs typeface="Myriad Pr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3921" y="575192"/>
            <a:ext cx="36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 Light"/>
                <a:cs typeface="Myriad Pro Light"/>
              </a:rPr>
              <a:t>genome browsers</a:t>
            </a:r>
            <a:endParaRPr lang="en-US" dirty="0">
              <a:latin typeface="Myriad Pro Light"/>
              <a:cs typeface="Myriad Pro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3921" y="575192"/>
            <a:ext cx="36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 Light"/>
                <a:cs typeface="Myriad Pro Light"/>
              </a:rPr>
              <a:t>genome browsers, in the future</a:t>
            </a:r>
            <a:endParaRPr lang="en-US" dirty="0">
              <a:latin typeface="Myriad Pro Light"/>
              <a:cs typeface="Myriad Pro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159256" y="1040892"/>
            <a:ext cx="0" cy="41595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20110" y="1048360"/>
            <a:ext cx="0" cy="41595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" y="2069947"/>
            <a:ext cx="9144000" cy="44187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8" y="2069947"/>
            <a:ext cx="6042225" cy="573800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l="10192" t="23530" r="4061" b="3281"/>
          <a:stretch/>
        </p:blipFill>
        <p:spPr>
          <a:xfrm>
            <a:off x="603922" y="2069947"/>
            <a:ext cx="7840740" cy="3544919"/>
          </a:xfrm>
          <a:prstGeom prst="rect">
            <a:avLst/>
          </a:prstGeom>
        </p:spPr>
      </p:pic>
      <p:pic>
        <p:nvPicPr>
          <p:cNvPr id="42" name="Picture 41" descr="cft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8" y="1989739"/>
            <a:ext cx="4316908" cy="45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8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0" presetClass="entr" presetSubtype="0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10" presetClass="entr" presetSubtype="0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50"/>
                            </p:stCondLst>
                            <p:childTnLst>
                              <p:par>
                                <p:cTn id="60" presetID="10" presetClass="entr" presetSubtype="0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00"/>
                            </p:stCondLst>
                            <p:childTnLst>
                              <p:par>
                                <p:cTn id="84" presetID="10" presetClass="entr" presetSubtype="0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0" grpId="1" build="p"/>
      <p:bldP spid="10" grpId="2" build="allAtOnce" rev="1"/>
      <p:bldP spid="15" grpId="0" build="p"/>
      <p:bldP spid="15" grpId="1" build="allAtOnce" rev="1"/>
      <p:bldP spid="17" grpId="0" build="p"/>
      <p:bldP spid="17" grpId="1" build="allAtOnce" rev="1"/>
      <p:bldP spid="23" grpId="0"/>
      <p:bldP spid="23" grpId="1"/>
      <p:bldP spid="24" grpId="0"/>
      <p:bldP spid="24" grpId="1"/>
      <p:bldP spid="25" grpId="0"/>
      <p:bldP spid="25" grpId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8468969" y="1040892"/>
            <a:ext cx="0" cy="41595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53706" y="930867"/>
            <a:ext cx="8088270" cy="64236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7819" y="1040892"/>
            <a:ext cx="77468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latin typeface="Myriad Pro Light"/>
                <a:cs typeface="Myriad Pro Light"/>
              </a:rPr>
              <a:t>http://</a:t>
            </a:r>
            <a:r>
              <a:rPr lang="en-US" sz="2800" dirty="0">
                <a:latin typeface="Myriad Pro Light"/>
                <a:cs typeface="Myriad Pro Light"/>
              </a:rPr>
              <a:t>meetings. </a:t>
            </a:r>
            <a:r>
              <a:rPr lang="en-US" sz="2800" dirty="0" err="1">
                <a:latin typeface="Myriad Pro Light"/>
                <a:cs typeface="Myriad Pro Light"/>
              </a:rPr>
              <a:t>cshl.edu</a:t>
            </a:r>
            <a:r>
              <a:rPr lang="en-US" sz="2800" dirty="0">
                <a:latin typeface="Myriad Pro Light"/>
                <a:cs typeface="Myriad Pro Light"/>
              </a:rPr>
              <a:t>/meetings/2013/info13.shtml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818" y="1040892"/>
            <a:ext cx="4172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latin typeface="Myriad Pro Light"/>
                <a:cs typeface="Myriad Pro Light"/>
              </a:rPr>
              <a:t>Genome Informatics</a:t>
            </a:r>
            <a:endParaRPr lang="en-US" sz="2800" dirty="0">
              <a:latin typeface="Myriad Pro Light"/>
              <a:cs typeface="Myriad Pro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921" y="575192"/>
            <a:ext cx="36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 Light"/>
                <a:cs typeface="Myriad Pro Light"/>
              </a:rPr>
              <a:t>internet browsers, circa 1990s</a:t>
            </a:r>
            <a:endParaRPr lang="en-US" dirty="0">
              <a:latin typeface="Myriad Pro Light"/>
              <a:cs typeface="Myriad Pro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921" y="575192"/>
            <a:ext cx="36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 Light"/>
                <a:cs typeface="Myriad Pro Light"/>
              </a:rPr>
              <a:t>internet browsers, today</a:t>
            </a:r>
            <a:endParaRPr lang="en-US" dirty="0">
              <a:latin typeface="Myriad Pro Light"/>
              <a:cs typeface="Myriad Pro Ligh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20110" y="1048360"/>
            <a:ext cx="0" cy="41595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" y="2069947"/>
            <a:ext cx="9144000" cy="44187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8" y="2069947"/>
            <a:ext cx="6042225" cy="57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7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0" presetClass="entr" presetSubtype="0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10" presetClass="entr" presetSubtype="0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" grpId="1" build="allAtOnce" rev="1"/>
      <p:bldP spid="15" grpId="0" build="p"/>
      <p:bldP spid="23" grpId="0"/>
      <p:bldP spid="23" grpId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natural language</a:t>
            </a:r>
          </a:p>
          <a:p>
            <a:r>
              <a:rPr lang="en-US" dirty="0" smtClean="0"/>
              <a:t>search huge volumes of data </a:t>
            </a:r>
          </a:p>
          <a:p>
            <a:r>
              <a:rPr lang="en-US" dirty="0" smtClean="0"/>
              <a:t>results return quickly</a:t>
            </a:r>
          </a:p>
          <a:p>
            <a:r>
              <a:rPr lang="en-US" dirty="0" smtClean="0"/>
              <a:t>provide links to relevant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97818" y="1040892"/>
            <a:ext cx="4172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latin typeface="Myriad Pro Light"/>
                <a:cs typeface="Myriad Pro Light"/>
              </a:rPr>
              <a:t>Causal mutations in my data</a:t>
            </a:r>
            <a:endParaRPr lang="en-US" sz="2800" dirty="0">
              <a:latin typeface="Myriad Pro Light"/>
              <a:cs typeface="Myriad Pro 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3706" y="930867"/>
            <a:ext cx="8088270" cy="64236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7818" y="1055829"/>
            <a:ext cx="37539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 smtClean="0">
                <a:latin typeface="Myriad Pro Light"/>
                <a:cs typeface="Myriad Pro Light"/>
              </a:rPr>
              <a:t>chrX</a:t>
            </a:r>
            <a:r>
              <a:rPr lang="en-US" sz="2800" dirty="0" smtClean="0">
                <a:latin typeface="Myriad Pro Light"/>
                <a:cs typeface="Myriad Pro Light"/>
              </a:rPr>
              <a:t>: 2,456,983 </a:t>
            </a:r>
            <a:r>
              <a:rPr lang="en-US" sz="2800" dirty="0">
                <a:latin typeface="Myriad Pro Light"/>
                <a:cs typeface="Myriad Pro Light"/>
              </a:rPr>
              <a:t>- </a:t>
            </a:r>
            <a:r>
              <a:rPr lang="en-US" sz="2800" dirty="0" smtClean="0">
                <a:latin typeface="Myriad Pro Light"/>
                <a:cs typeface="Myriad Pro Light"/>
              </a:rPr>
              <a:t>2,504,232</a:t>
            </a:r>
            <a:endParaRPr lang="en-US" sz="2800" dirty="0">
              <a:latin typeface="Myriad Pro Light"/>
              <a:cs typeface="Myriad Pro Ligh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451729" y="1055829"/>
            <a:ext cx="0" cy="41595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921" y="575192"/>
            <a:ext cx="36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 Light"/>
                <a:cs typeface="Myriad Pro Light"/>
              </a:rPr>
              <a:t>genome browsers</a:t>
            </a:r>
            <a:endParaRPr lang="en-US" dirty="0">
              <a:latin typeface="Myriad Pro Light"/>
              <a:cs typeface="Myriad Pro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3921" y="575192"/>
            <a:ext cx="36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 Light"/>
                <a:cs typeface="Myriad Pro Light"/>
              </a:rPr>
              <a:t>genome browsers, in the future</a:t>
            </a:r>
            <a:endParaRPr lang="en-US" dirty="0">
              <a:latin typeface="Myriad Pro Light"/>
              <a:cs typeface="Myriad Pro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743021" y="1055833"/>
            <a:ext cx="0" cy="41595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l="10192" t="23530" r="4061" b="3281"/>
          <a:stretch/>
        </p:blipFill>
        <p:spPr>
          <a:xfrm>
            <a:off x="603922" y="2069947"/>
            <a:ext cx="7840740" cy="3544919"/>
          </a:xfrm>
          <a:prstGeom prst="rect">
            <a:avLst/>
          </a:prstGeom>
        </p:spPr>
      </p:pic>
      <p:pic>
        <p:nvPicPr>
          <p:cNvPr id="42" name="Picture 41" descr="cft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8" y="1915034"/>
            <a:ext cx="4316908" cy="45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4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50"/>
                            </p:stCondLst>
                            <p:childTnLst>
                              <p:par>
                                <p:cTn id="12" presetID="10" presetClass="entr" presetSubtype="0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10" presetClass="entr" presetSubtype="0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7" grpId="0" build="p"/>
      <p:bldP spid="17" grpId="1" build="allAtOnce" rev="1"/>
      <p:bldP spid="25" grpId="0"/>
      <p:bldP spid="25" grpId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MedSavant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search engine </a:t>
            </a:r>
            <a:r>
              <a:rPr lang="en-US" dirty="0" smtClean="0"/>
              <a:t>for genetic variants</a:t>
            </a:r>
          </a:p>
          <a:p>
            <a:pPr lvl="1">
              <a:buFont typeface="Arial"/>
              <a:buChar char="•"/>
            </a:pPr>
            <a:r>
              <a:rPr lang="en-US" dirty="0"/>
              <a:t>use natural </a:t>
            </a:r>
            <a:r>
              <a:rPr lang="en-US" dirty="0" smtClean="0"/>
              <a:t>language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search </a:t>
            </a:r>
            <a:r>
              <a:rPr lang="en-US" dirty="0"/>
              <a:t>huge volumes </a:t>
            </a:r>
            <a:r>
              <a:rPr lang="en-US" dirty="0" smtClean="0"/>
              <a:t>of genetic data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results </a:t>
            </a:r>
            <a:r>
              <a:rPr lang="en-US" dirty="0"/>
              <a:t>return </a:t>
            </a:r>
            <a:r>
              <a:rPr lang="en-US" dirty="0" smtClean="0"/>
              <a:t>quickly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provide </a:t>
            </a:r>
            <a:r>
              <a:rPr lang="en-US" dirty="0"/>
              <a:t>links to relevant results</a:t>
            </a:r>
          </a:p>
          <a:p>
            <a:pPr lvl="2"/>
            <a:r>
              <a:rPr lang="en-US" dirty="0" smtClean="0"/>
              <a:t>spreadsheet format</a:t>
            </a:r>
          </a:p>
          <a:p>
            <a:pPr lvl="2"/>
            <a:r>
              <a:rPr lang="en-US" dirty="0" smtClean="0"/>
              <a:t>genome browser</a:t>
            </a:r>
          </a:p>
          <a:p>
            <a:pPr lvl="2"/>
            <a:r>
              <a:rPr lang="en-US" dirty="0" smtClean="0"/>
              <a:t>external datasets,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MedSavant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472</Words>
  <Application>Microsoft Macintosh PowerPoint</Application>
  <PresentationFormat>On-screen Show (4:3)</PresentationFormat>
  <Paragraphs>92</Paragraphs>
  <Slides>20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MedSavant</vt:lpstr>
      <vt:lpstr>Causal Variant Discovery</vt:lpstr>
      <vt:lpstr>Variant Search and Inspection</vt:lpstr>
      <vt:lpstr>PowerPoint Presentation</vt:lpstr>
      <vt:lpstr>PowerPoint Presentation</vt:lpstr>
      <vt:lpstr>Search Engines</vt:lpstr>
      <vt:lpstr>PowerPoint Presentation</vt:lpstr>
      <vt:lpstr>MedSavant</vt:lpstr>
      <vt:lpstr>MedSavant Performance</vt:lpstr>
      <vt:lpstr>PowerPoint Presentation</vt:lpstr>
      <vt:lpstr>There’s an app for that</vt:lpstr>
      <vt:lpstr>MedSavant Clinic</vt:lpstr>
      <vt:lpstr>Mendel</vt:lpstr>
      <vt:lpstr>FORGE</vt:lpstr>
      <vt:lpstr>Joubert Syndrome</vt:lpstr>
      <vt:lpstr>PowerPoint Presentation</vt:lpstr>
      <vt:lpstr>PowerPoint Presentation</vt:lpstr>
      <vt:lpstr>Mendel Results</vt:lpstr>
      <vt:lpstr>Summary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MedSavant</dc:title>
  <dc:creator>Marc Fiume</dc:creator>
  <cp:lastModifiedBy>Marc Fiume</cp:lastModifiedBy>
  <cp:revision>112</cp:revision>
  <dcterms:created xsi:type="dcterms:W3CDTF">2013-10-22T04:55:11Z</dcterms:created>
  <dcterms:modified xsi:type="dcterms:W3CDTF">2013-10-24T02:48:19Z</dcterms:modified>
</cp:coreProperties>
</file>