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84" r:id="rId3"/>
    <p:sldId id="285" r:id="rId4"/>
    <p:sldId id="286" r:id="rId5"/>
    <p:sldId id="287" r:id="rId6"/>
    <p:sldId id="293" r:id="rId7"/>
    <p:sldId id="288" r:id="rId8"/>
    <p:sldId id="289" r:id="rId9"/>
    <p:sldId id="290" r:id="rId10"/>
    <p:sldId id="294" r:id="rId11"/>
    <p:sldId id="295" r:id="rId12"/>
    <p:sldId id="296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9.svg"/><Relationship Id="rId1" Type="http://schemas.openxmlformats.org/officeDocument/2006/relationships/image" Target="../media/image18.png"/><Relationship Id="rId6" Type="http://schemas.openxmlformats.org/officeDocument/2006/relationships/image" Target="../media/image13.svg"/><Relationship Id="rId5" Type="http://schemas.openxmlformats.org/officeDocument/2006/relationships/image" Target="../media/image20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B0DC8-B1B0-45A9-9C42-CB987FA7C30E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04CD9C-529D-4ACC-BD81-38277F89708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Exploration</a:t>
          </a:r>
        </a:p>
      </dgm:t>
    </dgm:pt>
    <dgm:pt modelId="{13269E24-BE2A-4C57-B178-518FC23037D5}" type="parTrans" cxnId="{8548CEB1-39DF-48E5-BF98-CC3336BB9347}">
      <dgm:prSet/>
      <dgm:spPr/>
      <dgm:t>
        <a:bodyPr/>
        <a:lstStyle/>
        <a:p>
          <a:endParaRPr lang="en-US"/>
        </a:p>
      </dgm:t>
    </dgm:pt>
    <dgm:pt modelId="{E09DB720-411E-4D25-95BA-291CFA0DD24B}" type="sibTrans" cxnId="{8548CEB1-39DF-48E5-BF98-CC3336BB9347}">
      <dgm:prSet/>
      <dgm:spPr/>
      <dgm:t>
        <a:bodyPr/>
        <a:lstStyle/>
        <a:p>
          <a:endParaRPr lang="en-US"/>
        </a:p>
      </dgm:t>
    </dgm:pt>
    <dgm:pt modelId="{923BBEFE-678E-45A0-8942-6209C1B39D0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Mortgage Transition Model</a:t>
          </a:r>
        </a:p>
      </dgm:t>
    </dgm:pt>
    <dgm:pt modelId="{259DA89A-5C31-4598-9E0A-4E0A01A1DF13}" type="parTrans" cxnId="{5D5624BB-6740-48B7-9862-0753037A6384}">
      <dgm:prSet/>
      <dgm:spPr/>
      <dgm:t>
        <a:bodyPr/>
        <a:lstStyle/>
        <a:p>
          <a:endParaRPr lang="en-US"/>
        </a:p>
      </dgm:t>
    </dgm:pt>
    <dgm:pt modelId="{851E36EE-3225-471E-B8ED-6523275955D1}" type="sibTrans" cxnId="{5D5624BB-6740-48B7-9862-0753037A6384}">
      <dgm:prSet/>
      <dgm:spPr/>
      <dgm:t>
        <a:bodyPr/>
        <a:lstStyle/>
        <a:p>
          <a:endParaRPr lang="en-US"/>
        </a:p>
      </dgm:t>
    </dgm:pt>
    <dgm:pt modelId="{29B4EADA-F6F7-42F3-B486-856202B3DAD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Transition Matrix</a:t>
          </a:r>
        </a:p>
      </dgm:t>
    </dgm:pt>
    <dgm:pt modelId="{2CC6089E-13BC-491E-928D-6E179170A6E0}" type="parTrans" cxnId="{6E1BB1C2-89FE-414D-86E1-44EE82F6905E}">
      <dgm:prSet/>
      <dgm:spPr/>
      <dgm:t>
        <a:bodyPr/>
        <a:lstStyle/>
        <a:p>
          <a:endParaRPr lang="en-US"/>
        </a:p>
      </dgm:t>
    </dgm:pt>
    <dgm:pt modelId="{487EBE5A-2228-447C-B6A0-881DBB248792}" type="sibTrans" cxnId="{6E1BB1C2-89FE-414D-86E1-44EE82F6905E}">
      <dgm:prSet/>
      <dgm:spPr/>
      <dgm:t>
        <a:bodyPr/>
        <a:lstStyle/>
        <a:p>
          <a:endParaRPr lang="en-US"/>
        </a:p>
      </dgm:t>
    </dgm:pt>
    <dgm:pt modelId="{355D0330-12F6-43B9-811E-A32B6829E12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Validating Results</a:t>
          </a:r>
        </a:p>
      </dgm:t>
    </dgm:pt>
    <dgm:pt modelId="{F00D00E2-7BA4-4744-9B9E-0C898990FFCB}" type="parTrans" cxnId="{94C8F020-0F1C-4B59-A8A8-9186B88EAD7A}">
      <dgm:prSet/>
      <dgm:spPr/>
      <dgm:t>
        <a:bodyPr/>
        <a:lstStyle/>
        <a:p>
          <a:endParaRPr lang="en-US"/>
        </a:p>
      </dgm:t>
    </dgm:pt>
    <dgm:pt modelId="{17EDC03B-858B-4594-99C4-70BB1DF9AD85}" type="sibTrans" cxnId="{94C8F020-0F1C-4B59-A8A8-9186B88EAD7A}">
      <dgm:prSet/>
      <dgm:spPr/>
      <dgm:t>
        <a:bodyPr/>
        <a:lstStyle/>
        <a:p>
          <a:endParaRPr lang="en-US"/>
        </a:p>
      </dgm:t>
    </dgm:pt>
    <dgm:pt modelId="{33DFA62F-3420-4E5A-9D71-888083DA0B9E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LGD &amp; EAD</a:t>
          </a:r>
        </a:p>
      </dgm:t>
    </dgm:pt>
    <dgm:pt modelId="{73C0704F-44FA-466B-86A8-89658CE30892}" type="parTrans" cxnId="{C2F888B1-4D58-4F1A-B964-FAF4771B100F}">
      <dgm:prSet/>
      <dgm:spPr/>
      <dgm:t>
        <a:bodyPr/>
        <a:lstStyle/>
        <a:p>
          <a:endParaRPr lang="en-US"/>
        </a:p>
      </dgm:t>
    </dgm:pt>
    <dgm:pt modelId="{0452D1E3-1079-4A7D-B665-2F30E105617A}" type="sibTrans" cxnId="{C2F888B1-4D58-4F1A-B964-FAF4771B100F}">
      <dgm:prSet/>
      <dgm:spPr/>
      <dgm:t>
        <a:bodyPr/>
        <a:lstStyle/>
        <a:p>
          <a:endParaRPr lang="en-US"/>
        </a:p>
      </dgm:t>
    </dgm:pt>
    <dgm:pt modelId="{3D3E56BD-A77F-4579-BD57-28388BD7C74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Vintage Model </a:t>
          </a:r>
        </a:p>
      </dgm:t>
    </dgm:pt>
    <dgm:pt modelId="{6BDD4303-7D24-4016-B4C6-9B6D07C28423}" type="parTrans" cxnId="{06259EAC-03B4-46CB-B450-BFB345302D69}">
      <dgm:prSet/>
      <dgm:spPr/>
      <dgm:t>
        <a:bodyPr/>
        <a:lstStyle/>
        <a:p>
          <a:endParaRPr lang="en-US"/>
        </a:p>
      </dgm:t>
    </dgm:pt>
    <dgm:pt modelId="{ABB9546B-FD69-4D88-A67C-FC1455563E0A}" type="sibTrans" cxnId="{06259EAC-03B4-46CB-B450-BFB345302D69}">
      <dgm:prSet/>
      <dgm:spPr/>
      <dgm:t>
        <a:bodyPr/>
        <a:lstStyle/>
        <a:p>
          <a:endParaRPr lang="en-US"/>
        </a:p>
      </dgm:t>
    </dgm:pt>
    <dgm:pt modelId="{70837FDD-6C8A-452D-84A9-F786C1EBB022}" type="pres">
      <dgm:prSet presAssocID="{7ACB0DC8-B1B0-45A9-9C42-CB987FA7C30E}" presName="CompostProcess" presStyleCnt="0">
        <dgm:presLayoutVars>
          <dgm:dir/>
          <dgm:resizeHandles val="exact"/>
        </dgm:presLayoutVars>
      </dgm:prSet>
      <dgm:spPr/>
    </dgm:pt>
    <dgm:pt modelId="{BAA62FE3-A0D1-4738-8628-8005C514A979}" type="pres">
      <dgm:prSet presAssocID="{7ACB0DC8-B1B0-45A9-9C42-CB987FA7C30E}" presName="arrow" presStyleLbl="bgShp" presStyleIdx="0" presStyleCnt="1"/>
      <dgm:spPr/>
    </dgm:pt>
    <dgm:pt modelId="{298826A4-0FC4-4F00-A9CD-6068FEF75870}" type="pres">
      <dgm:prSet presAssocID="{7ACB0DC8-B1B0-45A9-9C42-CB987FA7C30E}" presName="linearProcess" presStyleCnt="0"/>
      <dgm:spPr/>
    </dgm:pt>
    <dgm:pt modelId="{724449DB-0975-4374-858B-AF6D6B68F821}" type="pres">
      <dgm:prSet presAssocID="{4D04CD9C-529D-4ACC-BD81-38277F89708B}" presName="textNode" presStyleLbl="node1" presStyleIdx="0" presStyleCnt="6">
        <dgm:presLayoutVars>
          <dgm:bulletEnabled val="1"/>
        </dgm:presLayoutVars>
      </dgm:prSet>
      <dgm:spPr/>
    </dgm:pt>
    <dgm:pt modelId="{4A07F5F6-2530-410B-806A-F51E1B640C21}" type="pres">
      <dgm:prSet presAssocID="{E09DB720-411E-4D25-95BA-291CFA0DD24B}" presName="sibTrans" presStyleCnt="0"/>
      <dgm:spPr/>
    </dgm:pt>
    <dgm:pt modelId="{2AF60F0E-C700-4D77-89B6-3469561EE41D}" type="pres">
      <dgm:prSet presAssocID="{3D3E56BD-A77F-4579-BD57-28388BD7C742}" presName="textNode" presStyleLbl="node1" presStyleIdx="1" presStyleCnt="6">
        <dgm:presLayoutVars>
          <dgm:bulletEnabled val="1"/>
        </dgm:presLayoutVars>
      </dgm:prSet>
      <dgm:spPr/>
    </dgm:pt>
    <dgm:pt modelId="{093EFB64-D3CF-488C-B8C4-4521EAD69C9B}" type="pres">
      <dgm:prSet presAssocID="{ABB9546B-FD69-4D88-A67C-FC1455563E0A}" presName="sibTrans" presStyleCnt="0"/>
      <dgm:spPr/>
    </dgm:pt>
    <dgm:pt modelId="{7E7927C8-A099-496C-B33E-91C5E40CAA31}" type="pres">
      <dgm:prSet presAssocID="{923BBEFE-678E-45A0-8942-6209C1B39D01}" presName="textNode" presStyleLbl="node1" presStyleIdx="2" presStyleCnt="6">
        <dgm:presLayoutVars>
          <dgm:bulletEnabled val="1"/>
        </dgm:presLayoutVars>
      </dgm:prSet>
      <dgm:spPr/>
    </dgm:pt>
    <dgm:pt modelId="{831BDA51-DD86-45B5-B32C-8E95AA90D66E}" type="pres">
      <dgm:prSet presAssocID="{851E36EE-3225-471E-B8ED-6523275955D1}" presName="sibTrans" presStyleCnt="0"/>
      <dgm:spPr/>
    </dgm:pt>
    <dgm:pt modelId="{20384297-6FDB-42FC-896F-3B2A628D03D9}" type="pres">
      <dgm:prSet presAssocID="{29B4EADA-F6F7-42F3-B486-856202B3DAD9}" presName="textNode" presStyleLbl="node1" presStyleIdx="3" presStyleCnt="6">
        <dgm:presLayoutVars>
          <dgm:bulletEnabled val="1"/>
        </dgm:presLayoutVars>
      </dgm:prSet>
      <dgm:spPr/>
    </dgm:pt>
    <dgm:pt modelId="{2D560DEF-2ADE-4661-A606-10E0B5F842AF}" type="pres">
      <dgm:prSet presAssocID="{487EBE5A-2228-447C-B6A0-881DBB248792}" presName="sibTrans" presStyleCnt="0"/>
      <dgm:spPr/>
    </dgm:pt>
    <dgm:pt modelId="{EB114648-60D1-46D3-846B-B632B1DF2C25}" type="pres">
      <dgm:prSet presAssocID="{355D0330-12F6-43B9-811E-A32B6829E122}" presName="textNode" presStyleLbl="node1" presStyleIdx="4" presStyleCnt="6">
        <dgm:presLayoutVars>
          <dgm:bulletEnabled val="1"/>
        </dgm:presLayoutVars>
      </dgm:prSet>
      <dgm:spPr/>
    </dgm:pt>
    <dgm:pt modelId="{11FF80B0-261A-438A-9E73-B3F83B993158}" type="pres">
      <dgm:prSet presAssocID="{17EDC03B-858B-4594-99C4-70BB1DF9AD85}" presName="sibTrans" presStyleCnt="0"/>
      <dgm:spPr/>
    </dgm:pt>
    <dgm:pt modelId="{292F53C6-4AD3-4045-A25A-932D7C15DDA7}" type="pres">
      <dgm:prSet presAssocID="{33DFA62F-3420-4E5A-9D71-888083DA0B9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C29AF00-5F25-4887-89F9-2176E3394275}" type="presOf" srcId="{923BBEFE-678E-45A0-8942-6209C1B39D01}" destId="{7E7927C8-A099-496C-B33E-91C5E40CAA31}" srcOrd="0" destOrd="0" presId="urn:microsoft.com/office/officeart/2005/8/layout/hProcess9"/>
    <dgm:cxn modelId="{C0B1FE0B-054F-4B6E-8521-E4A27D8C8242}" type="presOf" srcId="{29B4EADA-F6F7-42F3-B486-856202B3DAD9}" destId="{20384297-6FDB-42FC-896F-3B2A628D03D9}" srcOrd="0" destOrd="0" presId="urn:microsoft.com/office/officeart/2005/8/layout/hProcess9"/>
    <dgm:cxn modelId="{94C8F020-0F1C-4B59-A8A8-9186B88EAD7A}" srcId="{7ACB0DC8-B1B0-45A9-9C42-CB987FA7C30E}" destId="{355D0330-12F6-43B9-811E-A32B6829E122}" srcOrd="4" destOrd="0" parTransId="{F00D00E2-7BA4-4744-9B9E-0C898990FFCB}" sibTransId="{17EDC03B-858B-4594-99C4-70BB1DF9AD85}"/>
    <dgm:cxn modelId="{1E0BB339-D546-40D8-83A0-D1234D4964EE}" type="presOf" srcId="{7ACB0DC8-B1B0-45A9-9C42-CB987FA7C30E}" destId="{70837FDD-6C8A-452D-84A9-F786C1EBB022}" srcOrd="0" destOrd="0" presId="urn:microsoft.com/office/officeart/2005/8/layout/hProcess9"/>
    <dgm:cxn modelId="{FDF3497E-CF73-4B59-A706-8A4E6DDB0235}" type="presOf" srcId="{3D3E56BD-A77F-4579-BD57-28388BD7C742}" destId="{2AF60F0E-C700-4D77-89B6-3469561EE41D}" srcOrd="0" destOrd="0" presId="urn:microsoft.com/office/officeart/2005/8/layout/hProcess9"/>
    <dgm:cxn modelId="{A8CD4583-8499-4ED8-BE9B-4A323054EBE5}" type="presOf" srcId="{355D0330-12F6-43B9-811E-A32B6829E122}" destId="{EB114648-60D1-46D3-846B-B632B1DF2C25}" srcOrd="0" destOrd="0" presId="urn:microsoft.com/office/officeart/2005/8/layout/hProcess9"/>
    <dgm:cxn modelId="{34DAA790-B235-4296-B071-974811F5D7D1}" type="presOf" srcId="{33DFA62F-3420-4E5A-9D71-888083DA0B9E}" destId="{292F53C6-4AD3-4045-A25A-932D7C15DDA7}" srcOrd="0" destOrd="0" presId="urn:microsoft.com/office/officeart/2005/8/layout/hProcess9"/>
    <dgm:cxn modelId="{06259EAC-03B4-46CB-B450-BFB345302D69}" srcId="{7ACB0DC8-B1B0-45A9-9C42-CB987FA7C30E}" destId="{3D3E56BD-A77F-4579-BD57-28388BD7C742}" srcOrd="1" destOrd="0" parTransId="{6BDD4303-7D24-4016-B4C6-9B6D07C28423}" sibTransId="{ABB9546B-FD69-4D88-A67C-FC1455563E0A}"/>
    <dgm:cxn modelId="{C2F888B1-4D58-4F1A-B964-FAF4771B100F}" srcId="{7ACB0DC8-B1B0-45A9-9C42-CB987FA7C30E}" destId="{33DFA62F-3420-4E5A-9D71-888083DA0B9E}" srcOrd="5" destOrd="0" parTransId="{73C0704F-44FA-466B-86A8-89658CE30892}" sibTransId="{0452D1E3-1079-4A7D-B665-2F30E105617A}"/>
    <dgm:cxn modelId="{8548CEB1-39DF-48E5-BF98-CC3336BB9347}" srcId="{7ACB0DC8-B1B0-45A9-9C42-CB987FA7C30E}" destId="{4D04CD9C-529D-4ACC-BD81-38277F89708B}" srcOrd="0" destOrd="0" parTransId="{13269E24-BE2A-4C57-B178-518FC23037D5}" sibTransId="{E09DB720-411E-4D25-95BA-291CFA0DD24B}"/>
    <dgm:cxn modelId="{5D5624BB-6740-48B7-9862-0753037A6384}" srcId="{7ACB0DC8-B1B0-45A9-9C42-CB987FA7C30E}" destId="{923BBEFE-678E-45A0-8942-6209C1B39D01}" srcOrd="2" destOrd="0" parTransId="{259DA89A-5C31-4598-9E0A-4E0A01A1DF13}" sibTransId="{851E36EE-3225-471E-B8ED-6523275955D1}"/>
    <dgm:cxn modelId="{6E1BB1C2-89FE-414D-86E1-44EE82F6905E}" srcId="{7ACB0DC8-B1B0-45A9-9C42-CB987FA7C30E}" destId="{29B4EADA-F6F7-42F3-B486-856202B3DAD9}" srcOrd="3" destOrd="0" parTransId="{2CC6089E-13BC-491E-928D-6E179170A6E0}" sibTransId="{487EBE5A-2228-447C-B6A0-881DBB248792}"/>
    <dgm:cxn modelId="{D6E5D0EC-F57C-45A6-A845-72CA7D405FE5}" type="presOf" srcId="{4D04CD9C-529D-4ACC-BD81-38277F89708B}" destId="{724449DB-0975-4374-858B-AF6D6B68F821}" srcOrd="0" destOrd="0" presId="urn:microsoft.com/office/officeart/2005/8/layout/hProcess9"/>
    <dgm:cxn modelId="{09928D26-DC99-4A22-9134-AC000C4DCBFB}" type="presParOf" srcId="{70837FDD-6C8A-452D-84A9-F786C1EBB022}" destId="{BAA62FE3-A0D1-4738-8628-8005C514A979}" srcOrd="0" destOrd="0" presId="urn:microsoft.com/office/officeart/2005/8/layout/hProcess9"/>
    <dgm:cxn modelId="{E8588AC5-9718-46F4-919F-A57A08CCEB19}" type="presParOf" srcId="{70837FDD-6C8A-452D-84A9-F786C1EBB022}" destId="{298826A4-0FC4-4F00-A9CD-6068FEF75870}" srcOrd="1" destOrd="0" presId="urn:microsoft.com/office/officeart/2005/8/layout/hProcess9"/>
    <dgm:cxn modelId="{8170E8E8-3F59-4CF0-BEFB-D8D4AB058B76}" type="presParOf" srcId="{298826A4-0FC4-4F00-A9CD-6068FEF75870}" destId="{724449DB-0975-4374-858B-AF6D6B68F821}" srcOrd="0" destOrd="0" presId="urn:microsoft.com/office/officeart/2005/8/layout/hProcess9"/>
    <dgm:cxn modelId="{96BA5227-3929-413C-B14D-388857206310}" type="presParOf" srcId="{298826A4-0FC4-4F00-A9CD-6068FEF75870}" destId="{4A07F5F6-2530-410B-806A-F51E1B640C21}" srcOrd="1" destOrd="0" presId="urn:microsoft.com/office/officeart/2005/8/layout/hProcess9"/>
    <dgm:cxn modelId="{CD8D7460-E226-4B4F-B51B-F7DD92B38B12}" type="presParOf" srcId="{298826A4-0FC4-4F00-A9CD-6068FEF75870}" destId="{2AF60F0E-C700-4D77-89B6-3469561EE41D}" srcOrd="2" destOrd="0" presId="urn:microsoft.com/office/officeart/2005/8/layout/hProcess9"/>
    <dgm:cxn modelId="{832FE95D-E97E-45AA-9361-A787E786DDF5}" type="presParOf" srcId="{298826A4-0FC4-4F00-A9CD-6068FEF75870}" destId="{093EFB64-D3CF-488C-B8C4-4521EAD69C9B}" srcOrd="3" destOrd="0" presId="urn:microsoft.com/office/officeart/2005/8/layout/hProcess9"/>
    <dgm:cxn modelId="{1D135896-2708-4569-BD76-4603160CE16A}" type="presParOf" srcId="{298826A4-0FC4-4F00-A9CD-6068FEF75870}" destId="{7E7927C8-A099-496C-B33E-91C5E40CAA31}" srcOrd="4" destOrd="0" presId="urn:microsoft.com/office/officeart/2005/8/layout/hProcess9"/>
    <dgm:cxn modelId="{B03DEB33-C2A0-4DC6-8754-12DB5C0C6F0A}" type="presParOf" srcId="{298826A4-0FC4-4F00-A9CD-6068FEF75870}" destId="{831BDA51-DD86-45B5-B32C-8E95AA90D66E}" srcOrd="5" destOrd="0" presId="urn:microsoft.com/office/officeart/2005/8/layout/hProcess9"/>
    <dgm:cxn modelId="{B3DFA125-AE54-4ADE-870A-395ED0D7EEBC}" type="presParOf" srcId="{298826A4-0FC4-4F00-A9CD-6068FEF75870}" destId="{20384297-6FDB-42FC-896F-3B2A628D03D9}" srcOrd="6" destOrd="0" presId="urn:microsoft.com/office/officeart/2005/8/layout/hProcess9"/>
    <dgm:cxn modelId="{CF45A492-8BFB-40DB-91AE-3836A770D272}" type="presParOf" srcId="{298826A4-0FC4-4F00-A9CD-6068FEF75870}" destId="{2D560DEF-2ADE-4661-A606-10E0B5F842AF}" srcOrd="7" destOrd="0" presId="urn:microsoft.com/office/officeart/2005/8/layout/hProcess9"/>
    <dgm:cxn modelId="{9A48FAC1-3FBE-47D1-9088-F58CED4F8E69}" type="presParOf" srcId="{298826A4-0FC4-4F00-A9CD-6068FEF75870}" destId="{EB114648-60D1-46D3-846B-B632B1DF2C25}" srcOrd="8" destOrd="0" presId="urn:microsoft.com/office/officeart/2005/8/layout/hProcess9"/>
    <dgm:cxn modelId="{BB4AAA9D-F5DD-4B63-8DE5-400FDE8BE65E}" type="presParOf" srcId="{298826A4-0FC4-4F00-A9CD-6068FEF75870}" destId="{11FF80B0-261A-438A-9E73-B3F83B993158}" srcOrd="9" destOrd="0" presId="urn:microsoft.com/office/officeart/2005/8/layout/hProcess9"/>
    <dgm:cxn modelId="{2FE0F116-5BA0-40AA-A1A9-58F92F98E477}" type="presParOf" srcId="{298826A4-0FC4-4F00-A9CD-6068FEF75870}" destId="{292F53C6-4AD3-4045-A25A-932D7C15DDA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3611D-0F81-47AA-BCF8-2081A75FE3C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CC898C-AD36-41DB-846C-07FD6DAF6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 rate model with closed pools</a:t>
          </a:r>
        </a:p>
      </dgm:t>
    </dgm:pt>
    <dgm:pt modelId="{D78991BD-2A28-48BF-85E6-66D3DD56E403}" type="parTrans" cxnId="{93F2FF3B-B3E8-4558-8A31-8152342389BF}">
      <dgm:prSet/>
      <dgm:spPr/>
      <dgm:t>
        <a:bodyPr/>
        <a:lstStyle/>
        <a:p>
          <a:endParaRPr lang="en-US"/>
        </a:p>
      </dgm:t>
    </dgm:pt>
    <dgm:pt modelId="{7D956C0D-1BFF-4CD3-BA9D-50D4C20F37A7}" type="sibTrans" cxnId="{93F2FF3B-B3E8-4558-8A31-8152342389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95089D-B04B-402C-9203-7C5DC708A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Sorted by origination</a:t>
          </a:r>
        </a:p>
      </dgm:t>
    </dgm:pt>
    <dgm:pt modelId="{C4CABBD3-C6BD-4744-B601-5528CDDBBEDB}" type="parTrans" cxnId="{E977AC7D-BEE7-457B-A55B-787BDE3F4BE0}">
      <dgm:prSet/>
      <dgm:spPr/>
      <dgm:t>
        <a:bodyPr/>
        <a:lstStyle/>
        <a:p>
          <a:endParaRPr lang="en-US"/>
        </a:p>
      </dgm:t>
    </dgm:pt>
    <dgm:pt modelId="{10881BB0-7110-40E5-BC88-D38966A42D5C}" type="sibTrans" cxnId="{E977AC7D-BEE7-457B-A55B-787BDE3F4B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E7A5BE-D29A-4575-B0CA-FFCEAC5F6D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well with homogenous portfolio</a:t>
          </a:r>
        </a:p>
      </dgm:t>
    </dgm:pt>
    <dgm:pt modelId="{00EAE34C-FFD5-4C04-8584-A54A8FB88F41}" type="parTrans" cxnId="{33393763-4304-4E02-986E-FD34BBE7F02D}">
      <dgm:prSet/>
      <dgm:spPr/>
      <dgm:t>
        <a:bodyPr/>
        <a:lstStyle/>
        <a:p>
          <a:endParaRPr lang="en-US"/>
        </a:p>
      </dgm:t>
    </dgm:pt>
    <dgm:pt modelId="{5C82064B-DCD5-4A0E-8A75-D0CA7522E169}" type="sibTrans" cxnId="{33393763-4304-4E02-986E-FD34BBE7F0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B62312-F7C3-425B-ACFE-2C5BCC4EF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 factor (Q), enhances the estimates</a:t>
          </a:r>
        </a:p>
      </dgm:t>
    </dgm:pt>
    <dgm:pt modelId="{CEC5A3B4-3D56-40FA-B2D3-DB484639F069}" type="parTrans" cxnId="{D6B01C7A-0CC1-4E60-9AF5-0E61E07B4D81}">
      <dgm:prSet/>
      <dgm:spPr/>
      <dgm:t>
        <a:bodyPr/>
        <a:lstStyle/>
        <a:p>
          <a:endParaRPr lang="en-US"/>
        </a:p>
      </dgm:t>
    </dgm:pt>
    <dgm:pt modelId="{959ADFF9-6098-4419-9602-4D8972EBC657}" type="sibTrans" cxnId="{D6B01C7A-0CC1-4E60-9AF5-0E61E07B4D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DC69A7-FA33-46F5-993B-17B3587BE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Projected loss rate is given by, </a:t>
          </a:r>
        </a:p>
        <a:p>
          <a:pPr>
            <a:lnSpc>
              <a:spcPct val="100000"/>
            </a:lnSpc>
          </a:pPr>
          <a:r>
            <a:rPr lang="en-US" b="1"/>
            <a:t>LR</a:t>
          </a:r>
          <a:r>
            <a:rPr lang="en-US" b="1" baseline="-25000"/>
            <a:t>Proj</a:t>
          </a:r>
          <a:r>
            <a:rPr lang="en-US" b="1"/>
            <a:t> = [ LR</a:t>
          </a:r>
          <a:r>
            <a:rPr lang="en-US" b="1" baseline="-25000"/>
            <a:t>Avg </a:t>
          </a:r>
          <a:r>
            <a:rPr lang="en-US" b="1"/>
            <a:t>/ Q</a:t>
          </a:r>
          <a:r>
            <a:rPr lang="en-US" b="1" baseline="-25000"/>
            <a:t>Avg </a:t>
          </a:r>
          <a:r>
            <a:rPr lang="en-US" b="1"/>
            <a:t>]* Q</a:t>
          </a:r>
          <a:r>
            <a:rPr lang="en-US" b="1" baseline="-25000"/>
            <a:t>Proj</a:t>
          </a:r>
          <a:endParaRPr lang="en-US" b="1"/>
        </a:p>
      </dgm:t>
    </dgm:pt>
    <dgm:pt modelId="{5775DA2E-7A9F-4C4D-AA74-FDEBDD7A9CA3}" type="parTrans" cxnId="{9742FAC6-106C-463A-981D-26E658C55436}">
      <dgm:prSet/>
      <dgm:spPr/>
      <dgm:t>
        <a:bodyPr/>
        <a:lstStyle/>
        <a:p>
          <a:endParaRPr lang="en-US"/>
        </a:p>
      </dgm:t>
    </dgm:pt>
    <dgm:pt modelId="{7992A499-22DB-4273-80D8-A92BB3CB204B}" type="sibTrans" cxnId="{9742FAC6-106C-463A-981D-26E658C55436}">
      <dgm:prSet/>
      <dgm:spPr/>
      <dgm:t>
        <a:bodyPr/>
        <a:lstStyle/>
        <a:p>
          <a:endParaRPr lang="en-US"/>
        </a:p>
      </dgm:t>
    </dgm:pt>
    <dgm:pt modelId="{13E73159-5187-4C09-A172-780B9CB1A56B}" type="pres">
      <dgm:prSet presAssocID="{C543611D-0F81-47AA-BCF8-2081A75FE3CB}" presName="root" presStyleCnt="0">
        <dgm:presLayoutVars>
          <dgm:dir/>
          <dgm:resizeHandles val="exact"/>
        </dgm:presLayoutVars>
      </dgm:prSet>
      <dgm:spPr/>
    </dgm:pt>
    <dgm:pt modelId="{C5FD634D-2385-4A91-88F9-7ECC1FEF07D9}" type="pres">
      <dgm:prSet presAssocID="{C543611D-0F81-47AA-BCF8-2081A75FE3CB}" presName="container" presStyleCnt="0">
        <dgm:presLayoutVars>
          <dgm:dir/>
          <dgm:resizeHandles val="exact"/>
        </dgm:presLayoutVars>
      </dgm:prSet>
      <dgm:spPr/>
    </dgm:pt>
    <dgm:pt modelId="{61CBD4E2-2A0A-44A2-ABE1-204EBDF80DA0}" type="pres">
      <dgm:prSet presAssocID="{B2CC898C-AD36-41DB-846C-07FD6DAF6382}" presName="compNode" presStyleCnt="0"/>
      <dgm:spPr/>
    </dgm:pt>
    <dgm:pt modelId="{49169BF0-5C27-4E59-A1E3-DCFB066AC253}" type="pres">
      <dgm:prSet presAssocID="{B2CC898C-AD36-41DB-846C-07FD6DAF6382}" presName="iconBgRect" presStyleLbl="bgShp" presStyleIdx="0" presStyleCnt="5"/>
      <dgm:spPr/>
    </dgm:pt>
    <dgm:pt modelId="{3184C760-321B-46AE-AD77-60B2D3C60AE8}" type="pres">
      <dgm:prSet presAssocID="{B2CC898C-AD36-41DB-846C-07FD6DAF63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CCB335-9338-4D2A-BF27-DC0501EB0C66}" type="pres">
      <dgm:prSet presAssocID="{B2CC898C-AD36-41DB-846C-07FD6DAF6382}" presName="spaceRect" presStyleCnt="0"/>
      <dgm:spPr/>
    </dgm:pt>
    <dgm:pt modelId="{2EBE089F-3AA1-4A4F-848D-2C5DE8AC9B9C}" type="pres">
      <dgm:prSet presAssocID="{B2CC898C-AD36-41DB-846C-07FD6DAF6382}" presName="textRect" presStyleLbl="revTx" presStyleIdx="0" presStyleCnt="5">
        <dgm:presLayoutVars>
          <dgm:chMax val="1"/>
          <dgm:chPref val="1"/>
        </dgm:presLayoutVars>
      </dgm:prSet>
      <dgm:spPr/>
    </dgm:pt>
    <dgm:pt modelId="{9CC7D57C-9456-4845-BE15-C37E19E20D08}" type="pres">
      <dgm:prSet presAssocID="{7D956C0D-1BFF-4CD3-BA9D-50D4C20F37A7}" presName="sibTrans" presStyleLbl="sibTrans2D1" presStyleIdx="0" presStyleCnt="0"/>
      <dgm:spPr/>
    </dgm:pt>
    <dgm:pt modelId="{29B29DA9-B782-4A2A-A534-1FF643966038}" type="pres">
      <dgm:prSet presAssocID="{0C95089D-B04B-402C-9203-7C5DC708A42A}" presName="compNode" presStyleCnt="0"/>
      <dgm:spPr/>
    </dgm:pt>
    <dgm:pt modelId="{4ABE5743-C4DA-4EA8-AAFC-6DD04748D078}" type="pres">
      <dgm:prSet presAssocID="{0C95089D-B04B-402C-9203-7C5DC708A42A}" presName="iconBgRect" presStyleLbl="bgShp" presStyleIdx="1" presStyleCnt="5"/>
      <dgm:spPr/>
    </dgm:pt>
    <dgm:pt modelId="{BCE72FB0-3ECB-4D96-945D-A634D17F3ED9}" type="pres">
      <dgm:prSet presAssocID="{0C95089D-B04B-402C-9203-7C5DC708A4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49F4472-D445-47E7-9187-7FB78D031B01}" type="pres">
      <dgm:prSet presAssocID="{0C95089D-B04B-402C-9203-7C5DC708A42A}" presName="spaceRect" presStyleCnt="0"/>
      <dgm:spPr/>
    </dgm:pt>
    <dgm:pt modelId="{C3E40D41-54DC-47B3-A2F9-D58D50F51552}" type="pres">
      <dgm:prSet presAssocID="{0C95089D-B04B-402C-9203-7C5DC708A42A}" presName="textRect" presStyleLbl="revTx" presStyleIdx="1" presStyleCnt="5">
        <dgm:presLayoutVars>
          <dgm:chMax val="1"/>
          <dgm:chPref val="1"/>
        </dgm:presLayoutVars>
      </dgm:prSet>
      <dgm:spPr/>
    </dgm:pt>
    <dgm:pt modelId="{29AAF4B8-340E-4963-90D2-04B4D4C5A3A6}" type="pres">
      <dgm:prSet presAssocID="{10881BB0-7110-40E5-BC88-D38966A42D5C}" presName="sibTrans" presStyleLbl="sibTrans2D1" presStyleIdx="0" presStyleCnt="0"/>
      <dgm:spPr/>
    </dgm:pt>
    <dgm:pt modelId="{0714E620-AEEB-4B8E-BACF-ADF3F7D9A146}" type="pres">
      <dgm:prSet presAssocID="{7AE7A5BE-D29A-4575-B0CA-FFCEAC5F6DB5}" presName="compNode" presStyleCnt="0"/>
      <dgm:spPr/>
    </dgm:pt>
    <dgm:pt modelId="{430D3A2F-D163-4D8E-93C0-470315FBABDF}" type="pres">
      <dgm:prSet presAssocID="{7AE7A5BE-D29A-4575-B0CA-FFCEAC5F6DB5}" presName="iconBgRect" presStyleLbl="bgShp" presStyleIdx="2" presStyleCnt="5"/>
      <dgm:spPr/>
    </dgm:pt>
    <dgm:pt modelId="{F8A7D079-3132-4521-93CE-4EB9CDB13B6D}" type="pres">
      <dgm:prSet presAssocID="{7AE7A5BE-D29A-4575-B0CA-FFCEAC5F6D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Copyright"/>
        </a:ext>
      </dgm:extLst>
    </dgm:pt>
    <dgm:pt modelId="{5B3515F5-DCA7-47C7-ACEC-568E3D6D2BC5}" type="pres">
      <dgm:prSet presAssocID="{7AE7A5BE-D29A-4575-B0CA-FFCEAC5F6DB5}" presName="spaceRect" presStyleCnt="0"/>
      <dgm:spPr/>
    </dgm:pt>
    <dgm:pt modelId="{D7680961-E093-4EB8-996A-05319B0DFA4C}" type="pres">
      <dgm:prSet presAssocID="{7AE7A5BE-D29A-4575-B0CA-FFCEAC5F6DB5}" presName="textRect" presStyleLbl="revTx" presStyleIdx="2" presStyleCnt="5">
        <dgm:presLayoutVars>
          <dgm:chMax val="1"/>
          <dgm:chPref val="1"/>
        </dgm:presLayoutVars>
      </dgm:prSet>
      <dgm:spPr/>
    </dgm:pt>
    <dgm:pt modelId="{34199457-1B29-4089-A4E4-07CEB66966FF}" type="pres">
      <dgm:prSet presAssocID="{5C82064B-DCD5-4A0E-8A75-D0CA7522E169}" presName="sibTrans" presStyleLbl="sibTrans2D1" presStyleIdx="0" presStyleCnt="0"/>
      <dgm:spPr/>
    </dgm:pt>
    <dgm:pt modelId="{A578C384-0506-4EAA-9FFA-9A6E5D0AF05F}" type="pres">
      <dgm:prSet presAssocID="{8AB62312-F7C3-425B-ACFE-2C5BCC4EF7FC}" presName="compNode" presStyleCnt="0"/>
      <dgm:spPr/>
    </dgm:pt>
    <dgm:pt modelId="{92169C94-F043-4CBA-9F08-60B952AFF3EF}" type="pres">
      <dgm:prSet presAssocID="{8AB62312-F7C3-425B-ACFE-2C5BCC4EF7FC}" presName="iconBgRect" presStyleLbl="bgShp" presStyleIdx="3" presStyleCnt="5"/>
      <dgm:spPr/>
    </dgm:pt>
    <dgm:pt modelId="{4F7F9B5A-E215-41F8-8328-0AF6176E2D38}" type="pres">
      <dgm:prSet presAssocID="{8AB62312-F7C3-425B-ACFE-2C5BCC4EF7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DAD3887-DAA0-4EBE-AC99-B23E48D7C4C2}" type="pres">
      <dgm:prSet presAssocID="{8AB62312-F7C3-425B-ACFE-2C5BCC4EF7FC}" presName="spaceRect" presStyleCnt="0"/>
      <dgm:spPr/>
    </dgm:pt>
    <dgm:pt modelId="{BF78D852-D608-433F-A477-0BC66C6D7558}" type="pres">
      <dgm:prSet presAssocID="{8AB62312-F7C3-425B-ACFE-2C5BCC4EF7FC}" presName="textRect" presStyleLbl="revTx" presStyleIdx="3" presStyleCnt="5">
        <dgm:presLayoutVars>
          <dgm:chMax val="1"/>
          <dgm:chPref val="1"/>
        </dgm:presLayoutVars>
      </dgm:prSet>
      <dgm:spPr/>
    </dgm:pt>
    <dgm:pt modelId="{CE3CB896-5B10-440B-93F3-0B0D5FE908B5}" type="pres">
      <dgm:prSet presAssocID="{959ADFF9-6098-4419-9602-4D8972EBC657}" presName="sibTrans" presStyleLbl="sibTrans2D1" presStyleIdx="0" presStyleCnt="0"/>
      <dgm:spPr/>
    </dgm:pt>
    <dgm:pt modelId="{F1739C9B-AC67-45A2-8736-06CACFC65E99}" type="pres">
      <dgm:prSet presAssocID="{EEDC69A7-FA33-46F5-993B-17B3587BE7F0}" presName="compNode" presStyleCnt="0"/>
      <dgm:spPr/>
    </dgm:pt>
    <dgm:pt modelId="{70744F65-84B4-41A1-95C0-C769D42E035E}" type="pres">
      <dgm:prSet presAssocID="{EEDC69A7-FA33-46F5-993B-17B3587BE7F0}" presName="iconBgRect" presStyleLbl="bgShp" presStyleIdx="4" presStyleCnt="5"/>
      <dgm:spPr/>
    </dgm:pt>
    <dgm:pt modelId="{9C32414F-2513-41CE-A1F6-0F8CC91F0273}" type="pres">
      <dgm:prSet presAssocID="{EEDC69A7-FA33-46F5-993B-17B3587BE7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E777D74-F6FE-46C8-B972-F855500F529F}" type="pres">
      <dgm:prSet presAssocID="{EEDC69A7-FA33-46F5-993B-17B3587BE7F0}" presName="spaceRect" presStyleCnt="0"/>
      <dgm:spPr/>
    </dgm:pt>
    <dgm:pt modelId="{37D478AE-26F3-41E8-B34C-B9DA222F3A0E}" type="pres">
      <dgm:prSet presAssocID="{EEDC69A7-FA33-46F5-993B-17B3587BE7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55E406-502B-4C32-A6EA-EDDE6D4E379B}" type="presOf" srcId="{5C82064B-DCD5-4A0E-8A75-D0CA7522E169}" destId="{34199457-1B29-4089-A4E4-07CEB66966FF}" srcOrd="0" destOrd="0" presId="urn:microsoft.com/office/officeart/2018/2/layout/IconCircleList"/>
    <dgm:cxn modelId="{ED88AF0D-30E4-4729-A776-BE24348C7E23}" type="presOf" srcId="{8AB62312-F7C3-425B-ACFE-2C5BCC4EF7FC}" destId="{BF78D852-D608-433F-A477-0BC66C6D7558}" srcOrd="0" destOrd="0" presId="urn:microsoft.com/office/officeart/2018/2/layout/IconCircleList"/>
    <dgm:cxn modelId="{A301EF2A-73C8-4CC2-A02D-2C817301D7A4}" type="presOf" srcId="{959ADFF9-6098-4419-9602-4D8972EBC657}" destId="{CE3CB896-5B10-440B-93F3-0B0D5FE908B5}" srcOrd="0" destOrd="0" presId="urn:microsoft.com/office/officeart/2018/2/layout/IconCircleList"/>
    <dgm:cxn modelId="{93F2FF3B-B3E8-4558-8A31-8152342389BF}" srcId="{C543611D-0F81-47AA-BCF8-2081A75FE3CB}" destId="{B2CC898C-AD36-41DB-846C-07FD6DAF6382}" srcOrd="0" destOrd="0" parTransId="{D78991BD-2A28-48BF-85E6-66D3DD56E403}" sibTransId="{7D956C0D-1BFF-4CD3-BA9D-50D4C20F37A7}"/>
    <dgm:cxn modelId="{CB8A2D5E-93ED-4C6D-8956-FE4D8A76C9E4}" type="presOf" srcId="{0C95089D-B04B-402C-9203-7C5DC708A42A}" destId="{C3E40D41-54DC-47B3-A2F9-D58D50F51552}" srcOrd="0" destOrd="0" presId="urn:microsoft.com/office/officeart/2018/2/layout/IconCircleList"/>
    <dgm:cxn modelId="{33393763-4304-4E02-986E-FD34BBE7F02D}" srcId="{C543611D-0F81-47AA-BCF8-2081A75FE3CB}" destId="{7AE7A5BE-D29A-4575-B0CA-FFCEAC5F6DB5}" srcOrd="2" destOrd="0" parTransId="{00EAE34C-FFD5-4C04-8584-A54A8FB88F41}" sibTransId="{5C82064B-DCD5-4A0E-8A75-D0CA7522E169}"/>
    <dgm:cxn modelId="{56648877-D92F-4B72-AA9D-96CF8514BEE1}" type="presOf" srcId="{10881BB0-7110-40E5-BC88-D38966A42D5C}" destId="{29AAF4B8-340E-4963-90D2-04B4D4C5A3A6}" srcOrd="0" destOrd="0" presId="urn:microsoft.com/office/officeart/2018/2/layout/IconCircleList"/>
    <dgm:cxn modelId="{D6B01C7A-0CC1-4E60-9AF5-0E61E07B4D81}" srcId="{C543611D-0F81-47AA-BCF8-2081A75FE3CB}" destId="{8AB62312-F7C3-425B-ACFE-2C5BCC4EF7FC}" srcOrd="3" destOrd="0" parTransId="{CEC5A3B4-3D56-40FA-B2D3-DB484639F069}" sibTransId="{959ADFF9-6098-4419-9602-4D8972EBC657}"/>
    <dgm:cxn modelId="{E977AC7D-BEE7-457B-A55B-787BDE3F4BE0}" srcId="{C543611D-0F81-47AA-BCF8-2081A75FE3CB}" destId="{0C95089D-B04B-402C-9203-7C5DC708A42A}" srcOrd="1" destOrd="0" parTransId="{C4CABBD3-C6BD-4744-B601-5528CDDBBEDB}" sibTransId="{10881BB0-7110-40E5-BC88-D38966A42D5C}"/>
    <dgm:cxn modelId="{86C8288D-A3A5-4377-9136-C8159AB27F9F}" type="presOf" srcId="{7AE7A5BE-D29A-4575-B0CA-FFCEAC5F6DB5}" destId="{D7680961-E093-4EB8-996A-05319B0DFA4C}" srcOrd="0" destOrd="0" presId="urn:microsoft.com/office/officeart/2018/2/layout/IconCircleList"/>
    <dgm:cxn modelId="{F0AE9DA1-2589-443E-957E-3C7FDAB80040}" type="presOf" srcId="{EEDC69A7-FA33-46F5-993B-17B3587BE7F0}" destId="{37D478AE-26F3-41E8-B34C-B9DA222F3A0E}" srcOrd="0" destOrd="0" presId="urn:microsoft.com/office/officeart/2018/2/layout/IconCircleList"/>
    <dgm:cxn modelId="{0B24B0A9-2C98-4174-8248-629B376A4DCA}" type="presOf" srcId="{B2CC898C-AD36-41DB-846C-07FD6DAF6382}" destId="{2EBE089F-3AA1-4A4F-848D-2C5DE8AC9B9C}" srcOrd="0" destOrd="0" presId="urn:microsoft.com/office/officeart/2018/2/layout/IconCircleList"/>
    <dgm:cxn modelId="{9742FAC6-106C-463A-981D-26E658C55436}" srcId="{C543611D-0F81-47AA-BCF8-2081A75FE3CB}" destId="{EEDC69A7-FA33-46F5-993B-17B3587BE7F0}" srcOrd="4" destOrd="0" parTransId="{5775DA2E-7A9F-4C4D-AA74-FDEBDD7A9CA3}" sibTransId="{7992A499-22DB-4273-80D8-A92BB3CB204B}"/>
    <dgm:cxn modelId="{1DDE1BCD-8C88-4275-97D3-BCD682C6E215}" type="presOf" srcId="{C543611D-0F81-47AA-BCF8-2081A75FE3CB}" destId="{13E73159-5187-4C09-A172-780B9CB1A56B}" srcOrd="0" destOrd="0" presId="urn:microsoft.com/office/officeart/2018/2/layout/IconCircleList"/>
    <dgm:cxn modelId="{625EF6E9-ED56-443C-B8BE-2CCED5D76351}" type="presOf" srcId="{7D956C0D-1BFF-4CD3-BA9D-50D4C20F37A7}" destId="{9CC7D57C-9456-4845-BE15-C37E19E20D08}" srcOrd="0" destOrd="0" presId="urn:microsoft.com/office/officeart/2018/2/layout/IconCircleList"/>
    <dgm:cxn modelId="{7EC2DFE8-22F2-419B-A104-53A6E7DA4226}" type="presParOf" srcId="{13E73159-5187-4C09-A172-780B9CB1A56B}" destId="{C5FD634D-2385-4A91-88F9-7ECC1FEF07D9}" srcOrd="0" destOrd="0" presId="urn:microsoft.com/office/officeart/2018/2/layout/IconCircleList"/>
    <dgm:cxn modelId="{8D436C88-D864-4827-91B0-A015BAEC9B2C}" type="presParOf" srcId="{C5FD634D-2385-4A91-88F9-7ECC1FEF07D9}" destId="{61CBD4E2-2A0A-44A2-ABE1-204EBDF80DA0}" srcOrd="0" destOrd="0" presId="urn:microsoft.com/office/officeart/2018/2/layout/IconCircleList"/>
    <dgm:cxn modelId="{72D59870-721F-4010-B79F-D7BFB4E852E3}" type="presParOf" srcId="{61CBD4E2-2A0A-44A2-ABE1-204EBDF80DA0}" destId="{49169BF0-5C27-4E59-A1E3-DCFB066AC253}" srcOrd="0" destOrd="0" presId="urn:microsoft.com/office/officeart/2018/2/layout/IconCircleList"/>
    <dgm:cxn modelId="{0356A1D1-E17D-4EC3-AC8A-1F8819D83BF5}" type="presParOf" srcId="{61CBD4E2-2A0A-44A2-ABE1-204EBDF80DA0}" destId="{3184C760-321B-46AE-AD77-60B2D3C60AE8}" srcOrd="1" destOrd="0" presId="urn:microsoft.com/office/officeart/2018/2/layout/IconCircleList"/>
    <dgm:cxn modelId="{2B9BFF8C-DD7A-4CCE-A44F-4213D73C0FD8}" type="presParOf" srcId="{61CBD4E2-2A0A-44A2-ABE1-204EBDF80DA0}" destId="{75CCB335-9338-4D2A-BF27-DC0501EB0C66}" srcOrd="2" destOrd="0" presId="urn:microsoft.com/office/officeart/2018/2/layout/IconCircleList"/>
    <dgm:cxn modelId="{A771B6AA-77CE-40FC-845D-1D237DA8E701}" type="presParOf" srcId="{61CBD4E2-2A0A-44A2-ABE1-204EBDF80DA0}" destId="{2EBE089F-3AA1-4A4F-848D-2C5DE8AC9B9C}" srcOrd="3" destOrd="0" presId="urn:microsoft.com/office/officeart/2018/2/layout/IconCircleList"/>
    <dgm:cxn modelId="{047C588A-D3BE-4517-9D44-673BA5B8376A}" type="presParOf" srcId="{C5FD634D-2385-4A91-88F9-7ECC1FEF07D9}" destId="{9CC7D57C-9456-4845-BE15-C37E19E20D08}" srcOrd="1" destOrd="0" presId="urn:microsoft.com/office/officeart/2018/2/layout/IconCircleList"/>
    <dgm:cxn modelId="{BE41F4E1-FD65-4610-8D84-4372509EB585}" type="presParOf" srcId="{C5FD634D-2385-4A91-88F9-7ECC1FEF07D9}" destId="{29B29DA9-B782-4A2A-A534-1FF643966038}" srcOrd="2" destOrd="0" presId="urn:microsoft.com/office/officeart/2018/2/layout/IconCircleList"/>
    <dgm:cxn modelId="{E843330A-F636-4C74-BFC1-4419D49C913F}" type="presParOf" srcId="{29B29DA9-B782-4A2A-A534-1FF643966038}" destId="{4ABE5743-C4DA-4EA8-AAFC-6DD04748D078}" srcOrd="0" destOrd="0" presId="urn:microsoft.com/office/officeart/2018/2/layout/IconCircleList"/>
    <dgm:cxn modelId="{F963735B-0425-44CC-88D1-A78001161E67}" type="presParOf" srcId="{29B29DA9-B782-4A2A-A534-1FF643966038}" destId="{BCE72FB0-3ECB-4D96-945D-A634D17F3ED9}" srcOrd="1" destOrd="0" presId="urn:microsoft.com/office/officeart/2018/2/layout/IconCircleList"/>
    <dgm:cxn modelId="{CC11CDB5-3641-4F30-BBBD-EDFB86F18DF9}" type="presParOf" srcId="{29B29DA9-B782-4A2A-A534-1FF643966038}" destId="{149F4472-D445-47E7-9187-7FB78D031B01}" srcOrd="2" destOrd="0" presId="urn:microsoft.com/office/officeart/2018/2/layout/IconCircleList"/>
    <dgm:cxn modelId="{DA0558D4-E6C1-4137-ABA1-84B0D5AF2E4A}" type="presParOf" srcId="{29B29DA9-B782-4A2A-A534-1FF643966038}" destId="{C3E40D41-54DC-47B3-A2F9-D58D50F51552}" srcOrd="3" destOrd="0" presId="urn:microsoft.com/office/officeart/2018/2/layout/IconCircleList"/>
    <dgm:cxn modelId="{DC1A3A2B-DCD0-4597-B596-E5A85031F956}" type="presParOf" srcId="{C5FD634D-2385-4A91-88F9-7ECC1FEF07D9}" destId="{29AAF4B8-340E-4963-90D2-04B4D4C5A3A6}" srcOrd="3" destOrd="0" presId="urn:microsoft.com/office/officeart/2018/2/layout/IconCircleList"/>
    <dgm:cxn modelId="{49B036DB-26AE-400E-AEA0-7F6387ABCC27}" type="presParOf" srcId="{C5FD634D-2385-4A91-88F9-7ECC1FEF07D9}" destId="{0714E620-AEEB-4B8E-BACF-ADF3F7D9A146}" srcOrd="4" destOrd="0" presId="urn:microsoft.com/office/officeart/2018/2/layout/IconCircleList"/>
    <dgm:cxn modelId="{B80B1534-25F5-4C85-859F-57466E5E32C4}" type="presParOf" srcId="{0714E620-AEEB-4B8E-BACF-ADF3F7D9A146}" destId="{430D3A2F-D163-4D8E-93C0-470315FBABDF}" srcOrd="0" destOrd="0" presId="urn:microsoft.com/office/officeart/2018/2/layout/IconCircleList"/>
    <dgm:cxn modelId="{E31A745E-6334-49D0-BB48-40407ECFC186}" type="presParOf" srcId="{0714E620-AEEB-4B8E-BACF-ADF3F7D9A146}" destId="{F8A7D079-3132-4521-93CE-4EB9CDB13B6D}" srcOrd="1" destOrd="0" presId="urn:microsoft.com/office/officeart/2018/2/layout/IconCircleList"/>
    <dgm:cxn modelId="{5875B506-C894-4DA7-86B0-B57A754891DD}" type="presParOf" srcId="{0714E620-AEEB-4B8E-BACF-ADF3F7D9A146}" destId="{5B3515F5-DCA7-47C7-ACEC-568E3D6D2BC5}" srcOrd="2" destOrd="0" presId="urn:microsoft.com/office/officeart/2018/2/layout/IconCircleList"/>
    <dgm:cxn modelId="{E978FDF1-939A-4233-8C53-6CFF54F468B3}" type="presParOf" srcId="{0714E620-AEEB-4B8E-BACF-ADF3F7D9A146}" destId="{D7680961-E093-4EB8-996A-05319B0DFA4C}" srcOrd="3" destOrd="0" presId="urn:microsoft.com/office/officeart/2018/2/layout/IconCircleList"/>
    <dgm:cxn modelId="{C7549FCA-257A-4F6B-BEFC-4BDC8B7D17FD}" type="presParOf" srcId="{C5FD634D-2385-4A91-88F9-7ECC1FEF07D9}" destId="{34199457-1B29-4089-A4E4-07CEB66966FF}" srcOrd="5" destOrd="0" presId="urn:microsoft.com/office/officeart/2018/2/layout/IconCircleList"/>
    <dgm:cxn modelId="{55990BA4-7D64-41B5-90EB-16F9670DCCFF}" type="presParOf" srcId="{C5FD634D-2385-4A91-88F9-7ECC1FEF07D9}" destId="{A578C384-0506-4EAA-9FFA-9A6E5D0AF05F}" srcOrd="6" destOrd="0" presId="urn:microsoft.com/office/officeart/2018/2/layout/IconCircleList"/>
    <dgm:cxn modelId="{B540298B-6E89-4052-8DEC-85CFE994D48A}" type="presParOf" srcId="{A578C384-0506-4EAA-9FFA-9A6E5D0AF05F}" destId="{92169C94-F043-4CBA-9F08-60B952AFF3EF}" srcOrd="0" destOrd="0" presId="urn:microsoft.com/office/officeart/2018/2/layout/IconCircleList"/>
    <dgm:cxn modelId="{79D7D1D9-03A3-4E96-86D2-742FA6E1B1CE}" type="presParOf" srcId="{A578C384-0506-4EAA-9FFA-9A6E5D0AF05F}" destId="{4F7F9B5A-E215-41F8-8328-0AF6176E2D38}" srcOrd="1" destOrd="0" presId="urn:microsoft.com/office/officeart/2018/2/layout/IconCircleList"/>
    <dgm:cxn modelId="{D77BFDC2-CDD7-4350-94EC-EAABCBE941F3}" type="presParOf" srcId="{A578C384-0506-4EAA-9FFA-9A6E5D0AF05F}" destId="{7DAD3887-DAA0-4EBE-AC99-B23E48D7C4C2}" srcOrd="2" destOrd="0" presId="urn:microsoft.com/office/officeart/2018/2/layout/IconCircleList"/>
    <dgm:cxn modelId="{4D7EC96F-1F05-4BCC-AC1B-B48BEA6F8B5D}" type="presParOf" srcId="{A578C384-0506-4EAA-9FFA-9A6E5D0AF05F}" destId="{BF78D852-D608-433F-A477-0BC66C6D7558}" srcOrd="3" destOrd="0" presId="urn:microsoft.com/office/officeart/2018/2/layout/IconCircleList"/>
    <dgm:cxn modelId="{1F138879-9412-4365-AC90-4761C17E55DD}" type="presParOf" srcId="{C5FD634D-2385-4A91-88F9-7ECC1FEF07D9}" destId="{CE3CB896-5B10-440B-93F3-0B0D5FE908B5}" srcOrd="7" destOrd="0" presId="urn:microsoft.com/office/officeart/2018/2/layout/IconCircleList"/>
    <dgm:cxn modelId="{F527B8A5-1B46-4FC4-9DFB-1D5A6A9F5272}" type="presParOf" srcId="{C5FD634D-2385-4A91-88F9-7ECC1FEF07D9}" destId="{F1739C9B-AC67-45A2-8736-06CACFC65E99}" srcOrd="8" destOrd="0" presId="urn:microsoft.com/office/officeart/2018/2/layout/IconCircleList"/>
    <dgm:cxn modelId="{DC38F673-AC8B-4089-B098-7BB97E351BE0}" type="presParOf" srcId="{F1739C9B-AC67-45A2-8736-06CACFC65E99}" destId="{70744F65-84B4-41A1-95C0-C769D42E035E}" srcOrd="0" destOrd="0" presId="urn:microsoft.com/office/officeart/2018/2/layout/IconCircleList"/>
    <dgm:cxn modelId="{6F97D991-67D1-4AD7-9D03-76C3FF2B9302}" type="presParOf" srcId="{F1739C9B-AC67-45A2-8736-06CACFC65E99}" destId="{9C32414F-2513-41CE-A1F6-0F8CC91F0273}" srcOrd="1" destOrd="0" presId="urn:microsoft.com/office/officeart/2018/2/layout/IconCircleList"/>
    <dgm:cxn modelId="{65E033E3-9230-435B-BD7E-CBB93FC45C49}" type="presParOf" srcId="{F1739C9B-AC67-45A2-8736-06CACFC65E99}" destId="{2E777D74-F6FE-46C8-B972-F855500F529F}" srcOrd="2" destOrd="0" presId="urn:microsoft.com/office/officeart/2018/2/layout/IconCircleList"/>
    <dgm:cxn modelId="{E949E9FF-D391-4621-91EE-9030AC3364DB}" type="presParOf" srcId="{F1739C9B-AC67-45A2-8736-06CACFC65E99}" destId="{37D478AE-26F3-41E8-B34C-B9DA222F3A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2FE3-A0D1-4738-8628-8005C514A979}">
      <dsp:nvSpPr>
        <dsp:cNvPr id="0" name=""/>
        <dsp:cNvSpPr/>
      </dsp:nvSpPr>
      <dsp:spPr>
        <a:xfrm>
          <a:off x="749667" y="0"/>
          <a:ext cx="8496233" cy="371594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49DB-0975-4374-858B-AF6D6B68F821}">
      <dsp:nvSpPr>
        <dsp:cNvPr id="0" name=""/>
        <dsp:cNvSpPr/>
      </dsp:nvSpPr>
      <dsp:spPr>
        <a:xfrm>
          <a:off x="2745" y="1114781"/>
          <a:ext cx="1598412" cy="148637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Exploration</a:t>
          </a:r>
        </a:p>
      </dsp:txBody>
      <dsp:txXfrm>
        <a:off x="75304" y="1187340"/>
        <a:ext cx="1453294" cy="1341258"/>
      </dsp:txXfrm>
    </dsp:sp>
    <dsp:sp modelId="{2AF60F0E-C700-4D77-89B6-3469561EE41D}">
      <dsp:nvSpPr>
        <dsp:cNvPr id="0" name=""/>
        <dsp:cNvSpPr/>
      </dsp:nvSpPr>
      <dsp:spPr>
        <a:xfrm>
          <a:off x="1681078" y="1114781"/>
          <a:ext cx="1598412" cy="148637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Vintage Model </a:t>
          </a:r>
        </a:p>
      </dsp:txBody>
      <dsp:txXfrm>
        <a:off x="1753637" y="1187340"/>
        <a:ext cx="1453294" cy="1341258"/>
      </dsp:txXfrm>
    </dsp:sp>
    <dsp:sp modelId="{7E7927C8-A099-496C-B33E-91C5E40CAA31}">
      <dsp:nvSpPr>
        <dsp:cNvPr id="0" name=""/>
        <dsp:cNvSpPr/>
      </dsp:nvSpPr>
      <dsp:spPr>
        <a:xfrm>
          <a:off x="3359411" y="1114781"/>
          <a:ext cx="1598412" cy="148637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Mortgage Transition Model</a:t>
          </a:r>
        </a:p>
      </dsp:txBody>
      <dsp:txXfrm>
        <a:off x="3431970" y="1187340"/>
        <a:ext cx="1453294" cy="1341258"/>
      </dsp:txXfrm>
    </dsp:sp>
    <dsp:sp modelId="{20384297-6FDB-42FC-896F-3B2A628D03D9}">
      <dsp:nvSpPr>
        <dsp:cNvPr id="0" name=""/>
        <dsp:cNvSpPr/>
      </dsp:nvSpPr>
      <dsp:spPr>
        <a:xfrm>
          <a:off x="5037744" y="1114781"/>
          <a:ext cx="1598412" cy="148637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Transition Matrix</a:t>
          </a:r>
        </a:p>
      </dsp:txBody>
      <dsp:txXfrm>
        <a:off x="5110303" y="1187340"/>
        <a:ext cx="1453294" cy="1341258"/>
      </dsp:txXfrm>
    </dsp:sp>
    <dsp:sp modelId="{EB114648-60D1-46D3-846B-B632B1DF2C25}">
      <dsp:nvSpPr>
        <dsp:cNvPr id="0" name=""/>
        <dsp:cNvSpPr/>
      </dsp:nvSpPr>
      <dsp:spPr>
        <a:xfrm>
          <a:off x="6716077" y="1114781"/>
          <a:ext cx="1598412" cy="148637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Validating Results</a:t>
          </a:r>
        </a:p>
      </dsp:txBody>
      <dsp:txXfrm>
        <a:off x="6788636" y="1187340"/>
        <a:ext cx="1453294" cy="1341258"/>
      </dsp:txXfrm>
    </dsp:sp>
    <dsp:sp modelId="{292F53C6-4AD3-4045-A25A-932D7C15DDA7}">
      <dsp:nvSpPr>
        <dsp:cNvPr id="0" name=""/>
        <dsp:cNvSpPr/>
      </dsp:nvSpPr>
      <dsp:spPr>
        <a:xfrm>
          <a:off x="8394411" y="1114781"/>
          <a:ext cx="1598412" cy="1486376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LGD &amp; EAD</a:t>
          </a:r>
        </a:p>
      </dsp:txBody>
      <dsp:txXfrm>
        <a:off x="8466970" y="1187340"/>
        <a:ext cx="1453294" cy="1341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69BF0-5C27-4E59-A1E3-DCFB066AC253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4C760-321B-46AE-AD77-60B2D3C60AE8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E089F-3AA1-4A4F-848D-2C5DE8AC9B9C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Loss rate model with closed pools</a:t>
          </a:r>
        </a:p>
      </dsp:txBody>
      <dsp:txXfrm>
        <a:off x="1301485" y="502237"/>
        <a:ext cx="2146268" cy="910537"/>
      </dsp:txXfrm>
    </dsp:sp>
    <dsp:sp modelId="{4ABE5743-C4DA-4EA8-AAFC-6DD04748D078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72FB0-3ECB-4D96-945D-A634D17F3ED9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0D41-54DC-47B3-A2F9-D58D50F51552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Sorted by origination</a:t>
          </a:r>
        </a:p>
      </dsp:txBody>
      <dsp:txXfrm>
        <a:off x="4927377" y="502237"/>
        <a:ext cx="2146268" cy="910537"/>
      </dsp:txXfrm>
    </dsp:sp>
    <dsp:sp modelId="{430D3A2F-D163-4D8E-93C0-470315FBABDF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7D079-3132-4521-93CE-4EB9CDB13B6D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80961-E093-4EB8-996A-05319B0DFA4C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Works well with homogenous portfolio</a:t>
          </a:r>
        </a:p>
      </dsp:txBody>
      <dsp:txXfrm>
        <a:off x="8553269" y="502237"/>
        <a:ext cx="2146268" cy="910537"/>
      </dsp:txXfrm>
    </dsp:sp>
    <dsp:sp modelId="{92169C94-F043-4CBA-9F08-60B952AFF3EF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F9B5A-E215-41F8-8328-0AF6176E2D38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8D852-D608-433F-A477-0BC66C6D7558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 factor (Q), enhances the estimates</a:t>
          </a:r>
        </a:p>
      </dsp:txBody>
      <dsp:txXfrm>
        <a:off x="1301485" y="1991502"/>
        <a:ext cx="2146268" cy="910537"/>
      </dsp:txXfrm>
    </dsp:sp>
    <dsp:sp modelId="{70744F65-84B4-41A1-95C0-C769D42E035E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2414F-2513-41CE-A1F6-0F8CC91F0273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478AE-26F3-41E8-B34C-B9DA222F3A0E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Projected loss rate is given by,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LR</a:t>
          </a:r>
          <a:r>
            <a:rPr lang="en-US" sz="1300" b="1" kern="1200" baseline="-25000"/>
            <a:t>Proj</a:t>
          </a:r>
          <a:r>
            <a:rPr lang="en-US" sz="1300" b="1" kern="1200"/>
            <a:t> = [ LR</a:t>
          </a:r>
          <a:r>
            <a:rPr lang="en-US" sz="1300" b="1" kern="1200" baseline="-25000"/>
            <a:t>Avg </a:t>
          </a:r>
          <a:r>
            <a:rPr lang="en-US" sz="1300" b="1" kern="1200"/>
            <a:t>/ Q</a:t>
          </a:r>
          <a:r>
            <a:rPr lang="en-US" sz="1300" b="1" kern="1200" baseline="-25000"/>
            <a:t>Avg </a:t>
          </a:r>
          <a:r>
            <a:rPr lang="en-US" sz="1300" b="1" kern="1200"/>
            <a:t>]* Q</a:t>
          </a:r>
          <a:r>
            <a:rPr lang="en-US" sz="1300" b="1" kern="1200" baseline="-25000"/>
            <a:t>Proj</a:t>
          </a:r>
          <a:endParaRPr lang="en-US" sz="1300" b="1" kern="1200"/>
        </a:p>
      </dsp:txBody>
      <dsp:txXfrm>
        <a:off x="4927377" y="1991502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941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8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2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F5922-EBC3-A843-8A77-52B665D7A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352" y="1104900"/>
            <a:ext cx="10260990" cy="251515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Current Expected Credit Loss (CECL)</a:t>
            </a:r>
            <a:br>
              <a:rPr lang="en-US" sz="6200" dirty="0"/>
            </a:br>
            <a:r>
              <a:rPr lang="en-US" sz="6200" dirty="0"/>
              <a:t>Loss Rates &amp; PD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2D70-0E04-AA48-A57F-944FE9AC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99602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Rohit Khurana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Financial mathematics, NC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871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DDFA96-AB90-44B9-B743-1E7F15B3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01FB64-31B0-4E6C-8430-22D9B306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B0ED926-D92B-49C8-BDB2-8FB6A6DF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471DC91-C93A-499C-9B9A-BB1900412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0574F1-CD8E-4107-979C-110EA31FE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DF4DB2-846E-4FEF-ACDE-C55DE605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4091C-4D2E-4DCF-8524-8C077B69E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2100A-C17E-4D6C-9D9A-A157D655F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90D4E971-504F-4FD0-86E7-165BE6B99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E29F4BEC-BFAB-46DF-A617-B2FF2AA4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CF73FC-31A0-444E-A995-9FD9E13790CC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9345155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/>
              <a:t>Efficiency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75CB10-F937-4FA8-9E0F-4CEA2FD8F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73" y="450362"/>
            <a:ext cx="4383176" cy="1238246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93152-0B18-4E0C-99B1-1415AB9DB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527" y="2433711"/>
            <a:ext cx="4684206" cy="1217893"/>
          </a:xfrm>
          <a:prstGeom prst="rect">
            <a:avLst/>
          </a:prstGeom>
          <a:effectLst/>
        </p:spPr>
      </p:pic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CD99C2B-D201-4796-AE34-A66D33345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898" y="510607"/>
            <a:ext cx="4438835" cy="1142999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33C4-0624-4489-B1AF-C00F26CB6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205" y="2508863"/>
            <a:ext cx="4383176" cy="1095794"/>
          </a:xfrm>
          <a:prstGeom prst="rect">
            <a:avLst/>
          </a:prstGeom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5812A0-5DCD-4DD1-BE83-07E5BEB6D8C6}"/>
              </a:ext>
            </a:extLst>
          </p:cNvPr>
          <p:cNvSpPr txBox="1">
            <a:spLocks/>
          </p:cNvSpPr>
          <p:nvPr/>
        </p:nvSpPr>
        <p:spPr>
          <a:xfrm>
            <a:off x="341243" y="145011"/>
            <a:ext cx="1523024" cy="473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State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3E3EEA-D7CB-427F-890A-5BDCBAF2C149}"/>
              </a:ext>
            </a:extLst>
          </p:cNvPr>
          <p:cNvSpPr txBox="1">
            <a:spLocks/>
          </p:cNvSpPr>
          <p:nvPr/>
        </p:nvSpPr>
        <p:spPr>
          <a:xfrm>
            <a:off x="341243" y="2243798"/>
            <a:ext cx="1523024" cy="473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AF76E-B565-4A4A-B219-DB2BC8517B33}"/>
              </a:ext>
            </a:extLst>
          </p:cNvPr>
          <p:cNvSpPr txBox="1">
            <a:spLocks/>
          </p:cNvSpPr>
          <p:nvPr/>
        </p:nvSpPr>
        <p:spPr>
          <a:xfrm>
            <a:off x="5474149" y="145011"/>
            <a:ext cx="1523024" cy="473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546901-7F86-4B85-8661-1BA90B9CD675}"/>
              </a:ext>
            </a:extLst>
          </p:cNvPr>
          <p:cNvSpPr txBox="1">
            <a:spLocks/>
          </p:cNvSpPr>
          <p:nvPr/>
        </p:nvSpPr>
        <p:spPr>
          <a:xfrm>
            <a:off x="5474149" y="2243798"/>
            <a:ext cx="1523024" cy="473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State 4</a:t>
            </a:r>
          </a:p>
        </p:txBody>
      </p:sp>
    </p:spTree>
    <p:extLst>
      <p:ext uri="{BB962C8B-B14F-4D97-AF65-F5344CB8AC3E}">
        <p14:creationId xmlns:p14="http://schemas.microsoft.com/office/powerpoint/2010/main" val="303610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6323F7F-FC7C-41A8-BDF7-A965A979D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520C5-FA0E-4E1F-A001-0DA327B5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Remarks &amp; Limitations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29FF4-A115-427C-9832-C65C94DA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B29F939-D4B2-4185-A8DB-F390F6DB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9B79-F485-46F0-86D2-E773CB5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735189"/>
            <a:ext cx="6817271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Credit Score is the only borrower characteristic, updated quarterly</a:t>
            </a:r>
          </a:p>
          <a:p>
            <a:r>
              <a:rPr lang="en-US" dirty="0">
                <a:solidFill>
                  <a:schemeClr val="bg1"/>
                </a:solidFill>
              </a:rPr>
              <a:t>Need predicted macroeconomic variables for future forecasts</a:t>
            </a:r>
          </a:p>
          <a:p>
            <a:r>
              <a:rPr lang="en-US" dirty="0">
                <a:solidFill>
                  <a:schemeClr val="bg1"/>
                </a:solidFill>
              </a:rPr>
              <a:t>Unbalanced data set, can adjust feature variable distributions by applying transformations</a:t>
            </a:r>
          </a:p>
          <a:p>
            <a:r>
              <a:rPr lang="en-US" dirty="0">
                <a:solidFill>
                  <a:schemeClr val="bg1"/>
                </a:solidFill>
              </a:rPr>
              <a:t>Verify cross validation scores and AUC to pick the champion &amp; challenger models</a:t>
            </a:r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2ADBE6DF-F764-420C-8EC2-32F29779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9826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072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520C5-FA0E-4E1F-A001-0DA327B5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LGD &amp; EAD</a:t>
            </a: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9B79-F485-46F0-86D2-E773CB5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68577"/>
            <a:ext cx="8071008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Loss given Default = Unpaid Balance + Expenses – Proceeds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LGD can be modelled using a linear regression with features like Credit Score, CLTV, HPI, Unemployment Rate, Loan type, etc.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Exposure at Default = Unpaid balance at Default 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EAD can be modelled using a linear regression with features like Current Unpaid Balance, CLTV, and Balance Clearing Rate from history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19C8BD16-5A3C-4D7F-97A0-CF2990669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9636" y="2764795"/>
            <a:ext cx="2792362" cy="27923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488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6774-BC4D-4C41-BB86-4CA205BE74CA}"/>
              </a:ext>
            </a:extLst>
          </p:cNvPr>
          <p:cNvSpPr txBox="1">
            <a:spLocks/>
          </p:cNvSpPr>
          <p:nvPr/>
        </p:nvSpPr>
        <p:spPr>
          <a:xfrm>
            <a:off x="609600" y="263969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44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F0EC-F749-4298-8D4B-6AC4A27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861"/>
          </a:xfrm>
        </p:spPr>
        <p:txBody>
          <a:bodyPr/>
          <a:lstStyle/>
          <a:p>
            <a:r>
              <a:rPr lang="en-US" dirty="0"/>
              <a:t>Objective &amp; Methodology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CCE2-32E7-4AD9-8C87-B6313E7A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797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Understand the need for CECL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Data Exploration &amp; Preparation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Loss Rates &amp; Probability of Default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0B1A7E5-6E7A-4436-BEC6-10FFB9AAB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29798"/>
              </p:ext>
            </p:extLst>
          </p:nvPr>
        </p:nvGraphicFramePr>
        <p:xfrm>
          <a:off x="1093119" y="2689342"/>
          <a:ext cx="9995569" cy="3715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55-FDB8-45D7-8927-A589E3E4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Data Exploration 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55DEDB3-DA40-42CA-8D3F-C883960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1722C-F600-4D35-9E01-4B665E95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BC130A6-B997-44F1-9A0E-9C3D0DE0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A32DF-BB67-4A2F-AF28-F23D5DDD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914" y="647699"/>
            <a:ext cx="3675794" cy="268333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70AA4B-F7C5-441B-9D05-37BE495D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2142-F4F2-4E82-8F2B-F6FB5F78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14536"/>
            <a:ext cx="6016930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1700" dirty="0"/>
              <a:t>Dealing with NULL values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Selecting relevant variables from Acquisition and Performance data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Foreclosure Date populated = Default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Correlation heat map on features to check for multicollinearity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Findings: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/>
              <a:t>	1. Defaults were very low, data was balanced later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/>
              <a:t>	2. Interest rates on defaults were slightly higher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/>
              <a:t>	3. Lesser defaults on loans with 2 borrowers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/>
              <a:t>	4. Relatively high DTI for default loans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/>
              <a:t>	5. Significant difference between median credit scores </a:t>
            </a:r>
          </a:p>
          <a:p>
            <a:pPr>
              <a:lnSpc>
                <a:spcPct val="90000"/>
              </a:lnSpc>
            </a:pPr>
            <a:endParaRPr lang="en-US" altLang="zh-CN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7B9A3-31CB-4BBB-9D6A-BEBB278C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052" y="3526971"/>
            <a:ext cx="3511519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04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A218C-65A9-427C-A0AD-45004828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Vintage Model (Loss Rate)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C2EC44-924F-401B-B8EF-22210A73A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50396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9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6380-0243-44D4-B8FD-331C90C1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Loss Rate Matrix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D658A3-1EB5-42B2-8A2A-D5024B047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54" y="1604722"/>
            <a:ext cx="7010291" cy="36541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8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520C5-FA0E-4E1F-A001-0DA327B5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9B79-F485-46F0-86D2-E773CB5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Qualitative factors can be lagging indicators of loss rates</a:t>
            </a:r>
          </a:p>
          <a:p>
            <a:r>
              <a:rPr lang="en-US">
                <a:solidFill>
                  <a:schemeClr val="bg1"/>
                </a:solidFill>
              </a:rPr>
              <a:t>Multiple factors like Interest Rates, HPI, etc., can be incorporated into the Q factor</a:t>
            </a:r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2ADBE6DF-F764-420C-8EC2-32F29779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401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>
            <a:extLst>
              <a:ext uri="{FF2B5EF4-FFF2-40B4-BE49-F238E27FC236}">
                <a16:creationId xmlns:a16="http://schemas.microsoft.com/office/drawing/2014/main" id="{76323F7F-FC7C-41A8-BDF7-A965A979D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520C5-FA0E-4E1F-A001-0DA327B5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Mortgage Transition Model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DC29FF4-A115-427C-9832-C65C94DA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B29F939-D4B2-4185-A8DB-F390F6DB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9B79-F485-46F0-86D2-E773CB5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740914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Estimate losses at loan level </a:t>
            </a:r>
          </a:p>
          <a:p>
            <a:r>
              <a:rPr lang="en-US" dirty="0">
                <a:solidFill>
                  <a:schemeClr val="bg1"/>
                </a:solidFill>
              </a:rPr>
              <a:t>Expected Credit Loss = PD * LGD * EAD</a:t>
            </a:r>
          </a:p>
          <a:p>
            <a:r>
              <a:rPr lang="en-US" dirty="0">
                <a:solidFill>
                  <a:schemeClr val="bg1"/>
                </a:solidFill>
              </a:rPr>
              <a:t>Various delinquency states including prepaid and default are considered discrete Markov states </a:t>
            </a:r>
          </a:p>
          <a:p>
            <a:r>
              <a:rPr lang="en-US" dirty="0">
                <a:solidFill>
                  <a:schemeClr val="bg1"/>
                </a:solidFill>
              </a:rPr>
              <a:t>Estimate Transition Probabilities using Multinomial Logistic Regression</a:t>
            </a:r>
          </a:p>
          <a:p>
            <a:r>
              <a:rPr lang="en-US" dirty="0">
                <a:solidFill>
                  <a:schemeClr val="bg1"/>
                </a:solidFill>
              </a:rPr>
              <a:t>State space, S = {-1,0,1,2,3,4}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51E87A-BD39-4471-9E42-D0AD4175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44"/>
              </p:ext>
            </p:extLst>
          </p:nvPr>
        </p:nvGraphicFramePr>
        <p:xfrm>
          <a:off x="7875708" y="2548281"/>
          <a:ext cx="3343049" cy="366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53">
                  <a:extLst>
                    <a:ext uri="{9D8B030D-6E8A-4147-A177-3AD203B41FA5}">
                      <a16:colId xmlns:a16="http://schemas.microsoft.com/office/drawing/2014/main" val="735900494"/>
                    </a:ext>
                  </a:extLst>
                </a:gridCol>
                <a:gridCol w="2489396">
                  <a:extLst>
                    <a:ext uri="{9D8B030D-6E8A-4147-A177-3AD203B41FA5}">
                      <a16:colId xmlns:a16="http://schemas.microsoft.com/office/drawing/2014/main" val="3267979271"/>
                    </a:ext>
                  </a:extLst>
                </a:gridCol>
              </a:tblGrid>
              <a:tr h="404847">
                <a:tc>
                  <a:txBody>
                    <a:bodyPr/>
                    <a:lstStyle/>
                    <a:p>
                      <a:r>
                        <a:rPr lang="en-US" sz="1800"/>
                        <a:t>State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 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2521853031"/>
                  </a:ext>
                </a:extLst>
              </a:tr>
              <a:tr h="40484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Prepaid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3997543430"/>
                  </a:ext>
                </a:extLst>
              </a:tr>
              <a:tr h="40484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Current 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4084721631"/>
                  </a:ext>
                </a:extLst>
              </a:tr>
              <a:tr h="68087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performing for 30 days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2224402499"/>
                  </a:ext>
                </a:extLst>
              </a:tr>
              <a:tr h="68087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performing for 60 days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2364341335"/>
                  </a:ext>
                </a:extLst>
              </a:tr>
              <a:tr h="68087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performing for 90 days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2534468919"/>
                  </a:ext>
                </a:extLst>
              </a:tr>
              <a:tr h="40484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92010" marR="92010" marT="46005" marB="460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Default </a:t>
                      </a:r>
                    </a:p>
                  </a:txBody>
                  <a:tcPr marL="92010" marR="92010" marT="46005" marB="46005"/>
                </a:tc>
                <a:extLst>
                  <a:ext uri="{0D108BD9-81ED-4DB2-BD59-A6C34878D82A}">
                    <a16:rowId xmlns:a16="http://schemas.microsoft.com/office/drawing/2014/main" val="12655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4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1324A7B-AF6E-47CE-BBF8-5A8C8DE3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7BEFBC-F1F7-45AB-AF64-D082B980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0CA4844-0296-471B-9BF0-17E55010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78459C9-AC6C-438D-99D2-A565175A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35D38F3-2985-4151-AA8D-E88DA672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55808EB-34D0-4AE5-A7BE-EF31133B8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E5400-65E5-4DD6-8789-97937000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One Step Transition Matrix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855DEDB3-DA40-42CA-8D3F-C883960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91722C-F600-4D35-9E01-4B665E95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BC130A6-B997-44F1-9A0E-9C3D0DE0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C3307-F62A-4E0C-8351-33148ADAC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75" y="4541670"/>
            <a:ext cx="4811942" cy="649611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B70AA4B-F7C5-441B-9D05-37BE495D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201EC-62E3-4632-9D6F-0EB682A7EE34}"/>
              </a:ext>
            </a:extLst>
          </p:cNvPr>
          <p:cNvSpPr txBox="1">
            <a:spLocks/>
          </p:cNvSpPr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Monthly delinquency transitions are considered </a:t>
            </a:r>
          </a:p>
          <a:p>
            <a:r>
              <a:rPr lang="en-US" dirty="0"/>
              <a:t>Transition matrix is represented as follows:</a:t>
            </a:r>
          </a:p>
          <a:p>
            <a:r>
              <a:rPr lang="en-US" dirty="0"/>
              <a:t>The corresponding probabilities are calculated using Logistic Regression:</a:t>
            </a:r>
          </a:p>
          <a:p>
            <a:r>
              <a:rPr lang="en-US" dirty="0"/>
              <a:t>Covariates: </a:t>
            </a:r>
          </a:p>
          <a:p>
            <a:pPr marL="0" indent="0">
              <a:buNone/>
            </a:pPr>
            <a:r>
              <a:rPr lang="en-US" dirty="0"/>
              <a:t>X1 = Credit Score </a:t>
            </a:r>
          </a:p>
          <a:p>
            <a:pPr marL="0" indent="0">
              <a:buNone/>
            </a:pPr>
            <a:r>
              <a:rPr lang="en-US" dirty="0"/>
              <a:t>X2 = % change in HPI</a:t>
            </a:r>
          </a:p>
          <a:p>
            <a:pPr marL="0" indent="0">
              <a:buNone/>
            </a:pPr>
            <a:r>
              <a:rPr lang="en-US" dirty="0"/>
              <a:t>X3 = % change in Unemployment Rate</a:t>
            </a:r>
          </a:p>
          <a:p>
            <a:pPr marL="0" indent="0">
              <a:buNone/>
            </a:pPr>
            <a:r>
              <a:rPr lang="en-US" dirty="0"/>
              <a:t>X4 = % change in CPI</a:t>
            </a:r>
          </a:p>
          <a:p>
            <a:pPr marL="0" indent="0">
              <a:buNone/>
            </a:pPr>
            <a:r>
              <a:rPr lang="en-US" dirty="0"/>
              <a:t>X5 = 3-month Treasury Rate</a:t>
            </a:r>
          </a:p>
          <a:p>
            <a:pPr marL="0" indent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7581-3BD8-42C7-A0A8-FE2CD4A09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304" y="1676400"/>
            <a:ext cx="4182883" cy="2373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662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966769EA-1CF6-49C5-831A-1DB60240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BB86A-5432-45BE-9E80-84773AD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Transition Probabilities and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E2261-DCB1-4A20-A181-D7A1317A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4836EF5-86F1-40AB-A047-825B6C374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2A122-F99F-469B-9B10-4253036E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7" y="2548754"/>
            <a:ext cx="6696950" cy="3839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49D9D-BC4E-4F27-B91C-D0A920BD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575" y="3282033"/>
            <a:ext cx="4869121" cy="237318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85D400-D8D1-4732-8547-EE5A408E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425" y="2720353"/>
            <a:ext cx="4019419" cy="473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baseline credit score 650</a:t>
            </a:r>
          </a:p>
        </p:txBody>
      </p:sp>
    </p:spTree>
    <p:extLst>
      <p:ext uri="{BB962C8B-B14F-4D97-AF65-F5344CB8AC3E}">
        <p14:creationId xmlns:p14="http://schemas.microsoft.com/office/powerpoint/2010/main" val="38735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Current Expected Credit Loss (CECL) Loss Rates &amp; PD Modeling</vt:lpstr>
      <vt:lpstr>Objective &amp; Methodology  </vt:lpstr>
      <vt:lpstr>Data Exploration </vt:lpstr>
      <vt:lpstr>Vintage Model (Loss Rate) </vt:lpstr>
      <vt:lpstr>Loss Rate Matrix</vt:lpstr>
      <vt:lpstr>Improvements</vt:lpstr>
      <vt:lpstr>Mortgage Transition Model</vt:lpstr>
      <vt:lpstr>One Step Transition Matrix</vt:lpstr>
      <vt:lpstr>Transition Probabilities and Matrix</vt:lpstr>
      <vt:lpstr>PowerPoint Presentation</vt:lpstr>
      <vt:lpstr>Remarks &amp; Limitations</vt:lpstr>
      <vt:lpstr>LGD &amp; EAD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Expected Credit Loss (CECL) Loss Rates &amp; PD Modeling</dc:title>
  <dc:creator>Kartheek Manavarthi</dc:creator>
  <cp:lastModifiedBy>Rohit Khurana</cp:lastModifiedBy>
  <cp:revision>2</cp:revision>
  <dcterms:created xsi:type="dcterms:W3CDTF">2019-11-18T13:31:11Z</dcterms:created>
  <dcterms:modified xsi:type="dcterms:W3CDTF">2019-11-20T03:35:29Z</dcterms:modified>
</cp:coreProperties>
</file>