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8" r:id="rId5"/>
    <p:sldId id="259" r:id="rId6"/>
    <p:sldId id="263" r:id="rId7"/>
    <p:sldId id="260" r:id="rId8"/>
    <p:sldId id="265" r:id="rId9"/>
    <p:sldId id="266" r:id="rId10"/>
    <p:sldId id="264" r:id="rId11"/>
    <p:sldId id="267" r:id="rId12"/>
    <p:sldId id="261" r:id="rId13"/>
    <p:sldId id="272" r:id="rId14"/>
    <p:sldId id="274" r:id="rId15"/>
    <p:sldId id="275" r:id="rId16"/>
    <p:sldId id="277" r:id="rId17"/>
    <p:sldId id="278" r:id="rId18"/>
    <p:sldId id="280" r:id="rId19"/>
    <p:sldId id="281" r:id="rId20"/>
    <p:sldId id="282" r:id="rId21"/>
    <p:sldId id="298" r:id="rId22"/>
    <p:sldId id="300" r:id="rId23"/>
    <p:sldId id="292" r:id="rId24"/>
    <p:sldId id="295" r:id="rId25"/>
    <p:sldId id="284" r:id="rId26"/>
    <p:sldId id="285" r:id="rId27"/>
    <p:sldId id="286" r:id="rId28"/>
    <p:sldId id="287" r:id="rId29"/>
    <p:sldId id="288" r:id="rId30"/>
    <p:sldId id="301" r:id="rId31"/>
    <p:sldId id="302" r:id="rId32"/>
    <p:sldId id="303" r:id="rId33"/>
    <p:sldId id="271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997" autoAdjust="0"/>
  </p:normalViewPr>
  <p:slideViewPr>
    <p:cSldViewPr snapToGrid="0">
      <p:cViewPr varScale="1">
        <p:scale>
          <a:sx n="115" d="100"/>
          <a:sy n="115" d="100"/>
        </p:scale>
        <p:origin x="232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830E-7198-496C-8D6F-C689CE5D9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cnn</a:t>
            </a:r>
            <a:r>
              <a:rPr lang="en-US" altLang="ko-KR" dirty="0"/>
              <a:t> – FPGA </a:t>
            </a:r>
            <a:r>
              <a:rPr lang="en-US" altLang="ko-KR" dirty="0" err="1"/>
              <a:t>ACCEleration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67CA0-2667-4FD2-852D-315DA94DE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2012131020 </a:t>
            </a:r>
            <a:r>
              <a:rPr lang="ko-KR" altLang="en-US" dirty="0" err="1"/>
              <a:t>양이창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7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576D-C0B2-482E-BCE8-3EDC82DE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5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B </a:t>
            </a:r>
            <a:br>
              <a:rPr lang="en-US" altLang="ko-KR" dirty="0"/>
            </a:br>
            <a:r>
              <a:rPr lang="en-US" altLang="ko-KR" dirty="0"/>
              <a:t>( CNN ) – </a:t>
            </a:r>
            <a:br>
              <a:rPr lang="en-US" altLang="ko-KR" dirty="0"/>
            </a:b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B894-2017-4278-A9F4-DA1589A8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482850"/>
            <a:ext cx="3702050" cy="3384550"/>
          </a:xfrm>
        </p:spPr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효율적인 </a:t>
            </a:r>
            <a:r>
              <a:rPr lang="en-US" altLang="ko-KR" dirty="0"/>
              <a:t>fixed point representation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a) </a:t>
            </a:r>
            <a:r>
              <a:rPr lang="en-US" altLang="ko-KR" dirty="0" err="1"/>
              <a:t>Img_data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 err="1"/>
              <a:t>A_temp</a:t>
            </a:r>
            <a:r>
              <a:rPr lang="en-US" altLang="ko-KR" dirty="0"/>
              <a:t> [12:5]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b) Weight </a:t>
            </a:r>
            <a:r>
              <a:rPr lang="ko-KR" altLang="en-US" dirty="0"/>
              <a:t>는 </a:t>
            </a:r>
            <a:r>
              <a:rPr lang="en-US" altLang="ko-KR" dirty="0"/>
              <a:t>Bmul_11[7:0] 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E17A9-0B31-4D77-B61D-3D391B6D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576D-C0B2-482E-BCE8-3EDC82DE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5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B </a:t>
            </a:r>
            <a:br>
              <a:rPr lang="en-US" altLang="ko-KR" dirty="0"/>
            </a:br>
            <a:r>
              <a:rPr lang="en-US" altLang="ko-KR" dirty="0"/>
              <a:t>( CNN ) – </a:t>
            </a:r>
            <a:br>
              <a:rPr lang="en-US" altLang="ko-KR" dirty="0"/>
            </a:b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B894-2017-4278-A9F4-DA1589A8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482850"/>
            <a:ext cx="3359150" cy="3384550"/>
          </a:xfrm>
        </p:spPr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효율적인 </a:t>
            </a:r>
            <a:r>
              <a:rPr lang="en-US" altLang="ko-KR" dirty="0"/>
              <a:t>fixed point representation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A_temp</a:t>
            </a:r>
            <a:r>
              <a:rPr lang="ko-KR" altLang="en-US" dirty="0"/>
              <a:t> </a:t>
            </a:r>
            <a:r>
              <a:rPr lang="en-US" altLang="ko-KR" dirty="0"/>
              <a:t>( 16</a:t>
            </a:r>
            <a:r>
              <a:rPr lang="ko-KR" altLang="en-US" dirty="0"/>
              <a:t> </a:t>
            </a:r>
            <a:r>
              <a:rPr lang="en-US" altLang="ko-KR" dirty="0"/>
              <a:t>bit ) </a:t>
            </a:r>
          </a:p>
          <a:p>
            <a:pPr marL="0" indent="0">
              <a:buNone/>
            </a:pPr>
            <a:r>
              <a:rPr lang="en-US" altLang="ko-KR" dirty="0"/>
              <a:t>* Bmul_33 ( 16bit )</a:t>
            </a:r>
          </a:p>
          <a:p>
            <a:pPr marL="0" indent="0">
              <a:buNone/>
            </a:pPr>
            <a:r>
              <a:rPr lang="en-US" altLang="ko-KR" dirty="0"/>
              <a:t>-------------------------------------------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mul_temp</a:t>
            </a:r>
            <a:r>
              <a:rPr lang="en-US" altLang="ko-KR" dirty="0"/>
              <a:t> (32 bit )</a:t>
            </a:r>
          </a:p>
          <a:p>
            <a:pPr marL="0" indent="0">
              <a:buNone/>
            </a:pPr>
            <a:r>
              <a:rPr lang="en-US" altLang="ko-KR" dirty="0"/>
              <a:t>=&gt; [ 19 : 12 ] </a:t>
            </a:r>
            <a:r>
              <a:rPr lang="ko-KR" altLang="en-US" dirty="0"/>
              <a:t>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B17F8-15D5-42B7-A979-ED007EA3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3FE1-07B7-4EB8-AFD9-FBE23EC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0594" cy="693916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D6162-B614-4054-A798-651027E1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600" y="0"/>
            <a:ext cx="4851400" cy="27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088C-2F72-4BCD-9C9B-8E336A40DFBA}"/>
              </a:ext>
            </a:extLst>
          </p:cNvPr>
          <p:cNvSpPr txBox="1"/>
          <p:nvPr/>
        </p:nvSpPr>
        <p:spPr>
          <a:xfrm>
            <a:off x="1552856" y="2651220"/>
            <a:ext cx="1010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 S0 = 4'd0; // check start signal</a:t>
            </a:r>
          </a:p>
          <a:p>
            <a:br>
              <a:rPr lang="en-US" altLang="ko-KR" dirty="0"/>
            </a:br>
            <a:r>
              <a:rPr lang="en-US" altLang="ko-KR" dirty="0"/>
              <a:t>////////////////////////////read convolution weight/////////////////////////////////// loop1 </a:t>
            </a:r>
          </a:p>
          <a:p>
            <a:r>
              <a:rPr lang="en-US" altLang="ko-KR" dirty="0"/>
              <a:t>parameter read_wgt_0 = 4'd1; // assign address to read weight value ( 4001_0000[</a:t>
            </a:r>
            <a:r>
              <a:rPr lang="en-US" altLang="ko-KR" dirty="0" err="1"/>
              <a:t>i</a:t>
            </a:r>
            <a:r>
              <a:rPr lang="en-US" altLang="ko-KR" dirty="0"/>
              <a:t>] ) </a:t>
            </a:r>
            <a:r>
              <a:rPr lang="en-US" altLang="ko-KR" dirty="0" err="1"/>
              <a:t>i</a:t>
            </a:r>
            <a:r>
              <a:rPr lang="en-US" altLang="ko-KR" dirty="0"/>
              <a:t> &lt; 9</a:t>
            </a:r>
          </a:p>
          <a:p>
            <a:r>
              <a:rPr lang="en-US" altLang="ko-KR" dirty="0"/>
              <a:t>parameter read_wgt_1 = 4'd9; // change ready in and trans to 0 to use bus ( for convolution matrix )</a:t>
            </a:r>
          </a:p>
          <a:p>
            <a:r>
              <a:rPr lang="en-US" altLang="ko-KR" dirty="0"/>
              <a:t>parameter </a:t>
            </a:r>
            <a:r>
              <a:rPr lang="en-US" altLang="ko-KR" dirty="0" err="1"/>
              <a:t>save_weight</a:t>
            </a:r>
            <a:r>
              <a:rPr lang="en-US" altLang="ko-KR" dirty="0"/>
              <a:t> = 4'd2; // save the weight to B11 ~ B33.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3FE1-07B7-4EB8-AFD9-FBE23EC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0594" cy="693916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D6162-B614-4054-A798-651027E1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600" y="0"/>
            <a:ext cx="4851400" cy="27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088C-2F72-4BCD-9C9B-8E336A40DFBA}"/>
              </a:ext>
            </a:extLst>
          </p:cNvPr>
          <p:cNvSpPr txBox="1"/>
          <p:nvPr/>
        </p:nvSpPr>
        <p:spPr>
          <a:xfrm>
            <a:off x="1552856" y="2651220"/>
            <a:ext cx="1010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 S0 = 4'd0; // check start signal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1B702-3ACC-4E2C-B531-36AF2BB68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56" y="3285623"/>
            <a:ext cx="6886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3FE1-07B7-4EB8-AFD9-FBE23EC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0594" cy="693916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D6162-B614-4054-A798-651027E1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600" y="0"/>
            <a:ext cx="4851400" cy="27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088C-2F72-4BCD-9C9B-8E336A40DFBA}"/>
              </a:ext>
            </a:extLst>
          </p:cNvPr>
          <p:cNvSpPr txBox="1"/>
          <p:nvPr/>
        </p:nvSpPr>
        <p:spPr>
          <a:xfrm>
            <a:off x="719616" y="1371851"/>
            <a:ext cx="1010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 read_wgt_0 = 4'd1; // assign address to read weight value ( 4001_0000[</a:t>
            </a:r>
            <a:r>
              <a:rPr lang="en-US" altLang="ko-KR" dirty="0" err="1"/>
              <a:t>i</a:t>
            </a:r>
            <a:r>
              <a:rPr lang="en-US" altLang="ko-KR" dirty="0"/>
              <a:t>] ) </a:t>
            </a:r>
            <a:r>
              <a:rPr lang="en-US" altLang="ko-KR" dirty="0" err="1"/>
              <a:t>i</a:t>
            </a:r>
            <a:r>
              <a:rPr lang="en-US" altLang="ko-KR" dirty="0"/>
              <a:t> &lt; 9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A2720-984E-4525-834E-15A25F0B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73" y="1790925"/>
            <a:ext cx="7194830" cy="4726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B5352-5BD5-4AE9-B03C-BC9AB2529992}"/>
              </a:ext>
            </a:extLst>
          </p:cNvPr>
          <p:cNvSpPr txBox="1"/>
          <p:nvPr/>
        </p:nvSpPr>
        <p:spPr>
          <a:xfrm>
            <a:off x="8510954" y="3213927"/>
            <a:ext cx="3679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Count_2 </a:t>
            </a:r>
            <a:r>
              <a:rPr lang="ko-KR" altLang="en-US" dirty="0"/>
              <a:t>값은 </a:t>
            </a:r>
            <a:r>
              <a:rPr lang="en-US" altLang="ko-KR" dirty="0"/>
              <a:t>convolution matrix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크기인 </a:t>
            </a:r>
            <a:r>
              <a:rPr lang="en-US" altLang="ko-KR" dirty="0"/>
              <a:t>9 </a:t>
            </a:r>
            <a:r>
              <a:rPr lang="ko-KR" altLang="en-US" dirty="0"/>
              <a:t>까지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Address </a:t>
            </a:r>
            <a:r>
              <a:rPr lang="ko-KR" altLang="en-US" dirty="0"/>
              <a:t>를 </a:t>
            </a:r>
            <a:r>
              <a:rPr lang="ko-KR" altLang="en-US" dirty="0" err="1"/>
              <a:t>한칸</a:t>
            </a:r>
            <a:r>
              <a:rPr lang="ko-KR" altLang="en-US" dirty="0"/>
              <a:t> 움직이려면 </a:t>
            </a:r>
            <a:r>
              <a:rPr lang="en-US" altLang="ko-KR" dirty="0"/>
              <a:t>4</a:t>
            </a:r>
            <a:r>
              <a:rPr lang="ko-KR" altLang="en-US" dirty="0"/>
              <a:t>만큼</a:t>
            </a:r>
            <a:endParaRPr lang="en-US" altLang="ko-KR" dirty="0"/>
          </a:p>
          <a:p>
            <a:r>
              <a:rPr lang="ko-KR" altLang="en-US" dirty="0" err="1"/>
              <a:t>더해져야하므로</a:t>
            </a:r>
            <a:r>
              <a:rPr lang="en-US" altLang="ko-KR" dirty="0"/>
              <a:t>, 4*9 </a:t>
            </a:r>
            <a:r>
              <a:rPr lang="ko-KR" altLang="en-US" dirty="0"/>
              <a:t>만큼 </a:t>
            </a:r>
            <a:r>
              <a:rPr lang="en-US" altLang="ko-KR" dirty="0"/>
              <a:t>loop1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돌리고 빠져나갑니다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5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3FE1-07B7-4EB8-AFD9-FBE23EC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0594" cy="693916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D6162-B614-4054-A798-651027E1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600" y="0"/>
            <a:ext cx="4851400" cy="27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088C-2F72-4BCD-9C9B-8E336A40DFBA}"/>
              </a:ext>
            </a:extLst>
          </p:cNvPr>
          <p:cNvSpPr txBox="1"/>
          <p:nvPr/>
        </p:nvSpPr>
        <p:spPr>
          <a:xfrm>
            <a:off x="1042451" y="1371851"/>
            <a:ext cx="1010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 err="1"/>
              <a:t>save_weight</a:t>
            </a: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41A4-AD1F-4884-B1DA-A2C99D6B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51" y="1975412"/>
            <a:ext cx="6923266" cy="453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992CB-E7C9-4CF2-A401-518DD9EF7BDC}"/>
              </a:ext>
            </a:extLst>
          </p:cNvPr>
          <p:cNvSpPr txBox="1"/>
          <p:nvPr/>
        </p:nvSpPr>
        <p:spPr>
          <a:xfrm>
            <a:off x="8153851" y="2997501"/>
            <a:ext cx="34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위에서 선언한 </a:t>
            </a:r>
            <a:r>
              <a:rPr lang="en-US" altLang="ko-KR" dirty="0"/>
              <a:t>B_11 ~ B_33 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ko-KR" altLang="en-US" dirty="0"/>
              <a:t>읽은 값을 대입합니다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39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3FE1-07B7-4EB8-AFD9-FBE23EC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0594" cy="693916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D6162-B614-4054-A798-651027E1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600" y="0"/>
            <a:ext cx="4851400" cy="27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088C-2F72-4BCD-9C9B-8E336A40DFBA}"/>
              </a:ext>
            </a:extLst>
          </p:cNvPr>
          <p:cNvSpPr txBox="1"/>
          <p:nvPr/>
        </p:nvSpPr>
        <p:spPr>
          <a:xfrm>
            <a:off x="1184931" y="1448944"/>
            <a:ext cx="101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대입된 값은 다음과 같이 절대값을 취해줍니다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42440-4F4B-45B7-B4DE-97E5F1ED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14" y="2924175"/>
            <a:ext cx="9305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parameter read_im_0 = 4'd3; // try to read image data ( 4000_0000[j] ) j &lt; 82*82</a:t>
            </a:r>
          </a:p>
          <a:p>
            <a:r>
              <a:rPr lang="en-US" altLang="ko-KR" dirty="0"/>
              <a:t>parameter read_im_1 = 4'd10; // change ready in and trans to 0 to use bus ( for image data )</a:t>
            </a:r>
          </a:p>
          <a:p>
            <a:r>
              <a:rPr lang="en-US" altLang="ko-KR" dirty="0"/>
              <a:t>parameter </a:t>
            </a:r>
            <a:r>
              <a:rPr lang="en-US" altLang="ko-KR" dirty="0" err="1"/>
              <a:t>save_Atemp</a:t>
            </a:r>
            <a:r>
              <a:rPr lang="en-US" altLang="ko-KR" dirty="0"/>
              <a:t> = 4'd4; // save the image data to </a:t>
            </a:r>
            <a:r>
              <a:rPr lang="en-US" altLang="ko-KR" dirty="0" err="1"/>
              <a:t>A_temp</a:t>
            </a:r>
            <a:endParaRPr lang="en-US" altLang="ko-KR" dirty="0"/>
          </a:p>
          <a:p>
            <a:r>
              <a:rPr lang="en-US" altLang="ko-KR" dirty="0"/>
              <a:t>parameter cal_m1 = 4'd11; // calculate 2D convolution &amp; </a:t>
            </a:r>
            <a:r>
              <a:rPr lang="en-US" altLang="ko-KR" dirty="0" err="1"/>
              <a:t>ReLU</a:t>
            </a:r>
            <a:r>
              <a:rPr lang="en-US" altLang="ko-KR" dirty="0"/>
              <a:t> for matrix 1 ( with moving to </a:t>
            </a:r>
            <a:r>
              <a:rPr lang="en-US" altLang="ko-KR" dirty="0" err="1"/>
              <a:t>read_im</a:t>
            </a:r>
            <a:r>
              <a:rPr lang="en-US" altLang="ko-KR" dirty="0"/>
              <a:t> 0 )</a:t>
            </a:r>
          </a:p>
          <a:p>
            <a:r>
              <a:rPr lang="en-US" altLang="ko-KR" dirty="0"/>
              <a:t>parameter cal_m2 = 4'd12; // calculate 2D convolution &amp; </a:t>
            </a:r>
            <a:r>
              <a:rPr lang="en-US" altLang="ko-KR" dirty="0" err="1"/>
              <a:t>ReLU</a:t>
            </a:r>
            <a:r>
              <a:rPr lang="en-US" altLang="ko-KR" dirty="0"/>
              <a:t> for matrix 2 ( with moving to </a:t>
            </a:r>
            <a:r>
              <a:rPr lang="en-US" altLang="ko-KR" dirty="0" err="1"/>
              <a:t>read_im</a:t>
            </a:r>
            <a:r>
              <a:rPr lang="en-US" altLang="ko-KR" dirty="0"/>
              <a:t> 0 )</a:t>
            </a:r>
          </a:p>
          <a:p>
            <a:r>
              <a:rPr lang="en-US" altLang="ko-KR" dirty="0"/>
              <a:t>parameter cal_m3 = 4'd13; // calculate 2D convolution &amp; </a:t>
            </a:r>
            <a:r>
              <a:rPr lang="en-US" altLang="ko-KR" dirty="0" err="1"/>
              <a:t>ReLU</a:t>
            </a:r>
            <a:r>
              <a:rPr lang="en-US" altLang="ko-KR" dirty="0"/>
              <a:t> for matrix 3 ( with moving to </a:t>
            </a:r>
            <a:r>
              <a:rPr lang="en-US" altLang="ko-KR" dirty="0" err="1"/>
              <a:t>read_im</a:t>
            </a:r>
            <a:r>
              <a:rPr lang="en-US" altLang="ko-KR" dirty="0"/>
              <a:t> 0 )</a:t>
            </a:r>
          </a:p>
          <a:p>
            <a:r>
              <a:rPr lang="en-US" altLang="ko-KR" dirty="0"/>
              <a:t>parameter cal_m4 = 4'd14; // calculate 2D convolution &amp; </a:t>
            </a:r>
            <a:r>
              <a:rPr lang="en-US" altLang="ko-KR" dirty="0" err="1"/>
              <a:t>ReLU</a:t>
            </a:r>
            <a:r>
              <a:rPr lang="en-US" altLang="ko-KR" dirty="0"/>
              <a:t> for matrix 4 ( with moving to </a:t>
            </a:r>
            <a:r>
              <a:rPr lang="en-US" altLang="ko-KR" dirty="0" err="1"/>
              <a:t>read_im</a:t>
            </a:r>
            <a:r>
              <a:rPr lang="en-US" altLang="ko-KR" dirty="0"/>
              <a:t> 0 )</a:t>
            </a:r>
          </a:p>
          <a:p>
            <a:br>
              <a:rPr lang="en-US" altLang="ko-KR" dirty="0"/>
            </a:br>
            <a:r>
              <a:rPr lang="en-US" altLang="ko-KR" dirty="0"/>
              <a:t>parameter </a:t>
            </a:r>
            <a:r>
              <a:rPr lang="en-US" altLang="ko-KR" dirty="0" err="1"/>
              <a:t>cal_max</a:t>
            </a:r>
            <a:r>
              <a:rPr lang="en-US" altLang="ko-KR" dirty="0"/>
              <a:t> = 4'd15; // find max value from cal_m1-cal_m4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/>
          </a:bodyPr>
          <a:lstStyle/>
          <a:p>
            <a:r>
              <a:rPr lang="ko-KR" altLang="en-US" dirty="0"/>
              <a:t>쓰기진행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parameter wrt_0 = 4'd5; </a:t>
            </a:r>
          </a:p>
          <a:p>
            <a:r>
              <a:rPr lang="en-US" altLang="ko-KR" dirty="0"/>
              <a:t>parameter wrt_1 = 4'd6; 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count </a:t>
            </a:r>
            <a:r>
              <a:rPr lang="ko-KR" altLang="en-US" dirty="0"/>
              <a:t>증가 체크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parameter check_0 = 4'd7;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597FB-AAE2-4B58-BEE8-7C80B173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B94B3-95E6-449B-9431-9288B35F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3484"/>
            <a:ext cx="9601200" cy="4503916"/>
          </a:xfrm>
        </p:spPr>
        <p:txBody>
          <a:bodyPr/>
          <a:lstStyle/>
          <a:p>
            <a:r>
              <a:rPr lang="en-US" altLang="ko-KR" dirty="0"/>
              <a:t>parameter S0 = 4'd0; // idle try to read ( address == 5000_0000 )</a:t>
            </a:r>
          </a:p>
          <a:p>
            <a:r>
              <a:rPr lang="en-US" altLang="ko-KR" dirty="0"/>
              <a:t>parameter S1 = 4'd1; // read the data</a:t>
            </a:r>
          </a:p>
          <a:p>
            <a:r>
              <a:rPr lang="en-US" altLang="ko-KR" dirty="0"/>
              <a:t>parameter S2 = 4'd2; // check if read data is same as 01020304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parameter S3 = 4'd3; // waiting fin from module B.</a:t>
            </a:r>
          </a:p>
          <a:p>
            <a:r>
              <a:rPr lang="en-US" altLang="ko-KR" dirty="0"/>
              <a:t>parameter S4 = 4'd4; // if fin == 1 ( add is end ) change the PC to 5000_0004</a:t>
            </a:r>
          </a:p>
          <a:p>
            <a:r>
              <a:rPr lang="en-US" altLang="ko-KR" dirty="0"/>
              <a:t>parameter S5 = 4'd5; // trans = 0 and </a:t>
            </a:r>
            <a:r>
              <a:rPr lang="en-US" altLang="ko-KR" dirty="0" err="1"/>
              <a:t>readyin</a:t>
            </a:r>
            <a:r>
              <a:rPr lang="en-US" altLang="ko-KR" dirty="0"/>
              <a:t> = 0 ( ending the case )</a:t>
            </a:r>
          </a:p>
          <a:p>
            <a:r>
              <a:rPr lang="en-US" altLang="ko-KR" dirty="0"/>
              <a:t>parameter S6 = 4'd6; // ready = 1 to implement the AHB bus end</a:t>
            </a:r>
          </a:p>
          <a:p>
            <a:r>
              <a:rPr lang="en-US" altLang="ko-KR" dirty="0"/>
              <a:t>parameter S7 = 4'd7; // idle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5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parameter read_im_0 = 4’d3;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위에서 설명했듯</a:t>
            </a:r>
            <a:r>
              <a:rPr lang="en-US" altLang="ko-KR" sz="1800" dirty="0"/>
              <a:t>, </a:t>
            </a:r>
            <a:r>
              <a:rPr lang="ko-KR" altLang="en-US" sz="1800" dirty="0"/>
              <a:t>한번에 계산을 진행하기 위해서 </a:t>
            </a:r>
            <a:r>
              <a:rPr lang="en-US" altLang="ko-KR" sz="1800" dirty="0"/>
              <a:t>address</a:t>
            </a:r>
            <a:r>
              <a:rPr lang="ko-KR" altLang="en-US" sz="1800" dirty="0"/>
              <a:t> 에서 </a:t>
            </a:r>
            <a:r>
              <a:rPr lang="en-US" altLang="ko-KR" sz="1800" dirty="0"/>
              <a:t>count , count_3, </a:t>
            </a:r>
            <a:r>
              <a:rPr lang="en-US" altLang="ko-KR" sz="1800" dirty="0" err="1"/>
              <a:t>count_max</a:t>
            </a:r>
            <a:r>
              <a:rPr lang="en-US" altLang="ko-KR" sz="1800" dirty="0"/>
              <a:t> </a:t>
            </a:r>
            <a:r>
              <a:rPr lang="ko-KR" altLang="en-US" sz="1800" dirty="0"/>
              <a:t>만큼 증가시켜주며 값을 읽어옵니다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B19287-85A9-4D3D-A124-F3D9128E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2" y="1817688"/>
            <a:ext cx="7931150" cy="15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55" y="26691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2 - </a:t>
            </a:r>
            <a:r>
              <a:rPr lang="ko-KR" altLang="en-US" dirty="0"/>
              <a:t>계산방법</a:t>
            </a:r>
          </a:p>
        </p:txBody>
      </p:sp>
      <p:pic>
        <p:nvPicPr>
          <p:cNvPr id="6" name="내용 개체 틀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BC3CEA0-FAB2-44BE-BD6D-28EAE7082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9" y="819404"/>
            <a:ext cx="3694112" cy="2031761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D1053F0-6FC9-4EF3-8A26-57107981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83" y="3117851"/>
            <a:ext cx="3743867" cy="2532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3C3C5-A8A1-4C4F-BDD2-558AC37FAE7D}"/>
              </a:ext>
            </a:extLst>
          </p:cNvPr>
          <p:cNvSpPr txBox="1"/>
          <p:nvPr/>
        </p:nvSpPr>
        <p:spPr>
          <a:xfrm>
            <a:off x="5194300" y="1390650"/>
            <a:ext cx="2875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Count_max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Max pooling </a:t>
            </a:r>
            <a:r>
              <a:rPr lang="ko-KR" altLang="en-US" dirty="0"/>
              <a:t>을 하기위해</a:t>
            </a:r>
            <a:endParaRPr lang="en-US" altLang="ko-KR" dirty="0"/>
          </a:p>
          <a:p>
            <a:r>
              <a:rPr lang="ko-KR" altLang="en-US" dirty="0"/>
              <a:t>설정한 카운트입니다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Mul_1, mul2, mul_3, mul_4</a:t>
            </a:r>
          </a:p>
          <a:p>
            <a:r>
              <a:rPr lang="ko-KR" altLang="en-US" dirty="0"/>
              <a:t>에 </a:t>
            </a:r>
            <a:r>
              <a:rPr lang="ko-KR" altLang="en-US" dirty="0" err="1"/>
              <a:t>저장한뒤</a:t>
            </a:r>
            <a:endParaRPr lang="en-US" altLang="ko-KR" dirty="0"/>
          </a:p>
          <a:p>
            <a:r>
              <a:rPr lang="ko-KR" altLang="en-US" dirty="0"/>
              <a:t>최대값을 뽑아냅니다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46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55" y="26691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2 - </a:t>
            </a:r>
            <a:r>
              <a:rPr lang="ko-KR" altLang="en-US" dirty="0"/>
              <a:t>계산방법</a:t>
            </a:r>
          </a:p>
        </p:txBody>
      </p:sp>
      <p:pic>
        <p:nvPicPr>
          <p:cNvPr id="6" name="내용 개체 틀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BC3CEA0-FAB2-44BE-BD6D-28EAE7082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9" y="819404"/>
            <a:ext cx="3694112" cy="2031761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3C3C5-A8A1-4C4F-BDD2-558AC37FAE7D}"/>
              </a:ext>
            </a:extLst>
          </p:cNvPr>
          <p:cNvSpPr txBox="1"/>
          <p:nvPr/>
        </p:nvSpPr>
        <p:spPr>
          <a:xfrm>
            <a:off x="5194300" y="1390650"/>
            <a:ext cx="3340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Count_3 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2D convolution </a:t>
            </a:r>
            <a:r>
              <a:rPr lang="ko-KR" altLang="en-US" dirty="0"/>
              <a:t>을 위해 설정한</a:t>
            </a:r>
            <a:endParaRPr lang="en-US" altLang="ko-KR" dirty="0"/>
          </a:p>
          <a:p>
            <a:r>
              <a:rPr lang="ko-KR" altLang="en-US" dirty="0"/>
              <a:t>값입니다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variable</a:t>
            </a:r>
            <a:r>
              <a:rPr lang="ko-KR" altLang="en-US" dirty="0"/>
              <a:t>을 읽어낼 것이고</a:t>
            </a:r>
            <a:endParaRPr lang="en-US" altLang="ko-KR" dirty="0"/>
          </a:p>
          <a:p>
            <a:r>
              <a:rPr lang="ko-KR" altLang="en-US" dirty="0"/>
              <a:t>각각은 내적을 통해</a:t>
            </a:r>
            <a:endParaRPr lang="en-US" altLang="ko-KR" dirty="0"/>
          </a:p>
          <a:p>
            <a:r>
              <a:rPr lang="en-US" altLang="ko-KR" dirty="0" err="1"/>
              <a:t>mul_temp</a:t>
            </a:r>
            <a:r>
              <a:rPr lang="en-US" altLang="ko-KR" dirty="0"/>
              <a:t> 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888F736-7ECA-4DAA-8E40-79170875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9" y="2957522"/>
            <a:ext cx="3779246" cy="37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55" y="26691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2 - </a:t>
            </a:r>
            <a:r>
              <a:rPr lang="ko-KR" altLang="en-US" dirty="0"/>
              <a:t>계산방법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9" name="내용 개체 틀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3C685E2-F6C2-4857-AD17-0315F977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9" y="3070807"/>
            <a:ext cx="3144245" cy="2447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15985-30EC-4273-A822-56524B1F04EF}"/>
              </a:ext>
            </a:extLst>
          </p:cNvPr>
          <p:cNvSpPr txBox="1"/>
          <p:nvPr/>
        </p:nvSpPr>
        <p:spPr>
          <a:xfrm>
            <a:off x="4559121" y="3232597"/>
            <a:ext cx="249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씩 증가시켜주면서 행렬을 </a:t>
            </a:r>
            <a:r>
              <a:rPr lang="ko-KR" altLang="en-US" dirty="0" err="1"/>
              <a:t>두칸씩</a:t>
            </a:r>
            <a:r>
              <a:rPr lang="ko-KR" altLang="en-US" dirty="0"/>
              <a:t> 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 아닌 </a:t>
            </a:r>
            <a:r>
              <a:rPr lang="en-US" altLang="ko-KR" dirty="0"/>
              <a:t>8</a:t>
            </a:r>
            <a:r>
              <a:rPr lang="ko-KR" altLang="en-US" dirty="0"/>
              <a:t>씩 증가시켜주는 이유는 </a:t>
            </a:r>
            <a:endParaRPr lang="en-US" altLang="ko-KR" dirty="0"/>
          </a:p>
          <a:p>
            <a:r>
              <a:rPr lang="en-US" altLang="ko-KR" dirty="0"/>
              <a:t>Max pooling </a:t>
            </a:r>
            <a:r>
              <a:rPr lang="ko-KR" altLang="en-US" dirty="0"/>
              <a:t>이 </a:t>
            </a:r>
            <a:r>
              <a:rPr lang="en-US" altLang="ko-KR" dirty="0"/>
              <a:t>2x2</a:t>
            </a:r>
            <a:r>
              <a:rPr lang="ko-KR" altLang="en-US" dirty="0"/>
              <a:t> 매트릭스에서 진행되기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F9AC5FC-F98E-4548-9D39-57E2803C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FB71149-87C8-4A72-B90E-D03F371B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55" y="939053"/>
            <a:ext cx="5180845" cy="19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2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55" y="26691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2 - </a:t>
            </a:r>
            <a:r>
              <a:rPr lang="ko-KR" altLang="en-US" dirty="0"/>
              <a:t>계산방법</a:t>
            </a:r>
          </a:p>
        </p:txBody>
      </p:sp>
      <p:pic>
        <p:nvPicPr>
          <p:cNvPr id="6" name="내용 개체 틀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BC3CEA0-FAB2-44BE-BD6D-28EAE7082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9" y="819404"/>
            <a:ext cx="3694112" cy="2031761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DF01297-73AA-4740-96C5-47C1DB4C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26" y="2902596"/>
            <a:ext cx="5401281" cy="190545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E95443-F16F-491C-A56C-686717920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55" y="4850606"/>
            <a:ext cx="5180845" cy="19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parameter </a:t>
            </a:r>
            <a:r>
              <a:rPr lang="en-US" altLang="ko-KR" sz="1800" dirty="0" err="1"/>
              <a:t>save_Atemp</a:t>
            </a:r>
            <a:r>
              <a:rPr lang="en-US" altLang="ko-KR" sz="1800" dirty="0"/>
              <a:t> = 4'd4; // save the image data to </a:t>
            </a:r>
            <a:r>
              <a:rPr lang="en-US" altLang="ko-KR" sz="1800" dirty="0" err="1"/>
              <a:t>A_temp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어떻게 빠르게 </a:t>
            </a:r>
            <a:r>
              <a:rPr lang="en-US" altLang="ko-KR" sz="1800" dirty="0"/>
              <a:t>3</a:t>
            </a:r>
            <a:r>
              <a:rPr lang="ko-KR" altLang="en-US" sz="1800" dirty="0"/>
              <a:t>번째 파트입니다</a:t>
            </a:r>
            <a:r>
              <a:rPr lang="en-US" altLang="ko-KR" sz="1800" dirty="0"/>
              <a:t>. Fractional point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맞춰주기</a:t>
            </a:r>
            <a:r>
              <a:rPr lang="ko-KR" altLang="en-US" sz="1800" dirty="0"/>
              <a:t> 위해 </a:t>
            </a:r>
            <a:r>
              <a:rPr lang="en-US" altLang="ko-KR" sz="1800" dirty="0" err="1"/>
              <a:t>A_temp</a:t>
            </a:r>
            <a:r>
              <a:rPr lang="en-US" altLang="ko-KR" sz="1800" dirty="0"/>
              <a:t> [12 :5 ] </a:t>
            </a:r>
            <a:r>
              <a:rPr lang="ko-KR" altLang="en-US" sz="1800" dirty="0"/>
              <a:t>에 저장 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04A81B-10C5-4916-9EF3-B5B2C731B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6" y="2126356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331019"/>
            <a:ext cx="5720138" cy="5259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parameter cal_m1 = 4'd11; // calculate 2D convolution &amp;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for matrix 1 ( with moving to </a:t>
            </a:r>
            <a:r>
              <a:rPr lang="en-US" altLang="ko-KR" sz="1800" dirty="0" err="1"/>
              <a:t>read_im</a:t>
            </a:r>
            <a:r>
              <a:rPr lang="en-US" altLang="ko-KR" sz="1800" dirty="0"/>
              <a:t> 0 )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FD34B-3F68-4750-8C97-D0CDAC71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99" y="2033076"/>
            <a:ext cx="4429501" cy="4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3702050"/>
            <a:ext cx="5720138" cy="288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Fixed point representation</a:t>
            </a:r>
            <a:r>
              <a:rPr lang="ko-KR" altLang="en-US" sz="1800" dirty="0"/>
              <a:t>을 통해 값을 임시로 저장하고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그 값을 </a:t>
            </a:r>
            <a:r>
              <a:rPr lang="en-US" altLang="ko-KR" sz="1800" dirty="0"/>
              <a:t>mul_1 ~ mul_4 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 err="1"/>
              <a:t>Mul_temp</a:t>
            </a:r>
            <a:r>
              <a:rPr lang="en-US" altLang="ko-KR" sz="1800" dirty="0"/>
              <a:t> </a:t>
            </a:r>
            <a:r>
              <a:rPr lang="ko-KR" altLang="en-US" sz="1800" dirty="0"/>
              <a:t>의 </a:t>
            </a:r>
            <a:r>
              <a:rPr lang="en-US" altLang="ko-KR" sz="1800" dirty="0"/>
              <a:t>[ 19 :12 ] </a:t>
            </a:r>
            <a:r>
              <a:rPr lang="ko-KR" altLang="en-US" sz="1800" dirty="0"/>
              <a:t>값만 을 </a:t>
            </a:r>
            <a:r>
              <a:rPr lang="ko-KR" altLang="en-US" sz="1800" dirty="0" err="1"/>
              <a:t>이용한다는게</a:t>
            </a:r>
            <a:r>
              <a:rPr lang="ko-KR" altLang="en-US" sz="1800" dirty="0"/>
              <a:t> 중요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( 1, 5, 2 ) representation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3BEE5-B57D-4E80-9CB9-CD5961AF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5" y="1420486"/>
            <a:ext cx="8923595" cy="2062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387BA0-9B7B-4B17-897F-DD2DE7D4D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93"/>
          <a:stretch/>
        </p:blipFill>
        <p:spPr>
          <a:xfrm>
            <a:off x="6597500" y="3483394"/>
            <a:ext cx="5143500" cy="33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0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3949700"/>
            <a:ext cx="5720138" cy="2640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마지막 </a:t>
            </a:r>
            <a:r>
              <a:rPr lang="en-US" altLang="ko-KR" sz="1800" dirty="0"/>
              <a:t>mul_4 </a:t>
            </a:r>
            <a:r>
              <a:rPr lang="ko-KR" altLang="en-US" sz="1800" dirty="0"/>
              <a:t>까지 저장이 완료되면 </a:t>
            </a:r>
            <a:r>
              <a:rPr lang="en-US" altLang="ko-KR" sz="1800" dirty="0" err="1"/>
              <a:t>cal_max</a:t>
            </a:r>
            <a:r>
              <a:rPr lang="en-US" altLang="ko-KR" sz="1800" dirty="0"/>
              <a:t> ( max pooling </a:t>
            </a:r>
            <a:r>
              <a:rPr lang="ko-KR" altLang="en-US" sz="1800" dirty="0"/>
              <a:t>으로 이동 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91EBC4-C0E7-4B71-A813-EB341800C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31"/>
          <a:stretch/>
        </p:blipFill>
        <p:spPr>
          <a:xfrm>
            <a:off x="797531" y="1331019"/>
            <a:ext cx="6172200" cy="23374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3D9918-9FEB-4B75-BF2F-F4ABA739E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93"/>
          <a:stretch/>
        </p:blipFill>
        <p:spPr>
          <a:xfrm>
            <a:off x="6597500" y="3483394"/>
            <a:ext cx="5143500" cy="33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9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08101"/>
            <a:ext cx="1943100" cy="528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가장 큰 값을 </a:t>
            </a:r>
            <a:r>
              <a:rPr lang="en-US" altLang="ko-KR" sz="1800" dirty="0" err="1"/>
              <a:t>mul_write</a:t>
            </a:r>
            <a:r>
              <a:rPr lang="en-US" altLang="ko-KR" sz="1800" dirty="0"/>
              <a:t> 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. </a:t>
            </a:r>
            <a:r>
              <a:rPr lang="ko-KR" altLang="en-US" sz="1800" dirty="0"/>
              <a:t>이는 </a:t>
            </a:r>
            <a:r>
              <a:rPr lang="en-US" altLang="ko-KR" sz="1800" dirty="0"/>
              <a:t>assig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3C6E67-B683-4998-B578-C9875230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2" y="1485900"/>
            <a:ext cx="3559570" cy="468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986C8C-807D-4D5E-A164-150E7760A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76"/>
          <a:stretch/>
        </p:blipFill>
        <p:spPr>
          <a:xfrm>
            <a:off x="4679349" y="2513309"/>
            <a:ext cx="63055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4479-C805-4002-B083-A8E78C4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0DFA0-1E9C-4ADA-BCE8-80325554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49F2F-3FB5-4405-9EE1-4E5344CC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766055"/>
            <a:ext cx="5156200" cy="3039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5A144B-FB2A-486C-8028-892CF2A9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97" y="3205163"/>
            <a:ext cx="5876303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1733550"/>
            <a:ext cx="2171700" cy="485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앞서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가 끝난 </a:t>
            </a:r>
            <a:r>
              <a:rPr lang="en-US" altLang="ko-KR" sz="1800" dirty="0" err="1"/>
              <a:t>mul</a:t>
            </a:r>
            <a:r>
              <a:rPr lang="en-US" altLang="ko-KR" sz="1800" dirty="0"/>
              <a:t> </a:t>
            </a:r>
            <a:r>
              <a:rPr lang="ko-KR" altLang="en-US" sz="1800" dirty="0"/>
              <a:t>값을 </a:t>
            </a:r>
            <a:r>
              <a:rPr lang="en-US" altLang="ko-KR" sz="1800" dirty="0"/>
              <a:t>WDATA</a:t>
            </a:r>
            <a:r>
              <a:rPr lang="ko-KR" altLang="en-US" sz="1800" dirty="0"/>
              <a:t>을 통해 보낸다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 </a:t>
            </a:r>
            <a:r>
              <a:rPr lang="en-US" altLang="ko-KR" sz="1800" dirty="0"/>
              <a:t>0x4002_000 ) 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DD47F9-A9A9-4CED-84EB-E7A72BB8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411286"/>
            <a:ext cx="3784345" cy="31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0" y="1244600"/>
            <a:ext cx="2273300" cy="534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count_4 </a:t>
            </a:r>
            <a:r>
              <a:rPr lang="ko-KR" altLang="en-US" sz="1800" dirty="0"/>
              <a:t>는 마지막 부분이 </a:t>
            </a:r>
            <a:r>
              <a:rPr lang="ko-KR" altLang="en-US" sz="1800" dirty="0" err="1"/>
              <a:t>짤리는</a:t>
            </a:r>
            <a:r>
              <a:rPr lang="ko-KR" altLang="en-US" sz="1800" dirty="0"/>
              <a:t> 것을 고려하여 설정한 </a:t>
            </a:r>
            <a:r>
              <a:rPr lang="en-US" altLang="ko-KR" sz="1800" dirty="0"/>
              <a:t>count.</a:t>
            </a:r>
          </a:p>
          <a:p>
            <a:pPr marL="0" indent="0">
              <a:buNone/>
            </a:pPr>
            <a:r>
              <a:rPr lang="ko-KR" altLang="en-US" sz="1800" dirty="0"/>
              <a:t>총</a:t>
            </a:r>
            <a:r>
              <a:rPr lang="en-US" altLang="ko-KR" sz="1800" dirty="0"/>
              <a:t> </a:t>
            </a:r>
            <a:r>
              <a:rPr lang="ko-KR" altLang="en-US" sz="1800" dirty="0"/>
              <a:t>카운트는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4*(80*84+80) </a:t>
            </a:r>
            <a:r>
              <a:rPr lang="ko-KR" altLang="en-US" sz="1800" dirty="0"/>
              <a:t>까지 진행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5AE2C3-AA0E-4DB6-850E-823F41F6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3" y="1299269"/>
            <a:ext cx="4406900" cy="495776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8A4A2A-4D35-4457-8E2E-502449D2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3168650"/>
            <a:ext cx="3864428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코드설명</a:t>
            </a:r>
            <a:r>
              <a:rPr lang="en-US" altLang="ko-KR" dirty="0"/>
              <a:t>-done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353119"/>
            <a:ext cx="5943600" cy="107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Finish </a:t>
            </a:r>
            <a:r>
              <a:rPr lang="ko-KR" altLang="en-US" sz="1800" dirty="0"/>
              <a:t>에 </a:t>
            </a:r>
            <a:r>
              <a:rPr lang="en-US" altLang="ko-KR" sz="1800" dirty="0"/>
              <a:t>1 </a:t>
            </a:r>
            <a:r>
              <a:rPr lang="ko-KR" altLang="en-US" sz="1800" dirty="0"/>
              <a:t>을 대입</a:t>
            </a:r>
            <a:r>
              <a:rPr lang="en-US" altLang="ko-KR" sz="1800" dirty="0"/>
              <a:t>. </a:t>
            </a:r>
            <a:r>
              <a:rPr lang="ko-KR" altLang="en-US" sz="1800" dirty="0"/>
              <a:t>이는 </a:t>
            </a:r>
            <a:r>
              <a:rPr lang="en-US" altLang="ko-KR" sz="1800" dirty="0" err="1"/>
              <a:t>moduleA</a:t>
            </a:r>
            <a:r>
              <a:rPr lang="en-US" altLang="ko-KR" sz="1800" dirty="0"/>
              <a:t> </a:t>
            </a:r>
            <a:r>
              <a:rPr lang="ko-KR" altLang="en-US" sz="1800" dirty="0"/>
              <a:t>에서 체크하여 </a:t>
            </a:r>
            <a:r>
              <a:rPr lang="en-US" altLang="ko-KR" sz="1800" dirty="0" err="1"/>
              <a:t>end_signal</a:t>
            </a:r>
            <a:r>
              <a:rPr lang="ko-KR" altLang="en-US" sz="1800" dirty="0"/>
              <a:t>에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0x04030201 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대입한뒤</a:t>
            </a:r>
            <a:r>
              <a:rPr lang="ko-KR" altLang="en-US" sz="1800" dirty="0"/>
              <a:t> 모든 코드가 마무리 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4A29D-B5E6-4861-8708-0D97ADA7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31019"/>
            <a:ext cx="4134896" cy="520223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611024-F432-4B6E-9055-0C1137A78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9" t="67098" r="26635" b="7963"/>
          <a:stretch/>
        </p:blipFill>
        <p:spPr>
          <a:xfrm>
            <a:off x="5826026" y="1804678"/>
            <a:ext cx="5753348" cy="32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67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597FB-AAE2-4B58-BEE8-7C80B173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B94B3-95E6-449B-9431-9288B35F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3484"/>
            <a:ext cx="9601200" cy="4503916"/>
          </a:xfrm>
        </p:spPr>
        <p:txBody>
          <a:bodyPr/>
          <a:lstStyle/>
          <a:p>
            <a:r>
              <a:rPr lang="en-US" altLang="ko-KR" dirty="0"/>
              <a:t>parameter S0 = 4'd0; // idle try to read ( address == 5000_0000 )</a:t>
            </a:r>
          </a:p>
          <a:p>
            <a:r>
              <a:rPr lang="en-US" altLang="ko-KR" dirty="0"/>
              <a:t>parameter S1 = 4'd1; // read the data</a:t>
            </a:r>
          </a:p>
          <a:p>
            <a:r>
              <a:rPr lang="en-US" altLang="ko-KR" dirty="0"/>
              <a:t>parameter S2 = 4'd2; // check if read data is same as 01020304</a:t>
            </a:r>
          </a:p>
          <a:p>
            <a:r>
              <a:rPr lang="en-US" altLang="ko-KR" dirty="0"/>
              <a:t>parameter S3 = 4'd3; // waiting fin from module B.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parameter S4 = 4'd4; // if fin == 1 ( add is end ) change the PC to 5000_0004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=&gt; 5000_0004[0] </a:t>
            </a:r>
            <a:r>
              <a:rPr lang="ko-KR" altLang="en-US" dirty="0">
                <a:highlight>
                  <a:srgbClr val="FFFF00"/>
                </a:highlight>
              </a:rPr>
              <a:t>에 </a:t>
            </a:r>
            <a:r>
              <a:rPr lang="en-US" altLang="ko-KR" dirty="0" err="1">
                <a:highlight>
                  <a:srgbClr val="FFFF00"/>
                </a:highlight>
              </a:rPr>
              <a:t>end_signal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을 보내고 전체 코드가 마무리 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dirty="0"/>
              <a:t>parameter S5 = 4'd5; // trans = 0 and </a:t>
            </a:r>
            <a:r>
              <a:rPr lang="en-US" altLang="ko-KR" dirty="0" err="1"/>
              <a:t>readyin</a:t>
            </a:r>
            <a:r>
              <a:rPr lang="en-US" altLang="ko-KR" dirty="0"/>
              <a:t> = 0 ( ending the case )</a:t>
            </a:r>
          </a:p>
          <a:p>
            <a:r>
              <a:rPr lang="en-US" altLang="ko-KR" dirty="0"/>
              <a:t>parameter S6 = 4'd6; // ready = 1 to implement the AHB bus end</a:t>
            </a:r>
          </a:p>
          <a:p>
            <a:r>
              <a:rPr lang="en-US" altLang="ko-KR" dirty="0"/>
              <a:t>parameter S7 = 4'd7; // idle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89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60F2D-85F7-4B01-8D7D-3C78245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0"/>
            <a:ext cx="9601200" cy="1485900"/>
          </a:xfrm>
        </p:spPr>
        <p:txBody>
          <a:bodyPr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5E737-B9BB-4738-8AF3-D5F4C3A1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6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F585-9281-41A7-86E6-9031C1B1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641600" cy="2025650"/>
          </a:xfrm>
        </p:spPr>
        <p:txBody>
          <a:bodyPr/>
          <a:lstStyle/>
          <a:p>
            <a:r>
              <a:rPr lang="en-US" altLang="ko-KR" dirty="0"/>
              <a:t>Module B ( CNN 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D0B3EF8-02F7-4C50-B8C7-1CA131855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32" t="9296" r="26810" b="49572"/>
          <a:stretch/>
        </p:blipFill>
        <p:spPr>
          <a:xfrm>
            <a:off x="203201" y="1229666"/>
            <a:ext cx="5892799" cy="480662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A4A7578-DDE2-437E-AD16-704D094CF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9" t="50000" r="26635" b="7963"/>
          <a:stretch/>
        </p:blipFill>
        <p:spPr>
          <a:xfrm>
            <a:off x="6349690" y="560360"/>
            <a:ext cx="5753348" cy="54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94AC-9766-440D-9B6D-F922F837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 B ( CNN ) – </a:t>
            </a: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B5320-4772-4817-BBF7-AB768E48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650274"/>
            <a:ext cx="5072437" cy="421712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weight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미리 저장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 [7:0] B_11, B_12, B_13, B_21, B_22, B_23, B_31, B_32, B_33; 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weight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계속 읽어오는 방식이 아닌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선언한 변수에 저장해두고 계산에 이용하였습니다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=&gt;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계속 불러온다면 다음과 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cycle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a) 9 cycles to bring weight matrix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b) 9 * 4 * 9 cycles to make one component of activation FPGA matrix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c) 9 * 4 * 9 * 41 * 41 cycles to make total activation FPGA matrix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 9 * 4 * 9 * 41 * 41 = </a:t>
            </a:r>
            <a:r>
              <a:rPr lang="en-US" altLang="ko-KR" sz="16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544,644 cycles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D7FA9-5CE8-425B-8A6E-E370ACB5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4" y="1917700"/>
            <a:ext cx="5647356" cy="31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94AC-9766-440D-9B6D-F922F837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 B ( CNN ) – </a:t>
            </a: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B5320-4772-4817-BBF7-AB768E48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650274"/>
            <a:ext cx="5072437" cy="421712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weight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미리 저장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 [7:0] B_11, B_12, B_13, B_21, B_22, B_23, B_31, B_32, B_33; 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weight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계속 읽어오는 방식이 아닌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선언한 변수에 저장해두고 계산에 이용하였습니다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=&gt;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계속 불러온다면 다음과 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cycle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구현 사이클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a) 4 * 9 cycles to make four component (2*2 inner vector) of convolution activation matrix 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b) 4 * 9 * 41 * 41 cycles to make activation FPGA matrix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 = </a:t>
            </a:r>
            <a:r>
              <a:rPr lang="en-US" altLang="ko-KR" sz="16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60,516 Cycles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D7FA9-5CE8-425B-8A6E-E370ACB5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0763"/>
            <a:ext cx="5886995" cy="30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3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 B ( CNN ) –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171700"/>
            <a:ext cx="5720138" cy="35814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2)</a:t>
            </a:r>
            <a:r>
              <a:rPr lang="ko-KR" altLang="en-US" sz="1800" dirty="0"/>
              <a:t> 쓰기를 한번만 진행합니다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Image data </a:t>
            </a:r>
            <a:r>
              <a:rPr lang="ko-KR" altLang="en-US" sz="1800" dirty="0"/>
              <a:t>에서 </a:t>
            </a:r>
            <a:r>
              <a:rPr lang="en-US" altLang="ko-KR" sz="1800" dirty="0"/>
              <a:t>position</a:t>
            </a:r>
            <a:r>
              <a:rPr lang="ko-KR" altLang="en-US" sz="1800" dirty="0"/>
              <a:t>을 정해주고 </a:t>
            </a:r>
            <a:r>
              <a:rPr lang="en-US" altLang="ko-KR" sz="1800" dirty="0"/>
              <a:t>2D</a:t>
            </a:r>
            <a:r>
              <a:rPr lang="ko-KR" altLang="en-US" sz="1800" dirty="0"/>
              <a:t> </a:t>
            </a:r>
            <a:r>
              <a:rPr lang="en-US" altLang="ko-KR" sz="1800" dirty="0"/>
              <a:t>convolution </a:t>
            </a:r>
            <a:r>
              <a:rPr lang="ko-KR" altLang="en-US" sz="1800" dirty="0"/>
              <a:t>과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Max pooling,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을 한번에 진행합니다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 후 바로 </a:t>
            </a:r>
            <a:r>
              <a:rPr lang="en-US" altLang="ko-KR" sz="1800" dirty="0" err="1"/>
              <a:t>activation_fpga</a:t>
            </a:r>
            <a:r>
              <a:rPr lang="en-US" altLang="ko-KR" sz="1800" dirty="0"/>
              <a:t> ( 0x4002_0000 ) </a:t>
            </a:r>
            <a:r>
              <a:rPr lang="ko-KR" altLang="en-US" sz="1800" dirty="0"/>
              <a:t>에</a:t>
            </a:r>
            <a:r>
              <a:rPr lang="en-US" altLang="ko-KR" sz="1800" dirty="0"/>
              <a:t> write </a:t>
            </a:r>
            <a:r>
              <a:rPr lang="ko-KR" altLang="en-US" sz="1800" dirty="0"/>
              <a:t>하는 방식으로 구현 하였습니다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 B ( CNN ) –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171700"/>
            <a:ext cx="5720138" cy="35814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2)</a:t>
            </a:r>
            <a:r>
              <a:rPr lang="ko-KR" altLang="en-US" sz="1800" dirty="0"/>
              <a:t> 쓰기를 한번만 진행합니다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만약 따로 계산 한다면 다음과 같은 사이클을 가집니다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a) 9 cycles to make one component of convolution activation matrix,</a:t>
            </a:r>
          </a:p>
          <a:p>
            <a:pPr marL="0" indent="0">
              <a:buNone/>
            </a:pPr>
            <a:r>
              <a:rPr lang="en-US" altLang="ko-KR" sz="1800" dirty="0"/>
              <a:t>b) 9 * 82 * 82 cycles to make convolution activation matrix,</a:t>
            </a:r>
          </a:p>
          <a:p>
            <a:pPr marL="0" indent="0">
              <a:buNone/>
            </a:pPr>
            <a:r>
              <a:rPr lang="en-US" altLang="ko-KR" sz="1800" dirty="0"/>
              <a:t>c) 41*41 cycles to make activation FPGA matrix </a:t>
            </a:r>
          </a:p>
          <a:p>
            <a:pPr marL="0" indent="0">
              <a:buNone/>
            </a:pPr>
            <a:r>
              <a:rPr lang="en-US" altLang="ko-KR" sz="1800" dirty="0"/>
              <a:t>Total = 9 * 82 * 82 + 41 * 41 </a:t>
            </a:r>
          </a:p>
          <a:p>
            <a:pPr marL="0" indent="0">
              <a:buNone/>
            </a:pPr>
            <a:r>
              <a:rPr lang="en-US" altLang="ko-KR" sz="1800" dirty="0"/>
              <a:t>= </a:t>
            </a:r>
            <a:r>
              <a:rPr lang="en-US" altLang="ko-KR" sz="1800" dirty="0">
                <a:highlight>
                  <a:srgbClr val="FFFF00"/>
                </a:highlight>
              </a:rPr>
              <a:t>62,197 Cycles 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34E7-948B-4E56-ACD0-48C88329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Module B ( CNN ) –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어떻게 빠르게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EBB03-3F23-4A75-AB91-E173A1B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171700"/>
            <a:ext cx="5720138" cy="35814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2)</a:t>
            </a:r>
            <a:r>
              <a:rPr lang="ko-KR" altLang="en-US" sz="1800" dirty="0"/>
              <a:t> 쓰기를 한번만 진행합니다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구현 사이클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a) 4 * 9 cycles to make four component (2*2 inner vector) of convolution activation matrix 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b) 4 * 9 * 41 * 41 cycles to make activation FPGA matrix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 = </a:t>
            </a:r>
            <a:r>
              <a:rPr lang="en-US" altLang="ko-KR" sz="180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60,516 Cycles</a:t>
            </a:r>
          </a:p>
          <a:p>
            <a:pPr marL="0" indent="0">
              <a:buNone/>
            </a:pPr>
            <a:endParaRPr lang="ko-KR" altLang="en-US" sz="18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9650-4041-4749-8F1B-EEA62AA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52" y="26691"/>
            <a:ext cx="4201253" cy="6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667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1523</Words>
  <Application>Microsoft Macintosh PowerPoint</Application>
  <PresentationFormat>와이드스크린</PresentationFormat>
  <Paragraphs>167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Franklin Gothic Book</vt:lpstr>
      <vt:lpstr>자르기</vt:lpstr>
      <vt:lpstr>cnn – FPGA ACCEleration</vt:lpstr>
      <vt:lpstr>Module A</vt:lpstr>
      <vt:lpstr>PowerPoint 프레젠테이션</vt:lpstr>
      <vt:lpstr>Module B ( CNN )</vt:lpstr>
      <vt:lpstr>Module B ( CNN ) – 어떻게 빠르게?</vt:lpstr>
      <vt:lpstr>Module B ( CNN ) – 어떻게 빠르게?</vt:lpstr>
      <vt:lpstr>Module B ( CNN ) –  어떻게 빠르게?</vt:lpstr>
      <vt:lpstr>Module B ( CNN ) –  어떻게 빠르게?</vt:lpstr>
      <vt:lpstr>Module B ( CNN ) –  어떻게 빠르게?</vt:lpstr>
      <vt:lpstr>Module B  ( CNN ) –  어떻게 빠르게?</vt:lpstr>
      <vt:lpstr>Module B  ( CNN ) –  어떻게 빠르게?</vt:lpstr>
      <vt:lpstr>코드설명 </vt:lpstr>
      <vt:lpstr>코드설명 </vt:lpstr>
      <vt:lpstr>코드설명 </vt:lpstr>
      <vt:lpstr>코드설명 </vt:lpstr>
      <vt:lpstr>코드설명 </vt:lpstr>
      <vt:lpstr>코드설명2</vt:lpstr>
      <vt:lpstr>코드설명2</vt:lpstr>
      <vt:lpstr>코드설명2</vt:lpstr>
      <vt:lpstr>코드설명2</vt:lpstr>
      <vt:lpstr>코드설명2 - 계산방법</vt:lpstr>
      <vt:lpstr>코드설명2 - 계산방법</vt:lpstr>
      <vt:lpstr>코드설명2 - 계산방법</vt:lpstr>
      <vt:lpstr>코드설명2 - 계산방법</vt:lpstr>
      <vt:lpstr>코드설명2</vt:lpstr>
      <vt:lpstr>코드설명2</vt:lpstr>
      <vt:lpstr>코드설명2</vt:lpstr>
      <vt:lpstr>코드설명2</vt:lpstr>
      <vt:lpstr>코드설명2</vt:lpstr>
      <vt:lpstr>코드설명2</vt:lpstr>
      <vt:lpstr>코드설명2</vt:lpstr>
      <vt:lpstr>코드설명-done</vt:lpstr>
      <vt:lpstr>Module 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YANG YEECHANG</dc:creator>
  <cp:lastModifiedBy>양이창</cp:lastModifiedBy>
  <cp:revision>19</cp:revision>
  <dcterms:created xsi:type="dcterms:W3CDTF">2019-06-11T22:54:09Z</dcterms:created>
  <dcterms:modified xsi:type="dcterms:W3CDTF">2019-11-04T17:23:32Z</dcterms:modified>
</cp:coreProperties>
</file>