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63" r:id="rId4"/>
    <p:sldId id="260" r:id="rId5"/>
    <p:sldId id="257" r:id="rId6"/>
    <p:sldId id="256" r:id="rId7"/>
    <p:sldId id="258" r:id="rId8"/>
    <p:sldId id="259"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834" y="7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91E024DE-5897-4499-B2C6-3572488838D1}" type="datetimeFigureOut">
              <a:rPr lang="en-CA" smtClean="0"/>
              <a:t>2016-12-25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79193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1E024DE-5897-4499-B2C6-3572488838D1}" type="datetimeFigureOut">
              <a:rPr lang="en-CA" smtClean="0"/>
              <a:t>2016-12-25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289764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1E024DE-5897-4499-B2C6-3572488838D1}" type="datetimeFigureOut">
              <a:rPr lang="en-CA" smtClean="0"/>
              <a:t>2016-12-25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2122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1E024DE-5897-4499-B2C6-3572488838D1}" type="datetimeFigureOut">
              <a:rPr lang="en-CA" smtClean="0"/>
              <a:t>2016-12-25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28551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E024DE-5897-4499-B2C6-3572488838D1}" type="datetimeFigureOut">
              <a:rPr lang="en-CA" smtClean="0"/>
              <a:t>2016-12-25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247298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91E024DE-5897-4499-B2C6-3572488838D1}" type="datetimeFigureOut">
              <a:rPr lang="en-CA" smtClean="0"/>
              <a:t>2016-12-25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55514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91E024DE-5897-4499-B2C6-3572488838D1}" type="datetimeFigureOut">
              <a:rPr lang="en-CA" smtClean="0"/>
              <a:t>2016-12-25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208587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91E024DE-5897-4499-B2C6-3572488838D1}" type="datetimeFigureOut">
              <a:rPr lang="en-CA" smtClean="0"/>
              <a:t>2016-12-25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53748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024DE-5897-4499-B2C6-3572488838D1}" type="datetimeFigureOut">
              <a:rPr lang="en-CA" smtClean="0"/>
              <a:t>2016-12-25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120526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024DE-5897-4499-B2C6-3572488838D1}" type="datetimeFigureOut">
              <a:rPr lang="en-CA" smtClean="0"/>
              <a:t>2016-12-25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340155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024DE-5897-4499-B2C6-3572488838D1}" type="datetimeFigureOut">
              <a:rPr lang="en-CA" smtClean="0"/>
              <a:t>2016-12-25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7C0740-2C32-42EC-A82F-7CCEE2CBD934}" type="slidenum">
              <a:rPr lang="en-CA" smtClean="0"/>
              <a:t>‹#›</a:t>
            </a:fld>
            <a:endParaRPr lang="en-CA"/>
          </a:p>
        </p:txBody>
      </p:sp>
    </p:spTree>
    <p:extLst>
      <p:ext uri="{BB962C8B-B14F-4D97-AF65-F5344CB8AC3E}">
        <p14:creationId xmlns:p14="http://schemas.microsoft.com/office/powerpoint/2010/main" val="40818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024DE-5897-4499-B2C6-3572488838D1}" type="datetimeFigureOut">
              <a:rPr lang="en-CA" smtClean="0"/>
              <a:t>2016-12-25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C0740-2C32-42EC-A82F-7CCEE2CBD934}" type="slidenum">
              <a:rPr lang="en-CA" smtClean="0"/>
              <a:t>‹#›</a:t>
            </a:fld>
            <a:endParaRPr lang="en-CA"/>
          </a:p>
        </p:txBody>
      </p:sp>
    </p:spTree>
    <p:extLst>
      <p:ext uri="{BB962C8B-B14F-4D97-AF65-F5344CB8AC3E}">
        <p14:creationId xmlns:p14="http://schemas.microsoft.com/office/powerpoint/2010/main" val="401386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124744"/>
            <a:ext cx="5454955" cy="1138773"/>
          </a:xfrm>
          <a:prstGeom prst="rect">
            <a:avLst/>
          </a:prstGeom>
          <a:noFill/>
        </p:spPr>
        <p:txBody>
          <a:bodyPr wrap="none" rtlCol="0">
            <a:spAutoFit/>
          </a:bodyPr>
          <a:lstStyle/>
          <a:p>
            <a:r>
              <a:rPr lang="en-CA" sz="3200" b="1" dirty="0" smtClean="0"/>
              <a:t>Improving DSD9’s Performance</a:t>
            </a:r>
          </a:p>
          <a:p>
            <a:endParaRPr lang="en-CA" dirty="0"/>
          </a:p>
          <a:p>
            <a:r>
              <a:rPr lang="en-CA" dirty="0" smtClean="0"/>
              <a:t>Goal to bump up the clock rate (to 75MHz (13.3ns)).</a:t>
            </a:r>
            <a:endParaRPr lang="en-CA" dirty="0"/>
          </a:p>
        </p:txBody>
      </p:sp>
      <p:sp>
        <p:nvSpPr>
          <p:cNvPr id="3" name="TextBox 2"/>
          <p:cNvSpPr txBox="1"/>
          <p:nvPr/>
        </p:nvSpPr>
        <p:spPr>
          <a:xfrm>
            <a:off x="1475656" y="2420888"/>
            <a:ext cx="5436745" cy="369332"/>
          </a:xfrm>
          <a:prstGeom prst="rect">
            <a:avLst/>
          </a:prstGeom>
          <a:noFill/>
        </p:spPr>
        <p:txBody>
          <a:bodyPr wrap="none" rtlCol="0">
            <a:spAutoFit/>
          </a:bodyPr>
          <a:lstStyle/>
          <a:p>
            <a:r>
              <a:rPr lang="en-CA" dirty="0" smtClean="0"/>
              <a:t>Starting worst timing about 21 ns. (</a:t>
            </a:r>
            <a:r>
              <a:rPr lang="en-CA" dirty="0" err="1" smtClean="0"/>
              <a:t>approx</a:t>
            </a:r>
            <a:r>
              <a:rPr lang="en-CA" dirty="0" smtClean="0"/>
              <a:t> 47MHz </a:t>
            </a:r>
            <a:r>
              <a:rPr lang="en-CA" dirty="0" err="1" smtClean="0"/>
              <a:t>fmax</a:t>
            </a:r>
            <a:r>
              <a:rPr lang="en-CA" dirty="0" smtClean="0"/>
              <a:t>)</a:t>
            </a:r>
            <a:endParaRPr lang="en-CA" dirty="0"/>
          </a:p>
        </p:txBody>
      </p:sp>
      <p:sp>
        <p:nvSpPr>
          <p:cNvPr id="4" name="TextBox 3"/>
          <p:cNvSpPr txBox="1"/>
          <p:nvPr/>
        </p:nvSpPr>
        <p:spPr>
          <a:xfrm>
            <a:off x="1455770" y="2920245"/>
            <a:ext cx="4898777" cy="369332"/>
          </a:xfrm>
          <a:prstGeom prst="rect">
            <a:avLst/>
          </a:prstGeom>
          <a:noFill/>
        </p:spPr>
        <p:txBody>
          <a:bodyPr wrap="none" rtlCol="0">
            <a:spAutoFit/>
          </a:bodyPr>
          <a:lstStyle/>
          <a:p>
            <a:r>
              <a:rPr lang="en-CA" dirty="0" smtClean="0"/>
              <a:t>Improved timing to 17.5 ns. (</a:t>
            </a:r>
            <a:r>
              <a:rPr lang="en-CA" dirty="0" err="1" smtClean="0"/>
              <a:t>approx</a:t>
            </a:r>
            <a:r>
              <a:rPr lang="en-CA" dirty="0" smtClean="0"/>
              <a:t> 57 MHz </a:t>
            </a:r>
            <a:r>
              <a:rPr lang="en-CA" dirty="0" err="1" smtClean="0"/>
              <a:t>fmax</a:t>
            </a:r>
            <a:r>
              <a:rPr lang="en-CA" dirty="0" smtClean="0"/>
              <a:t>)</a:t>
            </a:r>
            <a:endParaRPr lang="en-CA" dirty="0"/>
          </a:p>
        </p:txBody>
      </p:sp>
      <p:sp>
        <p:nvSpPr>
          <p:cNvPr id="5" name="TextBox 4"/>
          <p:cNvSpPr txBox="1"/>
          <p:nvPr/>
        </p:nvSpPr>
        <p:spPr>
          <a:xfrm>
            <a:off x="1499320" y="3490270"/>
            <a:ext cx="3296608" cy="369332"/>
          </a:xfrm>
          <a:prstGeom prst="rect">
            <a:avLst/>
          </a:prstGeom>
          <a:noFill/>
        </p:spPr>
        <p:txBody>
          <a:bodyPr wrap="none" rtlCol="0">
            <a:spAutoFit/>
          </a:bodyPr>
          <a:lstStyle/>
          <a:p>
            <a:r>
              <a:rPr lang="en-CA" dirty="0" smtClean="0"/>
              <a:t>Worst path is for state transitions</a:t>
            </a:r>
            <a:endParaRPr lang="en-CA" dirty="0"/>
          </a:p>
        </p:txBody>
      </p:sp>
      <p:sp>
        <p:nvSpPr>
          <p:cNvPr id="6" name="TextBox 5"/>
          <p:cNvSpPr txBox="1"/>
          <p:nvPr/>
        </p:nvSpPr>
        <p:spPr>
          <a:xfrm>
            <a:off x="899592" y="4329970"/>
            <a:ext cx="2846420" cy="646331"/>
          </a:xfrm>
          <a:prstGeom prst="rect">
            <a:avLst/>
          </a:prstGeom>
          <a:noFill/>
        </p:spPr>
        <p:txBody>
          <a:bodyPr wrap="none" rtlCol="0">
            <a:spAutoFit/>
          </a:bodyPr>
          <a:lstStyle/>
          <a:p>
            <a:r>
              <a:rPr lang="en-CA" dirty="0" smtClean="0"/>
              <a:t>First Item on Critical Path:</a:t>
            </a:r>
          </a:p>
          <a:p>
            <a:pPr lvl="1"/>
            <a:r>
              <a:rPr lang="en-CA" dirty="0" smtClean="0"/>
              <a:t>The Floating Point Unit.</a:t>
            </a:r>
            <a:endParaRPr lang="en-CA" dirty="0"/>
          </a:p>
        </p:txBody>
      </p:sp>
      <p:sp>
        <p:nvSpPr>
          <p:cNvPr id="7" name="TextBox 6"/>
          <p:cNvSpPr txBox="1"/>
          <p:nvPr/>
        </p:nvSpPr>
        <p:spPr>
          <a:xfrm>
            <a:off x="1691680" y="5020135"/>
            <a:ext cx="6286401" cy="923330"/>
          </a:xfrm>
          <a:prstGeom prst="rect">
            <a:avLst/>
          </a:prstGeom>
          <a:noFill/>
        </p:spPr>
        <p:txBody>
          <a:bodyPr wrap="none" rtlCol="0">
            <a:spAutoFit/>
          </a:bodyPr>
          <a:lstStyle/>
          <a:p>
            <a:r>
              <a:rPr lang="en-CA" dirty="0" smtClean="0">
                <a:solidFill>
                  <a:schemeClr val="tx1">
                    <a:lumMod val="50000"/>
                    <a:lumOff val="50000"/>
                  </a:schemeClr>
                </a:solidFill>
              </a:rPr>
              <a:t>Simple solution: remove it. (shaves 2ns off of clock)</a:t>
            </a:r>
          </a:p>
          <a:p>
            <a:r>
              <a:rPr lang="en-CA" dirty="0" smtClean="0">
                <a:solidFill>
                  <a:schemeClr val="tx1">
                    <a:lumMod val="50000"/>
                    <a:lumOff val="50000"/>
                  </a:schemeClr>
                </a:solidFill>
              </a:rPr>
              <a:t>Next solution-&gt; use a lower speed clock for the FPU, and a higher</a:t>
            </a:r>
          </a:p>
          <a:p>
            <a:r>
              <a:rPr lang="en-CA" dirty="0" smtClean="0">
                <a:solidFill>
                  <a:schemeClr val="tx1">
                    <a:lumMod val="50000"/>
                    <a:lumOff val="50000"/>
                  </a:schemeClr>
                </a:solidFill>
              </a:rPr>
              <a:t>Clock rate for the CPU.</a:t>
            </a:r>
            <a:endParaRPr lang="en-CA" dirty="0">
              <a:solidFill>
                <a:schemeClr val="tx1">
                  <a:lumMod val="50000"/>
                  <a:lumOff val="50000"/>
                </a:schemeClr>
              </a:solidFill>
            </a:endParaRPr>
          </a:p>
        </p:txBody>
      </p:sp>
    </p:spTree>
    <p:extLst>
      <p:ext uri="{BB962C8B-B14F-4D97-AF65-F5344CB8AC3E}">
        <p14:creationId xmlns:p14="http://schemas.microsoft.com/office/powerpoint/2010/main" val="118572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022" y="404664"/>
            <a:ext cx="4919488" cy="923330"/>
          </a:xfrm>
          <a:prstGeom prst="rect">
            <a:avLst/>
          </a:prstGeom>
          <a:noFill/>
        </p:spPr>
        <p:txBody>
          <a:bodyPr wrap="none" rtlCol="0">
            <a:spAutoFit/>
          </a:bodyPr>
          <a:lstStyle/>
          <a:p>
            <a:r>
              <a:rPr lang="en-CA" dirty="0" smtClean="0"/>
              <a:t>Next two items on critical path:</a:t>
            </a:r>
          </a:p>
          <a:p>
            <a:pPr lvl="1"/>
            <a:r>
              <a:rPr lang="en-CA" dirty="0" smtClean="0"/>
              <a:t>PC incrementing</a:t>
            </a:r>
          </a:p>
          <a:p>
            <a:pPr lvl="1"/>
            <a:r>
              <a:rPr lang="en-CA" dirty="0" smtClean="0"/>
              <a:t>Loading of R1,R2 for local exception handling.</a:t>
            </a:r>
            <a:endParaRPr lang="en-CA" dirty="0"/>
          </a:p>
        </p:txBody>
      </p:sp>
      <p:sp>
        <p:nvSpPr>
          <p:cNvPr id="3" name="TextBox 2"/>
          <p:cNvSpPr txBox="1"/>
          <p:nvPr/>
        </p:nvSpPr>
        <p:spPr>
          <a:xfrm>
            <a:off x="399021" y="1353433"/>
            <a:ext cx="7929543" cy="1754326"/>
          </a:xfrm>
          <a:prstGeom prst="rect">
            <a:avLst/>
          </a:prstGeom>
          <a:noFill/>
        </p:spPr>
        <p:txBody>
          <a:bodyPr wrap="none" rtlCol="0">
            <a:spAutoFit/>
          </a:bodyPr>
          <a:lstStyle/>
          <a:p>
            <a:r>
              <a:rPr lang="en-CA" dirty="0" smtClean="0">
                <a:solidFill>
                  <a:schemeClr val="tx1">
                    <a:lumMod val="50000"/>
                    <a:lumOff val="50000"/>
                  </a:schemeClr>
                </a:solidFill>
              </a:rPr>
              <a:t>PC increment timing can be improved by placing restriction on the amount the</a:t>
            </a:r>
          </a:p>
          <a:p>
            <a:r>
              <a:rPr lang="en-CA" dirty="0" smtClean="0">
                <a:solidFill>
                  <a:schemeClr val="tx1">
                    <a:lumMod val="50000"/>
                    <a:lumOff val="50000"/>
                  </a:schemeClr>
                </a:solidFill>
              </a:rPr>
              <a:t>PC increments by, and adding additional pipelining in the IFETCH stage.</a:t>
            </a:r>
          </a:p>
          <a:p>
            <a:r>
              <a:rPr lang="en-CA" dirty="0" smtClean="0">
                <a:solidFill>
                  <a:schemeClr val="tx1">
                    <a:lumMod val="50000"/>
                    <a:lumOff val="50000"/>
                  </a:schemeClr>
                </a:solidFill>
              </a:rPr>
              <a:t>-&gt; moved off the critical path with these changes</a:t>
            </a:r>
          </a:p>
          <a:p>
            <a:endParaRPr lang="en-CA" dirty="0">
              <a:solidFill>
                <a:schemeClr val="tx1">
                  <a:lumMod val="50000"/>
                  <a:lumOff val="50000"/>
                </a:schemeClr>
              </a:solidFill>
            </a:endParaRPr>
          </a:p>
          <a:p>
            <a:r>
              <a:rPr lang="en-CA" dirty="0" smtClean="0">
                <a:solidFill>
                  <a:schemeClr val="tx1">
                    <a:lumMod val="50000"/>
                    <a:lumOff val="50000"/>
                  </a:schemeClr>
                </a:solidFill>
              </a:rPr>
              <a:t>Loading of R1,R2 for local exception handling can be handled by simply eliminating</a:t>
            </a:r>
          </a:p>
          <a:p>
            <a:r>
              <a:rPr lang="en-CA" dirty="0" smtClean="0">
                <a:solidFill>
                  <a:schemeClr val="tx1">
                    <a:lumMod val="50000"/>
                    <a:lumOff val="50000"/>
                  </a:schemeClr>
                </a:solidFill>
              </a:rPr>
              <a:t>It, thus making the core smaller as well.</a:t>
            </a:r>
            <a:endParaRPr lang="en-CA" dirty="0">
              <a:solidFill>
                <a:schemeClr val="tx1">
                  <a:lumMod val="50000"/>
                  <a:lumOff val="50000"/>
                </a:schemeClr>
              </a:solidFill>
            </a:endParaRPr>
          </a:p>
        </p:txBody>
      </p:sp>
      <p:sp>
        <p:nvSpPr>
          <p:cNvPr id="4" name="TextBox 3"/>
          <p:cNvSpPr txBox="1"/>
          <p:nvPr/>
        </p:nvSpPr>
        <p:spPr>
          <a:xfrm>
            <a:off x="399022" y="3212976"/>
            <a:ext cx="2616742" cy="646331"/>
          </a:xfrm>
          <a:prstGeom prst="rect">
            <a:avLst/>
          </a:prstGeom>
          <a:noFill/>
        </p:spPr>
        <p:txBody>
          <a:bodyPr wrap="none" rtlCol="0">
            <a:spAutoFit/>
          </a:bodyPr>
          <a:lstStyle/>
          <a:p>
            <a:r>
              <a:rPr lang="en-CA" dirty="0" smtClean="0"/>
              <a:t>Next item on critical path:</a:t>
            </a:r>
          </a:p>
          <a:p>
            <a:pPr lvl="1"/>
            <a:r>
              <a:rPr lang="en-CA" dirty="0" smtClean="0"/>
              <a:t>State register</a:t>
            </a:r>
          </a:p>
        </p:txBody>
      </p:sp>
      <p:sp>
        <p:nvSpPr>
          <p:cNvPr id="5" name="TextBox 4"/>
          <p:cNvSpPr txBox="1"/>
          <p:nvPr/>
        </p:nvSpPr>
        <p:spPr>
          <a:xfrm>
            <a:off x="473219" y="3859307"/>
            <a:ext cx="7890943" cy="1200329"/>
          </a:xfrm>
          <a:prstGeom prst="rect">
            <a:avLst/>
          </a:prstGeom>
          <a:noFill/>
        </p:spPr>
        <p:txBody>
          <a:bodyPr wrap="none" rtlCol="0">
            <a:spAutoFit/>
          </a:bodyPr>
          <a:lstStyle/>
          <a:p>
            <a:r>
              <a:rPr lang="en-CA" dirty="0" smtClean="0">
                <a:solidFill>
                  <a:schemeClr val="tx1">
                    <a:lumMod val="50000"/>
                    <a:lumOff val="50000"/>
                  </a:schemeClr>
                </a:solidFill>
              </a:rPr>
              <a:t>The state register timing can be improved by reducing the number of state</a:t>
            </a:r>
          </a:p>
          <a:p>
            <a:r>
              <a:rPr lang="en-CA" dirty="0" smtClean="0">
                <a:solidFill>
                  <a:schemeClr val="tx1">
                    <a:lumMod val="50000"/>
                    <a:lumOff val="50000"/>
                  </a:schemeClr>
                </a:solidFill>
              </a:rPr>
              <a:t>Transitions. This can be done by reorganizing the code to be more efficient.</a:t>
            </a:r>
          </a:p>
          <a:p>
            <a:r>
              <a:rPr lang="en-CA" dirty="0" smtClean="0">
                <a:solidFill>
                  <a:schemeClr val="tx1">
                    <a:lumMod val="50000"/>
                    <a:lumOff val="50000"/>
                  </a:schemeClr>
                </a:solidFill>
              </a:rPr>
              <a:t>State transitions that can be hoisted upwards outside of control flows will improve</a:t>
            </a:r>
          </a:p>
          <a:p>
            <a:r>
              <a:rPr lang="en-CA" dirty="0" smtClean="0">
                <a:solidFill>
                  <a:schemeClr val="tx1">
                    <a:lumMod val="50000"/>
                    <a:lumOff val="50000"/>
                  </a:schemeClr>
                </a:solidFill>
              </a:rPr>
              <a:t>Timing. Reorganizing the code shave 2ns off the timing.</a:t>
            </a:r>
            <a:endParaRPr lang="en-CA" dirty="0">
              <a:solidFill>
                <a:schemeClr val="tx1">
                  <a:lumMod val="50000"/>
                  <a:lumOff val="50000"/>
                </a:schemeClr>
              </a:solidFill>
            </a:endParaRPr>
          </a:p>
        </p:txBody>
      </p:sp>
      <p:sp>
        <p:nvSpPr>
          <p:cNvPr id="6" name="TextBox 5"/>
          <p:cNvSpPr txBox="1"/>
          <p:nvPr/>
        </p:nvSpPr>
        <p:spPr>
          <a:xfrm>
            <a:off x="556131" y="5229200"/>
            <a:ext cx="2616742" cy="646331"/>
          </a:xfrm>
          <a:prstGeom prst="rect">
            <a:avLst/>
          </a:prstGeom>
          <a:noFill/>
        </p:spPr>
        <p:txBody>
          <a:bodyPr wrap="none" rtlCol="0">
            <a:spAutoFit/>
          </a:bodyPr>
          <a:lstStyle/>
          <a:p>
            <a:r>
              <a:rPr lang="en-CA" dirty="0" smtClean="0"/>
              <a:t>Next item on critical path:</a:t>
            </a:r>
          </a:p>
          <a:p>
            <a:pPr lvl="1"/>
            <a:r>
              <a:rPr lang="en-CA" dirty="0" smtClean="0"/>
              <a:t>“B” operand register</a:t>
            </a:r>
          </a:p>
        </p:txBody>
      </p:sp>
    </p:spTree>
    <p:extLst>
      <p:ext uri="{BB962C8B-B14F-4D97-AF65-F5344CB8AC3E}">
        <p14:creationId xmlns:p14="http://schemas.microsoft.com/office/powerpoint/2010/main" val="422163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2616742" cy="646331"/>
          </a:xfrm>
          <a:prstGeom prst="rect">
            <a:avLst/>
          </a:prstGeom>
          <a:noFill/>
        </p:spPr>
        <p:txBody>
          <a:bodyPr wrap="none" rtlCol="0">
            <a:spAutoFit/>
          </a:bodyPr>
          <a:lstStyle/>
          <a:p>
            <a:r>
              <a:rPr lang="en-CA" dirty="0" smtClean="0"/>
              <a:t>Next item on critical path:</a:t>
            </a:r>
          </a:p>
          <a:p>
            <a:pPr lvl="1"/>
            <a:r>
              <a:rPr lang="en-CA" dirty="0" smtClean="0"/>
              <a:t>ALU</a:t>
            </a:r>
          </a:p>
        </p:txBody>
      </p:sp>
      <p:sp>
        <p:nvSpPr>
          <p:cNvPr id="3" name="TextBox 2"/>
          <p:cNvSpPr txBox="1"/>
          <p:nvPr/>
        </p:nvSpPr>
        <p:spPr>
          <a:xfrm>
            <a:off x="611560" y="1340768"/>
            <a:ext cx="8027326" cy="1754326"/>
          </a:xfrm>
          <a:prstGeom prst="rect">
            <a:avLst/>
          </a:prstGeom>
          <a:noFill/>
        </p:spPr>
        <p:txBody>
          <a:bodyPr wrap="none" rtlCol="0">
            <a:spAutoFit/>
          </a:bodyPr>
          <a:lstStyle/>
          <a:p>
            <a:r>
              <a:rPr lang="en-CA" dirty="0" smtClean="0">
                <a:solidFill>
                  <a:schemeClr val="tx1">
                    <a:lumMod val="50000"/>
                    <a:lumOff val="50000"/>
                  </a:schemeClr>
                </a:solidFill>
              </a:rPr>
              <a:t>The ALU can’t be optimized much more than it is already.</a:t>
            </a:r>
          </a:p>
          <a:p>
            <a:r>
              <a:rPr lang="en-CA" dirty="0" smtClean="0">
                <a:solidFill>
                  <a:schemeClr val="tx1">
                    <a:lumMod val="50000"/>
                    <a:lumOff val="50000"/>
                  </a:schemeClr>
                </a:solidFill>
              </a:rPr>
              <a:t>-&gt; </a:t>
            </a:r>
            <a:r>
              <a:rPr lang="en-CA" dirty="0" err="1" smtClean="0">
                <a:solidFill>
                  <a:schemeClr val="tx1">
                    <a:lumMod val="50000"/>
                    <a:lumOff val="50000"/>
                  </a:schemeClr>
                </a:solidFill>
              </a:rPr>
              <a:t>floorplanning</a:t>
            </a:r>
            <a:r>
              <a:rPr lang="en-CA" dirty="0" smtClean="0">
                <a:solidFill>
                  <a:schemeClr val="tx1">
                    <a:lumMod val="50000"/>
                    <a:lumOff val="50000"/>
                  </a:schemeClr>
                </a:solidFill>
              </a:rPr>
              <a:t> may help</a:t>
            </a:r>
          </a:p>
          <a:p>
            <a:r>
              <a:rPr lang="en-CA" dirty="0" smtClean="0">
                <a:solidFill>
                  <a:schemeClr val="tx1">
                    <a:lumMod val="50000"/>
                    <a:lumOff val="50000"/>
                  </a:schemeClr>
                </a:solidFill>
              </a:rPr>
              <a:t>Adding additional registers into the ALU path would not likely increase performance</a:t>
            </a:r>
          </a:p>
          <a:p>
            <a:r>
              <a:rPr lang="en-CA" dirty="0" smtClean="0">
                <a:solidFill>
                  <a:schemeClr val="tx1">
                    <a:lumMod val="50000"/>
                    <a:lumOff val="50000"/>
                  </a:schemeClr>
                </a:solidFill>
              </a:rPr>
              <a:t>Because it would turn ALU operations into multi-cycle ones. The clock frequency</a:t>
            </a:r>
          </a:p>
          <a:p>
            <a:r>
              <a:rPr lang="en-CA" dirty="0" smtClean="0">
                <a:solidFill>
                  <a:schemeClr val="tx1">
                    <a:lumMod val="50000"/>
                    <a:lumOff val="50000"/>
                  </a:schemeClr>
                </a:solidFill>
              </a:rPr>
              <a:t>May increase but so does the CPI.</a:t>
            </a:r>
          </a:p>
          <a:p>
            <a:r>
              <a:rPr lang="en-CA" dirty="0" smtClean="0">
                <a:solidFill>
                  <a:schemeClr val="tx1">
                    <a:lumMod val="50000"/>
                    <a:lumOff val="50000"/>
                  </a:schemeClr>
                </a:solidFill>
              </a:rPr>
              <a:t>-&gt; the only other thing is to remove some of the ALU’s features.</a:t>
            </a:r>
            <a:endParaRPr lang="en-CA" dirty="0">
              <a:solidFill>
                <a:schemeClr val="tx1">
                  <a:lumMod val="50000"/>
                  <a:lumOff val="50000"/>
                </a:schemeClr>
              </a:solidFill>
            </a:endParaRPr>
          </a:p>
        </p:txBody>
      </p:sp>
    </p:spTree>
    <p:extLst>
      <p:ext uri="{BB962C8B-B14F-4D97-AF65-F5344CB8AC3E}">
        <p14:creationId xmlns:p14="http://schemas.microsoft.com/office/powerpoint/2010/main" val="212071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1414010"/>
            <a:ext cx="720080"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Logic</a:t>
            </a:r>
            <a:endParaRPr lang="en-CA" sz="1000" dirty="0"/>
          </a:p>
        </p:txBody>
      </p:sp>
      <p:sp>
        <p:nvSpPr>
          <p:cNvPr id="3" name="Rectangle 2"/>
          <p:cNvSpPr/>
          <p:nvPr/>
        </p:nvSpPr>
        <p:spPr>
          <a:xfrm>
            <a:off x="2339752" y="2250486"/>
            <a:ext cx="720080"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Shift</a:t>
            </a:r>
            <a:endParaRPr lang="en-CA" sz="1000" dirty="0"/>
          </a:p>
        </p:txBody>
      </p:sp>
      <p:sp>
        <p:nvSpPr>
          <p:cNvPr id="4" name="Rectangle 3"/>
          <p:cNvSpPr/>
          <p:nvPr/>
        </p:nvSpPr>
        <p:spPr>
          <a:xfrm>
            <a:off x="2348175" y="3086962"/>
            <a:ext cx="720080"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err="1" smtClean="0"/>
              <a:t>Mul</a:t>
            </a:r>
            <a:r>
              <a:rPr lang="en-CA" sz="1000" dirty="0" smtClean="0"/>
              <a:t> / DIV</a:t>
            </a:r>
            <a:endParaRPr lang="en-CA" sz="1000" dirty="0"/>
          </a:p>
        </p:txBody>
      </p:sp>
      <p:sp>
        <p:nvSpPr>
          <p:cNvPr id="5" name="Rectangle 4"/>
          <p:cNvSpPr/>
          <p:nvPr/>
        </p:nvSpPr>
        <p:spPr>
          <a:xfrm>
            <a:off x="2339752" y="638690"/>
            <a:ext cx="720080"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Add / Sub</a:t>
            </a:r>
            <a:endParaRPr lang="en-CA" sz="1000" dirty="0"/>
          </a:p>
        </p:txBody>
      </p:sp>
      <p:sp>
        <p:nvSpPr>
          <p:cNvPr id="6" name="Rectangle 5"/>
          <p:cNvSpPr/>
          <p:nvPr/>
        </p:nvSpPr>
        <p:spPr>
          <a:xfrm>
            <a:off x="2339752" y="3889387"/>
            <a:ext cx="720080"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err="1" smtClean="0"/>
              <a:t>Bitfield</a:t>
            </a:r>
            <a:endParaRPr lang="en-CA" sz="1000" dirty="0"/>
          </a:p>
        </p:txBody>
      </p:sp>
      <p:sp>
        <p:nvSpPr>
          <p:cNvPr id="7" name="Rectangle 6"/>
          <p:cNvSpPr/>
          <p:nvPr/>
        </p:nvSpPr>
        <p:spPr>
          <a:xfrm>
            <a:off x="2339752" y="4725863"/>
            <a:ext cx="720080"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MEM</a:t>
            </a:r>
          </a:p>
          <a:p>
            <a:pPr algn="ctr"/>
            <a:r>
              <a:rPr lang="en-CA" sz="1000" dirty="0" smtClean="0"/>
              <a:t>Loads</a:t>
            </a:r>
            <a:endParaRPr lang="en-CA" sz="1000" dirty="0"/>
          </a:p>
        </p:txBody>
      </p:sp>
      <p:sp>
        <p:nvSpPr>
          <p:cNvPr id="8" name="Rectangle 7"/>
          <p:cNvSpPr/>
          <p:nvPr/>
        </p:nvSpPr>
        <p:spPr>
          <a:xfrm>
            <a:off x="2348175" y="5499733"/>
            <a:ext cx="720080"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CSR</a:t>
            </a:r>
            <a:endParaRPr lang="en-CA" sz="1000" dirty="0"/>
          </a:p>
        </p:txBody>
      </p:sp>
      <p:sp>
        <p:nvSpPr>
          <p:cNvPr id="9" name="Rectangle 8"/>
          <p:cNvSpPr/>
          <p:nvPr/>
        </p:nvSpPr>
        <p:spPr>
          <a:xfrm>
            <a:off x="928905" y="639829"/>
            <a:ext cx="5760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a:t>
            </a:r>
            <a:endParaRPr lang="en-CA" dirty="0"/>
          </a:p>
        </p:txBody>
      </p:sp>
      <p:sp>
        <p:nvSpPr>
          <p:cNvPr id="10" name="Rectangle 9"/>
          <p:cNvSpPr/>
          <p:nvPr/>
        </p:nvSpPr>
        <p:spPr>
          <a:xfrm>
            <a:off x="928905" y="2575241"/>
            <a:ext cx="5760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t>
            </a:r>
            <a:endParaRPr lang="en-CA" dirty="0"/>
          </a:p>
        </p:txBody>
      </p:sp>
      <p:sp>
        <p:nvSpPr>
          <p:cNvPr id="11" name="Rectangle 10"/>
          <p:cNvSpPr/>
          <p:nvPr/>
        </p:nvSpPr>
        <p:spPr>
          <a:xfrm>
            <a:off x="928905" y="4540971"/>
            <a:ext cx="5760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a:t>
            </a:r>
            <a:endParaRPr lang="en-CA" dirty="0"/>
          </a:p>
        </p:txBody>
      </p:sp>
      <p:cxnSp>
        <p:nvCxnSpPr>
          <p:cNvPr id="13" name="Straight Arrow Connector 12"/>
          <p:cNvCxnSpPr>
            <a:stCxn id="9" idx="3"/>
          </p:cNvCxnSpPr>
          <p:nvPr/>
        </p:nvCxnSpPr>
        <p:spPr>
          <a:xfrm>
            <a:off x="1504969" y="1467921"/>
            <a:ext cx="4027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p:cNvCxnSpPr>
          <p:nvPr/>
        </p:nvCxnSpPr>
        <p:spPr>
          <a:xfrm>
            <a:off x="1504969" y="3403333"/>
            <a:ext cx="4027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p:cNvCxnSpPr>
          <p:nvPr/>
        </p:nvCxnSpPr>
        <p:spPr>
          <a:xfrm>
            <a:off x="1504969" y="5369063"/>
            <a:ext cx="4027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51920" y="638690"/>
            <a:ext cx="576064" cy="279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FWD_MUX</a:t>
            </a:r>
            <a:endParaRPr lang="en-CA" sz="1000" dirty="0"/>
          </a:p>
        </p:txBody>
      </p:sp>
      <p:cxnSp>
        <p:nvCxnSpPr>
          <p:cNvPr id="20" name="Straight Connector 19"/>
          <p:cNvCxnSpPr>
            <a:stCxn id="18" idx="3"/>
          </p:cNvCxnSpPr>
          <p:nvPr/>
        </p:nvCxnSpPr>
        <p:spPr>
          <a:xfrm>
            <a:off x="4427984" y="2033845"/>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932040" y="404664"/>
            <a:ext cx="0" cy="1629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9552" y="404664"/>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39552" y="404664"/>
            <a:ext cx="0" cy="500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1"/>
          </p:cNvCxnSpPr>
          <p:nvPr/>
        </p:nvCxnSpPr>
        <p:spPr>
          <a:xfrm>
            <a:off x="539552" y="5369063"/>
            <a:ext cx="3893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0" idx="1"/>
          </p:cNvCxnSpPr>
          <p:nvPr/>
        </p:nvCxnSpPr>
        <p:spPr>
          <a:xfrm>
            <a:off x="539552" y="3403333"/>
            <a:ext cx="3893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9" idx="1"/>
          </p:cNvCxnSpPr>
          <p:nvPr/>
        </p:nvCxnSpPr>
        <p:spPr>
          <a:xfrm>
            <a:off x="539552" y="1467921"/>
            <a:ext cx="3893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p:cNvCxnSpPr>
          <p:nvPr/>
        </p:nvCxnSpPr>
        <p:spPr>
          <a:xfrm>
            <a:off x="3059832" y="98072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 idx="3"/>
          </p:cNvCxnSpPr>
          <p:nvPr/>
        </p:nvCxnSpPr>
        <p:spPr>
          <a:xfrm>
            <a:off x="3059832" y="175604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 idx="3"/>
          </p:cNvCxnSpPr>
          <p:nvPr/>
        </p:nvCxnSpPr>
        <p:spPr>
          <a:xfrm>
            <a:off x="3059832" y="2592524"/>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 idx="3"/>
          </p:cNvCxnSpPr>
          <p:nvPr/>
        </p:nvCxnSpPr>
        <p:spPr>
          <a:xfrm>
            <a:off x="3068255" y="3429000"/>
            <a:ext cx="2076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 idx="3"/>
          </p:cNvCxnSpPr>
          <p:nvPr/>
        </p:nvCxnSpPr>
        <p:spPr>
          <a:xfrm>
            <a:off x="3059832" y="4231425"/>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3"/>
          </p:cNvCxnSpPr>
          <p:nvPr/>
        </p:nvCxnSpPr>
        <p:spPr>
          <a:xfrm>
            <a:off x="3059832" y="5067901"/>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3"/>
          </p:cNvCxnSpPr>
          <p:nvPr/>
        </p:nvCxnSpPr>
        <p:spPr>
          <a:xfrm>
            <a:off x="3068255" y="5841771"/>
            <a:ext cx="2076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148064" y="551411"/>
            <a:ext cx="3168352" cy="769441"/>
          </a:xfrm>
          <a:prstGeom prst="rect">
            <a:avLst/>
          </a:prstGeom>
          <a:noFill/>
        </p:spPr>
        <p:txBody>
          <a:bodyPr wrap="square" rtlCol="0">
            <a:spAutoFit/>
          </a:bodyPr>
          <a:lstStyle/>
          <a:p>
            <a:r>
              <a:rPr lang="en-CA" sz="1100" dirty="0" smtClean="0"/>
              <a:t>Operand registers feed the ALU,</a:t>
            </a:r>
          </a:p>
          <a:p>
            <a:r>
              <a:rPr lang="en-CA" sz="1100" dirty="0" smtClean="0"/>
              <a:t>The ALU output then travels through</a:t>
            </a:r>
          </a:p>
          <a:p>
            <a:r>
              <a:rPr lang="en-CA" sz="1100" dirty="0" smtClean="0"/>
              <a:t>A forwarding multiplexer back to the operand</a:t>
            </a:r>
          </a:p>
          <a:p>
            <a:r>
              <a:rPr lang="en-CA" sz="1100" dirty="0" smtClean="0"/>
              <a:t>Registers.</a:t>
            </a:r>
            <a:endParaRPr lang="en-CA" sz="1100" dirty="0"/>
          </a:p>
        </p:txBody>
      </p:sp>
      <p:cxnSp>
        <p:nvCxnSpPr>
          <p:cNvPr id="54" name="Straight Connector 53"/>
          <p:cNvCxnSpPr/>
          <p:nvPr/>
        </p:nvCxnSpPr>
        <p:spPr>
          <a:xfrm>
            <a:off x="1907704" y="936131"/>
            <a:ext cx="0" cy="4905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 idx="1"/>
          </p:cNvCxnSpPr>
          <p:nvPr/>
        </p:nvCxnSpPr>
        <p:spPr>
          <a:xfrm>
            <a:off x="1907704" y="98072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 idx="1"/>
          </p:cNvCxnSpPr>
          <p:nvPr/>
        </p:nvCxnSpPr>
        <p:spPr>
          <a:xfrm>
            <a:off x="1907704" y="175604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 idx="1"/>
          </p:cNvCxnSpPr>
          <p:nvPr/>
        </p:nvCxnSpPr>
        <p:spPr>
          <a:xfrm>
            <a:off x="1907704" y="259252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4" idx="1"/>
          </p:cNvCxnSpPr>
          <p:nvPr/>
        </p:nvCxnSpPr>
        <p:spPr>
          <a:xfrm>
            <a:off x="1907704" y="3429000"/>
            <a:ext cx="4404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 idx="1"/>
          </p:cNvCxnSpPr>
          <p:nvPr/>
        </p:nvCxnSpPr>
        <p:spPr>
          <a:xfrm>
            <a:off x="1907704" y="4231425"/>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7" idx="1"/>
          </p:cNvCxnSpPr>
          <p:nvPr/>
        </p:nvCxnSpPr>
        <p:spPr>
          <a:xfrm>
            <a:off x="1907704" y="5067901"/>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8" idx="1"/>
          </p:cNvCxnSpPr>
          <p:nvPr/>
        </p:nvCxnSpPr>
        <p:spPr>
          <a:xfrm>
            <a:off x="1907704" y="5841771"/>
            <a:ext cx="4404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148064" y="1628800"/>
            <a:ext cx="3653564" cy="1615827"/>
          </a:xfrm>
          <a:prstGeom prst="rect">
            <a:avLst/>
          </a:prstGeom>
          <a:noFill/>
        </p:spPr>
        <p:txBody>
          <a:bodyPr wrap="none" rtlCol="0">
            <a:spAutoFit/>
          </a:bodyPr>
          <a:lstStyle/>
          <a:p>
            <a:r>
              <a:rPr lang="en-CA" sz="1100" dirty="0" smtClean="0"/>
              <a:t>Unfortunately when this becomes the</a:t>
            </a:r>
          </a:p>
          <a:p>
            <a:r>
              <a:rPr lang="en-CA" sz="1100" dirty="0" smtClean="0"/>
              <a:t>Critical path there isn’t much that can</a:t>
            </a:r>
          </a:p>
          <a:p>
            <a:r>
              <a:rPr lang="en-CA" sz="1100" dirty="0" smtClean="0"/>
              <a:t>Be done about it. The ALU outputs can’t be registered</a:t>
            </a:r>
          </a:p>
          <a:p>
            <a:r>
              <a:rPr lang="en-CA" sz="1100" dirty="0" smtClean="0"/>
              <a:t>Because that would add a clock cycle to every ALU operation</a:t>
            </a:r>
          </a:p>
          <a:p>
            <a:r>
              <a:rPr lang="en-CA" sz="1100" dirty="0" smtClean="0"/>
              <a:t>Cutting the performance of the core in half.</a:t>
            </a:r>
          </a:p>
          <a:p>
            <a:endParaRPr lang="en-CA" sz="1100" dirty="0"/>
          </a:p>
          <a:p>
            <a:r>
              <a:rPr lang="en-CA" sz="1100" dirty="0" smtClean="0"/>
              <a:t>Only a couple of options:</a:t>
            </a:r>
          </a:p>
          <a:p>
            <a:pPr marL="228600" indent="-228600">
              <a:buAutoNum type="arabicParenR"/>
            </a:pPr>
            <a:r>
              <a:rPr lang="en-CA" sz="1100" dirty="0" smtClean="0"/>
              <a:t>Reduce the number of supported operations.</a:t>
            </a:r>
          </a:p>
          <a:p>
            <a:pPr marL="228600" indent="-228600">
              <a:buAutoNum type="arabicParenR"/>
            </a:pPr>
            <a:r>
              <a:rPr lang="en-CA" sz="1100" dirty="0" smtClean="0"/>
              <a:t>Floorplan manually.</a:t>
            </a:r>
            <a:endParaRPr lang="en-CA" sz="1100" dirty="0"/>
          </a:p>
        </p:txBody>
      </p:sp>
    </p:spTree>
    <p:extLst>
      <p:ext uri="{BB962C8B-B14F-4D97-AF65-F5344CB8AC3E}">
        <p14:creationId xmlns:p14="http://schemas.microsoft.com/office/powerpoint/2010/main" val="65034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3437" y="1340768"/>
            <a:ext cx="57606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smtClean="0"/>
              <a:t>ICache</a:t>
            </a:r>
            <a:endParaRPr lang="en-CA" sz="1100" dirty="0"/>
          </a:p>
        </p:txBody>
      </p:sp>
      <p:sp>
        <p:nvSpPr>
          <p:cNvPr id="3" name="Rectangle 2"/>
          <p:cNvSpPr/>
          <p:nvPr/>
        </p:nvSpPr>
        <p:spPr>
          <a:xfrm>
            <a:off x="1819501" y="1340768"/>
            <a:ext cx="360040"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CA" sz="1000" dirty="0" err="1" smtClean="0"/>
              <a:t>oreg</a:t>
            </a:r>
            <a:endParaRPr lang="en-CA" sz="1000" dirty="0"/>
          </a:p>
        </p:txBody>
      </p:sp>
      <p:sp>
        <p:nvSpPr>
          <p:cNvPr id="4" name="Rectangle 3"/>
          <p:cNvSpPr/>
          <p:nvPr/>
        </p:nvSpPr>
        <p:spPr>
          <a:xfrm>
            <a:off x="1302515" y="3676667"/>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smtClean="0"/>
              <a:t>PC </a:t>
            </a:r>
            <a:r>
              <a:rPr lang="en-CA" sz="1050" dirty="0" err="1" smtClean="0"/>
              <a:t>inc.</a:t>
            </a:r>
            <a:endParaRPr lang="en-CA" sz="1050" dirty="0"/>
          </a:p>
        </p:txBody>
      </p:sp>
      <p:sp>
        <p:nvSpPr>
          <p:cNvPr id="5" name="Rectangle 4"/>
          <p:cNvSpPr/>
          <p:nvPr/>
        </p:nvSpPr>
        <p:spPr>
          <a:xfrm>
            <a:off x="2395565" y="1340768"/>
            <a:ext cx="57606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Inst. </a:t>
            </a:r>
            <a:r>
              <a:rPr lang="en-CA" sz="1100" dirty="0" err="1" smtClean="0"/>
              <a:t>AlignMux</a:t>
            </a:r>
            <a:endParaRPr lang="en-CA" sz="1100" dirty="0"/>
          </a:p>
        </p:txBody>
      </p:sp>
      <p:sp>
        <p:nvSpPr>
          <p:cNvPr id="7" name="Rectangle 6"/>
          <p:cNvSpPr/>
          <p:nvPr/>
        </p:nvSpPr>
        <p:spPr>
          <a:xfrm>
            <a:off x="4561593" y="1355808"/>
            <a:ext cx="360040"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IR</a:t>
            </a:r>
            <a:endParaRPr lang="en-CA" sz="1100" dirty="0"/>
          </a:p>
        </p:txBody>
      </p:sp>
      <p:cxnSp>
        <p:nvCxnSpPr>
          <p:cNvPr id="8" name="Straight Arrow Connector 7"/>
          <p:cNvCxnSpPr>
            <a:stCxn id="3" idx="3"/>
            <a:endCxn id="5" idx="1"/>
          </p:cNvCxnSpPr>
          <p:nvPr/>
        </p:nvCxnSpPr>
        <p:spPr>
          <a:xfrm>
            <a:off x="2179541" y="224086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0" idx="1"/>
          </p:cNvCxnSpPr>
          <p:nvPr/>
        </p:nvCxnSpPr>
        <p:spPr>
          <a:xfrm>
            <a:off x="2937724" y="2254947"/>
            <a:ext cx="421437" cy="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59161" y="1355808"/>
            <a:ext cx="504056"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IRQ Mux</a:t>
            </a:r>
            <a:endParaRPr lang="en-CA" sz="1100" dirty="0"/>
          </a:p>
        </p:txBody>
      </p:sp>
      <p:cxnSp>
        <p:nvCxnSpPr>
          <p:cNvPr id="11" name="Straight Arrow Connector 10"/>
          <p:cNvCxnSpPr/>
          <p:nvPr/>
        </p:nvCxnSpPr>
        <p:spPr>
          <a:xfrm>
            <a:off x="3148442" y="1786895"/>
            <a:ext cx="2107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148442" y="922799"/>
            <a:ext cx="0"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57704" y="690129"/>
            <a:ext cx="677365" cy="276999"/>
          </a:xfrm>
          <a:prstGeom prst="rect">
            <a:avLst/>
          </a:prstGeom>
          <a:noFill/>
        </p:spPr>
        <p:txBody>
          <a:bodyPr wrap="none" rtlCol="0">
            <a:spAutoFit/>
          </a:bodyPr>
          <a:lstStyle/>
          <a:p>
            <a:r>
              <a:rPr lang="en-CA" sz="1200" dirty="0" smtClean="0"/>
              <a:t>Ext. IRQ</a:t>
            </a:r>
            <a:endParaRPr lang="en-CA" sz="1200" dirty="0"/>
          </a:p>
        </p:txBody>
      </p:sp>
      <p:cxnSp>
        <p:nvCxnSpPr>
          <p:cNvPr id="14" name="Straight Arrow Connector 13"/>
          <p:cNvCxnSpPr/>
          <p:nvPr/>
        </p:nvCxnSpPr>
        <p:spPr>
          <a:xfrm>
            <a:off x="3148442" y="2722999"/>
            <a:ext cx="2107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8442" y="2722999"/>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09759" y="3371071"/>
            <a:ext cx="651460" cy="276999"/>
          </a:xfrm>
          <a:prstGeom prst="rect">
            <a:avLst/>
          </a:prstGeom>
          <a:noFill/>
        </p:spPr>
        <p:txBody>
          <a:bodyPr wrap="none" rtlCol="0">
            <a:spAutoFit/>
          </a:bodyPr>
          <a:lstStyle/>
          <a:p>
            <a:r>
              <a:rPr lang="en-CA" sz="1200" dirty="0" smtClean="0"/>
              <a:t>Int. IRQ</a:t>
            </a:r>
            <a:endParaRPr lang="en-CA" sz="1200" dirty="0"/>
          </a:p>
        </p:txBody>
      </p:sp>
      <p:cxnSp>
        <p:nvCxnSpPr>
          <p:cNvPr id="17" name="Straight Arrow Connector 16"/>
          <p:cNvCxnSpPr>
            <a:stCxn id="10" idx="3"/>
          </p:cNvCxnSpPr>
          <p:nvPr/>
        </p:nvCxnSpPr>
        <p:spPr>
          <a:xfrm flipV="1">
            <a:off x="3863217" y="2254947"/>
            <a:ext cx="698376" cy="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3217" y="3492507"/>
            <a:ext cx="698376" cy="825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Decode </a:t>
            </a:r>
            <a:r>
              <a:rPr lang="en-CA" sz="1000" dirty="0" err="1" smtClean="0"/>
              <a:t>reg</a:t>
            </a:r>
            <a:r>
              <a:rPr lang="en-CA" sz="1000" dirty="0" smtClean="0"/>
              <a:t> / branch /</a:t>
            </a:r>
          </a:p>
          <a:p>
            <a:pPr algn="ctr"/>
            <a:r>
              <a:rPr lang="en-CA" sz="1000" dirty="0" smtClean="0"/>
              <a:t>PC </a:t>
            </a:r>
            <a:r>
              <a:rPr lang="en-CA" sz="1000" dirty="0" err="1" smtClean="0"/>
              <a:t>Inc</a:t>
            </a:r>
            <a:endParaRPr lang="en-CA" sz="1000" dirty="0"/>
          </a:p>
        </p:txBody>
      </p:sp>
      <p:cxnSp>
        <p:nvCxnSpPr>
          <p:cNvPr id="19" name="Straight Connector 18"/>
          <p:cNvCxnSpPr/>
          <p:nvPr/>
        </p:nvCxnSpPr>
        <p:spPr>
          <a:xfrm>
            <a:off x="3863217" y="2722999"/>
            <a:ext cx="349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8" idx="0"/>
          </p:cNvCxnSpPr>
          <p:nvPr/>
        </p:nvCxnSpPr>
        <p:spPr>
          <a:xfrm>
            <a:off x="4212405" y="2722999"/>
            <a:ext cx="0" cy="769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2032" y="236735"/>
            <a:ext cx="3037178" cy="369332"/>
          </a:xfrm>
          <a:prstGeom prst="rect">
            <a:avLst/>
          </a:prstGeom>
          <a:noFill/>
        </p:spPr>
        <p:txBody>
          <a:bodyPr wrap="none" rtlCol="0">
            <a:spAutoFit/>
          </a:bodyPr>
          <a:lstStyle/>
          <a:p>
            <a:r>
              <a:rPr lang="en-CA" dirty="0" smtClean="0"/>
              <a:t>DSD9 –  Previous IFETCH Stage</a:t>
            </a:r>
            <a:endParaRPr lang="en-CA" dirty="0"/>
          </a:p>
        </p:txBody>
      </p:sp>
      <p:sp>
        <p:nvSpPr>
          <p:cNvPr id="22" name="Rectangle 21"/>
          <p:cNvSpPr/>
          <p:nvPr/>
        </p:nvSpPr>
        <p:spPr>
          <a:xfrm>
            <a:off x="6323244" y="1097064"/>
            <a:ext cx="1080120" cy="3268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Decode / Register Fetch Stage</a:t>
            </a:r>
            <a:endParaRPr lang="en-CA" sz="1000" dirty="0"/>
          </a:p>
        </p:txBody>
      </p:sp>
      <p:sp>
        <p:nvSpPr>
          <p:cNvPr id="23" name="Rectangle 22"/>
          <p:cNvSpPr/>
          <p:nvPr/>
        </p:nvSpPr>
        <p:spPr>
          <a:xfrm>
            <a:off x="926886" y="953048"/>
            <a:ext cx="4293186" cy="3556071"/>
          </a:xfrm>
          <a:prstGeom prst="rect">
            <a:avLst/>
          </a:prstGeom>
          <a:solidFill>
            <a:schemeClr val="accent3">
              <a:lumMod val="75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Straight Arrow Connector 23"/>
          <p:cNvCxnSpPr>
            <a:stCxn id="23" idx="3"/>
            <a:endCxn id="22" idx="1"/>
          </p:cNvCxnSpPr>
          <p:nvPr/>
        </p:nvCxnSpPr>
        <p:spPr>
          <a:xfrm>
            <a:off x="5220072" y="2731084"/>
            <a:ext cx="11031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1"/>
            <a:endCxn id="4" idx="3"/>
          </p:cNvCxnSpPr>
          <p:nvPr/>
        </p:nvCxnSpPr>
        <p:spPr>
          <a:xfrm flipH="1" flipV="1">
            <a:off x="2216915" y="3905267"/>
            <a:ext cx="164630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 idx="2"/>
          </p:cNvCxnSpPr>
          <p:nvPr/>
        </p:nvCxnSpPr>
        <p:spPr>
          <a:xfrm flipV="1">
            <a:off x="1531469" y="3140968"/>
            <a:ext cx="0" cy="507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5576" y="3371071"/>
            <a:ext cx="12439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 idx="2"/>
          </p:cNvCxnSpPr>
          <p:nvPr/>
        </p:nvCxnSpPr>
        <p:spPr>
          <a:xfrm flipV="1">
            <a:off x="1999521" y="3140968"/>
            <a:ext cx="0" cy="253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2877" y="3166032"/>
            <a:ext cx="618311" cy="276999"/>
          </a:xfrm>
          <a:prstGeom prst="rect">
            <a:avLst/>
          </a:prstGeom>
          <a:noFill/>
        </p:spPr>
        <p:txBody>
          <a:bodyPr wrap="none" rtlCol="0">
            <a:spAutoFit/>
          </a:bodyPr>
          <a:lstStyle/>
          <a:p>
            <a:r>
              <a:rPr lang="en-CA" sz="1200" dirty="0" smtClean="0"/>
              <a:t>Inv. </a:t>
            </a:r>
            <a:r>
              <a:rPr lang="en-CA" sz="1200" dirty="0" err="1" smtClean="0"/>
              <a:t>Clk</a:t>
            </a:r>
            <a:endParaRPr lang="en-CA" sz="1200" dirty="0"/>
          </a:p>
        </p:txBody>
      </p:sp>
      <p:sp>
        <p:nvSpPr>
          <p:cNvPr id="42" name="TextBox 41"/>
          <p:cNvSpPr txBox="1"/>
          <p:nvPr/>
        </p:nvSpPr>
        <p:spPr>
          <a:xfrm>
            <a:off x="902573" y="4797152"/>
            <a:ext cx="8177239" cy="1631216"/>
          </a:xfrm>
          <a:prstGeom prst="rect">
            <a:avLst/>
          </a:prstGeom>
          <a:noFill/>
        </p:spPr>
        <p:txBody>
          <a:bodyPr wrap="none" rtlCol="0">
            <a:spAutoFit/>
          </a:bodyPr>
          <a:lstStyle/>
          <a:p>
            <a:r>
              <a:rPr lang="en-CA" sz="1000" dirty="0" smtClean="0"/>
              <a:t>The previous design of the IFETCH stage decoded the output of the </a:t>
            </a:r>
            <a:r>
              <a:rPr lang="en-CA" sz="1000" dirty="0" err="1" smtClean="0"/>
              <a:t>Icache</a:t>
            </a:r>
            <a:r>
              <a:rPr lang="en-CA" sz="1000" dirty="0" smtClean="0"/>
              <a:t> directly</a:t>
            </a:r>
          </a:p>
          <a:p>
            <a:r>
              <a:rPr lang="en-CA" sz="1000" dirty="0" smtClean="0"/>
              <a:t>Without the register for instruction alignment. This was made possible by using an inverted</a:t>
            </a:r>
          </a:p>
          <a:p>
            <a:r>
              <a:rPr lang="en-CA" sz="1000" dirty="0" smtClean="0"/>
              <a:t>Clock to register the cache output. Inverting the clock however means that there is only</a:t>
            </a:r>
          </a:p>
          <a:p>
            <a:r>
              <a:rPr lang="en-CA" sz="1000" dirty="0" smtClean="0"/>
              <a:t>½ of a clock cycle available for decoding. Consequently the design runs at a substantially</a:t>
            </a:r>
          </a:p>
          <a:p>
            <a:r>
              <a:rPr lang="en-CA" sz="1000" dirty="0" smtClean="0"/>
              <a:t>Lower </a:t>
            </a:r>
            <a:r>
              <a:rPr lang="en-CA" sz="1000" dirty="0" err="1" smtClean="0"/>
              <a:t>fmax</a:t>
            </a:r>
            <a:r>
              <a:rPr lang="en-CA" sz="1000" dirty="0" smtClean="0"/>
              <a:t>.</a:t>
            </a:r>
          </a:p>
          <a:p>
            <a:endParaRPr lang="en-CA" sz="1000" dirty="0" smtClean="0"/>
          </a:p>
          <a:p>
            <a:r>
              <a:rPr lang="en-CA" sz="1000" dirty="0" smtClean="0"/>
              <a:t>The decode from the cache through to the PC </a:t>
            </a:r>
            <a:r>
              <a:rPr lang="en-CA" sz="1000" dirty="0" err="1" smtClean="0"/>
              <a:t>incrementer</a:t>
            </a:r>
            <a:r>
              <a:rPr lang="en-CA" sz="1000" dirty="0" smtClean="0"/>
              <a:t> and back to the cache again was 20 logic levels and on the critical timing path.  Optimizing</a:t>
            </a:r>
          </a:p>
          <a:p>
            <a:r>
              <a:rPr lang="en-CA" sz="1000" dirty="0" smtClean="0"/>
              <a:t>This path by simplifying the decodes substantially improved performance, </a:t>
            </a:r>
            <a:r>
              <a:rPr lang="en-CA" sz="1000" dirty="0" err="1" smtClean="0"/>
              <a:t>bu</a:t>
            </a:r>
            <a:r>
              <a:rPr lang="en-CA" sz="1000" dirty="0" smtClean="0"/>
              <a:t> the basic design isn’t high performance due to the lack of registers pipelining.</a:t>
            </a:r>
          </a:p>
          <a:p>
            <a:endParaRPr lang="en-CA" sz="1000" dirty="0"/>
          </a:p>
          <a:p>
            <a:r>
              <a:rPr lang="en-CA" sz="1000" dirty="0" smtClean="0"/>
              <a:t>This design does support high code density because variable length instructions can be used.</a:t>
            </a:r>
            <a:endParaRPr lang="en-CA" sz="1000" dirty="0"/>
          </a:p>
        </p:txBody>
      </p:sp>
    </p:spTree>
    <p:extLst>
      <p:ext uri="{BB962C8B-B14F-4D97-AF65-F5344CB8AC3E}">
        <p14:creationId xmlns:p14="http://schemas.microsoft.com/office/powerpoint/2010/main" val="138097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4095" y="995528"/>
            <a:ext cx="57606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smtClean="0"/>
              <a:t>ICache</a:t>
            </a:r>
            <a:endParaRPr lang="en-CA" sz="1100" dirty="0"/>
          </a:p>
        </p:txBody>
      </p:sp>
      <p:sp>
        <p:nvSpPr>
          <p:cNvPr id="5" name="Rectangle 4"/>
          <p:cNvSpPr/>
          <p:nvPr/>
        </p:nvSpPr>
        <p:spPr>
          <a:xfrm>
            <a:off x="1810159" y="995528"/>
            <a:ext cx="360040"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CA" sz="1000" dirty="0" err="1" smtClean="0"/>
              <a:t>oreg</a:t>
            </a:r>
            <a:endParaRPr lang="en-CA" sz="1000" dirty="0"/>
          </a:p>
        </p:txBody>
      </p:sp>
      <p:sp>
        <p:nvSpPr>
          <p:cNvPr id="6" name="Rectangle 5"/>
          <p:cNvSpPr/>
          <p:nvPr/>
        </p:nvSpPr>
        <p:spPr>
          <a:xfrm>
            <a:off x="1255799" y="3150251"/>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smtClean="0"/>
              <a:t>PC </a:t>
            </a:r>
            <a:r>
              <a:rPr lang="en-CA" sz="1050" dirty="0" err="1" smtClean="0"/>
              <a:t>inc.</a:t>
            </a:r>
            <a:endParaRPr lang="en-CA" sz="1050" dirty="0"/>
          </a:p>
        </p:txBody>
      </p:sp>
      <p:sp>
        <p:nvSpPr>
          <p:cNvPr id="7" name="Rectangle 6"/>
          <p:cNvSpPr/>
          <p:nvPr/>
        </p:nvSpPr>
        <p:spPr>
          <a:xfrm>
            <a:off x="2386223" y="995528"/>
            <a:ext cx="57606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Inst. </a:t>
            </a:r>
            <a:r>
              <a:rPr lang="en-CA" sz="1100" dirty="0" err="1" smtClean="0"/>
              <a:t>AlignMux</a:t>
            </a:r>
            <a:endParaRPr lang="en-CA" sz="1100" dirty="0"/>
          </a:p>
        </p:txBody>
      </p:sp>
      <p:sp>
        <p:nvSpPr>
          <p:cNvPr id="8" name="Rectangle 7"/>
          <p:cNvSpPr/>
          <p:nvPr/>
        </p:nvSpPr>
        <p:spPr>
          <a:xfrm>
            <a:off x="2989093" y="995528"/>
            <a:ext cx="360040"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CA" sz="1000" dirty="0" err="1" smtClean="0"/>
              <a:t>oreg</a:t>
            </a:r>
            <a:endParaRPr lang="en-CA" sz="1000" dirty="0"/>
          </a:p>
        </p:txBody>
      </p:sp>
      <p:sp>
        <p:nvSpPr>
          <p:cNvPr id="9" name="Rectangle 8"/>
          <p:cNvSpPr/>
          <p:nvPr/>
        </p:nvSpPr>
        <p:spPr>
          <a:xfrm>
            <a:off x="4973002" y="996489"/>
            <a:ext cx="360040"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IR</a:t>
            </a:r>
            <a:endParaRPr lang="en-CA" sz="1100" dirty="0"/>
          </a:p>
        </p:txBody>
      </p:sp>
      <p:cxnSp>
        <p:nvCxnSpPr>
          <p:cNvPr id="11" name="Straight Arrow Connector 10"/>
          <p:cNvCxnSpPr>
            <a:stCxn id="5" idx="3"/>
            <a:endCxn id="7" idx="1"/>
          </p:cNvCxnSpPr>
          <p:nvPr/>
        </p:nvCxnSpPr>
        <p:spPr>
          <a:xfrm>
            <a:off x="2170199" y="189562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17" idx="1"/>
          </p:cNvCxnSpPr>
          <p:nvPr/>
        </p:nvCxnSpPr>
        <p:spPr>
          <a:xfrm>
            <a:off x="3349133" y="1895628"/>
            <a:ext cx="421437" cy="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770570" y="996489"/>
            <a:ext cx="504056"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IRQ Mux</a:t>
            </a:r>
            <a:endParaRPr lang="en-CA" sz="1100" dirty="0"/>
          </a:p>
        </p:txBody>
      </p:sp>
      <p:cxnSp>
        <p:nvCxnSpPr>
          <p:cNvPr id="20" name="Straight Arrow Connector 19"/>
          <p:cNvCxnSpPr/>
          <p:nvPr/>
        </p:nvCxnSpPr>
        <p:spPr>
          <a:xfrm>
            <a:off x="3559851" y="1427576"/>
            <a:ext cx="2107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559851" y="563480"/>
            <a:ext cx="0"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69113" y="330810"/>
            <a:ext cx="677365" cy="276999"/>
          </a:xfrm>
          <a:prstGeom prst="rect">
            <a:avLst/>
          </a:prstGeom>
          <a:noFill/>
        </p:spPr>
        <p:txBody>
          <a:bodyPr wrap="none" rtlCol="0">
            <a:spAutoFit/>
          </a:bodyPr>
          <a:lstStyle/>
          <a:p>
            <a:r>
              <a:rPr lang="en-CA" sz="1200" dirty="0" smtClean="0"/>
              <a:t>Ext. IRQ</a:t>
            </a:r>
            <a:endParaRPr lang="en-CA" sz="1200" dirty="0"/>
          </a:p>
        </p:txBody>
      </p:sp>
      <p:cxnSp>
        <p:nvCxnSpPr>
          <p:cNvPr id="25" name="Straight Arrow Connector 24"/>
          <p:cNvCxnSpPr/>
          <p:nvPr/>
        </p:nvCxnSpPr>
        <p:spPr>
          <a:xfrm>
            <a:off x="3559851" y="2363680"/>
            <a:ext cx="2107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59851" y="2363680"/>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21168" y="3011752"/>
            <a:ext cx="651460" cy="276999"/>
          </a:xfrm>
          <a:prstGeom prst="rect">
            <a:avLst/>
          </a:prstGeom>
          <a:noFill/>
        </p:spPr>
        <p:txBody>
          <a:bodyPr wrap="none" rtlCol="0">
            <a:spAutoFit/>
          </a:bodyPr>
          <a:lstStyle/>
          <a:p>
            <a:r>
              <a:rPr lang="en-CA" sz="1200" dirty="0" smtClean="0"/>
              <a:t>Int. IRQ</a:t>
            </a:r>
            <a:endParaRPr lang="en-CA" sz="1200" dirty="0"/>
          </a:p>
        </p:txBody>
      </p:sp>
      <p:cxnSp>
        <p:nvCxnSpPr>
          <p:cNvPr id="31" name="Straight Arrow Connector 30"/>
          <p:cNvCxnSpPr>
            <a:stCxn id="17" idx="3"/>
          </p:cNvCxnSpPr>
          <p:nvPr/>
        </p:nvCxnSpPr>
        <p:spPr>
          <a:xfrm flipV="1">
            <a:off x="4274626" y="1895628"/>
            <a:ext cx="698376" cy="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642" y="3959706"/>
            <a:ext cx="7822789" cy="2839239"/>
          </a:xfrm>
          <a:prstGeom prst="rect">
            <a:avLst/>
          </a:prstGeom>
          <a:noFill/>
        </p:spPr>
        <p:txBody>
          <a:bodyPr wrap="square" rtlCol="0">
            <a:spAutoFit/>
          </a:bodyPr>
          <a:lstStyle/>
          <a:p>
            <a:pPr marL="285750" indent="-285750">
              <a:buFontTx/>
              <a:buChar char="-"/>
            </a:pPr>
            <a:r>
              <a:rPr lang="en-CA" sz="1050" dirty="0" smtClean="0"/>
              <a:t>The PC </a:t>
            </a:r>
            <a:r>
              <a:rPr lang="en-CA" sz="1050" dirty="0" err="1" smtClean="0"/>
              <a:t>incrementer</a:t>
            </a:r>
            <a:r>
              <a:rPr lang="en-CA" sz="1050" dirty="0" smtClean="0"/>
              <a:t> can’t use the result of the decoded instruction (size) because</a:t>
            </a:r>
          </a:p>
          <a:p>
            <a:pPr marL="285750" indent="-285750">
              <a:buFontTx/>
              <a:buChar char="-"/>
            </a:pPr>
            <a:r>
              <a:rPr lang="en-CA" sz="1050" dirty="0" smtClean="0"/>
              <a:t>That’s three clock cycles after the cache is accessed. There would be a three cycle delay</a:t>
            </a:r>
          </a:p>
          <a:p>
            <a:pPr marL="285750" indent="-285750">
              <a:buFontTx/>
              <a:buChar char="-"/>
            </a:pPr>
            <a:r>
              <a:rPr lang="en-CA" sz="1050" dirty="0" smtClean="0"/>
              <a:t>For every instruction in which case a non-overlapped pipeline might as well be used.</a:t>
            </a:r>
          </a:p>
          <a:p>
            <a:pPr marL="285750" indent="-285750">
              <a:buFontTx/>
              <a:buChar char="-"/>
            </a:pPr>
            <a:r>
              <a:rPr lang="en-CA" sz="1050" dirty="0" smtClean="0"/>
              <a:t>Given that the PC increment can’t use decodes it has to be by a fixed amount, it can’t vary. The cost is code density.</a:t>
            </a:r>
          </a:p>
          <a:p>
            <a:pPr marL="285750" indent="-285750">
              <a:buFontTx/>
              <a:buChar char="-"/>
            </a:pPr>
            <a:r>
              <a:rPr lang="en-CA" sz="1050" dirty="0" smtClean="0"/>
              <a:t>Decoding the </a:t>
            </a:r>
            <a:r>
              <a:rPr lang="en-CA" sz="1050" dirty="0" err="1" smtClean="0"/>
              <a:t>Icache</a:t>
            </a:r>
            <a:r>
              <a:rPr lang="en-CA" sz="1050" dirty="0" smtClean="0"/>
              <a:t> directly isn’t possible for performance reasons. There is now a full clock cycle for decoding.</a:t>
            </a:r>
          </a:p>
          <a:p>
            <a:pPr marL="285750" indent="-285750">
              <a:buFontTx/>
              <a:buChar char="-"/>
            </a:pPr>
            <a:endParaRPr lang="en-CA" sz="1050" dirty="0"/>
          </a:p>
          <a:p>
            <a:pPr marL="285750" indent="-285750">
              <a:buFontTx/>
              <a:buChar char="-"/>
            </a:pPr>
            <a:r>
              <a:rPr lang="en-CA" sz="1050" dirty="0" smtClean="0"/>
              <a:t>The instruction alignment mux selects an instruction from cache lines and shifts it into position for subsequent decoding. The output of this mux is registered because it’s likely three or more logic levels by </a:t>
            </a:r>
            <a:r>
              <a:rPr lang="en-CA" sz="1050" dirty="0" err="1" smtClean="0"/>
              <a:t>itslef</a:t>
            </a:r>
            <a:r>
              <a:rPr lang="en-CA" sz="1050" dirty="0" smtClean="0"/>
              <a:t>.</a:t>
            </a:r>
          </a:p>
          <a:p>
            <a:pPr marL="285750" indent="-285750">
              <a:buFontTx/>
              <a:buChar char="-"/>
            </a:pPr>
            <a:endParaRPr lang="en-CA" sz="1050" dirty="0"/>
          </a:p>
          <a:p>
            <a:pPr marL="285750" indent="-285750">
              <a:buFontTx/>
              <a:buChar char="-"/>
            </a:pPr>
            <a:r>
              <a:rPr lang="en-CA" sz="1050" dirty="0" smtClean="0"/>
              <a:t>The IRQ mux is present to allow the core to handle interrupts which must be forced into the instruction stream. Some simple decoding for the register selects and possibly branch prediction are performed here in order to save a clock cycle over using the IR decode stage.</a:t>
            </a:r>
          </a:p>
          <a:p>
            <a:pPr marL="285750" indent="-285750">
              <a:buFontTx/>
              <a:buChar char="-"/>
            </a:pPr>
            <a:endParaRPr lang="en-CA" sz="1050" dirty="0"/>
          </a:p>
          <a:p>
            <a:pPr marL="285750" indent="-285750">
              <a:buFontTx/>
              <a:buChar char="-"/>
            </a:pPr>
            <a:r>
              <a:rPr lang="en-CA" sz="1050" dirty="0" smtClean="0"/>
              <a:t>Because the pipeline is longer than the previous version branches require more clock cycles to execute (5). Since this represents 20% of instructions affected by 25%, ( double the clock cycles but only for taken branches) the performance loss (for a higher </a:t>
            </a:r>
            <a:r>
              <a:rPr lang="en-CA" sz="1050" dirty="0" err="1" smtClean="0"/>
              <a:t>fmax</a:t>
            </a:r>
            <a:r>
              <a:rPr lang="en-CA" sz="1050" dirty="0" smtClean="0"/>
              <a:t>) is about 5% overall.</a:t>
            </a:r>
          </a:p>
          <a:p>
            <a:pPr marL="285750" indent="-285750">
              <a:buFontTx/>
              <a:buChar char="-"/>
            </a:pPr>
            <a:endParaRPr lang="en-CA" sz="1050" dirty="0"/>
          </a:p>
          <a:p>
            <a:pPr marL="285750" indent="-285750">
              <a:buFontTx/>
              <a:buChar char="-"/>
            </a:pPr>
            <a:r>
              <a:rPr lang="en-CA" sz="1050" dirty="0" smtClean="0"/>
              <a:t>Branch prediction isn’t as helpful because it has to be done on decoded instructions, costing two clock cycles.</a:t>
            </a:r>
            <a:endParaRPr lang="en-CA" sz="1050" dirty="0"/>
          </a:p>
        </p:txBody>
      </p:sp>
      <p:sp>
        <p:nvSpPr>
          <p:cNvPr id="34" name="Rectangle 33"/>
          <p:cNvSpPr/>
          <p:nvPr/>
        </p:nvSpPr>
        <p:spPr>
          <a:xfrm>
            <a:off x="4274626" y="3133189"/>
            <a:ext cx="6983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Decode </a:t>
            </a:r>
            <a:r>
              <a:rPr lang="en-CA" sz="1000" dirty="0" err="1" smtClean="0"/>
              <a:t>reg</a:t>
            </a:r>
            <a:r>
              <a:rPr lang="en-CA" sz="1000" dirty="0" smtClean="0"/>
              <a:t> / branch</a:t>
            </a:r>
            <a:endParaRPr lang="en-CA" sz="1000" dirty="0"/>
          </a:p>
        </p:txBody>
      </p:sp>
      <p:cxnSp>
        <p:nvCxnSpPr>
          <p:cNvPr id="36" name="Straight Connector 35"/>
          <p:cNvCxnSpPr/>
          <p:nvPr/>
        </p:nvCxnSpPr>
        <p:spPr>
          <a:xfrm>
            <a:off x="4274626" y="2363680"/>
            <a:ext cx="349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4" idx="0"/>
          </p:cNvCxnSpPr>
          <p:nvPr/>
        </p:nvCxnSpPr>
        <p:spPr>
          <a:xfrm>
            <a:off x="4623814" y="2363680"/>
            <a:ext cx="0" cy="769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02218" y="59424"/>
            <a:ext cx="2919517" cy="369332"/>
          </a:xfrm>
          <a:prstGeom prst="rect">
            <a:avLst/>
          </a:prstGeom>
          <a:noFill/>
        </p:spPr>
        <p:txBody>
          <a:bodyPr wrap="none" rtlCol="0">
            <a:spAutoFit/>
          </a:bodyPr>
          <a:lstStyle/>
          <a:p>
            <a:r>
              <a:rPr lang="en-CA" dirty="0" smtClean="0"/>
              <a:t>DSD9 – IFETCH Stage (newer)</a:t>
            </a:r>
            <a:endParaRPr lang="en-CA" dirty="0"/>
          </a:p>
        </p:txBody>
      </p:sp>
      <p:sp>
        <p:nvSpPr>
          <p:cNvPr id="41" name="Rectangle 40"/>
          <p:cNvSpPr/>
          <p:nvPr/>
        </p:nvSpPr>
        <p:spPr>
          <a:xfrm>
            <a:off x="6290850" y="607809"/>
            <a:ext cx="1080120" cy="3268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Decode / Register Fetch Stage</a:t>
            </a:r>
            <a:endParaRPr lang="en-CA" sz="1000" dirty="0"/>
          </a:p>
        </p:txBody>
      </p:sp>
      <p:sp>
        <p:nvSpPr>
          <p:cNvPr id="42" name="Rectangle 41"/>
          <p:cNvSpPr/>
          <p:nvPr/>
        </p:nvSpPr>
        <p:spPr>
          <a:xfrm>
            <a:off x="746234" y="607809"/>
            <a:ext cx="4968552" cy="3268039"/>
          </a:xfrm>
          <a:prstGeom prst="rect">
            <a:avLst/>
          </a:prstGeom>
          <a:solidFill>
            <a:schemeClr val="accent3">
              <a:lumMod val="75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4" name="Straight Arrow Connector 43"/>
          <p:cNvCxnSpPr>
            <a:stCxn id="42" idx="3"/>
            <a:endCxn id="41" idx="1"/>
          </p:cNvCxnSpPr>
          <p:nvPr/>
        </p:nvCxnSpPr>
        <p:spPr>
          <a:xfrm>
            <a:off x="5714786" y="2241829"/>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72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1"/>
            <a:ext cx="7965088" cy="2031325"/>
          </a:xfrm>
          <a:prstGeom prst="rect">
            <a:avLst/>
          </a:prstGeom>
          <a:noFill/>
        </p:spPr>
        <p:txBody>
          <a:bodyPr wrap="square" rtlCol="0">
            <a:spAutoFit/>
          </a:bodyPr>
          <a:lstStyle/>
          <a:p>
            <a:r>
              <a:rPr lang="en-CA" sz="1600" b="1" dirty="0" smtClean="0"/>
              <a:t>Branch Prediction:</a:t>
            </a:r>
          </a:p>
          <a:p>
            <a:endParaRPr lang="en-CA" sz="1100" dirty="0" smtClean="0"/>
          </a:p>
          <a:p>
            <a:r>
              <a:rPr lang="en-CA" sz="1100" dirty="0" smtClean="0"/>
              <a:t>Because it’s three clock cycles before the branch can be decoded, correctly </a:t>
            </a:r>
          </a:p>
          <a:p>
            <a:r>
              <a:rPr lang="en-CA" sz="1100" dirty="0" smtClean="0"/>
              <a:t>Predicted branches that are taken take three clock cycles. Correctly predicted branches that are not taken require only a single clock cycle. Incorrectly predicted branches require five clock cycles because</a:t>
            </a:r>
          </a:p>
          <a:p>
            <a:r>
              <a:rPr lang="en-CA" sz="1100" dirty="0" smtClean="0"/>
              <a:t>It isn’t known until the execute stage that the branch was incorrectly predicted.</a:t>
            </a:r>
          </a:p>
          <a:p>
            <a:endParaRPr lang="en-CA" sz="1100" dirty="0" smtClean="0"/>
          </a:p>
          <a:p>
            <a:r>
              <a:rPr lang="en-CA" sz="1100" dirty="0" smtClean="0"/>
              <a:t>Single cycle not taken branches are relatively the same as not taken branches without branch prediction present. So with branch prediction sometimes taken branches require 3 clock cycles, and sometimes 5. This isn’t bunches better than without any branch prediction at all. Removing the branch predict logic would make the core smaller and possibly increase the </a:t>
            </a:r>
            <a:r>
              <a:rPr lang="en-CA" sz="1100" dirty="0" err="1" smtClean="0"/>
              <a:t>fmax</a:t>
            </a:r>
            <a:r>
              <a:rPr lang="en-CA" sz="1100" dirty="0" smtClean="0"/>
              <a:t>. It might be better to </a:t>
            </a:r>
          </a:p>
          <a:p>
            <a:r>
              <a:rPr lang="en-CA" sz="1100" dirty="0" smtClean="0"/>
              <a:t>Have a smaller core without branch prediction.</a:t>
            </a:r>
            <a:endParaRPr lang="en-CA" sz="1100" dirty="0"/>
          </a:p>
        </p:txBody>
      </p:sp>
    </p:spTree>
    <p:extLst>
      <p:ext uri="{BB962C8B-B14F-4D97-AF65-F5344CB8AC3E}">
        <p14:creationId xmlns:p14="http://schemas.microsoft.com/office/powerpoint/2010/main" val="237328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7994496" cy="1615827"/>
          </a:xfrm>
          <a:prstGeom prst="rect">
            <a:avLst/>
          </a:prstGeom>
          <a:noFill/>
        </p:spPr>
        <p:txBody>
          <a:bodyPr wrap="none" rtlCol="0">
            <a:spAutoFit/>
          </a:bodyPr>
          <a:lstStyle/>
          <a:p>
            <a:r>
              <a:rPr lang="en-CA" sz="1100" dirty="0" smtClean="0"/>
              <a:t>Logic functions represent a kind of minimum to the amount of logic required to do something useful. Each bit processed is independent</a:t>
            </a:r>
          </a:p>
          <a:p>
            <a:r>
              <a:rPr lang="en-CA" sz="1100" dirty="0" smtClean="0"/>
              <a:t>Of the other bits and there is no cascade of logic cells required. There is little point in having these operations spread across multiple </a:t>
            </a:r>
          </a:p>
          <a:p>
            <a:r>
              <a:rPr lang="en-CA" sz="1100" dirty="0" smtClean="0"/>
              <a:t>clock cycles to try and improve performance. </a:t>
            </a:r>
          </a:p>
          <a:p>
            <a:endParaRPr lang="en-CA" sz="1100" dirty="0"/>
          </a:p>
          <a:p>
            <a:r>
              <a:rPr lang="en-CA" sz="1100" dirty="0" smtClean="0"/>
              <a:t>Logic functions are decoded in the EX stage. There isn’t a lot of benefit to decoding the functions in the decode DC stage and passing the</a:t>
            </a:r>
          </a:p>
          <a:p>
            <a:r>
              <a:rPr lang="en-CA" sz="1100" dirty="0" smtClean="0"/>
              <a:t>Decodes forwards. To do it that way the problem is that there would be *more* signals to process and use in the multiplexer required to</a:t>
            </a:r>
          </a:p>
          <a:p>
            <a:r>
              <a:rPr lang="en-CA" sz="1100" dirty="0" smtClean="0"/>
              <a:t>Determine which operation output to use.  It would require a case statement with eight or nine inputs anyways.</a:t>
            </a:r>
          </a:p>
          <a:p>
            <a:endParaRPr lang="en-CA" sz="1100" dirty="0"/>
          </a:p>
          <a:p>
            <a:r>
              <a:rPr lang="en-CA" sz="1100" dirty="0" smtClean="0"/>
              <a:t>The fewer signals passed around the core the better. Signals require routing and make core larger. </a:t>
            </a:r>
            <a:endParaRPr lang="en-CA" sz="1100" dirty="0"/>
          </a:p>
        </p:txBody>
      </p:sp>
    </p:spTree>
    <p:extLst>
      <p:ext uri="{BB962C8B-B14F-4D97-AF65-F5344CB8AC3E}">
        <p14:creationId xmlns:p14="http://schemas.microsoft.com/office/powerpoint/2010/main" val="316777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008" y="40779"/>
            <a:ext cx="16002000" cy="962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29261" y="2636912"/>
            <a:ext cx="4392488" cy="1008112"/>
          </a:xfrm>
          <a:prstGeom prst="rect">
            <a:avLst/>
          </a:prstGeom>
          <a:solidFill>
            <a:schemeClr val="accent2">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755576" y="3501008"/>
            <a:ext cx="2016224" cy="504056"/>
          </a:xfrm>
          <a:prstGeom prst="rect">
            <a:avLst/>
          </a:prstGeom>
          <a:solidFill>
            <a:schemeClr val="accent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34192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3128</TotalTime>
  <Words>1148</Words>
  <Application>Microsoft Office PowerPoint</Application>
  <PresentationFormat>On-screen Show (4:3)</PresentationFormat>
  <Paragraphs>126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robfinch@sympatico.ca</dc:creator>
  <cp:lastModifiedBy>robfinch@sympatico.ca</cp:lastModifiedBy>
  <cp:revision>24</cp:revision>
  <dcterms:created xsi:type="dcterms:W3CDTF">2016-12-26T02:52:00Z</dcterms:created>
  <dcterms:modified xsi:type="dcterms:W3CDTF">2016-12-28T07:00:36Z</dcterms:modified>
</cp:coreProperties>
</file>