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5" d="100"/>
          <a:sy n="85" d="100"/>
        </p:scale>
        <p:origin x="102"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B263-B3DD-41AF-80A1-499A7EFEB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903F526-3050-4C54-A110-E0C4A7CF9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63B4D8A-F070-44B1-BFE9-EC4BB7201BC9}"/>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5" name="Footer Placeholder 4">
            <a:extLst>
              <a:ext uri="{FF2B5EF4-FFF2-40B4-BE49-F238E27FC236}">
                <a16:creationId xmlns:a16="http://schemas.microsoft.com/office/drawing/2014/main" id="{BDD747FF-C8DA-49C9-A9B2-0C52530740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8DC8F24-9127-4035-AC5E-3EC032E04F65}"/>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67742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5658-3942-4EFA-ABCD-3B7E23BEFB5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609FC7-791E-400E-9C9C-63F99BAEBC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384742-3926-493B-B038-3A30C1A3DA07}"/>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5" name="Footer Placeholder 4">
            <a:extLst>
              <a:ext uri="{FF2B5EF4-FFF2-40B4-BE49-F238E27FC236}">
                <a16:creationId xmlns:a16="http://schemas.microsoft.com/office/drawing/2014/main" id="{52308DEE-EA7C-474A-8259-6060A70ADE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E84CA8-EFE3-4C2C-8DBB-CDB29275C9B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6825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8AB196-1483-472A-A54D-85A6F7D6F4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1154950-0175-421D-A98E-7EC79347BD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8B141AE-BAEA-498D-A25F-069A53E144A8}"/>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5" name="Footer Placeholder 4">
            <a:extLst>
              <a:ext uri="{FF2B5EF4-FFF2-40B4-BE49-F238E27FC236}">
                <a16:creationId xmlns:a16="http://schemas.microsoft.com/office/drawing/2014/main" id="{1E66612F-4B45-4A67-BD73-C0123C6086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5A6A85-EB18-4098-9E7E-8EDD1B58D2BC}"/>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67591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1A91-7107-4D15-AF10-6C9A0385D1E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029401-889F-4ED5-86AD-FD4219EAC7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3AA3CF-AFBA-4BBE-80FE-E397829E087D}"/>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5" name="Footer Placeholder 4">
            <a:extLst>
              <a:ext uri="{FF2B5EF4-FFF2-40B4-BE49-F238E27FC236}">
                <a16:creationId xmlns:a16="http://schemas.microsoft.com/office/drawing/2014/main" id="{533E66CC-272B-44D8-A245-A1AE2F5287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54EE24-C633-401F-BB71-2145ADA1F0D4}"/>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20319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B7FF-4243-428A-B6FE-E116A9D980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7B8702D-5A1A-48F8-9EF3-6B2F678B4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6F44B4-4ECE-4E11-AF82-53301F25B838}"/>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5" name="Footer Placeholder 4">
            <a:extLst>
              <a:ext uri="{FF2B5EF4-FFF2-40B4-BE49-F238E27FC236}">
                <a16:creationId xmlns:a16="http://schemas.microsoft.com/office/drawing/2014/main" id="{454417AC-4DD3-47D8-8C27-68892F6210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09B8CE4-0638-4069-90DE-96E78050CB8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91809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2CE5-26AB-45E6-9F44-D82C06A81DB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3217B7-C5AE-4EC9-A57F-C1AC6B4313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D64B842-B754-467A-8F48-FD5B5BA5B6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A8CA858-756F-4416-B410-3FBF6A6BBBA2}"/>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6" name="Footer Placeholder 5">
            <a:extLst>
              <a:ext uri="{FF2B5EF4-FFF2-40B4-BE49-F238E27FC236}">
                <a16:creationId xmlns:a16="http://schemas.microsoft.com/office/drawing/2014/main" id="{9AF22C19-D255-44E9-B5C1-8C2EFB48CA7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224C1A-BD17-4444-A655-EB151DD56877}"/>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93889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C790-FEF2-426C-B7EB-C155C38F079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A4B3BC3-9E99-410D-BC90-E088E6431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E8F1D9-9E74-4042-802E-DCB1E0E135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C5B5286-D361-42EF-A1ED-C4F667904B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4D335E-0975-4E99-9510-81D3B8DB56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980BF2-514D-41FF-BFCC-D9E804C80EA7}"/>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8" name="Footer Placeholder 7">
            <a:extLst>
              <a:ext uri="{FF2B5EF4-FFF2-40B4-BE49-F238E27FC236}">
                <a16:creationId xmlns:a16="http://schemas.microsoft.com/office/drawing/2014/main" id="{481D6B87-449A-4BBA-A473-6FD566C89B5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7360DBA-8D5B-4F86-9688-E2859EABB1DB}"/>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262168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64EE-C29A-4154-A8F4-84C860F80E7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A500413-69AE-4FDE-9023-3312B3C15A13}"/>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4" name="Footer Placeholder 3">
            <a:extLst>
              <a:ext uri="{FF2B5EF4-FFF2-40B4-BE49-F238E27FC236}">
                <a16:creationId xmlns:a16="http://schemas.microsoft.com/office/drawing/2014/main" id="{AE06BFB0-4760-465B-8FF5-78FA11255B7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269808D-8B77-4F55-A823-92C540553E9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255610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1F3D1-19E5-4FFB-B4E7-EC9C26B4096B}"/>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3" name="Footer Placeholder 2">
            <a:extLst>
              <a:ext uri="{FF2B5EF4-FFF2-40B4-BE49-F238E27FC236}">
                <a16:creationId xmlns:a16="http://schemas.microsoft.com/office/drawing/2014/main" id="{FCC9E2A6-D74A-46D8-9BB9-8B1944F3982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DCB23EC-8663-4D3F-87CD-BC717DFA941E}"/>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52249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76F4-4D2C-411C-A017-D4AD9FA5A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71C1CC5-E3FA-4D26-9EF8-BB5F37336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BDC56F8-B902-4F3A-88C7-6CA5EDE3E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FF9FFF-D52E-475E-841E-E8589DD58F00}"/>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6" name="Footer Placeholder 5">
            <a:extLst>
              <a:ext uri="{FF2B5EF4-FFF2-40B4-BE49-F238E27FC236}">
                <a16:creationId xmlns:a16="http://schemas.microsoft.com/office/drawing/2014/main" id="{1F0360CB-26F7-4117-A333-F3712A2211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99F829C-490D-43E2-8D8B-1BBC0B8E67AF}"/>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194348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7F26-AB18-41CF-9851-26F853DE0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7118917-91D6-45DC-9587-7E0A1B890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5CE6D06-E7D4-48B2-B438-BCE7DD07D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5EA599-061F-4798-94FD-225EEF1745AF}"/>
              </a:ext>
            </a:extLst>
          </p:cNvPr>
          <p:cNvSpPr>
            <a:spLocks noGrp="1"/>
          </p:cNvSpPr>
          <p:nvPr>
            <p:ph type="dt" sz="half" idx="10"/>
          </p:nvPr>
        </p:nvSpPr>
        <p:spPr/>
        <p:txBody>
          <a:bodyPr/>
          <a:lstStyle/>
          <a:p>
            <a:fld id="{8EF71435-511A-4494-890B-AFD18B90220B}" type="datetimeFigureOut">
              <a:rPr lang="en-CA" smtClean="0"/>
              <a:t>2018-02-16</a:t>
            </a:fld>
            <a:endParaRPr lang="en-CA"/>
          </a:p>
        </p:txBody>
      </p:sp>
      <p:sp>
        <p:nvSpPr>
          <p:cNvPr id="6" name="Footer Placeholder 5">
            <a:extLst>
              <a:ext uri="{FF2B5EF4-FFF2-40B4-BE49-F238E27FC236}">
                <a16:creationId xmlns:a16="http://schemas.microsoft.com/office/drawing/2014/main" id="{09F13121-317B-4D21-A1FC-987EF6B3393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103F7A-E5F8-4154-BBE9-F1E3B3A86609}"/>
              </a:ext>
            </a:extLst>
          </p:cNvPr>
          <p:cNvSpPr>
            <a:spLocks noGrp="1"/>
          </p:cNvSpPr>
          <p:nvPr>
            <p:ph type="sldNum" sz="quarter" idx="12"/>
          </p:nvPr>
        </p:nvSpPr>
        <p:spPr/>
        <p:txBody>
          <a:bodyPr/>
          <a:lstStyle/>
          <a:p>
            <a:fld id="{159C94A9-C632-4DB4-B6A9-CB9E6A2F363D}" type="slidenum">
              <a:rPr lang="en-CA" smtClean="0"/>
              <a:t>‹#›</a:t>
            </a:fld>
            <a:endParaRPr lang="en-CA"/>
          </a:p>
        </p:txBody>
      </p:sp>
    </p:spTree>
    <p:extLst>
      <p:ext uri="{BB962C8B-B14F-4D97-AF65-F5344CB8AC3E}">
        <p14:creationId xmlns:p14="http://schemas.microsoft.com/office/powerpoint/2010/main" val="308891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08EB5-3EDA-43AA-9E76-23B4ECB4E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12DBDC-E809-467B-A2ED-94723B59B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D6457C-E445-48E6-AF5A-48D8E402A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71435-511A-4494-890B-AFD18B90220B}" type="datetimeFigureOut">
              <a:rPr lang="en-CA" smtClean="0"/>
              <a:t>2018-02-16</a:t>
            </a:fld>
            <a:endParaRPr lang="en-CA"/>
          </a:p>
        </p:txBody>
      </p:sp>
      <p:sp>
        <p:nvSpPr>
          <p:cNvPr id="5" name="Footer Placeholder 4">
            <a:extLst>
              <a:ext uri="{FF2B5EF4-FFF2-40B4-BE49-F238E27FC236}">
                <a16:creationId xmlns:a16="http://schemas.microsoft.com/office/drawing/2014/main" id="{DB823C37-9077-4136-930E-F8753F59E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5CAEAE-2864-4F2B-9EA2-A4093ABAD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C94A9-C632-4DB4-B6A9-CB9E6A2F363D}" type="slidenum">
              <a:rPr lang="en-CA" smtClean="0"/>
              <a:t>‹#›</a:t>
            </a:fld>
            <a:endParaRPr lang="en-CA"/>
          </a:p>
        </p:txBody>
      </p:sp>
    </p:spTree>
    <p:extLst>
      <p:ext uri="{BB962C8B-B14F-4D97-AF65-F5344CB8AC3E}">
        <p14:creationId xmlns:p14="http://schemas.microsoft.com/office/powerpoint/2010/main" val="123328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347B3C-44D1-4876-9914-305B028ADBE0}"/>
              </a:ext>
            </a:extLst>
          </p:cNvPr>
          <p:cNvSpPr/>
          <p:nvPr/>
        </p:nvSpPr>
        <p:spPr>
          <a:xfrm>
            <a:off x="1187867" y="1041341"/>
            <a:ext cx="914400" cy="2146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Fetch buffers</a:t>
            </a:r>
          </a:p>
        </p:txBody>
      </p:sp>
      <p:sp>
        <p:nvSpPr>
          <p:cNvPr id="5" name="Rectangle 4">
            <a:extLst>
              <a:ext uri="{FF2B5EF4-FFF2-40B4-BE49-F238E27FC236}">
                <a16:creationId xmlns:a16="http://schemas.microsoft.com/office/drawing/2014/main" id="{857B6EFF-D1E9-42D4-AC98-9528EA662878}"/>
              </a:ext>
            </a:extLst>
          </p:cNvPr>
          <p:cNvSpPr/>
          <p:nvPr/>
        </p:nvSpPr>
        <p:spPr>
          <a:xfrm>
            <a:off x="1187867" y="3187383"/>
            <a:ext cx="914400" cy="2146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Fetch buffers</a:t>
            </a:r>
          </a:p>
        </p:txBody>
      </p:sp>
      <p:sp>
        <p:nvSpPr>
          <p:cNvPr id="7" name="Rectangle 6">
            <a:extLst>
              <a:ext uri="{FF2B5EF4-FFF2-40B4-BE49-F238E27FC236}">
                <a16:creationId xmlns:a16="http://schemas.microsoft.com/office/drawing/2014/main" id="{6263384E-C50A-4DEC-817E-DA6E77F35640}"/>
              </a:ext>
            </a:extLst>
          </p:cNvPr>
          <p:cNvSpPr/>
          <p:nvPr/>
        </p:nvSpPr>
        <p:spPr>
          <a:xfrm>
            <a:off x="2690095" y="1041340"/>
            <a:ext cx="1017037" cy="4292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Limited Decode</a:t>
            </a:r>
          </a:p>
        </p:txBody>
      </p:sp>
      <p:sp>
        <p:nvSpPr>
          <p:cNvPr id="8" name="Rectangle 7">
            <a:extLst>
              <a:ext uri="{FF2B5EF4-FFF2-40B4-BE49-F238E27FC236}">
                <a16:creationId xmlns:a16="http://schemas.microsoft.com/office/drawing/2014/main" id="{67C1DBC2-7EF1-4214-B19C-1479F3B8538F}"/>
              </a:ext>
            </a:extLst>
          </p:cNvPr>
          <p:cNvSpPr/>
          <p:nvPr/>
        </p:nvSpPr>
        <p:spPr>
          <a:xfrm>
            <a:off x="4294960" y="1041341"/>
            <a:ext cx="1231642" cy="4292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Instruction Queueing</a:t>
            </a:r>
          </a:p>
        </p:txBody>
      </p:sp>
      <p:sp>
        <p:nvSpPr>
          <p:cNvPr id="9" name="Rectangle 8">
            <a:extLst>
              <a:ext uri="{FF2B5EF4-FFF2-40B4-BE49-F238E27FC236}">
                <a16:creationId xmlns:a16="http://schemas.microsoft.com/office/drawing/2014/main" id="{662AB268-F068-4213-ADE6-078460E710F3}"/>
              </a:ext>
            </a:extLst>
          </p:cNvPr>
          <p:cNvSpPr/>
          <p:nvPr/>
        </p:nvSpPr>
        <p:spPr>
          <a:xfrm>
            <a:off x="5977582" y="1041340"/>
            <a:ext cx="914400" cy="4292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Issue</a:t>
            </a:r>
          </a:p>
        </p:txBody>
      </p:sp>
      <p:sp>
        <p:nvSpPr>
          <p:cNvPr id="10" name="Rectangle 9">
            <a:extLst>
              <a:ext uri="{FF2B5EF4-FFF2-40B4-BE49-F238E27FC236}">
                <a16:creationId xmlns:a16="http://schemas.microsoft.com/office/drawing/2014/main" id="{069FF8FA-C820-45D2-9A72-80FA0A61ED4E}"/>
              </a:ext>
            </a:extLst>
          </p:cNvPr>
          <p:cNvSpPr/>
          <p:nvPr/>
        </p:nvSpPr>
        <p:spPr>
          <a:xfrm>
            <a:off x="7339851" y="1041340"/>
            <a:ext cx="2839617" cy="126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dirty="0"/>
              <a:t>Functional Unit</a:t>
            </a:r>
          </a:p>
        </p:txBody>
      </p:sp>
      <p:sp>
        <p:nvSpPr>
          <p:cNvPr id="11" name="Rectangle 10">
            <a:extLst>
              <a:ext uri="{FF2B5EF4-FFF2-40B4-BE49-F238E27FC236}">
                <a16:creationId xmlns:a16="http://schemas.microsoft.com/office/drawing/2014/main" id="{EE851A5C-A5C9-47C2-8BE3-5FE00A2F94A5}"/>
              </a:ext>
            </a:extLst>
          </p:cNvPr>
          <p:cNvSpPr/>
          <p:nvPr/>
        </p:nvSpPr>
        <p:spPr>
          <a:xfrm>
            <a:off x="8108070" y="1400570"/>
            <a:ext cx="13031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Instruction Decode</a:t>
            </a:r>
          </a:p>
        </p:txBody>
      </p:sp>
      <p:sp>
        <p:nvSpPr>
          <p:cNvPr id="12" name="Rectangle 11">
            <a:extLst>
              <a:ext uri="{FF2B5EF4-FFF2-40B4-BE49-F238E27FC236}">
                <a16:creationId xmlns:a16="http://schemas.microsoft.com/office/drawing/2014/main" id="{E99C8562-AC85-481D-8AAB-09D223B466D5}"/>
              </a:ext>
            </a:extLst>
          </p:cNvPr>
          <p:cNvSpPr/>
          <p:nvPr/>
        </p:nvSpPr>
        <p:spPr>
          <a:xfrm>
            <a:off x="7339851" y="2496916"/>
            <a:ext cx="2839617" cy="126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dirty="0"/>
              <a:t>Functional Unit</a:t>
            </a:r>
          </a:p>
        </p:txBody>
      </p:sp>
      <p:sp>
        <p:nvSpPr>
          <p:cNvPr id="13" name="Rectangle 12">
            <a:extLst>
              <a:ext uri="{FF2B5EF4-FFF2-40B4-BE49-F238E27FC236}">
                <a16:creationId xmlns:a16="http://schemas.microsoft.com/office/drawing/2014/main" id="{271969BC-3CBC-4411-8D29-9F00841A126C}"/>
              </a:ext>
            </a:extLst>
          </p:cNvPr>
          <p:cNvSpPr/>
          <p:nvPr/>
        </p:nvSpPr>
        <p:spPr>
          <a:xfrm>
            <a:off x="8108070" y="2856146"/>
            <a:ext cx="13031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Instruction Decode</a:t>
            </a:r>
          </a:p>
        </p:txBody>
      </p:sp>
      <p:sp>
        <p:nvSpPr>
          <p:cNvPr id="14" name="Rectangle 13">
            <a:extLst>
              <a:ext uri="{FF2B5EF4-FFF2-40B4-BE49-F238E27FC236}">
                <a16:creationId xmlns:a16="http://schemas.microsoft.com/office/drawing/2014/main" id="{2F3853AC-82D2-404D-8397-9153C9E5BEEC}"/>
              </a:ext>
            </a:extLst>
          </p:cNvPr>
          <p:cNvSpPr/>
          <p:nvPr/>
        </p:nvSpPr>
        <p:spPr>
          <a:xfrm>
            <a:off x="7339851" y="3957158"/>
            <a:ext cx="2839617" cy="126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A" dirty="0"/>
              <a:t>Functional Unit</a:t>
            </a:r>
          </a:p>
        </p:txBody>
      </p:sp>
      <p:sp>
        <p:nvSpPr>
          <p:cNvPr id="15" name="Rectangle 14">
            <a:extLst>
              <a:ext uri="{FF2B5EF4-FFF2-40B4-BE49-F238E27FC236}">
                <a16:creationId xmlns:a16="http://schemas.microsoft.com/office/drawing/2014/main" id="{36A07162-03C9-4997-AA5B-A711CD68B233}"/>
              </a:ext>
            </a:extLst>
          </p:cNvPr>
          <p:cNvSpPr/>
          <p:nvPr/>
        </p:nvSpPr>
        <p:spPr>
          <a:xfrm>
            <a:off x="8108070" y="4316388"/>
            <a:ext cx="13031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Instruction Decode</a:t>
            </a:r>
          </a:p>
        </p:txBody>
      </p:sp>
      <p:cxnSp>
        <p:nvCxnSpPr>
          <p:cNvPr id="17" name="Straight Arrow Connector 16">
            <a:extLst>
              <a:ext uri="{FF2B5EF4-FFF2-40B4-BE49-F238E27FC236}">
                <a16:creationId xmlns:a16="http://schemas.microsoft.com/office/drawing/2014/main" id="{499C5786-9849-4852-ACF0-2C39CE1049D3}"/>
              </a:ext>
            </a:extLst>
          </p:cNvPr>
          <p:cNvCxnSpPr>
            <a:cxnSpLocks/>
            <a:endCxn id="10" idx="1"/>
          </p:cNvCxnSpPr>
          <p:nvPr/>
        </p:nvCxnSpPr>
        <p:spPr>
          <a:xfrm>
            <a:off x="6891982" y="1675823"/>
            <a:ext cx="447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EA0D69-8B58-4272-A36C-30B540B36B2F}"/>
              </a:ext>
            </a:extLst>
          </p:cNvPr>
          <p:cNvCxnSpPr>
            <a:cxnSpLocks/>
            <a:endCxn id="12" idx="1"/>
          </p:cNvCxnSpPr>
          <p:nvPr/>
        </p:nvCxnSpPr>
        <p:spPr>
          <a:xfrm>
            <a:off x="6891982" y="3131399"/>
            <a:ext cx="447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AEB5714-F725-432A-8903-3A469B662FA5}"/>
              </a:ext>
            </a:extLst>
          </p:cNvPr>
          <p:cNvCxnSpPr>
            <a:endCxn id="14" idx="1"/>
          </p:cNvCxnSpPr>
          <p:nvPr/>
        </p:nvCxnSpPr>
        <p:spPr>
          <a:xfrm flipV="1">
            <a:off x="6891982" y="4591641"/>
            <a:ext cx="447869" cy="4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17DA81-51B8-49C0-A56A-1F8545187880}"/>
              </a:ext>
            </a:extLst>
          </p:cNvPr>
          <p:cNvCxnSpPr>
            <a:stCxn id="8" idx="3"/>
            <a:endCxn id="9" idx="1"/>
          </p:cNvCxnSpPr>
          <p:nvPr/>
        </p:nvCxnSpPr>
        <p:spPr>
          <a:xfrm flipV="1">
            <a:off x="5526602" y="3187382"/>
            <a:ext cx="4509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EEF7749-B1D8-4C8E-B473-10184C0C1ADD}"/>
              </a:ext>
            </a:extLst>
          </p:cNvPr>
          <p:cNvCxnSpPr>
            <a:stCxn id="7" idx="3"/>
            <a:endCxn id="8" idx="1"/>
          </p:cNvCxnSpPr>
          <p:nvPr/>
        </p:nvCxnSpPr>
        <p:spPr>
          <a:xfrm>
            <a:off x="3707132" y="3187383"/>
            <a:ext cx="587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6B7E99-5D64-4DD8-88D5-462DCCDAF209}"/>
              </a:ext>
            </a:extLst>
          </p:cNvPr>
          <p:cNvCxnSpPr>
            <a:stCxn id="4" idx="3"/>
          </p:cNvCxnSpPr>
          <p:nvPr/>
        </p:nvCxnSpPr>
        <p:spPr>
          <a:xfrm>
            <a:off x="2102267" y="2114362"/>
            <a:ext cx="587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2BBCAB-39C9-45BA-B565-7A59D4427637}"/>
              </a:ext>
            </a:extLst>
          </p:cNvPr>
          <p:cNvCxnSpPr>
            <a:stCxn id="5" idx="3"/>
          </p:cNvCxnSpPr>
          <p:nvPr/>
        </p:nvCxnSpPr>
        <p:spPr>
          <a:xfrm flipV="1">
            <a:off x="2102267" y="4251073"/>
            <a:ext cx="587828" cy="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742F5DB-7E51-4318-A379-3219E0C4E0DB}"/>
              </a:ext>
            </a:extLst>
          </p:cNvPr>
          <p:cNvSpPr txBox="1"/>
          <p:nvPr/>
        </p:nvSpPr>
        <p:spPr>
          <a:xfrm>
            <a:off x="596385" y="384279"/>
            <a:ext cx="4956100" cy="523220"/>
          </a:xfrm>
          <a:prstGeom prst="rect">
            <a:avLst/>
          </a:prstGeom>
          <a:noFill/>
        </p:spPr>
        <p:txBody>
          <a:bodyPr wrap="none" rtlCol="0">
            <a:spAutoFit/>
          </a:bodyPr>
          <a:lstStyle/>
          <a:p>
            <a:r>
              <a:rPr lang="en-CA" sz="2800" dirty="0"/>
              <a:t>Placement of Instruction Decode</a:t>
            </a:r>
          </a:p>
        </p:txBody>
      </p:sp>
      <p:sp>
        <p:nvSpPr>
          <p:cNvPr id="34" name="Oval 33">
            <a:extLst>
              <a:ext uri="{FF2B5EF4-FFF2-40B4-BE49-F238E27FC236}">
                <a16:creationId xmlns:a16="http://schemas.microsoft.com/office/drawing/2014/main" id="{AA183785-C1BB-49C6-B2C4-09970DD14BB2}"/>
              </a:ext>
            </a:extLst>
          </p:cNvPr>
          <p:cNvSpPr/>
          <p:nvPr/>
        </p:nvSpPr>
        <p:spPr>
          <a:xfrm>
            <a:off x="7806381" y="1171971"/>
            <a:ext cx="1788367" cy="1329611"/>
          </a:xfrm>
          <a:prstGeom prst="ellipse">
            <a:avLst/>
          </a:prstGeom>
          <a:solidFill>
            <a:schemeClr val="accent1">
              <a:alpha val="22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14E1894-CAFF-430E-A736-F70830BA2C75}"/>
              </a:ext>
            </a:extLst>
          </p:cNvPr>
          <p:cNvSpPr txBox="1"/>
          <p:nvPr/>
        </p:nvSpPr>
        <p:spPr>
          <a:xfrm>
            <a:off x="664233" y="5472082"/>
            <a:ext cx="10861837" cy="923330"/>
          </a:xfrm>
          <a:prstGeom prst="rect">
            <a:avLst/>
          </a:prstGeom>
          <a:noFill/>
        </p:spPr>
        <p:txBody>
          <a:bodyPr wrap="square" rtlCol="0">
            <a:spAutoFit/>
          </a:bodyPr>
          <a:lstStyle/>
          <a:p>
            <a:r>
              <a:rPr lang="en-CA" dirty="0"/>
              <a:t>Except for a handful of signal (like sync) that control the overall operation of the core, most instruction decode is actually done in the functional unit. The instruction register is passed right through to the functional units in the core. </a:t>
            </a:r>
          </a:p>
        </p:txBody>
      </p:sp>
    </p:spTree>
    <p:extLst>
      <p:ext uri="{BB962C8B-B14F-4D97-AF65-F5344CB8AC3E}">
        <p14:creationId xmlns:p14="http://schemas.microsoft.com/office/powerpoint/2010/main" val="119678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3A41A5-3235-4B1E-9468-C922044EFD52}"/>
              </a:ext>
            </a:extLst>
          </p:cNvPr>
          <p:cNvSpPr/>
          <p:nvPr/>
        </p:nvSpPr>
        <p:spPr>
          <a:xfrm>
            <a:off x="338665" y="147884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64 bits</a:t>
            </a:r>
          </a:p>
          <a:p>
            <a:pPr algn="ctr"/>
            <a:r>
              <a:rPr lang="en-CA" dirty="0"/>
              <a:t>Wide memory</a:t>
            </a:r>
          </a:p>
        </p:txBody>
      </p:sp>
      <p:sp>
        <p:nvSpPr>
          <p:cNvPr id="4" name="Rectangle 3">
            <a:extLst>
              <a:ext uri="{FF2B5EF4-FFF2-40B4-BE49-F238E27FC236}">
                <a16:creationId xmlns:a16="http://schemas.microsoft.com/office/drawing/2014/main" id="{299CB0A7-4317-4414-B0DF-019F3F1BB5B8}"/>
              </a:ext>
            </a:extLst>
          </p:cNvPr>
          <p:cNvSpPr/>
          <p:nvPr/>
        </p:nvSpPr>
        <p:spPr>
          <a:xfrm>
            <a:off x="1693332" y="147884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64 bits</a:t>
            </a:r>
          </a:p>
          <a:p>
            <a:pPr algn="ctr"/>
            <a:r>
              <a:rPr lang="en-CA" dirty="0"/>
              <a:t>Wide memory</a:t>
            </a:r>
          </a:p>
        </p:txBody>
      </p:sp>
      <p:sp>
        <p:nvSpPr>
          <p:cNvPr id="5" name="Rectangle 4">
            <a:extLst>
              <a:ext uri="{FF2B5EF4-FFF2-40B4-BE49-F238E27FC236}">
                <a16:creationId xmlns:a16="http://schemas.microsoft.com/office/drawing/2014/main" id="{D777688A-963F-40F2-BC0E-204F11D5DA3A}"/>
              </a:ext>
            </a:extLst>
          </p:cNvPr>
          <p:cNvSpPr/>
          <p:nvPr/>
        </p:nvSpPr>
        <p:spPr>
          <a:xfrm>
            <a:off x="3047999" y="147884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64 bits</a:t>
            </a:r>
          </a:p>
          <a:p>
            <a:pPr algn="ctr"/>
            <a:r>
              <a:rPr lang="en-CA" dirty="0"/>
              <a:t>Wide memory</a:t>
            </a:r>
          </a:p>
        </p:txBody>
      </p:sp>
      <p:sp>
        <p:nvSpPr>
          <p:cNvPr id="6" name="Rectangle 5">
            <a:extLst>
              <a:ext uri="{FF2B5EF4-FFF2-40B4-BE49-F238E27FC236}">
                <a16:creationId xmlns:a16="http://schemas.microsoft.com/office/drawing/2014/main" id="{B17DF59C-1E01-48C5-98E7-43551145171D}"/>
              </a:ext>
            </a:extLst>
          </p:cNvPr>
          <p:cNvSpPr/>
          <p:nvPr/>
        </p:nvSpPr>
        <p:spPr>
          <a:xfrm>
            <a:off x="4402666" y="1478845"/>
            <a:ext cx="135466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64 bits</a:t>
            </a:r>
          </a:p>
          <a:p>
            <a:pPr algn="ctr"/>
            <a:r>
              <a:rPr lang="en-CA" dirty="0"/>
              <a:t>Wide memory</a:t>
            </a:r>
          </a:p>
        </p:txBody>
      </p:sp>
      <p:sp>
        <p:nvSpPr>
          <p:cNvPr id="8" name="Minus Sign 7">
            <a:extLst>
              <a:ext uri="{FF2B5EF4-FFF2-40B4-BE49-F238E27FC236}">
                <a16:creationId xmlns:a16="http://schemas.microsoft.com/office/drawing/2014/main" id="{D24540A9-C293-48BB-B83A-A73CF4C3B3BE}"/>
              </a:ext>
            </a:extLst>
          </p:cNvPr>
          <p:cNvSpPr/>
          <p:nvPr/>
        </p:nvSpPr>
        <p:spPr>
          <a:xfrm>
            <a:off x="-248356" y="857954"/>
            <a:ext cx="6626578" cy="417689"/>
          </a:xfrm>
          <a:prstGeom prst="mathMinus">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91070D99-7D8B-4644-896F-60D1B264343B}"/>
              </a:ext>
            </a:extLst>
          </p:cNvPr>
          <p:cNvSpPr/>
          <p:nvPr/>
        </p:nvSpPr>
        <p:spPr>
          <a:xfrm>
            <a:off x="925687" y="106679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Down 9">
            <a:extLst>
              <a:ext uri="{FF2B5EF4-FFF2-40B4-BE49-F238E27FC236}">
                <a16:creationId xmlns:a16="http://schemas.microsoft.com/office/drawing/2014/main" id="{61946A3F-B740-4FB9-8944-D9D7C10F7F7C}"/>
              </a:ext>
            </a:extLst>
          </p:cNvPr>
          <p:cNvSpPr/>
          <p:nvPr/>
        </p:nvSpPr>
        <p:spPr>
          <a:xfrm>
            <a:off x="2325509" y="106679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9E85BB6C-230B-4091-A184-917905E5D22E}"/>
              </a:ext>
            </a:extLst>
          </p:cNvPr>
          <p:cNvSpPr/>
          <p:nvPr/>
        </p:nvSpPr>
        <p:spPr>
          <a:xfrm>
            <a:off x="3725329" y="106679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Down 11">
            <a:extLst>
              <a:ext uri="{FF2B5EF4-FFF2-40B4-BE49-F238E27FC236}">
                <a16:creationId xmlns:a16="http://schemas.microsoft.com/office/drawing/2014/main" id="{3454670D-B4EB-443C-B36D-A5760E6D6732}"/>
              </a:ext>
            </a:extLst>
          </p:cNvPr>
          <p:cNvSpPr/>
          <p:nvPr/>
        </p:nvSpPr>
        <p:spPr>
          <a:xfrm>
            <a:off x="5079996" y="1066799"/>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Down 12">
            <a:extLst>
              <a:ext uri="{FF2B5EF4-FFF2-40B4-BE49-F238E27FC236}">
                <a16:creationId xmlns:a16="http://schemas.microsoft.com/office/drawing/2014/main" id="{C3AD2F0C-9DA9-4273-B8A8-710B8869533F}"/>
              </a:ext>
            </a:extLst>
          </p:cNvPr>
          <p:cNvSpPr/>
          <p:nvPr/>
        </p:nvSpPr>
        <p:spPr>
          <a:xfrm>
            <a:off x="2957683" y="606775"/>
            <a:ext cx="90311" cy="412046"/>
          </a:xfrm>
          <a:prstGeom prst="downArrow">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9F400438-B996-447A-A207-9C2DA0B52A6D}"/>
              </a:ext>
            </a:extLst>
          </p:cNvPr>
          <p:cNvSpPr txBox="1"/>
          <p:nvPr/>
        </p:nvSpPr>
        <p:spPr>
          <a:xfrm>
            <a:off x="1862665" y="285422"/>
            <a:ext cx="2641602" cy="369332"/>
          </a:xfrm>
          <a:prstGeom prst="rect">
            <a:avLst/>
          </a:prstGeom>
          <a:noFill/>
        </p:spPr>
        <p:txBody>
          <a:bodyPr wrap="square" rtlCol="0">
            <a:spAutoFit/>
          </a:bodyPr>
          <a:lstStyle/>
          <a:p>
            <a:r>
              <a:rPr lang="en-CA" dirty="0"/>
              <a:t>64 bit input data bus </a:t>
            </a:r>
          </a:p>
        </p:txBody>
      </p:sp>
      <p:sp>
        <p:nvSpPr>
          <p:cNvPr id="15" name="Arrow: Down 14">
            <a:extLst>
              <a:ext uri="{FF2B5EF4-FFF2-40B4-BE49-F238E27FC236}">
                <a16:creationId xmlns:a16="http://schemas.microsoft.com/office/drawing/2014/main" id="{CE0BC2F8-7A32-4EA7-BBEB-ED51CC899F4D}"/>
              </a:ext>
            </a:extLst>
          </p:cNvPr>
          <p:cNvSpPr/>
          <p:nvPr/>
        </p:nvSpPr>
        <p:spPr>
          <a:xfrm>
            <a:off x="474133" y="2393245"/>
            <a:ext cx="5181600" cy="496710"/>
          </a:xfrm>
          <a:prstGeom prst="downArrow">
            <a:avLst>
              <a:gd name="adj1" fmla="val 50000"/>
              <a:gd name="adj2" fmla="val 46539"/>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70AC4A83-604C-43A8-BFB1-09AFFCA8A8F0}"/>
              </a:ext>
            </a:extLst>
          </p:cNvPr>
          <p:cNvSpPr txBox="1"/>
          <p:nvPr/>
        </p:nvSpPr>
        <p:spPr>
          <a:xfrm>
            <a:off x="1947331" y="2946779"/>
            <a:ext cx="2641602" cy="369332"/>
          </a:xfrm>
          <a:prstGeom prst="rect">
            <a:avLst/>
          </a:prstGeom>
          <a:noFill/>
        </p:spPr>
        <p:txBody>
          <a:bodyPr wrap="square" rtlCol="0">
            <a:spAutoFit/>
          </a:bodyPr>
          <a:lstStyle/>
          <a:p>
            <a:r>
              <a:rPr lang="en-CA" dirty="0"/>
              <a:t>256 bit output to L1</a:t>
            </a:r>
          </a:p>
        </p:txBody>
      </p:sp>
    </p:spTree>
    <p:extLst>
      <p:ext uri="{BB962C8B-B14F-4D97-AF65-F5344CB8AC3E}">
        <p14:creationId xmlns:p14="http://schemas.microsoft.com/office/powerpoint/2010/main" val="380872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347B3C-44D1-4876-9914-305B028ADBE0}"/>
              </a:ext>
            </a:extLst>
          </p:cNvPr>
          <p:cNvSpPr/>
          <p:nvPr/>
        </p:nvSpPr>
        <p:spPr>
          <a:xfrm>
            <a:off x="1187867" y="1041341"/>
            <a:ext cx="914400" cy="21460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Fetch buffers</a:t>
            </a:r>
          </a:p>
        </p:txBody>
      </p:sp>
      <p:sp>
        <p:nvSpPr>
          <p:cNvPr id="5" name="Rectangle 4">
            <a:extLst>
              <a:ext uri="{FF2B5EF4-FFF2-40B4-BE49-F238E27FC236}">
                <a16:creationId xmlns:a16="http://schemas.microsoft.com/office/drawing/2014/main" id="{857B6EFF-D1E9-42D4-AC98-9528EA662878}"/>
              </a:ext>
            </a:extLst>
          </p:cNvPr>
          <p:cNvSpPr/>
          <p:nvPr/>
        </p:nvSpPr>
        <p:spPr>
          <a:xfrm>
            <a:off x="1187867" y="3187383"/>
            <a:ext cx="914400" cy="21460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Fetch buffers</a:t>
            </a:r>
          </a:p>
        </p:txBody>
      </p:sp>
      <p:sp>
        <p:nvSpPr>
          <p:cNvPr id="7" name="Rectangle 6">
            <a:extLst>
              <a:ext uri="{FF2B5EF4-FFF2-40B4-BE49-F238E27FC236}">
                <a16:creationId xmlns:a16="http://schemas.microsoft.com/office/drawing/2014/main" id="{6263384E-C50A-4DEC-817E-DA6E77F35640}"/>
              </a:ext>
            </a:extLst>
          </p:cNvPr>
          <p:cNvSpPr/>
          <p:nvPr/>
        </p:nvSpPr>
        <p:spPr>
          <a:xfrm>
            <a:off x="2690095" y="1041340"/>
            <a:ext cx="1284746" cy="4292085"/>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Limited Decode</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solidFill>
                  <a:prstClr val="white"/>
                </a:solidFill>
                <a:latin typeface="Calibri" panose="020F0502020204030204"/>
              </a:rPr>
              <a:t>Reg. Spec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Ins. Class</a:t>
            </a:r>
          </a:p>
        </p:txBody>
      </p:sp>
      <p:sp>
        <p:nvSpPr>
          <p:cNvPr id="8" name="Rectangle 7">
            <a:extLst>
              <a:ext uri="{FF2B5EF4-FFF2-40B4-BE49-F238E27FC236}">
                <a16:creationId xmlns:a16="http://schemas.microsoft.com/office/drawing/2014/main" id="{67C1DBC2-7EF1-4214-B19C-1479F3B8538F}"/>
              </a:ext>
            </a:extLst>
          </p:cNvPr>
          <p:cNvSpPr/>
          <p:nvPr/>
        </p:nvSpPr>
        <p:spPr>
          <a:xfrm>
            <a:off x="4294960" y="1041341"/>
            <a:ext cx="1231642" cy="4292084"/>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Instruction Queueing</a:t>
            </a:r>
          </a:p>
        </p:txBody>
      </p:sp>
      <p:sp>
        <p:nvSpPr>
          <p:cNvPr id="9" name="Rectangle 8">
            <a:extLst>
              <a:ext uri="{FF2B5EF4-FFF2-40B4-BE49-F238E27FC236}">
                <a16:creationId xmlns:a16="http://schemas.microsoft.com/office/drawing/2014/main" id="{662AB268-F068-4213-ADE6-078460E710F3}"/>
              </a:ext>
            </a:extLst>
          </p:cNvPr>
          <p:cNvSpPr/>
          <p:nvPr/>
        </p:nvSpPr>
        <p:spPr>
          <a:xfrm>
            <a:off x="5977582" y="1041340"/>
            <a:ext cx="914400" cy="4292084"/>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Issue</a:t>
            </a:r>
          </a:p>
        </p:txBody>
      </p:sp>
      <p:sp>
        <p:nvSpPr>
          <p:cNvPr id="10" name="Rectangle 9">
            <a:extLst>
              <a:ext uri="{FF2B5EF4-FFF2-40B4-BE49-F238E27FC236}">
                <a16:creationId xmlns:a16="http://schemas.microsoft.com/office/drawing/2014/main" id="{069FF8FA-C820-45D2-9A72-80FA0A61ED4E}"/>
              </a:ext>
            </a:extLst>
          </p:cNvPr>
          <p:cNvSpPr/>
          <p:nvPr/>
        </p:nvSpPr>
        <p:spPr>
          <a:xfrm>
            <a:off x="7339851" y="1041340"/>
            <a:ext cx="2839617" cy="12689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Functional Unit</a:t>
            </a:r>
          </a:p>
        </p:txBody>
      </p:sp>
      <p:sp>
        <p:nvSpPr>
          <p:cNvPr id="11" name="Rectangle 10">
            <a:extLst>
              <a:ext uri="{FF2B5EF4-FFF2-40B4-BE49-F238E27FC236}">
                <a16:creationId xmlns:a16="http://schemas.microsoft.com/office/drawing/2014/main" id="{EE851A5C-A5C9-47C2-8BE3-5FE00A2F94A5}"/>
              </a:ext>
            </a:extLst>
          </p:cNvPr>
          <p:cNvSpPr/>
          <p:nvPr/>
        </p:nvSpPr>
        <p:spPr>
          <a:xfrm>
            <a:off x="8108070" y="1400570"/>
            <a:ext cx="130317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Instruction Decode</a:t>
            </a:r>
          </a:p>
        </p:txBody>
      </p:sp>
      <p:sp>
        <p:nvSpPr>
          <p:cNvPr id="12" name="Rectangle 11">
            <a:extLst>
              <a:ext uri="{FF2B5EF4-FFF2-40B4-BE49-F238E27FC236}">
                <a16:creationId xmlns:a16="http://schemas.microsoft.com/office/drawing/2014/main" id="{E99C8562-AC85-481D-8AAB-09D223B466D5}"/>
              </a:ext>
            </a:extLst>
          </p:cNvPr>
          <p:cNvSpPr/>
          <p:nvPr/>
        </p:nvSpPr>
        <p:spPr>
          <a:xfrm>
            <a:off x="7339851" y="2496916"/>
            <a:ext cx="2839617" cy="12689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Functional Unit</a:t>
            </a:r>
          </a:p>
        </p:txBody>
      </p:sp>
      <p:sp>
        <p:nvSpPr>
          <p:cNvPr id="13" name="Rectangle 12">
            <a:extLst>
              <a:ext uri="{FF2B5EF4-FFF2-40B4-BE49-F238E27FC236}">
                <a16:creationId xmlns:a16="http://schemas.microsoft.com/office/drawing/2014/main" id="{271969BC-3CBC-4411-8D29-9F00841A126C}"/>
              </a:ext>
            </a:extLst>
          </p:cNvPr>
          <p:cNvSpPr/>
          <p:nvPr/>
        </p:nvSpPr>
        <p:spPr>
          <a:xfrm>
            <a:off x="8108070" y="2856146"/>
            <a:ext cx="130317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Instruction Decode</a:t>
            </a:r>
          </a:p>
        </p:txBody>
      </p:sp>
      <p:sp>
        <p:nvSpPr>
          <p:cNvPr id="14" name="Rectangle 13">
            <a:extLst>
              <a:ext uri="{FF2B5EF4-FFF2-40B4-BE49-F238E27FC236}">
                <a16:creationId xmlns:a16="http://schemas.microsoft.com/office/drawing/2014/main" id="{2F3853AC-82D2-404D-8397-9153C9E5BEEC}"/>
              </a:ext>
            </a:extLst>
          </p:cNvPr>
          <p:cNvSpPr/>
          <p:nvPr/>
        </p:nvSpPr>
        <p:spPr>
          <a:xfrm>
            <a:off x="7339851" y="3957158"/>
            <a:ext cx="2839617" cy="126896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Functional Unit</a:t>
            </a:r>
          </a:p>
        </p:txBody>
      </p:sp>
      <p:sp>
        <p:nvSpPr>
          <p:cNvPr id="15" name="Rectangle 14">
            <a:extLst>
              <a:ext uri="{FF2B5EF4-FFF2-40B4-BE49-F238E27FC236}">
                <a16:creationId xmlns:a16="http://schemas.microsoft.com/office/drawing/2014/main" id="{36A07162-03C9-4997-AA5B-A711CD68B233}"/>
              </a:ext>
            </a:extLst>
          </p:cNvPr>
          <p:cNvSpPr/>
          <p:nvPr/>
        </p:nvSpPr>
        <p:spPr>
          <a:xfrm>
            <a:off x="8108070" y="4316388"/>
            <a:ext cx="1303177" cy="91440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Instruction Decode</a:t>
            </a:r>
          </a:p>
        </p:txBody>
      </p:sp>
      <p:cxnSp>
        <p:nvCxnSpPr>
          <p:cNvPr id="17" name="Straight Arrow Connector 16">
            <a:extLst>
              <a:ext uri="{FF2B5EF4-FFF2-40B4-BE49-F238E27FC236}">
                <a16:creationId xmlns:a16="http://schemas.microsoft.com/office/drawing/2014/main" id="{499C5786-9849-4852-ACF0-2C39CE1049D3}"/>
              </a:ext>
            </a:extLst>
          </p:cNvPr>
          <p:cNvCxnSpPr>
            <a:cxnSpLocks/>
            <a:endCxn id="10" idx="1"/>
          </p:cNvCxnSpPr>
          <p:nvPr/>
        </p:nvCxnSpPr>
        <p:spPr>
          <a:xfrm>
            <a:off x="6891982" y="1675823"/>
            <a:ext cx="44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EA0D69-8B58-4272-A36C-30B540B36B2F}"/>
              </a:ext>
            </a:extLst>
          </p:cNvPr>
          <p:cNvCxnSpPr>
            <a:cxnSpLocks/>
            <a:endCxn id="12" idx="1"/>
          </p:cNvCxnSpPr>
          <p:nvPr/>
        </p:nvCxnSpPr>
        <p:spPr>
          <a:xfrm>
            <a:off x="6891982" y="3131399"/>
            <a:ext cx="44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AEB5714-F725-432A-8903-3A469B662FA5}"/>
              </a:ext>
            </a:extLst>
          </p:cNvPr>
          <p:cNvCxnSpPr>
            <a:endCxn id="14" idx="1"/>
          </p:cNvCxnSpPr>
          <p:nvPr/>
        </p:nvCxnSpPr>
        <p:spPr>
          <a:xfrm flipV="1">
            <a:off x="6891982" y="4591641"/>
            <a:ext cx="447869" cy="4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17DA81-51B8-49C0-A56A-1F8545187880}"/>
              </a:ext>
            </a:extLst>
          </p:cNvPr>
          <p:cNvCxnSpPr>
            <a:stCxn id="8" idx="3"/>
            <a:endCxn id="9" idx="1"/>
          </p:cNvCxnSpPr>
          <p:nvPr/>
        </p:nvCxnSpPr>
        <p:spPr>
          <a:xfrm flipV="1">
            <a:off x="5526602" y="3187382"/>
            <a:ext cx="45098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EEF7749-B1D8-4C8E-B473-10184C0C1ADD}"/>
              </a:ext>
            </a:extLst>
          </p:cNvPr>
          <p:cNvCxnSpPr>
            <a:cxnSpLocks/>
            <a:endCxn id="8" idx="1"/>
          </p:cNvCxnSpPr>
          <p:nvPr/>
        </p:nvCxnSpPr>
        <p:spPr>
          <a:xfrm>
            <a:off x="3974841" y="3187383"/>
            <a:ext cx="3201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6B7E99-5D64-4DD8-88D5-462DCCDAF209}"/>
              </a:ext>
            </a:extLst>
          </p:cNvPr>
          <p:cNvCxnSpPr>
            <a:stCxn id="4" idx="3"/>
          </p:cNvCxnSpPr>
          <p:nvPr/>
        </p:nvCxnSpPr>
        <p:spPr>
          <a:xfrm>
            <a:off x="2102267" y="2114362"/>
            <a:ext cx="5878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2BBCAB-39C9-45BA-B565-7A59D4427637}"/>
              </a:ext>
            </a:extLst>
          </p:cNvPr>
          <p:cNvCxnSpPr>
            <a:stCxn id="5" idx="3"/>
          </p:cNvCxnSpPr>
          <p:nvPr/>
        </p:nvCxnSpPr>
        <p:spPr>
          <a:xfrm flipV="1">
            <a:off x="2102267" y="4251073"/>
            <a:ext cx="587828"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742F5DB-7E51-4318-A379-3219E0C4E0DB}"/>
              </a:ext>
            </a:extLst>
          </p:cNvPr>
          <p:cNvSpPr txBox="1"/>
          <p:nvPr/>
        </p:nvSpPr>
        <p:spPr>
          <a:xfrm>
            <a:off x="596385" y="384279"/>
            <a:ext cx="49561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prstClr val="black"/>
                </a:solidFill>
                <a:effectLst/>
                <a:uLnTx/>
                <a:uFillTx/>
                <a:latin typeface="Calibri" panose="020F0502020204030204"/>
                <a:ea typeface="+mn-ea"/>
                <a:cs typeface="+mn-cs"/>
              </a:rPr>
              <a:t>Placement of Instruction Decode</a:t>
            </a:r>
          </a:p>
        </p:txBody>
      </p:sp>
      <p:sp>
        <p:nvSpPr>
          <p:cNvPr id="34" name="Oval 33">
            <a:extLst>
              <a:ext uri="{FF2B5EF4-FFF2-40B4-BE49-F238E27FC236}">
                <a16:creationId xmlns:a16="http://schemas.microsoft.com/office/drawing/2014/main" id="{AA183785-C1BB-49C6-B2C4-09970DD14BB2}"/>
              </a:ext>
            </a:extLst>
          </p:cNvPr>
          <p:cNvSpPr/>
          <p:nvPr/>
        </p:nvSpPr>
        <p:spPr>
          <a:xfrm>
            <a:off x="7865474" y="1162294"/>
            <a:ext cx="1788367" cy="1329611"/>
          </a:xfrm>
          <a:prstGeom prst="ellipse">
            <a:avLst/>
          </a:prstGeom>
          <a:solidFill>
            <a:schemeClr val="tx1">
              <a:lumMod val="85000"/>
              <a:lumOff val="15000"/>
              <a:alpha val="22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614E1894-CAFF-430E-A736-F70830BA2C75}"/>
              </a:ext>
            </a:extLst>
          </p:cNvPr>
          <p:cNvSpPr txBox="1"/>
          <p:nvPr/>
        </p:nvSpPr>
        <p:spPr>
          <a:xfrm>
            <a:off x="664233" y="5472082"/>
            <a:ext cx="1086183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Limited decode takes place between fetch and queue. Between fetch and queue register specifications are </a:t>
            </a:r>
            <a:r>
              <a:rPr lang="en-CA" dirty="0">
                <a:solidFill>
                  <a:prstClr val="black"/>
                </a:solidFill>
                <a:latin typeface="Calibri" panose="020F0502020204030204"/>
              </a:rPr>
              <a:t>decoded along with general instruction classes for the benefit of issue. </a:t>
            </a: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A handful of additional signals (like sync) that control the overall operation of the core are also decoded. Much of the instruction decode is actually done in the functional unit. The instruction register is passed right through to the functional units in the core. </a:t>
            </a:r>
          </a:p>
        </p:txBody>
      </p:sp>
    </p:spTree>
    <p:extLst>
      <p:ext uri="{BB962C8B-B14F-4D97-AF65-F5344CB8AC3E}">
        <p14:creationId xmlns:p14="http://schemas.microsoft.com/office/powerpoint/2010/main" val="117272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624BD172-C200-4EA0-94EA-BCE63CEC0343}"/>
              </a:ext>
            </a:extLst>
          </p:cNvPr>
          <p:cNvSpPr/>
          <p:nvPr/>
        </p:nvSpPr>
        <p:spPr>
          <a:xfrm>
            <a:off x="3898902" y="1384076"/>
            <a:ext cx="2777068" cy="2757928"/>
          </a:xfrm>
          <a:prstGeom prst="ellipse">
            <a:avLst/>
          </a:prstGeom>
          <a:solidFill>
            <a:schemeClr val="tx1">
              <a:lumMod val="85000"/>
              <a:lumOff val="1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DD12266-7694-4268-9146-AEE1B4CFA547}"/>
              </a:ext>
            </a:extLst>
          </p:cNvPr>
          <p:cNvSpPr>
            <a:spLocks noGrp="1"/>
          </p:cNvSpPr>
          <p:nvPr>
            <p:ph type="title"/>
          </p:nvPr>
        </p:nvSpPr>
        <p:spPr>
          <a:xfrm>
            <a:off x="140586" y="107950"/>
            <a:ext cx="9062156" cy="684742"/>
          </a:xfrm>
        </p:spPr>
        <p:txBody>
          <a:bodyPr>
            <a:normAutofit fontScale="90000"/>
          </a:bodyPr>
          <a:lstStyle/>
          <a:p>
            <a:r>
              <a:rPr lang="en-CA" dirty="0"/>
              <a:t>Instruction Queue – Re-order Buffer</a:t>
            </a:r>
          </a:p>
        </p:txBody>
      </p:sp>
      <p:sp>
        <p:nvSpPr>
          <p:cNvPr id="4" name="Rectangle 3">
            <a:extLst>
              <a:ext uri="{FF2B5EF4-FFF2-40B4-BE49-F238E27FC236}">
                <a16:creationId xmlns:a16="http://schemas.microsoft.com/office/drawing/2014/main" id="{EB52114F-E203-4C25-A13F-A020038ACF0A}"/>
              </a:ext>
            </a:extLst>
          </p:cNvPr>
          <p:cNvSpPr/>
          <p:nvPr/>
        </p:nvSpPr>
        <p:spPr>
          <a:xfrm>
            <a:off x="4957235" y="1071029"/>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5" name="Rectangle 4">
            <a:extLst>
              <a:ext uri="{FF2B5EF4-FFF2-40B4-BE49-F238E27FC236}">
                <a16:creationId xmlns:a16="http://schemas.microsoft.com/office/drawing/2014/main" id="{59304775-043B-48A2-B8DA-E650BE931FDF}"/>
              </a:ext>
            </a:extLst>
          </p:cNvPr>
          <p:cNvSpPr/>
          <p:nvPr/>
        </p:nvSpPr>
        <p:spPr>
          <a:xfrm>
            <a:off x="6046613" y="1413400"/>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6" name="Rectangle 5">
            <a:extLst>
              <a:ext uri="{FF2B5EF4-FFF2-40B4-BE49-F238E27FC236}">
                <a16:creationId xmlns:a16="http://schemas.microsoft.com/office/drawing/2014/main" id="{C77FF169-C54C-4DFB-BBEB-F3990CD49BB1}"/>
              </a:ext>
            </a:extLst>
          </p:cNvPr>
          <p:cNvSpPr/>
          <p:nvPr/>
        </p:nvSpPr>
        <p:spPr>
          <a:xfrm>
            <a:off x="6331658" y="2454713"/>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7" name="Rectangle 6">
            <a:extLst>
              <a:ext uri="{FF2B5EF4-FFF2-40B4-BE49-F238E27FC236}">
                <a16:creationId xmlns:a16="http://schemas.microsoft.com/office/drawing/2014/main" id="{174D44A6-900C-4EE3-8896-C63308976751}"/>
              </a:ext>
            </a:extLst>
          </p:cNvPr>
          <p:cNvSpPr/>
          <p:nvPr/>
        </p:nvSpPr>
        <p:spPr>
          <a:xfrm>
            <a:off x="3794477" y="3441210"/>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8" name="Rectangle 7">
            <a:extLst>
              <a:ext uri="{FF2B5EF4-FFF2-40B4-BE49-F238E27FC236}">
                <a16:creationId xmlns:a16="http://schemas.microsoft.com/office/drawing/2014/main" id="{BE9E710F-8C4E-4471-ABCF-190AD9BE5517}"/>
              </a:ext>
            </a:extLst>
          </p:cNvPr>
          <p:cNvSpPr/>
          <p:nvPr/>
        </p:nvSpPr>
        <p:spPr>
          <a:xfrm>
            <a:off x="6046613" y="3478207"/>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9" name="Rectangle 8">
            <a:extLst>
              <a:ext uri="{FF2B5EF4-FFF2-40B4-BE49-F238E27FC236}">
                <a16:creationId xmlns:a16="http://schemas.microsoft.com/office/drawing/2014/main" id="{B4140115-5776-4C77-82A6-C72BFC363E46}"/>
              </a:ext>
            </a:extLst>
          </p:cNvPr>
          <p:cNvSpPr/>
          <p:nvPr/>
        </p:nvSpPr>
        <p:spPr>
          <a:xfrm>
            <a:off x="5002390" y="3799633"/>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10" name="Rectangle 9">
            <a:extLst>
              <a:ext uri="{FF2B5EF4-FFF2-40B4-BE49-F238E27FC236}">
                <a16:creationId xmlns:a16="http://schemas.microsoft.com/office/drawing/2014/main" id="{727ED4C7-92FE-4086-A533-E0BCD643B24E}"/>
              </a:ext>
            </a:extLst>
          </p:cNvPr>
          <p:cNvSpPr/>
          <p:nvPr/>
        </p:nvSpPr>
        <p:spPr>
          <a:xfrm>
            <a:off x="3554591" y="2357962"/>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11" name="Rectangle 10">
            <a:extLst>
              <a:ext uri="{FF2B5EF4-FFF2-40B4-BE49-F238E27FC236}">
                <a16:creationId xmlns:a16="http://schemas.microsoft.com/office/drawing/2014/main" id="{1406D3D0-71BD-4E61-B8C1-075776D389B2}"/>
              </a:ext>
            </a:extLst>
          </p:cNvPr>
          <p:cNvSpPr/>
          <p:nvPr/>
        </p:nvSpPr>
        <p:spPr>
          <a:xfrm>
            <a:off x="3958170" y="1367274"/>
            <a:ext cx="688623" cy="68474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slot</a:t>
            </a:r>
          </a:p>
        </p:txBody>
      </p:sp>
      <p:sp>
        <p:nvSpPr>
          <p:cNvPr id="14" name="Oval 13">
            <a:extLst>
              <a:ext uri="{FF2B5EF4-FFF2-40B4-BE49-F238E27FC236}">
                <a16:creationId xmlns:a16="http://schemas.microsoft.com/office/drawing/2014/main" id="{2D53D5EF-574A-4167-AC29-6809C8A2CF3E}"/>
              </a:ext>
            </a:extLst>
          </p:cNvPr>
          <p:cNvSpPr/>
          <p:nvPr/>
        </p:nvSpPr>
        <p:spPr>
          <a:xfrm>
            <a:off x="4532487" y="1989663"/>
            <a:ext cx="1563513" cy="1546754"/>
          </a:xfrm>
          <a:prstGeom prst="ellipse">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a:t>Mux</a:t>
            </a:r>
          </a:p>
        </p:txBody>
      </p:sp>
      <p:sp>
        <p:nvSpPr>
          <p:cNvPr id="13" name="Rectangle 12">
            <a:extLst>
              <a:ext uri="{FF2B5EF4-FFF2-40B4-BE49-F238E27FC236}">
                <a16:creationId xmlns:a16="http://schemas.microsoft.com/office/drawing/2014/main" id="{D5C2E23A-669B-47D1-BC13-3BBF9E32F43D}"/>
              </a:ext>
            </a:extLst>
          </p:cNvPr>
          <p:cNvSpPr/>
          <p:nvPr/>
        </p:nvSpPr>
        <p:spPr>
          <a:xfrm>
            <a:off x="4969931" y="2684194"/>
            <a:ext cx="688623" cy="717020"/>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Func</a:t>
            </a:r>
            <a:r>
              <a:rPr lang="en-CA" dirty="0"/>
              <a:t>.</a:t>
            </a:r>
          </a:p>
          <a:p>
            <a:pPr algn="ctr"/>
            <a:r>
              <a:rPr lang="en-CA" dirty="0"/>
              <a:t>Unit</a:t>
            </a:r>
          </a:p>
        </p:txBody>
      </p:sp>
      <p:cxnSp>
        <p:nvCxnSpPr>
          <p:cNvPr id="16" name="Straight Arrow Connector 15">
            <a:extLst>
              <a:ext uri="{FF2B5EF4-FFF2-40B4-BE49-F238E27FC236}">
                <a16:creationId xmlns:a16="http://schemas.microsoft.com/office/drawing/2014/main" id="{7F43ACD0-FDD9-4576-BC0C-EBACED055B92}"/>
              </a:ext>
            </a:extLst>
          </p:cNvPr>
          <p:cNvCxnSpPr/>
          <p:nvPr/>
        </p:nvCxnSpPr>
        <p:spPr>
          <a:xfrm>
            <a:off x="5346701" y="2533822"/>
            <a:ext cx="0" cy="1503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291D43-4AAB-48D8-8026-9BA9CD859620}"/>
              </a:ext>
            </a:extLst>
          </p:cNvPr>
          <p:cNvCxnSpPr>
            <a:endCxn id="14" idx="0"/>
          </p:cNvCxnSpPr>
          <p:nvPr/>
        </p:nvCxnSpPr>
        <p:spPr>
          <a:xfrm>
            <a:off x="5287436" y="1755771"/>
            <a:ext cx="26808" cy="2338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B81C98-8D2C-47DB-B570-DA6456CF7525}"/>
              </a:ext>
            </a:extLst>
          </p:cNvPr>
          <p:cNvCxnSpPr>
            <a:endCxn id="14" idx="7"/>
          </p:cNvCxnSpPr>
          <p:nvPr/>
        </p:nvCxnSpPr>
        <p:spPr>
          <a:xfrm flipH="1">
            <a:off x="5867029" y="2098142"/>
            <a:ext cx="179584" cy="1180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C2DE5F3-6BF0-4031-B5F2-3091CB60ACA2}"/>
              </a:ext>
            </a:extLst>
          </p:cNvPr>
          <p:cNvCxnSpPr>
            <a:endCxn id="14" idx="6"/>
          </p:cNvCxnSpPr>
          <p:nvPr/>
        </p:nvCxnSpPr>
        <p:spPr>
          <a:xfrm flipH="1" flipV="1">
            <a:off x="6096000" y="2763040"/>
            <a:ext cx="200193" cy="34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4D77C2-9CD9-48DA-8279-6ACE4AE01569}"/>
              </a:ext>
            </a:extLst>
          </p:cNvPr>
          <p:cNvCxnSpPr/>
          <p:nvPr/>
        </p:nvCxnSpPr>
        <p:spPr>
          <a:xfrm flipH="1" flipV="1">
            <a:off x="5867029" y="3401214"/>
            <a:ext cx="179584" cy="769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B52988-248C-4333-A4BA-5C94A8E8EBA5}"/>
              </a:ext>
            </a:extLst>
          </p:cNvPr>
          <p:cNvCxnSpPr>
            <a:stCxn id="9" idx="0"/>
          </p:cNvCxnSpPr>
          <p:nvPr/>
        </p:nvCxnSpPr>
        <p:spPr>
          <a:xfrm flipH="1" flipV="1">
            <a:off x="5287436" y="3553219"/>
            <a:ext cx="59266" cy="2464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C0A29F5-DFAB-4350-B651-8ED187CBCEB9}"/>
              </a:ext>
            </a:extLst>
          </p:cNvPr>
          <p:cNvCxnSpPr>
            <a:endCxn id="14" idx="3"/>
          </p:cNvCxnSpPr>
          <p:nvPr/>
        </p:nvCxnSpPr>
        <p:spPr>
          <a:xfrm flipV="1">
            <a:off x="4483100" y="3309900"/>
            <a:ext cx="278358" cy="1683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7177A62-440D-46A6-9ED7-0A015B0F9DCB}"/>
              </a:ext>
            </a:extLst>
          </p:cNvPr>
          <p:cNvCxnSpPr/>
          <p:nvPr/>
        </p:nvCxnSpPr>
        <p:spPr>
          <a:xfrm>
            <a:off x="4243214" y="2700333"/>
            <a:ext cx="270746" cy="97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BE17F26-DA06-4731-83A4-62CBBDF1248C}"/>
              </a:ext>
            </a:extLst>
          </p:cNvPr>
          <p:cNvCxnSpPr>
            <a:endCxn id="14" idx="1"/>
          </p:cNvCxnSpPr>
          <p:nvPr/>
        </p:nvCxnSpPr>
        <p:spPr>
          <a:xfrm>
            <a:off x="4646793" y="2052016"/>
            <a:ext cx="114665" cy="1641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FFD5373-464B-404A-8055-44A9D9502ED5}"/>
              </a:ext>
            </a:extLst>
          </p:cNvPr>
          <p:cNvSpPr txBox="1"/>
          <p:nvPr/>
        </p:nvSpPr>
        <p:spPr>
          <a:xfrm>
            <a:off x="304799" y="4586642"/>
            <a:ext cx="11525957" cy="1200329"/>
          </a:xfrm>
          <a:prstGeom prst="rect">
            <a:avLst/>
          </a:prstGeom>
          <a:noFill/>
        </p:spPr>
        <p:txBody>
          <a:bodyPr wrap="square" rtlCol="0">
            <a:spAutoFit/>
          </a:bodyPr>
          <a:lstStyle/>
          <a:p>
            <a:r>
              <a:rPr lang="en-CA" dirty="0"/>
              <a:t>The instruction queue is circular with eight slots. Each slot feeds a multiplexor which in turn feeds a functional unit. Providing arguments to the functional unit is done under the vise of issue logic. Output from the functional unit is fed back to the same queue slot that issued to the functional unit.</a:t>
            </a:r>
          </a:p>
          <a:p>
            <a:r>
              <a:rPr lang="en-CA" dirty="0"/>
              <a:t>The queue slots are fed from the fetch buffers.</a:t>
            </a:r>
          </a:p>
        </p:txBody>
      </p:sp>
    </p:spTree>
    <p:extLst>
      <p:ext uri="{BB962C8B-B14F-4D97-AF65-F5344CB8AC3E}">
        <p14:creationId xmlns:p14="http://schemas.microsoft.com/office/powerpoint/2010/main" val="89465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01857C-20A8-427B-ACD5-E2EAB2B3E9C6}"/>
              </a:ext>
            </a:extLst>
          </p:cNvPr>
          <p:cNvPicPr>
            <a:picLocks noChangeAspect="1"/>
          </p:cNvPicPr>
          <p:nvPr/>
        </p:nvPicPr>
        <p:blipFill>
          <a:blip r:embed="rId2"/>
          <a:stretch>
            <a:fillRect/>
          </a:stretch>
        </p:blipFill>
        <p:spPr>
          <a:xfrm>
            <a:off x="1400175" y="661987"/>
            <a:ext cx="9391650" cy="5534025"/>
          </a:xfrm>
          <a:prstGeom prst="rect">
            <a:avLst/>
          </a:prstGeom>
        </p:spPr>
      </p:pic>
    </p:spTree>
    <p:extLst>
      <p:ext uri="{BB962C8B-B14F-4D97-AF65-F5344CB8AC3E}">
        <p14:creationId xmlns:p14="http://schemas.microsoft.com/office/powerpoint/2010/main" val="38495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419D-9AB2-44FE-B4BB-2BE6981D7A17}"/>
              </a:ext>
            </a:extLst>
          </p:cNvPr>
          <p:cNvSpPr>
            <a:spLocks noGrp="1"/>
          </p:cNvSpPr>
          <p:nvPr>
            <p:ph type="title"/>
          </p:nvPr>
        </p:nvSpPr>
        <p:spPr/>
        <p:txBody>
          <a:bodyPr/>
          <a:lstStyle/>
          <a:p>
            <a:r>
              <a:rPr lang="en-CA" dirty="0"/>
              <a:t>SMT</a:t>
            </a:r>
          </a:p>
        </p:txBody>
      </p:sp>
      <p:sp>
        <p:nvSpPr>
          <p:cNvPr id="4" name="Rectangle 3">
            <a:extLst>
              <a:ext uri="{FF2B5EF4-FFF2-40B4-BE49-F238E27FC236}">
                <a16:creationId xmlns:a16="http://schemas.microsoft.com/office/drawing/2014/main" id="{16ADE8D6-F5C0-43DF-8E12-6FB8A3E87857}"/>
              </a:ext>
            </a:extLst>
          </p:cNvPr>
          <p:cNvSpPr/>
          <p:nvPr/>
        </p:nvSpPr>
        <p:spPr>
          <a:xfrm>
            <a:off x="2325187"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A</a:t>
            </a:r>
          </a:p>
        </p:txBody>
      </p:sp>
      <p:sp>
        <p:nvSpPr>
          <p:cNvPr id="5" name="Rectangle 4">
            <a:extLst>
              <a:ext uri="{FF2B5EF4-FFF2-40B4-BE49-F238E27FC236}">
                <a16:creationId xmlns:a16="http://schemas.microsoft.com/office/drawing/2014/main" id="{31CC0EB8-FF53-4D57-A29E-960B23601761}"/>
              </a:ext>
            </a:extLst>
          </p:cNvPr>
          <p:cNvSpPr/>
          <p:nvPr/>
        </p:nvSpPr>
        <p:spPr>
          <a:xfrm>
            <a:off x="3853542"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B</a:t>
            </a:r>
          </a:p>
        </p:txBody>
      </p:sp>
      <p:sp>
        <p:nvSpPr>
          <p:cNvPr id="6" name="Rectangle 5">
            <a:extLst>
              <a:ext uri="{FF2B5EF4-FFF2-40B4-BE49-F238E27FC236}">
                <a16:creationId xmlns:a16="http://schemas.microsoft.com/office/drawing/2014/main" id="{28FBC568-5E97-4B04-9BA2-8A1C4C2CC041}"/>
              </a:ext>
            </a:extLst>
          </p:cNvPr>
          <p:cNvSpPr/>
          <p:nvPr/>
        </p:nvSpPr>
        <p:spPr>
          <a:xfrm>
            <a:off x="5551714"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C</a:t>
            </a:r>
          </a:p>
        </p:txBody>
      </p:sp>
      <p:sp>
        <p:nvSpPr>
          <p:cNvPr id="7" name="Rectangle 6">
            <a:extLst>
              <a:ext uri="{FF2B5EF4-FFF2-40B4-BE49-F238E27FC236}">
                <a16:creationId xmlns:a16="http://schemas.microsoft.com/office/drawing/2014/main" id="{24016661-7DD8-45D9-9E33-5C7FD87C4DE3}"/>
              </a:ext>
            </a:extLst>
          </p:cNvPr>
          <p:cNvSpPr/>
          <p:nvPr/>
        </p:nvSpPr>
        <p:spPr>
          <a:xfrm>
            <a:off x="7080069" y="2207623"/>
            <a:ext cx="1528355"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Fetchbuf</a:t>
            </a:r>
            <a:r>
              <a:rPr lang="en-CA" dirty="0"/>
              <a:t> D</a:t>
            </a:r>
          </a:p>
        </p:txBody>
      </p:sp>
      <p:sp>
        <p:nvSpPr>
          <p:cNvPr id="8" name="Left Brace 7">
            <a:extLst>
              <a:ext uri="{FF2B5EF4-FFF2-40B4-BE49-F238E27FC236}">
                <a16:creationId xmlns:a16="http://schemas.microsoft.com/office/drawing/2014/main" id="{8D938742-CD2F-4CC2-8A40-031471305398}"/>
              </a:ext>
            </a:extLst>
          </p:cNvPr>
          <p:cNvSpPr/>
          <p:nvPr/>
        </p:nvSpPr>
        <p:spPr>
          <a:xfrm rot="5400000">
            <a:off x="3750759" y="445858"/>
            <a:ext cx="114124" cy="2965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Left Brace 8">
            <a:extLst>
              <a:ext uri="{FF2B5EF4-FFF2-40B4-BE49-F238E27FC236}">
                <a16:creationId xmlns:a16="http://schemas.microsoft.com/office/drawing/2014/main" id="{DED825A3-4933-4B53-84B0-E1ECD7A3ACBC}"/>
              </a:ext>
            </a:extLst>
          </p:cNvPr>
          <p:cNvSpPr/>
          <p:nvPr/>
        </p:nvSpPr>
        <p:spPr>
          <a:xfrm rot="5400000">
            <a:off x="7068728" y="445858"/>
            <a:ext cx="114124" cy="2965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871757EE-1875-4133-A82E-8C2A26ADD9FC}"/>
              </a:ext>
            </a:extLst>
          </p:cNvPr>
          <p:cNvSpPr txBox="1"/>
          <p:nvPr/>
        </p:nvSpPr>
        <p:spPr>
          <a:xfrm>
            <a:off x="3301015" y="1502098"/>
            <a:ext cx="1013611" cy="369332"/>
          </a:xfrm>
          <a:prstGeom prst="rect">
            <a:avLst/>
          </a:prstGeom>
          <a:noFill/>
        </p:spPr>
        <p:txBody>
          <a:bodyPr wrap="none" rtlCol="0">
            <a:spAutoFit/>
          </a:bodyPr>
          <a:lstStyle/>
          <a:p>
            <a:r>
              <a:rPr lang="en-CA" dirty="0"/>
              <a:t>Thread 0</a:t>
            </a:r>
          </a:p>
        </p:txBody>
      </p:sp>
      <p:sp>
        <p:nvSpPr>
          <p:cNvPr id="11" name="TextBox 10">
            <a:extLst>
              <a:ext uri="{FF2B5EF4-FFF2-40B4-BE49-F238E27FC236}">
                <a16:creationId xmlns:a16="http://schemas.microsoft.com/office/drawing/2014/main" id="{B6599691-2E61-48B0-95BD-05A541EEE814}"/>
              </a:ext>
            </a:extLst>
          </p:cNvPr>
          <p:cNvSpPr txBox="1"/>
          <p:nvPr/>
        </p:nvSpPr>
        <p:spPr>
          <a:xfrm>
            <a:off x="6618984" y="1502098"/>
            <a:ext cx="1013611" cy="369332"/>
          </a:xfrm>
          <a:prstGeom prst="rect">
            <a:avLst/>
          </a:prstGeom>
          <a:noFill/>
        </p:spPr>
        <p:txBody>
          <a:bodyPr wrap="none" rtlCol="0">
            <a:spAutoFit/>
          </a:bodyPr>
          <a:lstStyle/>
          <a:p>
            <a:r>
              <a:rPr lang="en-CA" dirty="0"/>
              <a:t>Thread 1</a:t>
            </a:r>
          </a:p>
        </p:txBody>
      </p:sp>
      <p:sp>
        <p:nvSpPr>
          <p:cNvPr id="12" name="TextBox 11">
            <a:extLst>
              <a:ext uri="{FF2B5EF4-FFF2-40B4-BE49-F238E27FC236}">
                <a16:creationId xmlns:a16="http://schemas.microsoft.com/office/drawing/2014/main" id="{AE6745A1-3372-4CB4-BCCE-1AC922C8C76F}"/>
              </a:ext>
            </a:extLst>
          </p:cNvPr>
          <p:cNvSpPr txBox="1"/>
          <p:nvPr/>
        </p:nvSpPr>
        <p:spPr>
          <a:xfrm>
            <a:off x="838200" y="3079262"/>
            <a:ext cx="8167557" cy="646331"/>
          </a:xfrm>
          <a:prstGeom prst="rect">
            <a:avLst/>
          </a:prstGeom>
          <a:noFill/>
        </p:spPr>
        <p:txBody>
          <a:bodyPr wrap="none" rtlCol="0">
            <a:spAutoFit/>
          </a:bodyPr>
          <a:lstStyle/>
          <a:p>
            <a:r>
              <a:rPr lang="en-CA" dirty="0"/>
              <a:t>SMT uses the </a:t>
            </a:r>
            <a:r>
              <a:rPr lang="en-CA" dirty="0" err="1"/>
              <a:t>fetchbuf</a:t>
            </a:r>
            <a:r>
              <a:rPr lang="en-CA" dirty="0"/>
              <a:t> pairs independently to fetch two different instruction streams.</a:t>
            </a:r>
          </a:p>
          <a:p>
            <a:r>
              <a:rPr lang="en-CA" dirty="0"/>
              <a:t>Each thread has it’s own program counters.</a:t>
            </a:r>
          </a:p>
        </p:txBody>
      </p:sp>
    </p:spTree>
    <p:extLst>
      <p:ext uri="{BB962C8B-B14F-4D97-AF65-F5344CB8AC3E}">
        <p14:creationId xmlns:p14="http://schemas.microsoft.com/office/powerpoint/2010/main" val="398722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A722371A-8405-41B7-9169-D453809BF86B}"/>
              </a:ext>
            </a:extLst>
          </p:cNvPr>
          <p:cNvCxnSpPr/>
          <p:nvPr/>
        </p:nvCxnSpPr>
        <p:spPr>
          <a:xfrm flipH="1">
            <a:off x="9783328" y="2160212"/>
            <a:ext cx="317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26F47CA-5502-4760-A470-6E71375F7E8F}"/>
              </a:ext>
            </a:extLst>
          </p:cNvPr>
          <p:cNvCxnSpPr/>
          <p:nvPr/>
        </p:nvCxnSpPr>
        <p:spPr>
          <a:xfrm flipH="1">
            <a:off x="9783328" y="2024742"/>
            <a:ext cx="317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8BBEE2-07A8-42FA-AB4C-502C4369EFDF}"/>
              </a:ext>
            </a:extLst>
          </p:cNvPr>
          <p:cNvSpPr txBox="1"/>
          <p:nvPr/>
        </p:nvSpPr>
        <p:spPr>
          <a:xfrm>
            <a:off x="10100569" y="1893937"/>
            <a:ext cx="1487908" cy="261610"/>
          </a:xfrm>
          <a:prstGeom prst="rect">
            <a:avLst/>
          </a:prstGeom>
          <a:noFill/>
        </p:spPr>
        <p:txBody>
          <a:bodyPr wrap="none" rtlCol="0">
            <a:spAutoFit/>
          </a:bodyPr>
          <a:lstStyle/>
          <a:p>
            <a:r>
              <a:rPr lang="en-CA" sz="1100" dirty="0"/>
              <a:t>Last single thread </a:t>
            </a:r>
            <a:r>
              <a:rPr lang="en-CA" sz="1100" dirty="0" err="1"/>
              <a:t>insn</a:t>
            </a:r>
            <a:r>
              <a:rPr lang="en-CA" sz="1100" dirty="0"/>
              <a:t>.</a:t>
            </a:r>
          </a:p>
        </p:txBody>
      </p:sp>
      <p:sp>
        <p:nvSpPr>
          <p:cNvPr id="9" name="TextBox 8">
            <a:extLst>
              <a:ext uri="{FF2B5EF4-FFF2-40B4-BE49-F238E27FC236}">
                <a16:creationId xmlns:a16="http://schemas.microsoft.com/office/drawing/2014/main" id="{FDE1AB59-9E10-4920-8ADF-5FC9AF67BAE9}"/>
              </a:ext>
            </a:extLst>
          </p:cNvPr>
          <p:cNvSpPr txBox="1"/>
          <p:nvPr/>
        </p:nvSpPr>
        <p:spPr>
          <a:xfrm>
            <a:off x="354929" y="1091191"/>
            <a:ext cx="9559027" cy="1200329"/>
          </a:xfrm>
          <a:prstGeom prst="rect">
            <a:avLst/>
          </a:prstGeom>
          <a:noFill/>
        </p:spPr>
        <p:txBody>
          <a:bodyPr wrap="none" rtlCol="0">
            <a:spAutoFit/>
          </a:bodyPr>
          <a:lstStyle/>
          <a:p>
            <a:r>
              <a:rPr lang="en-CA" sz="900" dirty="0">
                <a:latin typeface="Courier New" panose="02070309020205020404" pitchFamily="49" charset="0"/>
                <a:cs typeface="Courier New" panose="02070309020205020404" pitchFamily="49" charset="0"/>
              </a:rPr>
              <a:t>.. 0: 0 0 0 0 0 0 0 0 0 a0000001c 0 0 00 0000000000000000 0000000000000000 0000000000000000 1 00 0000000000000000 1 00 fffc0154.v 16  0#</a:t>
            </a:r>
          </a:p>
          <a:p>
            <a:r>
              <a:rPr lang="en-CA" sz="900" dirty="0">
                <a:latin typeface="Courier New" panose="02070309020205020404" pitchFamily="49" charset="0"/>
                <a:cs typeface="Courier New" panose="02070309020205020404" pitchFamily="49" charset="0"/>
              </a:rPr>
              <a:t>.. 1: 0 0 0 0 0 0 0 0 0 a0044081c 0 1 00 0000000141000000 0000000000000044 0000000000000000 1 00 0000000000000000 1 00 fffc0158.^ 01  0#</a:t>
            </a:r>
          </a:p>
          <a:p>
            <a:r>
              <a:rPr lang="en-CA" sz="900" dirty="0">
                <a:latin typeface="Courier New" panose="02070309020205020404" pitchFamily="49" charset="0"/>
                <a:cs typeface="Courier New" panose="02070309020205020404" pitchFamily="49" charset="0"/>
              </a:rPr>
              <a:t>.. 2: 0 0 0 0 0 0 0 0 0 a0044081c 0 1 00 0000000140000000 0000000000000044 0000000000000000 1 00 0000000000010000 1 07 fffc0158.v 17  0#</a:t>
            </a:r>
          </a:p>
          <a:p>
            <a:r>
              <a:rPr lang="en-CA" sz="900" dirty="0">
                <a:latin typeface="Courier New" panose="02070309020205020404" pitchFamily="49" charset="0"/>
                <a:cs typeface="Courier New" panose="02070309020205020404" pitchFamily="49" charset="0"/>
              </a:rPr>
              <a:t>.. 3: 0 0 0 0 0 0 0 0 0 a6618085c 0 1 00 0000000000000001 0000000000006618 0000000141000000 1 01 0000000000000000 1 00 fffc015c.^ 02  0#</a:t>
            </a:r>
          </a:p>
          <a:p>
            <a:r>
              <a:rPr lang="en-CA" sz="900" dirty="0">
                <a:latin typeface="Courier New" panose="02070309020205020404" pitchFamily="49" charset="0"/>
                <a:cs typeface="Courier New" panose="02070309020205020404" pitchFamily="49" charset="0"/>
              </a:rPr>
              <a:t>CQ 4: 0 0 0 0 0 0 0 0 0 a0000001c 0 0 00 0000000000000000 0000000000000000 0000000000000000 1 00 0000000000000000 1 00 fffc0144.v 13  0#</a:t>
            </a:r>
          </a:p>
          <a:p>
            <a:r>
              <a:rPr lang="en-CA" sz="900" dirty="0">
                <a:latin typeface="Courier New" panose="02070309020205020404" pitchFamily="49" charset="0"/>
                <a:cs typeface="Courier New" panose="02070309020205020404" pitchFamily="49" charset="0"/>
              </a:rPr>
              <a:t>.. 5: 0 0 0 0 0 0 0 0 0 a0000001c 0 0 00 0000000000000000 0000000000000000 0000000000000000 1 00 0000000000000000 1 00 fffc0148.v 14  0#</a:t>
            </a:r>
          </a:p>
          <a:p>
            <a:r>
              <a:rPr lang="en-CA" sz="900" dirty="0">
                <a:latin typeface="Courier New" panose="02070309020205020404" pitchFamily="49" charset="0"/>
                <a:cs typeface="Courier New" panose="02070309020205020404" pitchFamily="49" charset="0"/>
              </a:rPr>
              <a:t>.. 6: 0 0 0 0 0 0 0 0 0 a0000001c 0 0 00 0000000000000000 0000000000000000 0000000000000000 1 00 0000000000000000 1 00 fffc014c.v 15  0#</a:t>
            </a:r>
          </a:p>
          <a:p>
            <a:r>
              <a:rPr lang="en-CA" sz="900" dirty="0">
                <a:latin typeface="Courier New" panose="02070309020205020404" pitchFamily="49" charset="0"/>
                <a:cs typeface="Courier New" panose="02070309020205020404" pitchFamily="49" charset="0"/>
              </a:rPr>
              <a:t>.. 7: 0 0 0 0 0 0 0 0 0 a0000001c 0 0 00 0000000000000000 0000000000000000 0000000000000000 1 00 0000000000000000 1 00 fffc0150.^ 00  0#</a:t>
            </a:r>
          </a:p>
        </p:txBody>
      </p:sp>
      <p:sp>
        <p:nvSpPr>
          <p:cNvPr id="10" name="TextBox 9">
            <a:extLst>
              <a:ext uri="{FF2B5EF4-FFF2-40B4-BE49-F238E27FC236}">
                <a16:creationId xmlns:a16="http://schemas.microsoft.com/office/drawing/2014/main" id="{D6F1F657-34F5-436A-A736-CC6EF457AB5B}"/>
              </a:ext>
            </a:extLst>
          </p:cNvPr>
          <p:cNvSpPr txBox="1"/>
          <p:nvPr/>
        </p:nvSpPr>
        <p:spPr>
          <a:xfrm>
            <a:off x="10100569" y="2024742"/>
            <a:ext cx="1293944" cy="261610"/>
          </a:xfrm>
          <a:prstGeom prst="rect">
            <a:avLst/>
          </a:prstGeom>
          <a:noFill/>
        </p:spPr>
        <p:txBody>
          <a:bodyPr wrap="none" rtlCol="0">
            <a:spAutoFit/>
          </a:bodyPr>
          <a:lstStyle/>
          <a:p>
            <a:r>
              <a:rPr lang="en-CA" sz="1100" dirty="0"/>
              <a:t>1</a:t>
            </a:r>
            <a:r>
              <a:rPr lang="en-CA" sz="1100" baseline="30000" dirty="0"/>
              <a:t>st</a:t>
            </a:r>
            <a:r>
              <a:rPr lang="en-CA" sz="1100" dirty="0"/>
              <a:t> </a:t>
            </a:r>
            <a:r>
              <a:rPr lang="en-CA" sz="1100" dirty="0" err="1"/>
              <a:t>insn</a:t>
            </a:r>
            <a:r>
              <a:rPr lang="en-CA" sz="1100" dirty="0"/>
              <a:t> of thread 2.</a:t>
            </a:r>
          </a:p>
        </p:txBody>
      </p:sp>
      <p:cxnSp>
        <p:nvCxnSpPr>
          <p:cNvPr id="12" name="Straight Arrow Connector 11">
            <a:extLst>
              <a:ext uri="{FF2B5EF4-FFF2-40B4-BE49-F238E27FC236}">
                <a16:creationId xmlns:a16="http://schemas.microsoft.com/office/drawing/2014/main" id="{2540A9A8-11A1-4DE3-A384-8754CD68DA3B}"/>
              </a:ext>
            </a:extLst>
          </p:cNvPr>
          <p:cNvCxnSpPr/>
          <p:nvPr/>
        </p:nvCxnSpPr>
        <p:spPr>
          <a:xfrm>
            <a:off x="9358604" y="942392"/>
            <a:ext cx="0" cy="148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8BE6058-D6A8-4006-9C45-E697E395681D}"/>
              </a:ext>
            </a:extLst>
          </p:cNvPr>
          <p:cNvCxnSpPr/>
          <p:nvPr/>
        </p:nvCxnSpPr>
        <p:spPr>
          <a:xfrm>
            <a:off x="9367935" y="923731"/>
            <a:ext cx="73263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F34F79-7F07-4AB4-BAC6-D7781A21759C}"/>
              </a:ext>
            </a:extLst>
          </p:cNvPr>
          <p:cNvSpPr txBox="1"/>
          <p:nvPr/>
        </p:nvSpPr>
        <p:spPr>
          <a:xfrm>
            <a:off x="10091095" y="755181"/>
            <a:ext cx="1067921" cy="261610"/>
          </a:xfrm>
          <a:prstGeom prst="rect">
            <a:avLst/>
          </a:prstGeom>
          <a:noFill/>
        </p:spPr>
        <p:txBody>
          <a:bodyPr wrap="none" rtlCol="0">
            <a:spAutoFit/>
          </a:bodyPr>
          <a:lstStyle/>
          <a:p>
            <a:r>
              <a:rPr lang="en-CA" sz="1100" dirty="0"/>
              <a:t>Sequence num.</a:t>
            </a:r>
          </a:p>
        </p:txBody>
      </p:sp>
    </p:spTree>
    <p:extLst>
      <p:ext uri="{BB962C8B-B14F-4D97-AF65-F5344CB8AC3E}">
        <p14:creationId xmlns:p14="http://schemas.microsoft.com/office/powerpoint/2010/main" val="165245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56CF36-CD22-4EB3-8212-F2C4A2A4EF98}"/>
              </a:ext>
            </a:extLst>
          </p:cNvPr>
          <p:cNvSpPr/>
          <p:nvPr/>
        </p:nvSpPr>
        <p:spPr>
          <a:xfrm>
            <a:off x="272199"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0</a:t>
            </a:r>
          </a:p>
        </p:txBody>
      </p:sp>
      <p:sp>
        <p:nvSpPr>
          <p:cNvPr id="3" name="Rectangle 2">
            <a:extLst>
              <a:ext uri="{FF2B5EF4-FFF2-40B4-BE49-F238E27FC236}">
                <a16:creationId xmlns:a16="http://schemas.microsoft.com/office/drawing/2014/main" id="{2DF1BB6E-2A42-4E22-AE32-402905BC1828}"/>
              </a:ext>
            </a:extLst>
          </p:cNvPr>
          <p:cNvSpPr/>
          <p:nvPr/>
        </p:nvSpPr>
        <p:spPr>
          <a:xfrm>
            <a:off x="1304787"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0</a:t>
            </a:r>
          </a:p>
        </p:txBody>
      </p:sp>
      <p:sp>
        <p:nvSpPr>
          <p:cNvPr id="4" name="Rectangle 3">
            <a:extLst>
              <a:ext uri="{FF2B5EF4-FFF2-40B4-BE49-F238E27FC236}">
                <a16:creationId xmlns:a16="http://schemas.microsoft.com/office/drawing/2014/main" id="{9263E40B-BB63-432F-9502-4752DAAA143C}"/>
              </a:ext>
            </a:extLst>
          </p:cNvPr>
          <p:cNvSpPr/>
          <p:nvPr/>
        </p:nvSpPr>
        <p:spPr>
          <a:xfrm>
            <a:off x="2456599"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1</a:t>
            </a:r>
          </a:p>
        </p:txBody>
      </p:sp>
      <p:sp>
        <p:nvSpPr>
          <p:cNvPr id="5" name="Rectangle 4">
            <a:extLst>
              <a:ext uri="{FF2B5EF4-FFF2-40B4-BE49-F238E27FC236}">
                <a16:creationId xmlns:a16="http://schemas.microsoft.com/office/drawing/2014/main" id="{464A7441-13BE-4FAC-8698-F7EC6A5E8E47}"/>
              </a:ext>
            </a:extLst>
          </p:cNvPr>
          <p:cNvSpPr/>
          <p:nvPr/>
        </p:nvSpPr>
        <p:spPr>
          <a:xfrm>
            <a:off x="3489187"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1</a:t>
            </a:r>
          </a:p>
        </p:txBody>
      </p:sp>
      <p:sp>
        <p:nvSpPr>
          <p:cNvPr id="6" name="TextBox 5">
            <a:extLst>
              <a:ext uri="{FF2B5EF4-FFF2-40B4-BE49-F238E27FC236}">
                <a16:creationId xmlns:a16="http://schemas.microsoft.com/office/drawing/2014/main" id="{F9620386-AC2F-4F4D-9FB1-EA2AF0208294}"/>
              </a:ext>
            </a:extLst>
          </p:cNvPr>
          <p:cNvSpPr txBox="1"/>
          <p:nvPr/>
        </p:nvSpPr>
        <p:spPr>
          <a:xfrm>
            <a:off x="602055" y="3429000"/>
            <a:ext cx="301686" cy="369332"/>
          </a:xfrm>
          <a:prstGeom prst="rect">
            <a:avLst/>
          </a:prstGeom>
          <a:noFill/>
        </p:spPr>
        <p:txBody>
          <a:bodyPr wrap="none" rtlCol="0">
            <a:spAutoFit/>
          </a:bodyPr>
          <a:lstStyle/>
          <a:p>
            <a:r>
              <a:rPr lang="en-CA" dirty="0"/>
              <a:t>0</a:t>
            </a:r>
          </a:p>
        </p:txBody>
      </p:sp>
      <p:sp>
        <p:nvSpPr>
          <p:cNvPr id="7" name="TextBox 6">
            <a:extLst>
              <a:ext uri="{FF2B5EF4-FFF2-40B4-BE49-F238E27FC236}">
                <a16:creationId xmlns:a16="http://schemas.microsoft.com/office/drawing/2014/main" id="{40391785-DD4B-4BC6-B067-B5A460A7CED0}"/>
              </a:ext>
            </a:extLst>
          </p:cNvPr>
          <p:cNvSpPr txBox="1"/>
          <p:nvPr/>
        </p:nvSpPr>
        <p:spPr>
          <a:xfrm>
            <a:off x="1634643" y="3429000"/>
            <a:ext cx="301686" cy="369332"/>
          </a:xfrm>
          <a:prstGeom prst="rect">
            <a:avLst/>
          </a:prstGeom>
          <a:noFill/>
        </p:spPr>
        <p:txBody>
          <a:bodyPr wrap="none" rtlCol="0">
            <a:spAutoFit/>
          </a:bodyPr>
          <a:lstStyle/>
          <a:p>
            <a:r>
              <a:rPr lang="en-CA" dirty="0"/>
              <a:t>1</a:t>
            </a:r>
          </a:p>
        </p:txBody>
      </p:sp>
      <p:sp>
        <p:nvSpPr>
          <p:cNvPr id="8" name="TextBox 7">
            <a:extLst>
              <a:ext uri="{FF2B5EF4-FFF2-40B4-BE49-F238E27FC236}">
                <a16:creationId xmlns:a16="http://schemas.microsoft.com/office/drawing/2014/main" id="{75C53200-5ED1-43F2-BF35-7ECA0026E1D4}"/>
              </a:ext>
            </a:extLst>
          </p:cNvPr>
          <p:cNvSpPr txBox="1"/>
          <p:nvPr/>
        </p:nvSpPr>
        <p:spPr>
          <a:xfrm>
            <a:off x="2822050" y="3429000"/>
            <a:ext cx="301686" cy="369332"/>
          </a:xfrm>
          <a:prstGeom prst="rect">
            <a:avLst/>
          </a:prstGeom>
          <a:noFill/>
        </p:spPr>
        <p:txBody>
          <a:bodyPr wrap="none" rtlCol="0">
            <a:spAutoFit/>
          </a:bodyPr>
          <a:lstStyle/>
          <a:p>
            <a:r>
              <a:rPr lang="en-CA" dirty="0"/>
              <a:t>2</a:t>
            </a:r>
          </a:p>
        </p:txBody>
      </p:sp>
      <p:sp>
        <p:nvSpPr>
          <p:cNvPr id="9" name="TextBox 8">
            <a:extLst>
              <a:ext uri="{FF2B5EF4-FFF2-40B4-BE49-F238E27FC236}">
                <a16:creationId xmlns:a16="http://schemas.microsoft.com/office/drawing/2014/main" id="{C8E9773A-E4A4-4AC4-9F94-6CE75D7B9E58}"/>
              </a:ext>
            </a:extLst>
          </p:cNvPr>
          <p:cNvSpPr txBox="1"/>
          <p:nvPr/>
        </p:nvSpPr>
        <p:spPr>
          <a:xfrm>
            <a:off x="3877188" y="3429000"/>
            <a:ext cx="301686" cy="369332"/>
          </a:xfrm>
          <a:prstGeom prst="rect">
            <a:avLst/>
          </a:prstGeom>
          <a:noFill/>
        </p:spPr>
        <p:txBody>
          <a:bodyPr wrap="none" rtlCol="0">
            <a:spAutoFit/>
          </a:bodyPr>
          <a:lstStyle/>
          <a:p>
            <a:r>
              <a:rPr lang="en-CA" dirty="0"/>
              <a:t>3</a:t>
            </a:r>
          </a:p>
        </p:txBody>
      </p:sp>
      <p:sp>
        <p:nvSpPr>
          <p:cNvPr id="10" name="Rectangle 9">
            <a:extLst>
              <a:ext uri="{FF2B5EF4-FFF2-40B4-BE49-F238E27FC236}">
                <a16:creationId xmlns:a16="http://schemas.microsoft.com/office/drawing/2014/main" id="{23C559C5-853F-474F-8F09-9783CD2E8462}"/>
              </a:ext>
            </a:extLst>
          </p:cNvPr>
          <p:cNvSpPr/>
          <p:nvPr/>
        </p:nvSpPr>
        <p:spPr>
          <a:xfrm>
            <a:off x="1304787"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0</a:t>
            </a:r>
          </a:p>
        </p:txBody>
      </p:sp>
      <p:sp>
        <p:nvSpPr>
          <p:cNvPr id="11" name="Rectangle 10">
            <a:extLst>
              <a:ext uri="{FF2B5EF4-FFF2-40B4-BE49-F238E27FC236}">
                <a16:creationId xmlns:a16="http://schemas.microsoft.com/office/drawing/2014/main" id="{988D870D-411C-4122-9AF3-B54556F7B4CE}"/>
              </a:ext>
            </a:extLst>
          </p:cNvPr>
          <p:cNvSpPr/>
          <p:nvPr/>
        </p:nvSpPr>
        <p:spPr>
          <a:xfrm>
            <a:off x="2337375"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0</a:t>
            </a:r>
          </a:p>
        </p:txBody>
      </p:sp>
      <p:sp>
        <p:nvSpPr>
          <p:cNvPr id="12" name="Rectangle 11">
            <a:extLst>
              <a:ext uri="{FF2B5EF4-FFF2-40B4-BE49-F238E27FC236}">
                <a16:creationId xmlns:a16="http://schemas.microsoft.com/office/drawing/2014/main" id="{1EACA064-E08E-4741-8954-2969D2F03717}"/>
              </a:ext>
            </a:extLst>
          </p:cNvPr>
          <p:cNvSpPr/>
          <p:nvPr/>
        </p:nvSpPr>
        <p:spPr>
          <a:xfrm>
            <a:off x="3489187"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Integer</a:t>
            </a:r>
          </a:p>
          <a:p>
            <a:pPr algn="ctr"/>
            <a:r>
              <a:rPr lang="en-CA" sz="1400" dirty="0" err="1"/>
              <a:t>Regs</a:t>
            </a:r>
            <a:endParaRPr lang="en-CA" sz="1400" dirty="0"/>
          </a:p>
          <a:p>
            <a:pPr algn="ctr"/>
            <a:r>
              <a:rPr lang="en-CA" sz="1400" dirty="0"/>
              <a:t>Thread 1</a:t>
            </a:r>
          </a:p>
        </p:txBody>
      </p:sp>
      <p:sp>
        <p:nvSpPr>
          <p:cNvPr id="13" name="Rectangle 12">
            <a:extLst>
              <a:ext uri="{FF2B5EF4-FFF2-40B4-BE49-F238E27FC236}">
                <a16:creationId xmlns:a16="http://schemas.microsoft.com/office/drawing/2014/main" id="{888D14F9-3847-4916-BBAD-028982FE1314}"/>
              </a:ext>
            </a:extLst>
          </p:cNvPr>
          <p:cNvSpPr/>
          <p:nvPr/>
        </p:nvSpPr>
        <p:spPr>
          <a:xfrm>
            <a:off x="4521775"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Floating Point</a:t>
            </a:r>
          </a:p>
          <a:p>
            <a:pPr algn="ctr"/>
            <a:r>
              <a:rPr lang="en-CA" sz="1400" dirty="0" err="1"/>
              <a:t>Regs</a:t>
            </a:r>
            <a:endParaRPr lang="en-CA" sz="1400" dirty="0"/>
          </a:p>
          <a:p>
            <a:pPr algn="ctr"/>
            <a:r>
              <a:rPr lang="en-CA" sz="1400" dirty="0"/>
              <a:t>Thread 1</a:t>
            </a:r>
          </a:p>
        </p:txBody>
      </p:sp>
      <p:sp>
        <p:nvSpPr>
          <p:cNvPr id="14" name="TextBox 13">
            <a:extLst>
              <a:ext uri="{FF2B5EF4-FFF2-40B4-BE49-F238E27FC236}">
                <a16:creationId xmlns:a16="http://schemas.microsoft.com/office/drawing/2014/main" id="{6539232D-9CCB-4235-B449-3B45B83252CD}"/>
              </a:ext>
            </a:extLst>
          </p:cNvPr>
          <p:cNvSpPr txBox="1"/>
          <p:nvPr/>
        </p:nvSpPr>
        <p:spPr>
          <a:xfrm>
            <a:off x="4887226" y="1233311"/>
            <a:ext cx="418704" cy="369332"/>
          </a:xfrm>
          <a:prstGeom prst="rect">
            <a:avLst/>
          </a:prstGeom>
          <a:noFill/>
        </p:spPr>
        <p:txBody>
          <a:bodyPr wrap="none" rtlCol="0">
            <a:spAutoFit/>
          </a:bodyPr>
          <a:lstStyle/>
          <a:p>
            <a:r>
              <a:rPr lang="en-CA" dirty="0"/>
              <a:t>63</a:t>
            </a:r>
          </a:p>
        </p:txBody>
      </p:sp>
      <p:sp>
        <p:nvSpPr>
          <p:cNvPr id="15" name="TextBox 14">
            <a:extLst>
              <a:ext uri="{FF2B5EF4-FFF2-40B4-BE49-F238E27FC236}">
                <a16:creationId xmlns:a16="http://schemas.microsoft.com/office/drawing/2014/main" id="{40154E11-A1D2-4C28-9CD6-8575D1577D22}"/>
              </a:ext>
            </a:extLst>
          </p:cNvPr>
          <p:cNvSpPr txBox="1"/>
          <p:nvPr/>
        </p:nvSpPr>
        <p:spPr>
          <a:xfrm>
            <a:off x="3818679" y="1233311"/>
            <a:ext cx="418704" cy="369332"/>
          </a:xfrm>
          <a:prstGeom prst="rect">
            <a:avLst/>
          </a:prstGeom>
          <a:noFill/>
        </p:spPr>
        <p:txBody>
          <a:bodyPr wrap="none" rtlCol="0">
            <a:spAutoFit/>
          </a:bodyPr>
          <a:lstStyle/>
          <a:p>
            <a:r>
              <a:rPr lang="en-CA" dirty="0"/>
              <a:t>62</a:t>
            </a:r>
          </a:p>
        </p:txBody>
      </p:sp>
      <p:sp>
        <p:nvSpPr>
          <p:cNvPr id="16" name="TextBox 15">
            <a:extLst>
              <a:ext uri="{FF2B5EF4-FFF2-40B4-BE49-F238E27FC236}">
                <a16:creationId xmlns:a16="http://schemas.microsoft.com/office/drawing/2014/main" id="{492A14C4-D098-48D4-850D-F5AA8B9311B2}"/>
              </a:ext>
            </a:extLst>
          </p:cNvPr>
          <p:cNvSpPr txBox="1"/>
          <p:nvPr/>
        </p:nvSpPr>
        <p:spPr>
          <a:xfrm>
            <a:off x="2666867" y="1233311"/>
            <a:ext cx="418704" cy="369332"/>
          </a:xfrm>
          <a:prstGeom prst="rect">
            <a:avLst/>
          </a:prstGeom>
          <a:noFill/>
        </p:spPr>
        <p:txBody>
          <a:bodyPr wrap="none" rtlCol="0">
            <a:spAutoFit/>
          </a:bodyPr>
          <a:lstStyle/>
          <a:p>
            <a:r>
              <a:rPr lang="en-CA" dirty="0"/>
              <a:t>61</a:t>
            </a:r>
          </a:p>
        </p:txBody>
      </p:sp>
      <p:sp>
        <p:nvSpPr>
          <p:cNvPr id="17" name="TextBox 16">
            <a:extLst>
              <a:ext uri="{FF2B5EF4-FFF2-40B4-BE49-F238E27FC236}">
                <a16:creationId xmlns:a16="http://schemas.microsoft.com/office/drawing/2014/main" id="{BF319797-2932-4BF4-B0DD-30BDBC395A77}"/>
              </a:ext>
            </a:extLst>
          </p:cNvPr>
          <p:cNvSpPr txBox="1"/>
          <p:nvPr/>
        </p:nvSpPr>
        <p:spPr>
          <a:xfrm>
            <a:off x="1604267" y="1233311"/>
            <a:ext cx="418704" cy="369332"/>
          </a:xfrm>
          <a:prstGeom prst="rect">
            <a:avLst/>
          </a:prstGeom>
          <a:noFill/>
        </p:spPr>
        <p:txBody>
          <a:bodyPr wrap="none" rtlCol="0">
            <a:spAutoFit/>
          </a:bodyPr>
          <a:lstStyle/>
          <a:p>
            <a:r>
              <a:rPr lang="en-CA" dirty="0"/>
              <a:t>60</a:t>
            </a:r>
          </a:p>
        </p:txBody>
      </p:sp>
      <p:cxnSp>
        <p:nvCxnSpPr>
          <p:cNvPr id="19" name="Straight Connector 18">
            <a:extLst>
              <a:ext uri="{FF2B5EF4-FFF2-40B4-BE49-F238E27FC236}">
                <a16:creationId xmlns:a16="http://schemas.microsoft.com/office/drawing/2014/main" id="{6F7A772B-4622-451E-B359-491D8DD34A5A}"/>
              </a:ext>
            </a:extLst>
          </p:cNvPr>
          <p:cNvCxnSpPr>
            <a:stCxn id="2" idx="0"/>
            <a:endCxn id="17" idx="0"/>
          </p:cNvCxnSpPr>
          <p:nvPr/>
        </p:nvCxnSpPr>
        <p:spPr>
          <a:xfrm flipV="1">
            <a:off x="788493" y="1233311"/>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122C956-F8DD-4E86-8938-DD2F2C2265A3}"/>
              </a:ext>
            </a:extLst>
          </p:cNvPr>
          <p:cNvCxnSpPr/>
          <p:nvPr/>
        </p:nvCxnSpPr>
        <p:spPr>
          <a:xfrm flipV="1">
            <a:off x="4018734" y="1233310"/>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744146-B6AC-4593-831F-C44FE51062F1}"/>
              </a:ext>
            </a:extLst>
          </p:cNvPr>
          <p:cNvSpPr txBox="1"/>
          <p:nvPr/>
        </p:nvSpPr>
        <p:spPr>
          <a:xfrm>
            <a:off x="2156715" y="1689289"/>
            <a:ext cx="1393908" cy="369332"/>
          </a:xfrm>
          <a:prstGeom prst="rect">
            <a:avLst/>
          </a:prstGeom>
          <a:noFill/>
        </p:spPr>
        <p:txBody>
          <a:bodyPr wrap="none" rtlCol="0">
            <a:spAutoFit/>
          </a:bodyPr>
          <a:lstStyle/>
          <a:p>
            <a:r>
              <a:rPr lang="en-CA" dirty="0"/>
              <a:t>14 more sets</a:t>
            </a:r>
          </a:p>
        </p:txBody>
      </p:sp>
    </p:spTree>
    <p:extLst>
      <p:ext uri="{BB962C8B-B14F-4D97-AF65-F5344CB8AC3E}">
        <p14:creationId xmlns:p14="http://schemas.microsoft.com/office/powerpoint/2010/main" val="153747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CC3EF-8316-47CF-AA9D-31CC384AFBBB}"/>
              </a:ext>
            </a:extLst>
          </p:cNvPr>
          <p:cNvSpPr/>
          <p:nvPr/>
        </p:nvSpPr>
        <p:spPr>
          <a:xfrm>
            <a:off x="14369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3" name="Rectangle 2">
            <a:extLst>
              <a:ext uri="{FF2B5EF4-FFF2-40B4-BE49-F238E27FC236}">
                <a16:creationId xmlns:a16="http://schemas.microsoft.com/office/drawing/2014/main" id="{693E1D72-5E08-4096-B87B-FD3194678625}"/>
              </a:ext>
            </a:extLst>
          </p:cNvPr>
          <p:cNvSpPr/>
          <p:nvPr/>
        </p:nvSpPr>
        <p:spPr>
          <a:xfrm>
            <a:off x="23513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4" name="Rectangle 3">
            <a:extLst>
              <a:ext uri="{FF2B5EF4-FFF2-40B4-BE49-F238E27FC236}">
                <a16:creationId xmlns:a16="http://schemas.microsoft.com/office/drawing/2014/main" id="{35E957B7-AEB0-4E17-9A1B-631613C57E2C}"/>
              </a:ext>
            </a:extLst>
          </p:cNvPr>
          <p:cNvSpPr/>
          <p:nvPr/>
        </p:nvSpPr>
        <p:spPr>
          <a:xfrm>
            <a:off x="32657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5" name="Rectangle 4">
            <a:extLst>
              <a:ext uri="{FF2B5EF4-FFF2-40B4-BE49-F238E27FC236}">
                <a16:creationId xmlns:a16="http://schemas.microsoft.com/office/drawing/2014/main" id="{D1112E01-1C9C-411D-9992-0C9716E3262A}"/>
              </a:ext>
            </a:extLst>
          </p:cNvPr>
          <p:cNvSpPr/>
          <p:nvPr/>
        </p:nvSpPr>
        <p:spPr>
          <a:xfrm>
            <a:off x="4180114" y="1847461"/>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6" name="Rectangle 5">
            <a:extLst>
              <a:ext uri="{FF2B5EF4-FFF2-40B4-BE49-F238E27FC236}">
                <a16:creationId xmlns:a16="http://schemas.microsoft.com/office/drawing/2014/main" id="{623F7E3E-C7BC-48EB-B284-EF4CB9EF4170}"/>
              </a:ext>
            </a:extLst>
          </p:cNvPr>
          <p:cNvSpPr/>
          <p:nvPr/>
        </p:nvSpPr>
        <p:spPr>
          <a:xfrm>
            <a:off x="14369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7" name="Rectangle 6">
            <a:extLst>
              <a:ext uri="{FF2B5EF4-FFF2-40B4-BE49-F238E27FC236}">
                <a16:creationId xmlns:a16="http://schemas.microsoft.com/office/drawing/2014/main" id="{840A31A5-2B69-41C5-8645-8161D513FFDA}"/>
              </a:ext>
            </a:extLst>
          </p:cNvPr>
          <p:cNvSpPr/>
          <p:nvPr/>
        </p:nvSpPr>
        <p:spPr>
          <a:xfrm>
            <a:off x="23513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8" name="Rectangle 7">
            <a:extLst>
              <a:ext uri="{FF2B5EF4-FFF2-40B4-BE49-F238E27FC236}">
                <a16:creationId xmlns:a16="http://schemas.microsoft.com/office/drawing/2014/main" id="{0A6C1732-D22B-49D2-A84A-072E01B8D176}"/>
              </a:ext>
            </a:extLst>
          </p:cNvPr>
          <p:cNvSpPr/>
          <p:nvPr/>
        </p:nvSpPr>
        <p:spPr>
          <a:xfrm>
            <a:off x="32657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
        <p:nvSpPr>
          <p:cNvPr id="9" name="Rectangle 8">
            <a:extLst>
              <a:ext uri="{FF2B5EF4-FFF2-40B4-BE49-F238E27FC236}">
                <a16:creationId xmlns:a16="http://schemas.microsoft.com/office/drawing/2014/main" id="{93035DE7-819A-43C2-BE7B-76837BD5CCB3}"/>
              </a:ext>
            </a:extLst>
          </p:cNvPr>
          <p:cNvSpPr/>
          <p:nvPr/>
        </p:nvSpPr>
        <p:spPr>
          <a:xfrm>
            <a:off x="4180114" y="39499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Vector ALU</a:t>
            </a:r>
          </a:p>
        </p:txBody>
      </p:sp>
    </p:spTree>
    <p:extLst>
      <p:ext uri="{BB962C8B-B14F-4D97-AF65-F5344CB8AC3E}">
        <p14:creationId xmlns:p14="http://schemas.microsoft.com/office/powerpoint/2010/main" val="7622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49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CAA6D82-F7C0-4283-99D4-EB8CBE5B993B}"/>
              </a:ext>
            </a:extLst>
          </p:cNvPr>
          <p:cNvSpPr/>
          <p:nvPr/>
        </p:nvSpPr>
        <p:spPr>
          <a:xfrm>
            <a:off x="5389879" y="32513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sp>
        <p:nvSpPr>
          <p:cNvPr id="2" name="Rectangle 1">
            <a:extLst>
              <a:ext uri="{FF2B5EF4-FFF2-40B4-BE49-F238E27FC236}">
                <a16:creationId xmlns:a16="http://schemas.microsoft.com/office/drawing/2014/main" id="{5456CF36-CD22-4EB3-8212-F2C4A2A4EF98}"/>
              </a:ext>
            </a:extLst>
          </p:cNvPr>
          <p:cNvSpPr/>
          <p:nvPr/>
        </p:nvSpPr>
        <p:spPr>
          <a:xfrm>
            <a:off x="272199"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Integer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2DF1BB6E-2A42-4E22-AE32-402905BC1828}"/>
              </a:ext>
            </a:extLst>
          </p:cNvPr>
          <p:cNvSpPr/>
          <p:nvPr/>
        </p:nvSpPr>
        <p:spPr>
          <a:xfrm>
            <a:off x="1304787"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Floating Point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F9620386-AC2F-4F4D-9FB1-EA2AF0208294}"/>
              </a:ext>
            </a:extLst>
          </p:cNvPr>
          <p:cNvSpPr txBox="1"/>
          <p:nvPr/>
        </p:nvSpPr>
        <p:spPr>
          <a:xfrm>
            <a:off x="602055" y="342900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 name="TextBox 6">
            <a:extLst>
              <a:ext uri="{FF2B5EF4-FFF2-40B4-BE49-F238E27FC236}">
                <a16:creationId xmlns:a16="http://schemas.microsoft.com/office/drawing/2014/main" id="{40391785-DD4B-4BC6-B067-B5A460A7CED0}"/>
              </a:ext>
            </a:extLst>
          </p:cNvPr>
          <p:cNvSpPr txBox="1"/>
          <p:nvPr/>
        </p:nvSpPr>
        <p:spPr>
          <a:xfrm>
            <a:off x="1634643" y="342900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0" name="Rectangle 9">
            <a:extLst>
              <a:ext uri="{FF2B5EF4-FFF2-40B4-BE49-F238E27FC236}">
                <a16:creationId xmlns:a16="http://schemas.microsoft.com/office/drawing/2014/main" id="{23C559C5-853F-474F-8F09-9783CD2E8462}"/>
              </a:ext>
            </a:extLst>
          </p:cNvPr>
          <p:cNvSpPr/>
          <p:nvPr/>
        </p:nvSpPr>
        <p:spPr>
          <a:xfrm>
            <a:off x="1304787"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Integer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88D870D-411C-4122-9AF3-B54556F7B4CE}"/>
              </a:ext>
            </a:extLst>
          </p:cNvPr>
          <p:cNvSpPr/>
          <p:nvPr/>
        </p:nvSpPr>
        <p:spPr>
          <a:xfrm>
            <a:off x="2337375" y="318911"/>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Floating Point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err="1">
                <a:ln>
                  <a:noFill/>
                </a:ln>
                <a:solidFill>
                  <a:prstClr val="white"/>
                </a:solidFill>
                <a:effectLst/>
                <a:uLnTx/>
                <a:uFillTx/>
                <a:latin typeface="Calibri" panose="020F0502020204030204"/>
                <a:ea typeface="+mn-ea"/>
                <a:cs typeface="+mn-cs"/>
              </a:rPr>
              <a:t>Regs</a:t>
            </a:r>
            <a:endPar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92A14C4-D098-48D4-850D-F5AA8B9311B2}"/>
              </a:ext>
            </a:extLst>
          </p:cNvPr>
          <p:cNvSpPr txBox="1"/>
          <p:nvPr/>
        </p:nvSpPr>
        <p:spPr>
          <a:xfrm>
            <a:off x="2666867" y="1233311"/>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63</a:t>
            </a:r>
          </a:p>
        </p:txBody>
      </p:sp>
      <p:sp>
        <p:nvSpPr>
          <p:cNvPr id="17" name="TextBox 16">
            <a:extLst>
              <a:ext uri="{FF2B5EF4-FFF2-40B4-BE49-F238E27FC236}">
                <a16:creationId xmlns:a16="http://schemas.microsoft.com/office/drawing/2014/main" id="{BF319797-2932-4BF4-B0DD-30BDBC395A77}"/>
              </a:ext>
            </a:extLst>
          </p:cNvPr>
          <p:cNvSpPr txBox="1"/>
          <p:nvPr/>
        </p:nvSpPr>
        <p:spPr>
          <a:xfrm>
            <a:off x="1604267" y="1233311"/>
            <a:ext cx="4187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62</a:t>
            </a:r>
          </a:p>
        </p:txBody>
      </p:sp>
      <p:cxnSp>
        <p:nvCxnSpPr>
          <p:cNvPr id="19" name="Straight Connector 18">
            <a:extLst>
              <a:ext uri="{FF2B5EF4-FFF2-40B4-BE49-F238E27FC236}">
                <a16:creationId xmlns:a16="http://schemas.microsoft.com/office/drawing/2014/main" id="{6F7A772B-4622-451E-B359-491D8DD34A5A}"/>
              </a:ext>
            </a:extLst>
          </p:cNvPr>
          <p:cNvCxnSpPr>
            <a:stCxn id="2" idx="0"/>
            <a:endCxn id="17" idx="0"/>
          </p:cNvCxnSpPr>
          <p:nvPr/>
        </p:nvCxnSpPr>
        <p:spPr>
          <a:xfrm flipV="1">
            <a:off x="788493" y="1233311"/>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744146-B6AC-4593-831F-C44FE51062F1}"/>
              </a:ext>
            </a:extLst>
          </p:cNvPr>
          <p:cNvSpPr txBox="1"/>
          <p:nvPr/>
        </p:nvSpPr>
        <p:spPr>
          <a:xfrm>
            <a:off x="2222881" y="1775936"/>
            <a:ext cx="13939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30 more sets</a:t>
            </a:r>
          </a:p>
        </p:txBody>
      </p:sp>
      <p:cxnSp>
        <p:nvCxnSpPr>
          <p:cNvPr id="22" name="Straight Connector 21">
            <a:extLst>
              <a:ext uri="{FF2B5EF4-FFF2-40B4-BE49-F238E27FC236}">
                <a16:creationId xmlns:a16="http://schemas.microsoft.com/office/drawing/2014/main" id="{8D82B9F7-B915-45CF-BA0A-336E9B991A59}"/>
              </a:ext>
            </a:extLst>
          </p:cNvPr>
          <p:cNvCxnSpPr/>
          <p:nvPr/>
        </p:nvCxnSpPr>
        <p:spPr>
          <a:xfrm flipV="1">
            <a:off x="1690078" y="1233311"/>
            <a:ext cx="1025126" cy="1281289"/>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AB69B9F-7DAA-4622-A64E-1C0BAE82115F}"/>
              </a:ext>
            </a:extLst>
          </p:cNvPr>
          <p:cNvSpPr/>
          <p:nvPr/>
        </p:nvSpPr>
        <p:spPr>
          <a:xfrm>
            <a:off x="3931193" y="2275114"/>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sp>
        <p:nvSpPr>
          <p:cNvPr id="25" name="Rectangle 24">
            <a:extLst>
              <a:ext uri="{FF2B5EF4-FFF2-40B4-BE49-F238E27FC236}">
                <a16:creationId xmlns:a16="http://schemas.microsoft.com/office/drawing/2014/main" id="{BBA9A67B-264C-470B-90D4-6A2007198353}"/>
              </a:ext>
            </a:extLst>
          </p:cNvPr>
          <p:cNvSpPr/>
          <p:nvPr/>
        </p:nvSpPr>
        <p:spPr>
          <a:xfrm>
            <a:off x="5274801" y="503577"/>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sp>
        <p:nvSpPr>
          <p:cNvPr id="23" name="Rectangle 22">
            <a:extLst>
              <a:ext uri="{FF2B5EF4-FFF2-40B4-BE49-F238E27FC236}">
                <a16:creationId xmlns:a16="http://schemas.microsoft.com/office/drawing/2014/main" id="{DB4C73C0-E0F6-4613-8DDB-766B588EE5E2}"/>
              </a:ext>
            </a:extLst>
          </p:cNvPr>
          <p:cNvSpPr/>
          <p:nvPr/>
        </p:nvSpPr>
        <p:spPr>
          <a:xfrm>
            <a:off x="3769463" y="2514600"/>
            <a:ext cx="1032588" cy="914400"/>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Vector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alibri" panose="020F0502020204030204"/>
                <a:ea typeface="+mn-ea"/>
                <a:cs typeface="+mn-cs"/>
              </a:rPr>
              <a:t>Register</a:t>
            </a:r>
          </a:p>
        </p:txBody>
      </p:sp>
      <p:cxnSp>
        <p:nvCxnSpPr>
          <p:cNvPr id="27" name="Straight Connector 26">
            <a:extLst>
              <a:ext uri="{FF2B5EF4-FFF2-40B4-BE49-F238E27FC236}">
                <a16:creationId xmlns:a16="http://schemas.microsoft.com/office/drawing/2014/main" id="{F997C89A-FFC3-4F47-8ACB-99511AEFAC53}"/>
              </a:ext>
            </a:extLst>
          </p:cNvPr>
          <p:cNvCxnSpPr>
            <a:cxnSpLocks/>
          </p:cNvCxnSpPr>
          <p:nvPr/>
        </p:nvCxnSpPr>
        <p:spPr>
          <a:xfrm flipV="1">
            <a:off x="4585952" y="1135292"/>
            <a:ext cx="890392" cy="1139822"/>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35AC4A2-C4FA-45D2-934F-C676FB7BD9EA}"/>
              </a:ext>
            </a:extLst>
          </p:cNvPr>
          <p:cNvSpPr txBox="1"/>
          <p:nvPr/>
        </p:nvSpPr>
        <p:spPr>
          <a:xfrm>
            <a:off x="5028559" y="1690511"/>
            <a:ext cx="18206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30 more registers</a:t>
            </a:r>
          </a:p>
        </p:txBody>
      </p:sp>
      <p:sp>
        <p:nvSpPr>
          <p:cNvPr id="29" name="TextBox 28">
            <a:extLst>
              <a:ext uri="{FF2B5EF4-FFF2-40B4-BE49-F238E27FC236}">
                <a16:creationId xmlns:a16="http://schemas.microsoft.com/office/drawing/2014/main" id="{32CAB99B-C076-4A5F-BA8B-392D6275A975}"/>
              </a:ext>
            </a:extLst>
          </p:cNvPr>
          <p:cNvSpPr txBox="1"/>
          <p:nvPr/>
        </p:nvSpPr>
        <p:spPr>
          <a:xfrm>
            <a:off x="4145801" y="3429000"/>
            <a:ext cx="301686" cy="369332"/>
          </a:xfrm>
          <a:prstGeom prst="rect">
            <a:avLst/>
          </a:prstGeom>
          <a:noFill/>
        </p:spPr>
        <p:txBody>
          <a:bodyPr wrap="none" rtlCol="0">
            <a:spAutoFit/>
          </a:bodyPr>
          <a:lstStyle/>
          <a:p>
            <a:r>
              <a:rPr lang="en-CA" dirty="0"/>
              <a:t>0</a:t>
            </a:r>
          </a:p>
        </p:txBody>
      </p:sp>
      <p:sp>
        <p:nvSpPr>
          <p:cNvPr id="30" name="TextBox 29">
            <a:extLst>
              <a:ext uri="{FF2B5EF4-FFF2-40B4-BE49-F238E27FC236}">
                <a16:creationId xmlns:a16="http://schemas.microsoft.com/office/drawing/2014/main" id="{31267D19-1855-4FA6-B08B-9A360FAD12B4}"/>
              </a:ext>
            </a:extLst>
          </p:cNvPr>
          <p:cNvSpPr txBox="1"/>
          <p:nvPr/>
        </p:nvSpPr>
        <p:spPr>
          <a:xfrm>
            <a:off x="4843943" y="3124591"/>
            <a:ext cx="301686" cy="369332"/>
          </a:xfrm>
          <a:prstGeom prst="rect">
            <a:avLst/>
          </a:prstGeom>
          <a:noFill/>
        </p:spPr>
        <p:txBody>
          <a:bodyPr wrap="none" rtlCol="0">
            <a:spAutoFit/>
          </a:bodyPr>
          <a:lstStyle/>
          <a:p>
            <a:r>
              <a:rPr lang="en-CA" dirty="0"/>
              <a:t>1</a:t>
            </a:r>
          </a:p>
        </p:txBody>
      </p:sp>
      <p:sp>
        <p:nvSpPr>
          <p:cNvPr id="31" name="TextBox 30">
            <a:extLst>
              <a:ext uri="{FF2B5EF4-FFF2-40B4-BE49-F238E27FC236}">
                <a16:creationId xmlns:a16="http://schemas.microsoft.com/office/drawing/2014/main" id="{74604490-2FF0-4980-8F49-25D3712E6454}"/>
              </a:ext>
            </a:extLst>
          </p:cNvPr>
          <p:cNvSpPr txBox="1"/>
          <p:nvPr/>
        </p:nvSpPr>
        <p:spPr>
          <a:xfrm>
            <a:off x="5938904" y="1321179"/>
            <a:ext cx="418704" cy="369332"/>
          </a:xfrm>
          <a:prstGeom prst="rect">
            <a:avLst/>
          </a:prstGeom>
          <a:noFill/>
        </p:spPr>
        <p:txBody>
          <a:bodyPr wrap="none" rtlCol="0">
            <a:spAutoFit/>
          </a:bodyPr>
          <a:lstStyle/>
          <a:p>
            <a:r>
              <a:rPr lang="en-CA" dirty="0"/>
              <a:t>30</a:t>
            </a:r>
          </a:p>
        </p:txBody>
      </p:sp>
      <p:sp>
        <p:nvSpPr>
          <p:cNvPr id="32" name="TextBox 31">
            <a:extLst>
              <a:ext uri="{FF2B5EF4-FFF2-40B4-BE49-F238E27FC236}">
                <a16:creationId xmlns:a16="http://schemas.microsoft.com/office/drawing/2014/main" id="{85E1BF04-73AE-4EF2-B6C2-73D3201EF7C5}"/>
              </a:ext>
            </a:extLst>
          </p:cNvPr>
          <p:cNvSpPr txBox="1"/>
          <p:nvPr/>
        </p:nvSpPr>
        <p:spPr>
          <a:xfrm>
            <a:off x="6273629" y="1144088"/>
            <a:ext cx="418704" cy="369332"/>
          </a:xfrm>
          <a:prstGeom prst="rect">
            <a:avLst/>
          </a:prstGeom>
          <a:noFill/>
        </p:spPr>
        <p:txBody>
          <a:bodyPr wrap="none" rtlCol="0">
            <a:spAutoFit/>
          </a:bodyPr>
          <a:lstStyle/>
          <a:p>
            <a:r>
              <a:rPr lang="en-CA" dirty="0"/>
              <a:t>31</a:t>
            </a:r>
          </a:p>
        </p:txBody>
      </p:sp>
      <p:sp>
        <p:nvSpPr>
          <p:cNvPr id="33" name="Right Brace 32">
            <a:extLst>
              <a:ext uri="{FF2B5EF4-FFF2-40B4-BE49-F238E27FC236}">
                <a16:creationId xmlns:a16="http://schemas.microsoft.com/office/drawing/2014/main" id="{87F352FB-1266-4284-AF62-A774C9C4AAC6}"/>
              </a:ext>
            </a:extLst>
          </p:cNvPr>
          <p:cNvSpPr/>
          <p:nvPr/>
        </p:nvSpPr>
        <p:spPr>
          <a:xfrm>
            <a:off x="5145629" y="2275114"/>
            <a:ext cx="330715" cy="914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4" name="TextBox 33">
            <a:extLst>
              <a:ext uri="{FF2B5EF4-FFF2-40B4-BE49-F238E27FC236}">
                <a16:creationId xmlns:a16="http://schemas.microsoft.com/office/drawing/2014/main" id="{9A79EE9A-8EEB-4143-8C3E-56CC9BC85DD8}"/>
              </a:ext>
            </a:extLst>
          </p:cNvPr>
          <p:cNvSpPr txBox="1"/>
          <p:nvPr/>
        </p:nvSpPr>
        <p:spPr>
          <a:xfrm>
            <a:off x="5563378" y="2547648"/>
            <a:ext cx="1341521" cy="369332"/>
          </a:xfrm>
          <a:prstGeom prst="rect">
            <a:avLst/>
          </a:prstGeom>
          <a:noFill/>
        </p:spPr>
        <p:txBody>
          <a:bodyPr wrap="none" rtlCol="0">
            <a:spAutoFit/>
          </a:bodyPr>
          <a:lstStyle/>
          <a:p>
            <a:r>
              <a:rPr lang="en-CA" dirty="0"/>
              <a:t>63 elements</a:t>
            </a:r>
          </a:p>
        </p:txBody>
      </p:sp>
      <p:cxnSp>
        <p:nvCxnSpPr>
          <p:cNvPr id="36" name="Straight Connector 35">
            <a:extLst>
              <a:ext uri="{FF2B5EF4-FFF2-40B4-BE49-F238E27FC236}">
                <a16:creationId xmlns:a16="http://schemas.microsoft.com/office/drawing/2014/main" id="{E1AEC3AC-E913-4F51-88D4-F1599AD65966}"/>
              </a:ext>
            </a:extLst>
          </p:cNvPr>
          <p:cNvCxnSpPr/>
          <p:nvPr/>
        </p:nvCxnSpPr>
        <p:spPr>
          <a:xfrm flipH="1">
            <a:off x="4843943" y="2407298"/>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8AEC01-2FA5-4FE9-B377-4E972B6215A6}"/>
              </a:ext>
            </a:extLst>
          </p:cNvPr>
          <p:cNvCxnSpPr/>
          <p:nvPr/>
        </p:nvCxnSpPr>
        <p:spPr>
          <a:xfrm flipH="1">
            <a:off x="4843943" y="2514600"/>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F9F419-9072-419E-BF1D-21C937292CDB}"/>
              </a:ext>
            </a:extLst>
          </p:cNvPr>
          <p:cNvCxnSpPr>
            <a:stCxn id="24" idx="3"/>
          </p:cNvCxnSpPr>
          <p:nvPr/>
        </p:nvCxnSpPr>
        <p:spPr>
          <a:xfrm flipH="1">
            <a:off x="4843943" y="2732314"/>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39C070-5FD8-47E5-A785-28FDF391B419}"/>
              </a:ext>
            </a:extLst>
          </p:cNvPr>
          <p:cNvCxnSpPr>
            <a:cxnSpLocks/>
          </p:cNvCxnSpPr>
          <p:nvPr/>
        </p:nvCxnSpPr>
        <p:spPr>
          <a:xfrm flipH="1">
            <a:off x="4843943" y="2621902"/>
            <a:ext cx="119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87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9C3DCF-09FF-413A-84BA-B61FD6B29EAA}"/>
              </a:ext>
            </a:extLst>
          </p:cNvPr>
          <p:cNvSpPr/>
          <p:nvPr/>
        </p:nvSpPr>
        <p:spPr>
          <a:xfrm>
            <a:off x="1138335" y="1231641"/>
            <a:ext cx="4245428" cy="9144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Cache Ram</a:t>
            </a:r>
          </a:p>
          <a:p>
            <a:pPr algn="ctr"/>
            <a:r>
              <a:rPr lang="en-CA" dirty="0"/>
              <a:t>256 bits wide</a:t>
            </a:r>
          </a:p>
        </p:txBody>
      </p:sp>
      <p:sp>
        <p:nvSpPr>
          <p:cNvPr id="3" name="Flowchart: Manual Operation 2">
            <a:extLst>
              <a:ext uri="{FF2B5EF4-FFF2-40B4-BE49-F238E27FC236}">
                <a16:creationId xmlns:a16="http://schemas.microsoft.com/office/drawing/2014/main" id="{8D3AE878-E323-4551-B046-EA169E4FDA2C}"/>
              </a:ext>
            </a:extLst>
          </p:cNvPr>
          <p:cNvSpPr/>
          <p:nvPr/>
        </p:nvSpPr>
        <p:spPr>
          <a:xfrm>
            <a:off x="1138335" y="2537927"/>
            <a:ext cx="4245428" cy="270588"/>
          </a:xfrm>
          <a:prstGeom prst="flowChartManualOperation">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256 to 32 mux (8 to 1)</a:t>
            </a:r>
          </a:p>
        </p:txBody>
      </p:sp>
      <p:sp>
        <p:nvSpPr>
          <p:cNvPr id="4" name="Arrow: Down 3">
            <a:extLst>
              <a:ext uri="{FF2B5EF4-FFF2-40B4-BE49-F238E27FC236}">
                <a16:creationId xmlns:a16="http://schemas.microsoft.com/office/drawing/2014/main" id="{395BFEB7-007D-400E-9052-2695F8E7AC98}"/>
              </a:ext>
            </a:extLst>
          </p:cNvPr>
          <p:cNvSpPr/>
          <p:nvPr/>
        </p:nvSpPr>
        <p:spPr>
          <a:xfrm>
            <a:off x="1464906"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rrow: Down 4">
            <a:extLst>
              <a:ext uri="{FF2B5EF4-FFF2-40B4-BE49-F238E27FC236}">
                <a16:creationId xmlns:a16="http://schemas.microsoft.com/office/drawing/2014/main" id="{382F5725-B03F-40BF-ABAE-B2993171FAD2}"/>
              </a:ext>
            </a:extLst>
          </p:cNvPr>
          <p:cNvSpPr/>
          <p:nvPr/>
        </p:nvSpPr>
        <p:spPr>
          <a:xfrm>
            <a:off x="2028413"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Arrow: Down 5">
            <a:extLst>
              <a:ext uri="{FF2B5EF4-FFF2-40B4-BE49-F238E27FC236}">
                <a16:creationId xmlns:a16="http://schemas.microsoft.com/office/drawing/2014/main" id="{3D8EC352-F55C-4D92-B20C-8AF7663B3E6F}"/>
              </a:ext>
            </a:extLst>
          </p:cNvPr>
          <p:cNvSpPr/>
          <p:nvPr/>
        </p:nvSpPr>
        <p:spPr>
          <a:xfrm>
            <a:off x="2531551"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Arrow: Down 6">
            <a:extLst>
              <a:ext uri="{FF2B5EF4-FFF2-40B4-BE49-F238E27FC236}">
                <a16:creationId xmlns:a16="http://schemas.microsoft.com/office/drawing/2014/main" id="{F287ADD3-FE86-4959-B7D9-5DC44A0F6BAC}"/>
              </a:ext>
            </a:extLst>
          </p:cNvPr>
          <p:cNvSpPr/>
          <p:nvPr/>
        </p:nvSpPr>
        <p:spPr>
          <a:xfrm>
            <a:off x="2988142"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Down 7">
            <a:extLst>
              <a:ext uri="{FF2B5EF4-FFF2-40B4-BE49-F238E27FC236}">
                <a16:creationId xmlns:a16="http://schemas.microsoft.com/office/drawing/2014/main" id="{715F1333-381F-4AB2-B916-04A4B04D47CC}"/>
              </a:ext>
            </a:extLst>
          </p:cNvPr>
          <p:cNvSpPr/>
          <p:nvPr/>
        </p:nvSpPr>
        <p:spPr>
          <a:xfrm>
            <a:off x="3556795"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A709CE9B-4A01-48D7-969B-E8CC702E850E}"/>
              </a:ext>
            </a:extLst>
          </p:cNvPr>
          <p:cNvSpPr/>
          <p:nvPr/>
        </p:nvSpPr>
        <p:spPr>
          <a:xfrm>
            <a:off x="4056565"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Down 9">
            <a:extLst>
              <a:ext uri="{FF2B5EF4-FFF2-40B4-BE49-F238E27FC236}">
                <a16:creationId xmlns:a16="http://schemas.microsoft.com/office/drawing/2014/main" id="{6D269052-DBB1-481F-BF10-3B0A835DEC45}"/>
              </a:ext>
            </a:extLst>
          </p:cNvPr>
          <p:cNvSpPr/>
          <p:nvPr/>
        </p:nvSpPr>
        <p:spPr>
          <a:xfrm>
            <a:off x="4556335"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2311A723-A8C0-47F9-84D3-FE9F2DA5D476}"/>
              </a:ext>
            </a:extLst>
          </p:cNvPr>
          <p:cNvSpPr/>
          <p:nvPr/>
        </p:nvSpPr>
        <p:spPr>
          <a:xfrm>
            <a:off x="5078964" y="2146041"/>
            <a:ext cx="45719" cy="391886"/>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lowchart: Manual Operation 11">
            <a:extLst>
              <a:ext uri="{FF2B5EF4-FFF2-40B4-BE49-F238E27FC236}">
                <a16:creationId xmlns:a16="http://schemas.microsoft.com/office/drawing/2014/main" id="{CEB36980-D9B6-483F-951A-3250C0812E83}"/>
              </a:ext>
            </a:extLst>
          </p:cNvPr>
          <p:cNvSpPr/>
          <p:nvPr/>
        </p:nvSpPr>
        <p:spPr>
          <a:xfrm>
            <a:off x="2988142" y="3410913"/>
            <a:ext cx="1195070" cy="457199"/>
          </a:xfrm>
          <a:prstGeom prst="flowChartManualOperati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3 to 1</a:t>
            </a:r>
          </a:p>
        </p:txBody>
      </p:sp>
      <p:sp>
        <p:nvSpPr>
          <p:cNvPr id="13" name="Arrow: Down 12">
            <a:extLst>
              <a:ext uri="{FF2B5EF4-FFF2-40B4-BE49-F238E27FC236}">
                <a16:creationId xmlns:a16="http://schemas.microsoft.com/office/drawing/2014/main" id="{674BEDD9-86ED-46C0-87F2-D5934EEFB8FB}"/>
              </a:ext>
            </a:extLst>
          </p:cNvPr>
          <p:cNvSpPr/>
          <p:nvPr/>
        </p:nvSpPr>
        <p:spPr>
          <a:xfrm>
            <a:off x="3289808" y="2808514"/>
            <a:ext cx="45719" cy="602399"/>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493F81DF-2B2B-436D-B8D1-DC7B1089185B}"/>
              </a:ext>
            </a:extLst>
          </p:cNvPr>
          <p:cNvSpPr txBox="1"/>
          <p:nvPr/>
        </p:nvSpPr>
        <p:spPr>
          <a:xfrm>
            <a:off x="3700922" y="2796049"/>
            <a:ext cx="2416687" cy="369332"/>
          </a:xfrm>
          <a:prstGeom prst="rect">
            <a:avLst/>
          </a:prstGeom>
          <a:noFill/>
        </p:spPr>
        <p:txBody>
          <a:bodyPr wrap="none" rtlCol="0">
            <a:spAutoFit/>
          </a:bodyPr>
          <a:lstStyle/>
          <a:p>
            <a:r>
              <a:rPr lang="en-CA" dirty="0"/>
              <a:t>I-Cache miss instruction</a:t>
            </a:r>
          </a:p>
        </p:txBody>
      </p:sp>
      <p:sp>
        <p:nvSpPr>
          <p:cNvPr id="15" name="TextBox 14">
            <a:extLst>
              <a:ext uri="{FF2B5EF4-FFF2-40B4-BE49-F238E27FC236}">
                <a16:creationId xmlns:a16="http://schemas.microsoft.com/office/drawing/2014/main" id="{F57BE8B6-64B4-401C-9F80-2419931F6D69}"/>
              </a:ext>
            </a:extLst>
          </p:cNvPr>
          <p:cNvSpPr txBox="1"/>
          <p:nvPr/>
        </p:nvSpPr>
        <p:spPr>
          <a:xfrm>
            <a:off x="3922187" y="2997646"/>
            <a:ext cx="2101666" cy="369332"/>
          </a:xfrm>
          <a:prstGeom prst="rect">
            <a:avLst/>
          </a:prstGeom>
          <a:noFill/>
        </p:spPr>
        <p:txBody>
          <a:bodyPr wrap="none" rtlCol="0">
            <a:spAutoFit/>
          </a:bodyPr>
          <a:lstStyle/>
          <a:p>
            <a:r>
              <a:rPr lang="en-CA" dirty="0"/>
              <a:t>Interrupt Instruction</a:t>
            </a:r>
          </a:p>
        </p:txBody>
      </p:sp>
      <p:sp>
        <p:nvSpPr>
          <p:cNvPr id="16" name="Arrow: Bent-Up 15">
            <a:extLst>
              <a:ext uri="{FF2B5EF4-FFF2-40B4-BE49-F238E27FC236}">
                <a16:creationId xmlns:a16="http://schemas.microsoft.com/office/drawing/2014/main" id="{AE95B781-7E01-4A65-B4B7-CCEC2CD4E3FB}"/>
              </a:ext>
            </a:extLst>
          </p:cNvPr>
          <p:cNvSpPr/>
          <p:nvPr/>
        </p:nvSpPr>
        <p:spPr>
          <a:xfrm rot="10800000">
            <a:off x="3556794" y="2936781"/>
            <a:ext cx="122817" cy="457200"/>
          </a:xfrm>
          <a:prstGeom prst="bentUp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Bent-Up 16">
            <a:extLst>
              <a:ext uri="{FF2B5EF4-FFF2-40B4-BE49-F238E27FC236}">
                <a16:creationId xmlns:a16="http://schemas.microsoft.com/office/drawing/2014/main" id="{D6B37794-B872-4105-8FEA-F290C60FB3BC}"/>
              </a:ext>
            </a:extLst>
          </p:cNvPr>
          <p:cNvSpPr/>
          <p:nvPr/>
        </p:nvSpPr>
        <p:spPr>
          <a:xfrm rot="10800000">
            <a:off x="3839467" y="3140325"/>
            <a:ext cx="61409" cy="270588"/>
          </a:xfrm>
          <a:prstGeom prst="bentUp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9F19A2CF-A895-4765-80BF-B58A0465393A}"/>
              </a:ext>
            </a:extLst>
          </p:cNvPr>
          <p:cNvSpPr/>
          <p:nvPr/>
        </p:nvSpPr>
        <p:spPr>
          <a:xfrm>
            <a:off x="3547166" y="3868112"/>
            <a:ext cx="153756" cy="457199"/>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Arrow: Down 18">
            <a:extLst>
              <a:ext uri="{FF2B5EF4-FFF2-40B4-BE49-F238E27FC236}">
                <a16:creationId xmlns:a16="http://schemas.microsoft.com/office/drawing/2014/main" id="{D42AD341-7CAC-4316-8D00-216ABD908B3A}"/>
              </a:ext>
            </a:extLst>
          </p:cNvPr>
          <p:cNvSpPr/>
          <p:nvPr/>
        </p:nvSpPr>
        <p:spPr>
          <a:xfrm>
            <a:off x="2577270" y="652782"/>
            <a:ext cx="1425814" cy="570394"/>
          </a:xfrm>
          <a:prstGeom prst="down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1084D8B-57B6-47C7-9C55-4A959810F644}"/>
              </a:ext>
            </a:extLst>
          </p:cNvPr>
          <p:cNvSpPr txBox="1"/>
          <p:nvPr/>
        </p:nvSpPr>
        <p:spPr>
          <a:xfrm>
            <a:off x="1717132" y="272173"/>
            <a:ext cx="3236790" cy="369332"/>
          </a:xfrm>
          <a:prstGeom prst="rect">
            <a:avLst/>
          </a:prstGeom>
          <a:noFill/>
        </p:spPr>
        <p:txBody>
          <a:bodyPr wrap="square" rtlCol="0">
            <a:spAutoFit/>
          </a:bodyPr>
          <a:lstStyle/>
          <a:p>
            <a:r>
              <a:rPr lang="en-CA" dirty="0"/>
              <a:t>256 Bit wide bus from L2 Cache</a:t>
            </a:r>
          </a:p>
        </p:txBody>
      </p:sp>
    </p:spTree>
    <p:extLst>
      <p:ext uri="{BB962C8B-B14F-4D97-AF65-F5344CB8AC3E}">
        <p14:creationId xmlns:p14="http://schemas.microsoft.com/office/powerpoint/2010/main" val="912363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3790</TotalTime>
  <Words>699</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PowerPoint Presentation</vt:lpstr>
      <vt:lpstr>PowerPoint Presentation</vt:lpstr>
      <vt:lpstr>SMT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Queue – Re-order Buffer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Finch</dc:creator>
  <cp:lastModifiedBy>Robert Finch</cp:lastModifiedBy>
  <cp:revision>17</cp:revision>
  <dcterms:created xsi:type="dcterms:W3CDTF">2018-01-20T03:34:26Z</dcterms:created>
  <dcterms:modified xsi:type="dcterms:W3CDTF">2018-02-16T06:57:35Z</dcterms:modified>
</cp:coreProperties>
</file>