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71" r:id="rId12"/>
    <p:sldId id="267" r:id="rId13"/>
    <p:sldId id="268" r:id="rId14"/>
    <p:sldId id="269" r:id="rId15"/>
    <p:sldId id="270" r:id="rId16"/>
    <p:sldId id="2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263-B3DD-41AF-80A1-499A7EFEB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03F526-3050-4C54-A110-E0C4A7CF9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3B4D8A-F070-44B1-BFE9-EC4BB7201BC9}"/>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BDD747FF-C8DA-49C9-A9B2-0C52530740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DC8F24-9127-4035-AC5E-3EC032E04F65}"/>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6774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5658-3942-4EFA-ABCD-3B7E23BEFB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609FC7-791E-400E-9C9C-63F99BAEBC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384742-3926-493B-B038-3A30C1A3DA07}"/>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52308DEE-EA7C-474A-8259-6060A70A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E84CA8-EFE3-4C2C-8DBB-CDB29275C9B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6825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AB196-1483-472A-A54D-85A6F7D6F4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154950-0175-421D-A98E-7EC79347BD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B141AE-BAEA-498D-A25F-069A53E144A8}"/>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1E66612F-4B45-4A67-BD73-C0123C6086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5A6A85-EB18-4098-9E7E-8EDD1B58D2BC}"/>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67591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1A91-7107-4D15-AF10-6C9A0385D1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029401-889F-4ED5-86AD-FD4219EAC7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3AA3CF-AFBA-4BBE-80FE-E397829E087D}"/>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533E66CC-272B-44D8-A245-A1AE2F528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54EE24-C633-401F-BB71-2145ADA1F0D4}"/>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20319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B7FF-4243-428A-B6FE-E116A9D98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7B8702D-5A1A-48F8-9EF3-6B2F678B4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6F44B4-4ECE-4E11-AF82-53301F25B838}"/>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454417AC-4DD3-47D8-8C27-68892F6210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9B8CE4-0638-4069-90DE-96E78050CB8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180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2CE5-26AB-45E6-9F44-D82C06A81DB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3217B7-C5AE-4EC9-A57F-C1AC6B4313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D64B842-B754-467A-8F48-FD5B5BA5B6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A8CA858-756F-4416-B410-3FBF6A6BBBA2}"/>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6" name="Footer Placeholder 5">
            <a:extLst>
              <a:ext uri="{FF2B5EF4-FFF2-40B4-BE49-F238E27FC236}">
                <a16:creationId xmlns:a16="http://schemas.microsoft.com/office/drawing/2014/main" id="{9AF22C19-D255-44E9-B5C1-8C2EFB48CA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224C1A-BD17-4444-A655-EB151DD56877}"/>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3889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C790-FEF2-426C-B7EB-C155C38F07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A4B3BC3-9E99-410D-BC90-E088E6431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8F1D9-9E74-4042-802E-DCB1E0E135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C5B5286-D361-42EF-A1ED-C4F667904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4D335E-0975-4E99-9510-81D3B8DB56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980BF2-514D-41FF-BFCC-D9E804C80EA7}"/>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8" name="Footer Placeholder 7">
            <a:extLst>
              <a:ext uri="{FF2B5EF4-FFF2-40B4-BE49-F238E27FC236}">
                <a16:creationId xmlns:a16="http://schemas.microsoft.com/office/drawing/2014/main" id="{481D6B87-449A-4BBA-A473-6FD566C89B5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360DBA-8D5B-4F86-9688-E2859EABB1DB}"/>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6216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64EE-C29A-4154-A8F4-84C860F80E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A500413-69AE-4FDE-9023-3312B3C15A13}"/>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4" name="Footer Placeholder 3">
            <a:extLst>
              <a:ext uri="{FF2B5EF4-FFF2-40B4-BE49-F238E27FC236}">
                <a16:creationId xmlns:a16="http://schemas.microsoft.com/office/drawing/2014/main" id="{AE06BFB0-4760-465B-8FF5-78FA11255B7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269808D-8B77-4F55-A823-92C540553E9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55610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1F3D1-19E5-4FFB-B4E7-EC9C26B4096B}"/>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3" name="Footer Placeholder 2">
            <a:extLst>
              <a:ext uri="{FF2B5EF4-FFF2-40B4-BE49-F238E27FC236}">
                <a16:creationId xmlns:a16="http://schemas.microsoft.com/office/drawing/2014/main" id="{FCC9E2A6-D74A-46D8-9BB9-8B1944F3982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CB23EC-8663-4D3F-87CD-BC717DFA941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52249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76F4-4D2C-411C-A017-D4AD9FA5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1C1CC5-E3FA-4D26-9EF8-BB5F37336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DC56F8-B902-4F3A-88C7-6CA5EDE3E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FF9FFF-D52E-475E-841E-E8589DD58F00}"/>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6" name="Footer Placeholder 5">
            <a:extLst>
              <a:ext uri="{FF2B5EF4-FFF2-40B4-BE49-F238E27FC236}">
                <a16:creationId xmlns:a16="http://schemas.microsoft.com/office/drawing/2014/main" id="{1F0360CB-26F7-4117-A333-F3712A2211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9F829C-490D-43E2-8D8B-1BBC0B8E67AF}"/>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94348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7F26-AB18-41CF-9851-26F853DE0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7118917-91D6-45DC-9587-7E0A1B890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5CE6D06-E7D4-48B2-B438-BCE7DD07D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5EA599-061F-4798-94FD-225EEF1745AF}"/>
              </a:ext>
            </a:extLst>
          </p:cNvPr>
          <p:cNvSpPr>
            <a:spLocks noGrp="1"/>
          </p:cNvSpPr>
          <p:nvPr>
            <p:ph type="dt" sz="half" idx="10"/>
          </p:nvPr>
        </p:nvSpPr>
        <p:spPr/>
        <p:txBody>
          <a:bodyPr/>
          <a:lstStyle/>
          <a:p>
            <a:fld id="{8EF71435-511A-4494-890B-AFD18B90220B}" type="datetimeFigureOut">
              <a:rPr lang="en-CA" smtClean="0"/>
              <a:t>2018-11-21</a:t>
            </a:fld>
            <a:endParaRPr lang="en-CA"/>
          </a:p>
        </p:txBody>
      </p:sp>
      <p:sp>
        <p:nvSpPr>
          <p:cNvPr id="6" name="Footer Placeholder 5">
            <a:extLst>
              <a:ext uri="{FF2B5EF4-FFF2-40B4-BE49-F238E27FC236}">
                <a16:creationId xmlns:a16="http://schemas.microsoft.com/office/drawing/2014/main" id="{09F13121-317B-4D21-A1FC-987EF6B3393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103F7A-E5F8-4154-BBE9-F1E3B3A86609}"/>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08891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08EB5-3EDA-43AA-9E76-23B4ECB4E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12DBDC-E809-467B-A2ED-94723B59B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D6457C-E445-48E6-AF5A-48D8E402A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71435-511A-4494-890B-AFD18B90220B}" type="datetimeFigureOut">
              <a:rPr lang="en-CA" smtClean="0"/>
              <a:t>2018-11-21</a:t>
            </a:fld>
            <a:endParaRPr lang="en-CA"/>
          </a:p>
        </p:txBody>
      </p:sp>
      <p:sp>
        <p:nvSpPr>
          <p:cNvPr id="5" name="Footer Placeholder 4">
            <a:extLst>
              <a:ext uri="{FF2B5EF4-FFF2-40B4-BE49-F238E27FC236}">
                <a16:creationId xmlns:a16="http://schemas.microsoft.com/office/drawing/2014/main" id="{DB823C37-9077-4136-930E-F8753F59E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5CAEAE-2864-4F2B-9EA2-A4093ABAD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C94A9-C632-4DB4-B6A9-CB9E6A2F363D}" type="slidenum">
              <a:rPr lang="en-CA" smtClean="0"/>
              <a:t>‹#›</a:t>
            </a:fld>
            <a:endParaRPr lang="en-CA"/>
          </a:p>
        </p:txBody>
      </p:sp>
    </p:spTree>
    <p:extLst>
      <p:ext uri="{BB962C8B-B14F-4D97-AF65-F5344CB8AC3E}">
        <p14:creationId xmlns:p14="http://schemas.microsoft.com/office/powerpoint/2010/main" val="123328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1857C-20A8-427B-ACD5-E2EAB2B3E9C6}"/>
              </a:ext>
            </a:extLst>
          </p:cNvPr>
          <p:cNvPicPr>
            <a:picLocks noChangeAspect="1"/>
          </p:cNvPicPr>
          <p:nvPr/>
        </p:nvPicPr>
        <p:blipFill>
          <a:blip r:embed="rId2"/>
          <a:stretch>
            <a:fillRect/>
          </a:stretch>
        </p:blipFill>
        <p:spPr>
          <a:xfrm>
            <a:off x="1400175" y="661987"/>
            <a:ext cx="9391650" cy="5534025"/>
          </a:xfrm>
          <a:prstGeom prst="rect">
            <a:avLst/>
          </a:prstGeom>
        </p:spPr>
      </p:pic>
    </p:spTree>
    <p:extLst>
      <p:ext uri="{BB962C8B-B14F-4D97-AF65-F5344CB8AC3E}">
        <p14:creationId xmlns:p14="http://schemas.microsoft.com/office/powerpoint/2010/main" val="38495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F98D4C-D7A6-4FD1-9EC9-EF4550C1ED66}"/>
              </a:ext>
            </a:extLst>
          </p:cNvPr>
          <p:cNvSpPr/>
          <p:nvPr/>
        </p:nvSpPr>
        <p:spPr>
          <a:xfrm>
            <a:off x="1832657"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sp>
        <p:nvSpPr>
          <p:cNvPr id="3" name="Rectangle 2">
            <a:extLst>
              <a:ext uri="{FF2B5EF4-FFF2-40B4-BE49-F238E27FC236}">
                <a16:creationId xmlns:a16="http://schemas.microsoft.com/office/drawing/2014/main" id="{4DEEFC0B-0385-4CBC-8527-3D0BDADF33A5}"/>
              </a:ext>
            </a:extLst>
          </p:cNvPr>
          <p:cNvSpPr/>
          <p:nvPr/>
        </p:nvSpPr>
        <p:spPr>
          <a:xfrm>
            <a:off x="3339295"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sp>
        <p:nvSpPr>
          <p:cNvPr id="4" name="Rectangle 3">
            <a:extLst>
              <a:ext uri="{FF2B5EF4-FFF2-40B4-BE49-F238E27FC236}">
                <a16:creationId xmlns:a16="http://schemas.microsoft.com/office/drawing/2014/main" id="{DA2CA3FF-A6E6-4564-A56F-18F6D4BC72A2}"/>
              </a:ext>
            </a:extLst>
          </p:cNvPr>
          <p:cNvSpPr/>
          <p:nvPr/>
        </p:nvSpPr>
        <p:spPr>
          <a:xfrm>
            <a:off x="4845933" y="2476983"/>
            <a:ext cx="1203767" cy="1284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L1 Cache</a:t>
            </a:r>
          </a:p>
        </p:txBody>
      </p:sp>
      <p:cxnSp>
        <p:nvCxnSpPr>
          <p:cNvPr id="6" name="Straight Arrow Connector 5">
            <a:extLst>
              <a:ext uri="{FF2B5EF4-FFF2-40B4-BE49-F238E27FC236}">
                <a16:creationId xmlns:a16="http://schemas.microsoft.com/office/drawing/2014/main" id="{1DE97978-406D-4354-8A19-390A4507E1D0}"/>
              </a:ext>
            </a:extLst>
          </p:cNvPr>
          <p:cNvCxnSpPr>
            <a:cxnSpLocks/>
          </p:cNvCxnSpPr>
          <p:nvPr/>
        </p:nvCxnSpPr>
        <p:spPr>
          <a:xfrm>
            <a:off x="5139159"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F8BAF8-2ED4-44A4-8827-6C027EE17EEB}"/>
              </a:ext>
            </a:extLst>
          </p:cNvPr>
          <p:cNvCxnSpPr/>
          <p:nvPr/>
        </p:nvCxnSpPr>
        <p:spPr>
          <a:xfrm>
            <a:off x="2048718"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30F433-13B5-4B7B-95A1-7DF6E7C3A139}"/>
              </a:ext>
            </a:extLst>
          </p:cNvPr>
          <p:cNvCxnSpPr>
            <a:cxnSpLocks/>
          </p:cNvCxnSpPr>
          <p:nvPr/>
        </p:nvCxnSpPr>
        <p:spPr>
          <a:xfrm>
            <a:off x="3634450" y="2141317"/>
            <a:ext cx="0" cy="33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57066B19-3D9F-4E90-8C9B-4E408A393E30}"/>
              </a:ext>
            </a:extLst>
          </p:cNvPr>
          <p:cNvSpPr/>
          <p:nvPr/>
        </p:nvSpPr>
        <p:spPr>
          <a:xfrm rot="10800000">
            <a:off x="3177250" y="1689905"/>
            <a:ext cx="914400" cy="4514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rapezoid 16">
            <a:extLst>
              <a:ext uri="{FF2B5EF4-FFF2-40B4-BE49-F238E27FC236}">
                <a16:creationId xmlns:a16="http://schemas.microsoft.com/office/drawing/2014/main" id="{845D0F6E-DD6C-492B-A487-ED0F658D4FF3}"/>
              </a:ext>
            </a:extLst>
          </p:cNvPr>
          <p:cNvSpPr/>
          <p:nvPr/>
        </p:nvSpPr>
        <p:spPr>
          <a:xfrm rot="10800000">
            <a:off x="4681959" y="1689905"/>
            <a:ext cx="914400" cy="4514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18">
            <a:extLst>
              <a:ext uri="{FF2B5EF4-FFF2-40B4-BE49-F238E27FC236}">
                <a16:creationId xmlns:a16="http://schemas.microsoft.com/office/drawing/2014/main" id="{F0A764BF-9D9E-43F5-8B51-AB7870D609CD}"/>
              </a:ext>
            </a:extLst>
          </p:cNvPr>
          <p:cNvCxnSpPr>
            <a:cxnSpLocks/>
          </p:cNvCxnSpPr>
          <p:nvPr/>
        </p:nvCxnSpPr>
        <p:spPr>
          <a:xfrm>
            <a:off x="4845933" y="997352"/>
            <a:ext cx="0" cy="69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C83626-D1EB-4825-BDE4-59AF0447153C}"/>
              </a:ext>
            </a:extLst>
          </p:cNvPr>
          <p:cNvCxnSpPr/>
          <p:nvPr/>
        </p:nvCxnSpPr>
        <p:spPr>
          <a:xfrm>
            <a:off x="1388961" y="2141317"/>
            <a:ext cx="65975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973B63-EB93-4E8E-803E-FA9C3E9744A5}"/>
              </a:ext>
            </a:extLst>
          </p:cNvPr>
          <p:cNvSpPr txBox="1"/>
          <p:nvPr/>
        </p:nvSpPr>
        <p:spPr>
          <a:xfrm>
            <a:off x="798652" y="1956651"/>
            <a:ext cx="543739" cy="369332"/>
          </a:xfrm>
          <a:prstGeom prst="rect">
            <a:avLst/>
          </a:prstGeom>
          <a:noFill/>
        </p:spPr>
        <p:txBody>
          <a:bodyPr wrap="none" rtlCol="0">
            <a:spAutoFit/>
          </a:bodyPr>
          <a:lstStyle/>
          <a:p>
            <a:r>
              <a:rPr lang="en-CA" dirty="0"/>
              <a:t>PC0</a:t>
            </a:r>
          </a:p>
        </p:txBody>
      </p:sp>
      <p:sp>
        <p:nvSpPr>
          <p:cNvPr id="28" name="Cross 27">
            <a:extLst>
              <a:ext uri="{FF2B5EF4-FFF2-40B4-BE49-F238E27FC236}">
                <a16:creationId xmlns:a16="http://schemas.microsoft.com/office/drawing/2014/main" id="{F22DBF39-BC42-4363-97AD-14B851E29C4C}"/>
              </a:ext>
            </a:extLst>
          </p:cNvPr>
          <p:cNvSpPr/>
          <p:nvPr/>
        </p:nvSpPr>
        <p:spPr>
          <a:xfrm>
            <a:off x="1930080" y="1255853"/>
            <a:ext cx="237275" cy="26621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a16="http://schemas.microsoft.com/office/drawing/2014/main" id="{7A697128-119A-47DB-9E71-167193558195}"/>
              </a:ext>
            </a:extLst>
          </p:cNvPr>
          <p:cNvCxnSpPr>
            <a:endCxn id="28" idx="2"/>
          </p:cNvCxnSpPr>
          <p:nvPr/>
        </p:nvCxnSpPr>
        <p:spPr>
          <a:xfrm flipV="1">
            <a:off x="2048717" y="1522072"/>
            <a:ext cx="1" cy="61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F8FFD4-C722-469E-80B8-3AD8C3A07D18}"/>
              </a:ext>
            </a:extLst>
          </p:cNvPr>
          <p:cNvCxnSpPr>
            <a:stCxn id="28" idx="3"/>
          </p:cNvCxnSpPr>
          <p:nvPr/>
        </p:nvCxnSpPr>
        <p:spPr>
          <a:xfrm flipV="1">
            <a:off x="2167355" y="1388962"/>
            <a:ext cx="11719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F476AE-34A0-423D-95AA-6269C097145F}"/>
              </a:ext>
            </a:extLst>
          </p:cNvPr>
          <p:cNvCxnSpPr/>
          <p:nvPr/>
        </p:nvCxnSpPr>
        <p:spPr>
          <a:xfrm>
            <a:off x="3339295" y="1388962"/>
            <a:ext cx="0" cy="30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ross 34">
            <a:extLst>
              <a:ext uri="{FF2B5EF4-FFF2-40B4-BE49-F238E27FC236}">
                <a16:creationId xmlns:a16="http://schemas.microsoft.com/office/drawing/2014/main" id="{DEA7132C-F0D4-4CC3-B38C-4C4A4D827402}"/>
              </a:ext>
            </a:extLst>
          </p:cNvPr>
          <p:cNvSpPr/>
          <p:nvPr/>
        </p:nvSpPr>
        <p:spPr>
          <a:xfrm>
            <a:off x="1669655" y="864243"/>
            <a:ext cx="237275" cy="26621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Arrow Connector 36">
            <a:extLst>
              <a:ext uri="{FF2B5EF4-FFF2-40B4-BE49-F238E27FC236}">
                <a16:creationId xmlns:a16="http://schemas.microsoft.com/office/drawing/2014/main" id="{51A33B25-4453-4018-AE70-5B61B1AEC305}"/>
              </a:ext>
            </a:extLst>
          </p:cNvPr>
          <p:cNvCxnSpPr>
            <a:cxnSpLocks/>
            <a:endCxn id="35" idx="2"/>
          </p:cNvCxnSpPr>
          <p:nvPr/>
        </p:nvCxnSpPr>
        <p:spPr>
          <a:xfrm flipV="1">
            <a:off x="1785390" y="1130462"/>
            <a:ext cx="2903" cy="101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2531AC-C7C6-4C1C-AA08-B5394559474F}"/>
              </a:ext>
            </a:extLst>
          </p:cNvPr>
          <p:cNvCxnSpPr>
            <a:stCxn id="35" idx="3"/>
          </p:cNvCxnSpPr>
          <p:nvPr/>
        </p:nvCxnSpPr>
        <p:spPr>
          <a:xfrm flipV="1">
            <a:off x="1906930" y="997352"/>
            <a:ext cx="2939003"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7126288-F801-4FCF-A723-DD84020E630A}"/>
              </a:ext>
            </a:extLst>
          </p:cNvPr>
          <p:cNvSpPr txBox="1"/>
          <p:nvPr/>
        </p:nvSpPr>
        <p:spPr>
          <a:xfrm>
            <a:off x="2025568" y="1380716"/>
            <a:ext cx="417102" cy="369332"/>
          </a:xfrm>
          <a:prstGeom prst="rect">
            <a:avLst/>
          </a:prstGeom>
          <a:noFill/>
        </p:spPr>
        <p:txBody>
          <a:bodyPr wrap="none" rtlCol="0">
            <a:spAutoFit/>
          </a:bodyPr>
          <a:lstStyle/>
          <a:p>
            <a:r>
              <a:rPr lang="en-CA" dirty="0"/>
              <a:t>+6</a:t>
            </a:r>
          </a:p>
        </p:txBody>
      </p:sp>
      <p:sp>
        <p:nvSpPr>
          <p:cNvPr id="43" name="TextBox 42">
            <a:extLst>
              <a:ext uri="{FF2B5EF4-FFF2-40B4-BE49-F238E27FC236}">
                <a16:creationId xmlns:a16="http://schemas.microsoft.com/office/drawing/2014/main" id="{2C8DF2BC-BFDE-41C0-9B26-662CC80EC34A}"/>
              </a:ext>
            </a:extLst>
          </p:cNvPr>
          <p:cNvSpPr txBox="1"/>
          <p:nvPr/>
        </p:nvSpPr>
        <p:spPr>
          <a:xfrm>
            <a:off x="1785389" y="928963"/>
            <a:ext cx="534121" cy="369332"/>
          </a:xfrm>
          <a:prstGeom prst="rect">
            <a:avLst/>
          </a:prstGeom>
          <a:noFill/>
        </p:spPr>
        <p:txBody>
          <a:bodyPr wrap="none" rtlCol="0">
            <a:spAutoFit/>
          </a:bodyPr>
          <a:lstStyle/>
          <a:p>
            <a:r>
              <a:rPr lang="en-CA" dirty="0"/>
              <a:t>+12</a:t>
            </a:r>
          </a:p>
        </p:txBody>
      </p:sp>
      <p:cxnSp>
        <p:nvCxnSpPr>
          <p:cNvPr id="45" name="Straight Arrow Connector 44">
            <a:extLst>
              <a:ext uri="{FF2B5EF4-FFF2-40B4-BE49-F238E27FC236}">
                <a16:creationId xmlns:a16="http://schemas.microsoft.com/office/drawing/2014/main" id="{BB64C9BC-F927-4069-9145-E7499D3A33CF}"/>
              </a:ext>
            </a:extLst>
          </p:cNvPr>
          <p:cNvCxnSpPr/>
          <p:nvPr/>
        </p:nvCxnSpPr>
        <p:spPr>
          <a:xfrm>
            <a:off x="3941178" y="740781"/>
            <a:ext cx="0" cy="94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2D4F9D6-E61C-4CAC-B841-6D42785448E3}"/>
              </a:ext>
            </a:extLst>
          </p:cNvPr>
          <p:cNvCxnSpPr/>
          <p:nvPr/>
        </p:nvCxnSpPr>
        <p:spPr>
          <a:xfrm flipH="1">
            <a:off x="1388961" y="740781"/>
            <a:ext cx="25522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A6C474D-EF34-430C-A9DD-58DDFFDA3BCE}"/>
              </a:ext>
            </a:extLst>
          </p:cNvPr>
          <p:cNvCxnSpPr>
            <a:cxnSpLocks/>
          </p:cNvCxnSpPr>
          <p:nvPr/>
        </p:nvCxnSpPr>
        <p:spPr>
          <a:xfrm>
            <a:off x="5447816" y="439839"/>
            <a:ext cx="0" cy="1250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D6C9CD-1DEC-484E-A22E-281DB7A42998}"/>
              </a:ext>
            </a:extLst>
          </p:cNvPr>
          <p:cNvCxnSpPr/>
          <p:nvPr/>
        </p:nvCxnSpPr>
        <p:spPr>
          <a:xfrm flipH="1">
            <a:off x="1388961" y="428264"/>
            <a:ext cx="4058855"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D8AF4BC-C8F8-42ED-B9FD-F89339CD2E6B}"/>
              </a:ext>
            </a:extLst>
          </p:cNvPr>
          <p:cNvSpPr txBox="1"/>
          <p:nvPr/>
        </p:nvSpPr>
        <p:spPr>
          <a:xfrm>
            <a:off x="824974" y="594355"/>
            <a:ext cx="543739" cy="369332"/>
          </a:xfrm>
          <a:prstGeom prst="rect">
            <a:avLst/>
          </a:prstGeom>
          <a:noFill/>
        </p:spPr>
        <p:txBody>
          <a:bodyPr wrap="none" rtlCol="0">
            <a:spAutoFit/>
          </a:bodyPr>
          <a:lstStyle/>
          <a:p>
            <a:r>
              <a:rPr lang="en-CA" dirty="0"/>
              <a:t>PC1</a:t>
            </a:r>
          </a:p>
        </p:txBody>
      </p:sp>
      <p:sp>
        <p:nvSpPr>
          <p:cNvPr id="54" name="TextBox 53">
            <a:extLst>
              <a:ext uri="{FF2B5EF4-FFF2-40B4-BE49-F238E27FC236}">
                <a16:creationId xmlns:a16="http://schemas.microsoft.com/office/drawing/2014/main" id="{7737E2DF-1F54-4F5E-9BE3-6E970EB6B895}"/>
              </a:ext>
            </a:extLst>
          </p:cNvPr>
          <p:cNvSpPr txBox="1"/>
          <p:nvPr/>
        </p:nvSpPr>
        <p:spPr>
          <a:xfrm>
            <a:off x="816150" y="186441"/>
            <a:ext cx="543739" cy="369332"/>
          </a:xfrm>
          <a:prstGeom prst="rect">
            <a:avLst/>
          </a:prstGeom>
          <a:noFill/>
        </p:spPr>
        <p:txBody>
          <a:bodyPr wrap="none" rtlCol="0">
            <a:spAutoFit/>
          </a:bodyPr>
          <a:lstStyle/>
          <a:p>
            <a:r>
              <a:rPr lang="en-CA" dirty="0"/>
              <a:t>PC2</a:t>
            </a:r>
          </a:p>
        </p:txBody>
      </p:sp>
      <p:sp>
        <p:nvSpPr>
          <p:cNvPr id="55" name="Trapezoid 54">
            <a:extLst>
              <a:ext uri="{FF2B5EF4-FFF2-40B4-BE49-F238E27FC236}">
                <a16:creationId xmlns:a16="http://schemas.microsoft.com/office/drawing/2014/main" id="{538158CD-AE36-42C6-BB0E-DAC73CB63A9E}"/>
              </a:ext>
            </a:extLst>
          </p:cNvPr>
          <p:cNvSpPr/>
          <p:nvPr/>
        </p:nvSpPr>
        <p:spPr>
          <a:xfrm rot="5400000">
            <a:off x="7174354" y="3956615"/>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Connector 56">
            <a:extLst>
              <a:ext uri="{FF2B5EF4-FFF2-40B4-BE49-F238E27FC236}">
                <a16:creationId xmlns:a16="http://schemas.microsoft.com/office/drawing/2014/main" id="{AD4CBEF7-DEDB-48C8-B66B-62C6030878CC}"/>
              </a:ext>
            </a:extLst>
          </p:cNvPr>
          <p:cNvCxnSpPr>
            <a:cxnSpLocks/>
            <a:stCxn id="4" idx="2"/>
          </p:cNvCxnSpPr>
          <p:nvPr/>
        </p:nvCxnSpPr>
        <p:spPr>
          <a:xfrm>
            <a:off x="5447817" y="3761773"/>
            <a:ext cx="0" cy="335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B84B26-54BE-451F-8E33-37A6D51A837E}"/>
              </a:ext>
            </a:extLst>
          </p:cNvPr>
          <p:cNvCxnSpPr>
            <a:cxnSpLocks/>
          </p:cNvCxnSpPr>
          <p:nvPr/>
        </p:nvCxnSpPr>
        <p:spPr>
          <a:xfrm>
            <a:off x="5447816" y="4097439"/>
            <a:ext cx="1753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16C2EE8-DC61-47BC-952F-B26520D2BCB9}"/>
              </a:ext>
            </a:extLst>
          </p:cNvPr>
          <p:cNvSpPr/>
          <p:nvPr/>
        </p:nvSpPr>
        <p:spPr>
          <a:xfrm>
            <a:off x="2042930" y="5507624"/>
            <a:ext cx="4217031" cy="451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Shift Reg (</a:t>
            </a:r>
            <a:r>
              <a:rPr lang="en-CA" dirty="0" err="1"/>
              <a:t>Insn</a:t>
            </a:r>
            <a:r>
              <a:rPr lang="en-CA" dirty="0"/>
              <a:t> alignment)</a:t>
            </a:r>
          </a:p>
        </p:txBody>
      </p:sp>
      <p:sp>
        <p:nvSpPr>
          <p:cNvPr id="62" name="Trapezoid 61">
            <a:extLst>
              <a:ext uri="{FF2B5EF4-FFF2-40B4-BE49-F238E27FC236}">
                <a16:creationId xmlns:a16="http://schemas.microsoft.com/office/drawing/2014/main" id="{92844823-660C-4924-AF4E-CC94CCD683BC}"/>
              </a:ext>
            </a:extLst>
          </p:cNvPr>
          <p:cNvSpPr/>
          <p:nvPr/>
        </p:nvSpPr>
        <p:spPr>
          <a:xfrm rot="5400000">
            <a:off x="7190765" y="4576825"/>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rapezoid 62">
            <a:extLst>
              <a:ext uri="{FF2B5EF4-FFF2-40B4-BE49-F238E27FC236}">
                <a16:creationId xmlns:a16="http://schemas.microsoft.com/office/drawing/2014/main" id="{C21F635C-74A7-4620-B036-63055DEC02D2}"/>
              </a:ext>
            </a:extLst>
          </p:cNvPr>
          <p:cNvSpPr/>
          <p:nvPr/>
        </p:nvSpPr>
        <p:spPr>
          <a:xfrm rot="5400000">
            <a:off x="7178604" y="5178711"/>
            <a:ext cx="505430" cy="45141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6" name="Straight Connector 65">
            <a:extLst>
              <a:ext uri="{FF2B5EF4-FFF2-40B4-BE49-F238E27FC236}">
                <a16:creationId xmlns:a16="http://schemas.microsoft.com/office/drawing/2014/main" id="{84D98597-5E3B-4222-B134-61BD1ED4863B}"/>
              </a:ext>
            </a:extLst>
          </p:cNvPr>
          <p:cNvCxnSpPr>
            <a:cxnSpLocks/>
            <a:stCxn id="3" idx="2"/>
          </p:cNvCxnSpPr>
          <p:nvPr/>
        </p:nvCxnSpPr>
        <p:spPr>
          <a:xfrm>
            <a:off x="3941179" y="3761773"/>
            <a:ext cx="0" cy="90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CAF9FC0-7E1A-4BE3-AD9B-7DCC3EA6F99A}"/>
              </a:ext>
            </a:extLst>
          </p:cNvPr>
          <p:cNvCxnSpPr>
            <a:cxnSpLocks/>
          </p:cNvCxnSpPr>
          <p:nvPr/>
        </p:nvCxnSpPr>
        <p:spPr>
          <a:xfrm>
            <a:off x="3941177" y="4670385"/>
            <a:ext cx="326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D7D8BD4-6202-40EF-8EA7-B93615079B73}"/>
              </a:ext>
            </a:extLst>
          </p:cNvPr>
          <p:cNvCxnSpPr>
            <a:stCxn id="2" idx="2"/>
          </p:cNvCxnSpPr>
          <p:nvPr/>
        </p:nvCxnSpPr>
        <p:spPr>
          <a:xfrm flipH="1">
            <a:off x="2434540" y="3761773"/>
            <a:ext cx="1" cy="1477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41FF2BD-F521-4127-89FE-5DE7DB684CD6}"/>
              </a:ext>
            </a:extLst>
          </p:cNvPr>
          <p:cNvCxnSpPr>
            <a:cxnSpLocks/>
          </p:cNvCxnSpPr>
          <p:nvPr/>
        </p:nvCxnSpPr>
        <p:spPr>
          <a:xfrm>
            <a:off x="2442670" y="5239476"/>
            <a:ext cx="475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7CC1E-7B19-445F-90CD-DC80E5FD2A76}"/>
              </a:ext>
            </a:extLst>
          </p:cNvPr>
          <p:cNvCxnSpPr/>
          <p:nvPr/>
        </p:nvCxnSpPr>
        <p:spPr>
          <a:xfrm>
            <a:off x="2434540" y="5239476"/>
            <a:ext cx="0" cy="26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D7043B0-535A-4F66-93D6-2B1E972BF6DF}"/>
              </a:ext>
            </a:extLst>
          </p:cNvPr>
          <p:cNvCxnSpPr/>
          <p:nvPr/>
        </p:nvCxnSpPr>
        <p:spPr>
          <a:xfrm>
            <a:off x="3941177" y="4670385"/>
            <a:ext cx="0" cy="83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85EEFC8-92D6-414D-B2A5-A49F5686CCD8}"/>
              </a:ext>
            </a:extLst>
          </p:cNvPr>
          <p:cNvCxnSpPr/>
          <p:nvPr/>
        </p:nvCxnSpPr>
        <p:spPr>
          <a:xfrm>
            <a:off x="5447816" y="4097439"/>
            <a:ext cx="0" cy="1410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4B17A72-B3CE-460F-AA0F-ACDA53D54BF9}"/>
              </a:ext>
            </a:extLst>
          </p:cNvPr>
          <p:cNvCxnSpPr/>
          <p:nvPr/>
        </p:nvCxnSpPr>
        <p:spPr>
          <a:xfrm>
            <a:off x="5447816" y="5959038"/>
            <a:ext cx="0" cy="187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913FF36-0222-447B-AE3D-4377CA06B10E}"/>
              </a:ext>
            </a:extLst>
          </p:cNvPr>
          <p:cNvCxnSpPr>
            <a:cxnSpLocks/>
          </p:cNvCxnSpPr>
          <p:nvPr/>
        </p:nvCxnSpPr>
        <p:spPr>
          <a:xfrm>
            <a:off x="5447816" y="6169306"/>
            <a:ext cx="1091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D4DAE2-C7BE-4690-B001-229276917E7C}"/>
              </a:ext>
            </a:extLst>
          </p:cNvPr>
          <p:cNvCxnSpPr>
            <a:cxnSpLocks/>
          </p:cNvCxnSpPr>
          <p:nvPr/>
        </p:nvCxnSpPr>
        <p:spPr>
          <a:xfrm flipV="1">
            <a:off x="6539696" y="4317357"/>
            <a:ext cx="0" cy="1851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BB63660-01DA-40E7-9C7F-3829EC5F6FF2}"/>
              </a:ext>
            </a:extLst>
          </p:cNvPr>
          <p:cNvCxnSpPr>
            <a:cxnSpLocks/>
          </p:cNvCxnSpPr>
          <p:nvPr/>
        </p:nvCxnSpPr>
        <p:spPr>
          <a:xfrm>
            <a:off x="6539696" y="4317357"/>
            <a:ext cx="661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138283-7C70-4AF9-98C7-76C18139681E}"/>
              </a:ext>
            </a:extLst>
          </p:cNvPr>
          <p:cNvCxnSpPr/>
          <p:nvPr/>
        </p:nvCxnSpPr>
        <p:spPr>
          <a:xfrm>
            <a:off x="3941177" y="5959038"/>
            <a:ext cx="0" cy="37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C480B2-7348-4986-B4F0-F03220C8C33E}"/>
              </a:ext>
            </a:extLst>
          </p:cNvPr>
          <p:cNvCxnSpPr/>
          <p:nvPr/>
        </p:nvCxnSpPr>
        <p:spPr>
          <a:xfrm>
            <a:off x="3941177" y="6354501"/>
            <a:ext cx="27258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B1F703C-42B7-44B0-8E81-5F3C63BD3CBC}"/>
              </a:ext>
            </a:extLst>
          </p:cNvPr>
          <p:cNvCxnSpPr/>
          <p:nvPr/>
        </p:nvCxnSpPr>
        <p:spPr>
          <a:xfrm flipV="1">
            <a:off x="6667018" y="4953965"/>
            <a:ext cx="0" cy="13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607A8CA-733C-4CC7-816E-BD7FD4DB67AC}"/>
              </a:ext>
            </a:extLst>
          </p:cNvPr>
          <p:cNvCxnSpPr>
            <a:cxnSpLocks/>
          </p:cNvCxnSpPr>
          <p:nvPr/>
        </p:nvCxnSpPr>
        <p:spPr>
          <a:xfrm>
            <a:off x="6667018" y="4953965"/>
            <a:ext cx="534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CB52FAB-BDDF-4DF9-9008-9F495D791E33}"/>
              </a:ext>
            </a:extLst>
          </p:cNvPr>
          <p:cNvCxnSpPr/>
          <p:nvPr/>
        </p:nvCxnSpPr>
        <p:spPr>
          <a:xfrm>
            <a:off x="2442670" y="5959038"/>
            <a:ext cx="0" cy="60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9634A25-BDDA-4CC3-AAEC-819F5F4B470C}"/>
              </a:ext>
            </a:extLst>
          </p:cNvPr>
          <p:cNvCxnSpPr/>
          <p:nvPr/>
        </p:nvCxnSpPr>
        <p:spPr>
          <a:xfrm>
            <a:off x="2442670" y="6562846"/>
            <a:ext cx="4427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5F259E9-6D81-4D38-B57D-2F0D440608F7}"/>
              </a:ext>
            </a:extLst>
          </p:cNvPr>
          <p:cNvCxnSpPr/>
          <p:nvPr/>
        </p:nvCxnSpPr>
        <p:spPr>
          <a:xfrm flipV="1">
            <a:off x="6870529" y="5507624"/>
            <a:ext cx="0" cy="1055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CAF0341-83BA-4D68-A3B5-2B6046D8137E}"/>
              </a:ext>
            </a:extLst>
          </p:cNvPr>
          <p:cNvCxnSpPr/>
          <p:nvPr/>
        </p:nvCxnSpPr>
        <p:spPr>
          <a:xfrm>
            <a:off x="6870529" y="5507624"/>
            <a:ext cx="33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B0223B8-04E2-4607-8077-E0054783D124}"/>
              </a:ext>
            </a:extLst>
          </p:cNvPr>
          <p:cNvCxnSpPr>
            <a:stCxn id="55" idx="0"/>
          </p:cNvCxnSpPr>
          <p:nvPr/>
        </p:nvCxnSpPr>
        <p:spPr>
          <a:xfrm flipV="1">
            <a:off x="7652776" y="4182321"/>
            <a:ext cx="3221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1971EF3-BD8B-4855-87FE-11E409B028C0}"/>
              </a:ext>
            </a:extLst>
          </p:cNvPr>
          <p:cNvCxnSpPr>
            <a:stCxn id="62" idx="0"/>
          </p:cNvCxnSpPr>
          <p:nvPr/>
        </p:nvCxnSpPr>
        <p:spPr>
          <a:xfrm flipV="1">
            <a:off x="7669187" y="4802531"/>
            <a:ext cx="305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D800309-AD15-4612-B1FD-F70485EA772D}"/>
              </a:ext>
            </a:extLst>
          </p:cNvPr>
          <p:cNvCxnSpPr>
            <a:stCxn id="63" idx="0"/>
          </p:cNvCxnSpPr>
          <p:nvPr/>
        </p:nvCxnSpPr>
        <p:spPr>
          <a:xfrm flipV="1">
            <a:off x="7657026" y="5404417"/>
            <a:ext cx="317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12C4597-46D7-4A51-A4BA-96559CC6F34F}"/>
              </a:ext>
            </a:extLst>
          </p:cNvPr>
          <p:cNvSpPr txBox="1"/>
          <p:nvPr/>
        </p:nvSpPr>
        <p:spPr>
          <a:xfrm>
            <a:off x="8104190" y="3958543"/>
            <a:ext cx="692818" cy="369332"/>
          </a:xfrm>
          <a:prstGeom prst="rect">
            <a:avLst/>
          </a:prstGeom>
          <a:noFill/>
        </p:spPr>
        <p:txBody>
          <a:bodyPr wrap="none" rtlCol="0">
            <a:spAutoFit/>
          </a:bodyPr>
          <a:lstStyle/>
          <a:p>
            <a:r>
              <a:rPr lang="en-CA" dirty="0"/>
              <a:t>Insn0</a:t>
            </a:r>
          </a:p>
        </p:txBody>
      </p:sp>
      <p:sp>
        <p:nvSpPr>
          <p:cNvPr id="121" name="TextBox 120">
            <a:extLst>
              <a:ext uri="{FF2B5EF4-FFF2-40B4-BE49-F238E27FC236}">
                <a16:creationId xmlns:a16="http://schemas.microsoft.com/office/drawing/2014/main" id="{E8806423-74D0-4F0A-9DB8-C534C2957F72}"/>
              </a:ext>
            </a:extLst>
          </p:cNvPr>
          <p:cNvSpPr txBox="1"/>
          <p:nvPr/>
        </p:nvSpPr>
        <p:spPr>
          <a:xfrm>
            <a:off x="8079962" y="4584633"/>
            <a:ext cx="692818" cy="369332"/>
          </a:xfrm>
          <a:prstGeom prst="rect">
            <a:avLst/>
          </a:prstGeom>
          <a:noFill/>
        </p:spPr>
        <p:txBody>
          <a:bodyPr wrap="none" rtlCol="0">
            <a:spAutoFit/>
          </a:bodyPr>
          <a:lstStyle/>
          <a:p>
            <a:r>
              <a:rPr lang="en-CA" dirty="0"/>
              <a:t>Insn1</a:t>
            </a:r>
          </a:p>
        </p:txBody>
      </p:sp>
      <p:sp>
        <p:nvSpPr>
          <p:cNvPr id="122" name="TextBox 121">
            <a:extLst>
              <a:ext uri="{FF2B5EF4-FFF2-40B4-BE49-F238E27FC236}">
                <a16:creationId xmlns:a16="http://schemas.microsoft.com/office/drawing/2014/main" id="{CE744109-C870-4621-B14F-06CDB2B735CF}"/>
              </a:ext>
            </a:extLst>
          </p:cNvPr>
          <p:cNvSpPr txBox="1"/>
          <p:nvPr/>
        </p:nvSpPr>
        <p:spPr>
          <a:xfrm>
            <a:off x="8079962" y="5196259"/>
            <a:ext cx="692818" cy="369332"/>
          </a:xfrm>
          <a:prstGeom prst="rect">
            <a:avLst/>
          </a:prstGeom>
          <a:noFill/>
        </p:spPr>
        <p:txBody>
          <a:bodyPr wrap="square" rtlCol="0">
            <a:spAutoFit/>
          </a:bodyPr>
          <a:lstStyle/>
          <a:p>
            <a:r>
              <a:rPr lang="en-CA" dirty="0"/>
              <a:t>Insn2</a:t>
            </a:r>
          </a:p>
        </p:txBody>
      </p:sp>
      <p:cxnSp>
        <p:nvCxnSpPr>
          <p:cNvPr id="124" name="Straight Connector 123">
            <a:extLst>
              <a:ext uri="{FF2B5EF4-FFF2-40B4-BE49-F238E27FC236}">
                <a16:creationId xmlns:a16="http://schemas.microsoft.com/office/drawing/2014/main" id="{2B7FDA76-A8FD-45E4-9415-5537975385C4}"/>
              </a:ext>
            </a:extLst>
          </p:cNvPr>
          <p:cNvCxnSpPr>
            <a:stCxn id="16" idx="1"/>
            <a:endCxn id="17" idx="3"/>
          </p:cNvCxnSpPr>
          <p:nvPr/>
        </p:nvCxnSpPr>
        <p:spPr>
          <a:xfrm>
            <a:off x="4035223" y="1915611"/>
            <a:ext cx="703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2EFC708-E7F5-4629-A6B5-AF2BD3A239B0}"/>
              </a:ext>
            </a:extLst>
          </p:cNvPr>
          <p:cNvCxnSpPr>
            <a:cxnSpLocks/>
            <a:stCxn id="17" idx="1"/>
          </p:cNvCxnSpPr>
          <p:nvPr/>
        </p:nvCxnSpPr>
        <p:spPr>
          <a:xfrm>
            <a:off x="5539932" y="1915611"/>
            <a:ext cx="1903548" cy="7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8CF8372-4E94-47B3-9496-D3E69AF473D1}"/>
              </a:ext>
            </a:extLst>
          </p:cNvPr>
          <p:cNvCxnSpPr>
            <a:cxnSpLocks/>
            <a:endCxn id="55" idx="1"/>
          </p:cNvCxnSpPr>
          <p:nvPr/>
        </p:nvCxnSpPr>
        <p:spPr>
          <a:xfrm>
            <a:off x="7427069" y="1915610"/>
            <a:ext cx="0" cy="207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A1F248F5-EB30-4CA6-9FF2-82BE1954752A}"/>
              </a:ext>
            </a:extLst>
          </p:cNvPr>
          <p:cNvSpPr txBox="1"/>
          <p:nvPr/>
        </p:nvSpPr>
        <p:spPr>
          <a:xfrm>
            <a:off x="5865473" y="328324"/>
            <a:ext cx="5929960" cy="1477328"/>
          </a:xfrm>
          <a:prstGeom prst="rect">
            <a:avLst/>
          </a:prstGeom>
          <a:noFill/>
        </p:spPr>
        <p:txBody>
          <a:bodyPr wrap="square" rtlCol="0">
            <a:spAutoFit/>
          </a:bodyPr>
          <a:lstStyle/>
          <a:p>
            <a:r>
              <a:rPr lang="en-CA" dirty="0"/>
              <a:t>When SMT enabled selects multiplexor outputs that make the copies of the L1 cache operate independently. Caches are indexed by pc0, pc1 and pc2.</a:t>
            </a:r>
          </a:p>
          <a:p>
            <a:r>
              <a:rPr lang="en-CA" dirty="0"/>
              <a:t>With SMT turned off the L1 caches operate in unison and are indexed by only pc0. Outputs are concatenated together.</a:t>
            </a:r>
          </a:p>
        </p:txBody>
      </p:sp>
    </p:spTree>
    <p:extLst>
      <p:ext uri="{BB962C8B-B14F-4D97-AF65-F5344CB8AC3E}">
        <p14:creationId xmlns:p14="http://schemas.microsoft.com/office/powerpoint/2010/main" val="412321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347B3C-44D1-4876-9914-305B028ADBE0}"/>
              </a:ext>
            </a:extLst>
          </p:cNvPr>
          <p:cNvSpPr/>
          <p:nvPr/>
        </p:nvSpPr>
        <p:spPr>
          <a:xfrm>
            <a:off x="1981416" y="1025662"/>
            <a:ext cx="768220" cy="1814805"/>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5" name="Rectangle 4">
            <a:extLst>
              <a:ext uri="{FF2B5EF4-FFF2-40B4-BE49-F238E27FC236}">
                <a16:creationId xmlns:a16="http://schemas.microsoft.com/office/drawing/2014/main" id="{857B6EFF-D1E9-42D4-AC98-9528EA662878}"/>
              </a:ext>
            </a:extLst>
          </p:cNvPr>
          <p:cNvSpPr/>
          <p:nvPr/>
        </p:nvSpPr>
        <p:spPr>
          <a:xfrm>
            <a:off x="1981416" y="2808691"/>
            <a:ext cx="768220" cy="1725285"/>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7" name="Rectangle 6">
            <a:extLst>
              <a:ext uri="{FF2B5EF4-FFF2-40B4-BE49-F238E27FC236}">
                <a16:creationId xmlns:a16="http://schemas.microsoft.com/office/drawing/2014/main" id="{6263384E-C50A-4DEC-817E-DA6E77F35640}"/>
              </a:ext>
            </a:extLst>
          </p:cNvPr>
          <p:cNvSpPr/>
          <p:nvPr/>
        </p:nvSpPr>
        <p:spPr>
          <a:xfrm>
            <a:off x="3337464" y="1025661"/>
            <a:ext cx="768219"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Decode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dirty="0">
                <a:solidFill>
                  <a:prstClr val="white"/>
                </a:solidFill>
                <a:latin typeface="Calibri" panose="020F0502020204030204"/>
              </a:rPr>
              <a:t>Reg. Access</a:t>
            </a:r>
          </a:p>
        </p:txBody>
      </p:sp>
      <p:sp>
        <p:nvSpPr>
          <p:cNvPr id="8" name="Rectangle 7">
            <a:extLst>
              <a:ext uri="{FF2B5EF4-FFF2-40B4-BE49-F238E27FC236}">
                <a16:creationId xmlns:a16="http://schemas.microsoft.com/office/drawing/2014/main" id="{67C1DBC2-7EF1-4214-B19C-1479F3B8538F}"/>
              </a:ext>
            </a:extLst>
          </p:cNvPr>
          <p:cNvSpPr/>
          <p:nvPr/>
        </p:nvSpPr>
        <p:spPr>
          <a:xfrm>
            <a:off x="4410248" y="1041340"/>
            <a:ext cx="989046"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Instruction Queueing</a:t>
            </a:r>
          </a:p>
        </p:txBody>
      </p:sp>
      <p:sp>
        <p:nvSpPr>
          <p:cNvPr id="9" name="Rectangle 8">
            <a:extLst>
              <a:ext uri="{FF2B5EF4-FFF2-40B4-BE49-F238E27FC236}">
                <a16:creationId xmlns:a16="http://schemas.microsoft.com/office/drawing/2014/main" id="{662AB268-F068-4213-ADE6-078460E710F3}"/>
              </a:ext>
            </a:extLst>
          </p:cNvPr>
          <p:cNvSpPr/>
          <p:nvPr/>
        </p:nvSpPr>
        <p:spPr>
          <a:xfrm>
            <a:off x="5977582" y="1041340"/>
            <a:ext cx="914400" cy="418478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Issue</a:t>
            </a:r>
          </a:p>
        </p:txBody>
      </p:sp>
      <p:sp>
        <p:nvSpPr>
          <p:cNvPr id="10" name="Rectangle 9">
            <a:extLst>
              <a:ext uri="{FF2B5EF4-FFF2-40B4-BE49-F238E27FC236}">
                <a16:creationId xmlns:a16="http://schemas.microsoft.com/office/drawing/2014/main" id="{069FF8FA-C820-45D2-9A72-80FA0A61ED4E}"/>
              </a:ext>
            </a:extLst>
          </p:cNvPr>
          <p:cNvSpPr/>
          <p:nvPr/>
        </p:nvSpPr>
        <p:spPr>
          <a:xfrm>
            <a:off x="7339851" y="1041340"/>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1" name="Rectangle 10">
            <a:extLst>
              <a:ext uri="{FF2B5EF4-FFF2-40B4-BE49-F238E27FC236}">
                <a16:creationId xmlns:a16="http://schemas.microsoft.com/office/drawing/2014/main" id="{EE851A5C-A5C9-47C2-8BE3-5FE00A2F94A5}"/>
              </a:ext>
            </a:extLst>
          </p:cNvPr>
          <p:cNvSpPr/>
          <p:nvPr/>
        </p:nvSpPr>
        <p:spPr>
          <a:xfrm>
            <a:off x="8108070" y="1400570"/>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2" name="Rectangle 11">
            <a:extLst>
              <a:ext uri="{FF2B5EF4-FFF2-40B4-BE49-F238E27FC236}">
                <a16:creationId xmlns:a16="http://schemas.microsoft.com/office/drawing/2014/main" id="{E99C8562-AC85-481D-8AAB-09D223B466D5}"/>
              </a:ext>
            </a:extLst>
          </p:cNvPr>
          <p:cNvSpPr/>
          <p:nvPr/>
        </p:nvSpPr>
        <p:spPr>
          <a:xfrm>
            <a:off x="7339851" y="2496916"/>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3" name="Rectangle 12">
            <a:extLst>
              <a:ext uri="{FF2B5EF4-FFF2-40B4-BE49-F238E27FC236}">
                <a16:creationId xmlns:a16="http://schemas.microsoft.com/office/drawing/2014/main" id="{271969BC-3CBC-4411-8D29-9F00841A126C}"/>
              </a:ext>
            </a:extLst>
          </p:cNvPr>
          <p:cNvSpPr/>
          <p:nvPr/>
        </p:nvSpPr>
        <p:spPr>
          <a:xfrm>
            <a:off x="8108070" y="2856146"/>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4" name="Rectangle 13">
            <a:extLst>
              <a:ext uri="{FF2B5EF4-FFF2-40B4-BE49-F238E27FC236}">
                <a16:creationId xmlns:a16="http://schemas.microsoft.com/office/drawing/2014/main" id="{2F3853AC-82D2-404D-8397-9153C9E5BEEC}"/>
              </a:ext>
            </a:extLst>
          </p:cNvPr>
          <p:cNvSpPr/>
          <p:nvPr/>
        </p:nvSpPr>
        <p:spPr>
          <a:xfrm>
            <a:off x="7339851" y="3957158"/>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5" name="Rectangle 14">
            <a:extLst>
              <a:ext uri="{FF2B5EF4-FFF2-40B4-BE49-F238E27FC236}">
                <a16:creationId xmlns:a16="http://schemas.microsoft.com/office/drawing/2014/main" id="{36A07162-03C9-4997-AA5B-A711CD68B233}"/>
              </a:ext>
            </a:extLst>
          </p:cNvPr>
          <p:cNvSpPr/>
          <p:nvPr/>
        </p:nvSpPr>
        <p:spPr>
          <a:xfrm>
            <a:off x="8108070" y="4316388"/>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cxnSp>
        <p:nvCxnSpPr>
          <p:cNvPr id="17" name="Straight Arrow Connector 16">
            <a:extLst>
              <a:ext uri="{FF2B5EF4-FFF2-40B4-BE49-F238E27FC236}">
                <a16:creationId xmlns:a16="http://schemas.microsoft.com/office/drawing/2014/main" id="{499C5786-9849-4852-ACF0-2C39CE1049D3}"/>
              </a:ext>
            </a:extLst>
          </p:cNvPr>
          <p:cNvCxnSpPr>
            <a:cxnSpLocks/>
            <a:endCxn id="10" idx="1"/>
          </p:cNvCxnSpPr>
          <p:nvPr/>
        </p:nvCxnSpPr>
        <p:spPr>
          <a:xfrm>
            <a:off x="6891982" y="1675823"/>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EA0D69-8B58-4272-A36C-30B540B36B2F}"/>
              </a:ext>
            </a:extLst>
          </p:cNvPr>
          <p:cNvCxnSpPr>
            <a:cxnSpLocks/>
            <a:endCxn id="12" idx="1"/>
          </p:cNvCxnSpPr>
          <p:nvPr/>
        </p:nvCxnSpPr>
        <p:spPr>
          <a:xfrm>
            <a:off x="6891982" y="3131399"/>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EB5714-F725-432A-8903-3A469B662FA5}"/>
              </a:ext>
            </a:extLst>
          </p:cNvPr>
          <p:cNvCxnSpPr>
            <a:endCxn id="14" idx="1"/>
          </p:cNvCxnSpPr>
          <p:nvPr/>
        </p:nvCxnSpPr>
        <p:spPr>
          <a:xfrm flipV="1">
            <a:off x="6891982" y="4591641"/>
            <a:ext cx="447869" cy="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17DA81-51B8-49C0-A56A-1F8545187880}"/>
              </a:ext>
            </a:extLst>
          </p:cNvPr>
          <p:cNvCxnSpPr>
            <a:cxnSpLocks/>
            <a:stCxn id="8" idx="3"/>
          </p:cNvCxnSpPr>
          <p:nvPr/>
        </p:nvCxnSpPr>
        <p:spPr>
          <a:xfrm>
            <a:off x="5399294" y="2802496"/>
            <a:ext cx="560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EF7749-B1D8-4C8E-B473-10184C0C1ADD}"/>
              </a:ext>
            </a:extLst>
          </p:cNvPr>
          <p:cNvCxnSpPr>
            <a:cxnSpLocks/>
          </p:cNvCxnSpPr>
          <p:nvPr/>
        </p:nvCxnSpPr>
        <p:spPr>
          <a:xfrm>
            <a:off x="4105683" y="2860731"/>
            <a:ext cx="3201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6B7E99-5D64-4DD8-88D5-462DCCDAF209}"/>
              </a:ext>
            </a:extLst>
          </p:cNvPr>
          <p:cNvCxnSpPr>
            <a:cxnSpLocks/>
            <a:stCxn id="4" idx="3"/>
          </p:cNvCxnSpPr>
          <p:nvPr/>
        </p:nvCxnSpPr>
        <p:spPr>
          <a:xfrm>
            <a:off x="2749636" y="1933065"/>
            <a:ext cx="5878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2BBCAB-39C9-45BA-B565-7A59D4427637}"/>
              </a:ext>
            </a:extLst>
          </p:cNvPr>
          <p:cNvCxnSpPr>
            <a:cxnSpLocks/>
            <a:stCxn id="5" idx="3"/>
          </p:cNvCxnSpPr>
          <p:nvPr/>
        </p:nvCxnSpPr>
        <p:spPr>
          <a:xfrm>
            <a:off x="2749636" y="3671334"/>
            <a:ext cx="58782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42F5DB-7E51-4318-A379-3219E0C4E0DB}"/>
              </a:ext>
            </a:extLst>
          </p:cNvPr>
          <p:cNvSpPr txBox="1"/>
          <p:nvPr/>
        </p:nvSpPr>
        <p:spPr>
          <a:xfrm>
            <a:off x="212045" y="203039"/>
            <a:ext cx="135005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Pipeline</a:t>
            </a:r>
          </a:p>
        </p:txBody>
      </p:sp>
      <p:sp>
        <p:nvSpPr>
          <p:cNvPr id="35" name="TextBox 34">
            <a:extLst>
              <a:ext uri="{FF2B5EF4-FFF2-40B4-BE49-F238E27FC236}">
                <a16:creationId xmlns:a16="http://schemas.microsoft.com/office/drawing/2014/main" id="{614E1894-CAFF-430E-A736-F70830BA2C75}"/>
              </a:ext>
            </a:extLst>
          </p:cNvPr>
          <p:cNvSpPr txBox="1"/>
          <p:nvPr/>
        </p:nvSpPr>
        <p:spPr>
          <a:xfrm>
            <a:off x="596385" y="6289814"/>
            <a:ext cx="10861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41BD0A57-A9DB-4A5E-999D-5D0310A9F272}"/>
              </a:ext>
            </a:extLst>
          </p:cNvPr>
          <p:cNvSpPr/>
          <p:nvPr/>
        </p:nvSpPr>
        <p:spPr>
          <a:xfrm>
            <a:off x="820371" y="1025661"/>
            <a:ext cx="768219" cy="3522311"/>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ICache</a:t>
            </a:r>
            <a:endParaRPr lang="en-CA" sz="1400" dirty="0">
              <a:solidFill>
                <a:prstClr val="white"/>
              </a:solidFill>
              <a:latin typeface="Calibri" panose="020F0502020204030204"/>
            </a:endParaRPr>
          </a:p>
        </p:txBody>
      </p:sp>
      <p:cxnSp>
        <p:nvCxnSpPr>
          <p:cNvPr id="32" name="Straight Arrow Connector 31">
            <a:extLst>
              <a:ext uri="{FF2B5EF4-FFF2-40B4-BE49-F238E27FC236}">
                <a16:creationId xmlns:a16="http://schemas.microsoft.com/office/drawing/2014/main" id="{91A2F580-0515-4FD8-89B2-9B9139624DB9}"/>
              </a:ext>
            </a:extLst>
          </p:cNvPr>
          <p:cNvCxnSpPr>
            <a:endCxn id="4" idx="1"/>
          </p:cNvCxnSpPr>
          <p:nvPr/>
        </p:nvCxnSpPr>
        <p:spPr>
          <a:xfrm>
            <a:off x="1562095" y="1933064"/>
            <a:ext cx="41932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CF190FB-83F8-4F52-B606-4E36BABDD465}"/>
              </a:ext>
            </a:extLst>
          </p:cNvPr>
          <p:cNvCxnSpPr>
            <a:endCxn id="5" idx="1"/>
          </p:cNvCxnSpPr>
          <p:nvPr/>
        </p:nvCxnSpPr>
        <p:spPr>
          <a:xfrm>
            <a:off x="1602864" y="3671333"/>
            <a:ext cx="3785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CE9DCE9-48D4-4F78-B6ED-1D6081BBA8E5}"/>
              </a:ext>
            </a:extLst>
          </p:cNvPr>
          <p:cNvSpPr/>
          <p:nvPr/>
        </p:nvSpPr>
        <p:spPr>
          <a:xfrm>
            <a:off x="3313506" y="4729483"/>
            <a:ext cx="768220" cy="72589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Branch Predict</a:t>
            </a:r>
          </a:p>
        </p:txBody>
      </p:sp>
      <p:sp>
        <p:nvSpPr>
          <p:cNvPr id="40" name="Trapezoid 39">
            <a:extLst>
              <a:ext uri="{FF2B5EF4-FFF2-40B4-BE49-F238E27FC236}">
                <a16:creationId xmlns:a16="http://schemas.microsoft.com/office/drawing/2014/main" id="{5C92DC12-9979-461A-B015-F73B3B156438}"/>
              </a:ext>
            </a:extLst>
          </p:cNvPr>
          <p:cNvSpPr/>
          <p:nvPr/>
        </p:nvSpPr>
        <p:spPr>
          <a:xfrm rot="16200000">
            <a:off x="1920326" y="5154231"/>
            <a:ext cx="914400" cy="602288"/>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2" name="Straight Arrow Connector 41">
            <a:extLst>
              <a:ext uri="{FF2B5EF4-FFF2-40B4-BE49-F238E27FC236}">
                <a16:creationId xmlns:a16="http://schemas.microsoft.com/office/drawing/2014/main" id="{8E433D02-5943-49DE-A2DD-369AAA0A6CDA}"/>
              </a:ext>
            </a:extLst>
          </p:cNvPr>
          <p:cNvCxnSpPr/>
          <p:nvPr/>
        </p:nvCxnSpPr>
        <p:spPr>
          <a:xfrm flipH="1">
            <a:off x="2666670" y="5226121"/>
            <a:ext cx="646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E8893FE-56BA-42F1-9B74-9D258C0E5E98}"/>
              </a:ext>
            </a:extLst>
          </p:cNvPr>
          <p:cNvSpPr/>
          <p:nvPr/>
        </p:nvSpPr>
        <p:spPr>
          <a:xfrm>
            <a:off x="3309368" y="5536245"/>
            <a:ext cx="768220" cy="72589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Prog. Counter</a:t>
            </a:r>
          </a:p>
        </p:txBody>
      </p:sp>
      <p:cxnSp>
        <p:nvCxnSpPr>
          <p:cNvPr id="45" name="Straight Arrow Connector 44">
            <a:extLst>
              <a:ext uri="{FF2B5EF4-FFF2-40B4-BE49-F238E27FC236}">
                <a16:creationId xmlns:a16="http://schemas.microsoft.com/office/drawing/2014/main" id="{32181BFE-D470-4FEE-9885-D303F794B98F}"/>
              </a:ext>
            </a:extLst>
          </p:cNvPr>
          <p:cNvCxnSpPr/>
          <p:nvPr/>
        </p:nvCxnSpPr>
        <p:spPr>
          <a:xfrm flipH="1">
            <a:off x="2666670" y="5729468"/>
            <a:ext cx="642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9F17717-728C-469B-9AF5-8A1FC34CB21D}"/>
              </a:ext>
            </a:extLst>
          </p:cNvPr>
          <p:cNvCxnSpPr>
            <a:stCxn id="7" idx="2"/>
            <a:endCxn id="39" idx="0"/>
          </p:cNvCxnSpPr>
          <p:nvPr/>
        </p:nvCxnSpPr>
        <p:spPr>
          <a:xfrm flipH="1">
            <a:off x="3697616" y="4547972"/>
            <a:ext cx="23958" cy="181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A22AA9-7210-4FF3-8E76-9544BBDBB653}"/>
              </a:ext>
            </a:extLst>
          </p:cNvPr>
          <p:cNvCxnSpPr>
            <a:stCxn id="40" idx="0"/>
          </p:cNvCxnSpPr>
          <p:nvPr/>
        </p:nvCxnSpPr>
        <p:spPr>
          <a:xfrm flipH="1">
            <a:off x="1204480" y="5455375"/>
            <a:ext cx="871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902AD0-8415-41AD-A373-CB3A7310B43C}"/>
              </a:ext>
            </a:extLst>
          </p:cNvPr>
          <p:cNvCxnSpPr>
            <a:endCxn id="36" idx="2"/>
          </p:cNvCxnSpPr>
          <p:nvPr/>
        </p:nvCxnSpPr>
        <p:spPr>
          <a:xfrm flipV="1">
            <a:off x="1204480" y="4547972"/>
            <a:ext cx="1" cy="907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72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24BD172-C200-4EA0-94EA-BCE63CEC0343}"/>
              </a:ext>
            </a:extLst>
          </p:cNvPr>
          <p:cNvSpPr/>
          <p:nvPr/>
        </p:nvSpPr>
        <p:spPr>
          <a:xfrm>
            <a:off x="3898902" y="1384076"/>
            <a:ext cx="2777068" cy="2757928"/>
          </a:xfrm>
          <a:prstGeom prst="ellipse">
            <a:avLst/>
          </a:prstGeom>
          <a:solidFill>
            <a:schemeClr val="tx1">
              <a:lumMod val="85000"/>
              <a:lumOff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DD12266-7694-4268-9146-AEE1B4CFA547}"/>
              </a:ext>
            </a:extLst>
          </p:cNvPr>
          <p:cNvSpPr>
            <a:spLocks noGrp="1"/>
          </p:cNvSpPr>
          <p:nvPr>
            <p:ph type="title"/>
          </p:nvPr>
        </p:nvSpPr>
        <p:spPr>
          <a:xfrm>
            <a:off x="140586" y="107950"/>
            <a:ext cx="9062156" cy="684742"/>
          </a:xfrm>
        </p:spPr>
        <p:txBody>
          <a:bodyPr>
            <a:normAutofit fontScale="90000"/>
          </a:bodyPr>
          <a:lstStyle/>
          <a:p>
            <a:r>
              <a:rPr lang="en-CA" dirty="0"/>
              <a:t>Instruction Queue – Re-order Buffer</a:t>
            </a:r>
          </a:p>
        </p:txBody>
      </p:sp>
      <p:sp>
        <p:nvSpPr>
          <p:cNvPr id="4" name="Rectangle 3">
            <a:extLst>
              <a:ext uri="{FF2B5EF4-FFF2-40B4-BE49-F238E27FC236}">
                <a16:creationId xmlns:a16="http://schemas.microsoft.com/office/drawing/2014/main" id="{EB52114F-E203-4C25-A13F-A020038ACF0A}"/>
              </a:ext>
            </a:extLst>
          </p:cNvPr>
          <p:cNvSpPr/>
          <p:nvPr/>
        </p:nvSpPr>
        <p:spPr>
          <a:xfrm>
            <a:off x="4957235" y="1071029"/>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5" name="Rectangle 4">
            <a:extLst>
              <a:ext uri="{FF2B5EF4-FFF2-40B4-BE49-F238E27FC236}">
                <a16:creationId xmlns:a16="http://schemas.microsoft.com/office/drawing/2014/main" id="{59304775-043B-48A2-B8DA-E650BE931FDF}"/>
              </a:ext>
            </a:extLst>
          </p:cNvPr>
          <p:cNvSpPr/>
          <p:nvPr/>
        </p:nvSpPr>
        <p:spPr>
          <a:xfrm>
            <a:off x="6046613" y="141340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6" name="Rectangle 5">
            <a:extLst>
              <a:ext uri="{FF2B5EF4-FFF2-40B4-BE49-F238E27FC236}">
                <a16:creationId xmlns:a16="http://schemas.microsoft.com/office/drawing/2014/main" id="{C77FF169-C54C-4DFB-BBEB-F3990CD49BB1}"/>
              </a:ext>
            </a:extLst>
          </p:cNvPr>
          <p:cNvSpPr/>
          <p:nvPr/>
        </p:nvSpPr>
        <p:spPr>
          <a:xfrm>
            <a:off x="6331658" y="245471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7" name="Rectangle 6">
            <a:extLst>
              <a:ext uri="{FF2B5EF4-FFF2-40B4-BE49-F238E27FC236}">
                <a16:creationId xmlns:a16="http://schemas.microsoft.com/office/drawing/2014/main" id="{174D44A6-900C-4EE3-8896-C63308976751}"/>
              </a:ext>
            </a:extLst>
          </p:cNvPr>
          <p:cNvSpPr/>
          <p:nvPr/>
        </p:nvSpPr>
        <p:spPr>
          <a:xfrm>
            <a:off x="3794477" y="344121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8" name="Rectangle 7">
            <a:extLst>
              <a:ext uri="{FF2B5EF4-FFF2-40B4-BE49-F238E27FC236}">
                <a16:creationId xmlns:a16="http://schemas.microsoft.com/office/drawing/2014/main" id="{BE9E710F-8C4E-4471-ABCF-190AD9BE5517}"/>
              </a:ext>
            </a:extLst>
          </p:cNvPr>
          <p:cNvSpPr/>
          <p:nvPr/>
        </p:nvSpPr>
        <p:spPr>
          <a:xfrm>
            <a:off x="6046613" y="3478207"/>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9" name="Rectangle 8">
            <a:extLst>
              <a:ext uri="{FF2B5EF4-FFF2-40B4-BE49-F238E27FC236}">
                <a16:creationId xmlns:a16="http://schemas.microsoft.com/office/drawing/2014/main" id="{B4140115-5776-4C77-82A6-C72BFC363E46}"/>
              </a:ext>
            </a:extLst>
          </p:cNvPr>
          <p:cNvSpPr/>
          <p:nvPr/>
        </p:nvSpPr>
        <p:spPr>
          <a:xfrm>
            <a:off x="5002390" y="379963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0" name="Rectangle 9">
            <a:extLst>
              <a:ext uri="{FF2B5EF4-FFF2-40B4-BE49-F238E27FC236}">
                <a16:creationId xmlns:a16="http://schemas.microsoft.com/office/drawing/2014/main" id="{727ED4C7-92FE-4086-A533-E0BCD643B24E}"/>
              </a:ext>
            </a:extLst>
          </p:cNvPr>
          <p:cNvSpPr/>
          <p:nvPr/>
        </p:nvSpPr>
        <p:spPr>
          <a:xfrm>
            <a:off x="3554591" y="2357962"/>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1" name="Rectangle 10">
            <a:extLst>
              <a:ext uri="{FF2B5EF4-FFF2-40B4-BE49-F238E27FC236}">
                <a16:creationId xmlns:a16="http://schemas.microsoft.com/office/drawing/2014/main" id="{1406D3D0-71BD-4E61-B8C1-075776D389B2}"/>
              </a:ext>
            </a:extLst>
          </p:cNvPr>
          <p:cNvSpPr/>
          <p:nvPr/>
        </p:nvSpPr>
        <p:spPr>
          <a:xfrm>
            <a:off x="3958170" y="1367274"/>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4" name="Oval 13">
            <a:extLst>
              <a:ext uri="{FF2B5EF4-FFF2-40B4-BE49-F238E27FC236}">
                <a16:creationId xmlns:a16="http://schemas.microsoft.com/office/drawing/2014/main" id="{2D53D5EF-574A-4167-AC29-6809C8A2CF3E}"/>
              </a:ext>
            </a:extLst>
          </p:cNvPr>
          <p:cNvSpPr/>
          <p:nvPr/>
        </p:nvSpPr>
        <p:spPr>
          <a:xfrm>
            <a:off x="4532487" y="1989663"/>
            <a:ext cx="1563513" cy="154675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a:t>Mux</a:t>
            </a:r>
          </a:p>
        </p:txBody>
      </p:sp>
      <p:sp>
        <p:nvSpPr>
          <p:cNvPr id="13" name="Rectangle 12">
            <a:extLst>
              <a:ext uri="{FF2B5EF4-FFF2-40B4-BE49-F238E27FC236}">
                <a16:creationId xmlns:a16="http://schemas.microsoft.com/office/drawing/2014/main" id="{D5C2E23A-669B-47D1-BC13-3BBF9E32F43D}"/>
              </a:ext>
            </a:extLst>
          </p:cNvPr>
          <p:cNvSpPr/>
          <p:nvPr/>
        </p:nvSpPr>
        <p:spPr>
          <a:xfrm>
            <a:off x="4969931" y="2684194"/>
            <a:ext cx="688623" cy="71702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Func</a:t>
            </a:r>
            <a:r>
              <a:rPr lang="en-CA" dirty="0"/>
              <a:t>.</a:t>
            </a:r>
          </a:p>
          <a:p>
            <a:pPr algn="ctr"/>
            <a:r>
              <a:rPr lang="en-CA" dirty="0"/>
              <a:t>Unit</a:t>
            </a:r>
          </a:p>
        </p:txBody>
      </p:sp>
      <p:cxnSp>
        <p:nvCxnSpPr>
          <p:cNvPr id="16" name="Straight Arrow Connector 15">
            <a:extLst>
              <a:ext uri="{FF2B5EF4-FFF2-40B4-BE49-F238E27FC236}">
                <a16:creationId xmlns:a16="http://schemas.microsoft.com/office/drawing/2014/main" id="{7F43ACD0-FDD9-4576-BC0C-EBACED055B92}"/>
              </a:ext>
            </a:extLst>
          </p:cNvPr>
          <p:cNvCxnSpPr/>
          <p:nvPr/>
        </p:nvCxnSpPr>
        <p:spPr>
          <a:xfrm>
            <a:off x="5346701" y="2533822"/>
            <a:ext cx="0" cy="150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291D43-4AAB-48D8-8026-9BA9CD859620}"/>
              </a:ext>
            </a:extLst>
          </p:cNvPr>
          <p:cNvCxnSpPr>
            <a:endCxn id="14" idx="0"/>
          </p:cNvCxnSpPr>
          <p:nvPr/>
        </p:nvCxnSpPr>
        <p:spPr>
          <a:xfrm>
            <a:off x="5287436" y="1755771"/>
            <a:ext cx="26808" cy="23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B81C98-8D2C-47DB-B570-DA6456CF7525}"/>
              </a:ext>
            </a:extLst>
          </p:cNvPr>
          <p:cNvCxnSpPr>
            <a:endCxn id="14" idx="7"/>
          </p:cNvCxnSpPr>
          <p:nvPr/>
        </p:nvCxnSpPr>
        <p:spPr>
          <a:xfrm flipH="1">
            <a:off x="5867029" y="2098142"/>
            <a:ext cx="179584" cy="118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2DE5F3-6BF0-4031-B5F2-3091CB60ACA2}"/>
              </a:ext>
            </a:extLst>
          </p:cNvPr>
          <p:cNvCxnSpPr>
            <a:endCxn id="14" idx="6"/>
          </p:cNvCxnSpPr>
          <p:nvPr/>
        </p:nvCxnSpPr>
        <p:spPr>
          <a:xfrm flipH="1" flipV="1">
            <a:off x="6096000" y="2763040"/>
            <a:ext cx="200193" cy="34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4D77C2-9CD9-48DA-8279-6ACE4AE01569}"/>
              </a:ext>
            </a:extLst>
          </p:cNvPr>
          <p:cNvCxnSpPr/>
          <p:nvPr/>
        </p:nvCxnSpPr>
        <p:spPr>
          <a:xfrm flipH="1" flipV="1">
            <a:off x="5867029" y="3401214"/>
            <a:ext cx="179584" cy="769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B52988-248C-4333-A4BA-5C94A8E8EBA5}"/>
              </a:ext>
            </a:extLst>
          </p:cNvPr>
          <p:cNvCxnSpPr>
            <a:stCxn id="9" idx="0"/>
          </p:cNvCxnSpPr>
          <p:nvPr/>
        </p:nvCxnSpPr>
        <p:spPr>
          <a:xfrm flipH="1" flipV="1">
            <a:off x="5287436" y="3553219"/>
            <a:ext cx="59266" cy="246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0A29F5-DFAB-4350-B651-8ED187CBCEB9}"/>
              </a:ext>
            </a:extLst>
          </p:cNvPr>
          <p:cNvCxnSpPr>
            <a:endCxn id="14" idx="3"/>
          </p:cNvCxnSpPr>
          <p:nvPr/>
        </p:nvCxnSpPr>
        <p:spPr>
          <a:xfrm flipV="1">
            <a:off x="4483100" y="3309900"/>
            <a:ext cx="278358" cy="168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177A62-440D-46A6-9ED7-0A015B0F9DCB}"/>
              </a:ext>
            </a:extLst>
          </p:cNvPr>
          <p:cNvCxnSpPr/>
          <p:nvPr/>
        </p:nvCxnSpPr>
        <p:spPr>
          <a:xfrm>
            <a:off x="4243214" y="2700333"/>
            <a:ext cx="270746" cy="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E17F26-DA06-4731-83A4-62CBBDF1248C}"/>
              </a:ext>
            </a:extLst>
          </p:cNvPr>
          <p:cNvCxnSpPr>
            <a:endCxn id="14" idx="1"/>
          </p:cNvCxnSpPr>
          <p:nvPr/>
        </p:nvCxnSpPr>
        <p:spPr>
          <a:xfrm>
            <a:off x="4646793" y="2052016"/>
            <a:ext cx="114665" cy="164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FFD5373-464B-404A-8055-44A9D9502ED5}"/>
              </a:ext>
            </a:extLst>
          </p:cNvPr>
          <p:cNvSpPr txBox="1"/>
          <p:nvPr/>
        </p:nvSpPr>
        <p:spPr>
          <a:xfrm>
            <a:off x="304799" y="4586642"/>
            <a:ext cx="11525957" cy="1200329"/>
          </a:xfrm>
          <a:prstGeom prst="rect">
            <a:avLst/>
          </a:prstGeom>
          <a:noFill/>
        </p:spPr>
        <p:txBody>
          <a:bodyPr wrap="square" rtlCol="0">
            <a:spAutoFit/>
          </a:bodyPr>
          <a:lstStyle/>
          <a:p>
            <a:r>
              <a:rPr lang="en-CA" dirty="0"/>
              <a:t>The instruction queue is circular with eight slots. Each slot feeds a multiplexor which in turn feeds a functional unit. Providing arguments to the functional unit is done under the vise of issue logic. Output from the functional unit is fed back to the same queue slot that issued to the functional unit.</a:t>
            </a:r>
          </a:p>
          <a:p>
            <a:r>
              <a:rPr lang="en-CA" dirty="0"/>
              <a:t>The queue slots are fed from the fetch buffers.</a:t>
            </a:r>
          </a:p>
        </p:txBody>
      </p:sp>
    </p:spTree>
    <p:extLst>
      <p:ext uri="{BB962C8B-B14F-4D97-AF65-F5344CB8AC3E}">
        <p14:creationId xmlns:p14="http://schemas.microsoft.com/office/powerpoint/2010/main" val="89465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766843-3B48-429D-82DC-87DF30DD05DF}"/>
              </a:ext>
            </a:extLst>
          </p:cNvPr>
          <p:cNvSpPr/>
          <p:nvPr/>
        </p:nvSpPr>
        <p:spPr>
          <a:xfrm>
            <a:off x="532435" y="1542906"/>
            <a:ext cx="9259747" cy="2045246"/>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759AE505-1FC2-444C-BEE0-8942B4FF7D3A}"/>
              </a:ext>
            </a:extLst>
          </p:cNvPr>
          <p:cNvSpPr>
            <a:spLocks noGrp="1"/>
          </p:cNvSpPr>
          <p:nvPr>
            <p:ph type="title"/>
          </p:nvPr>
        </p:nvSpPr>
        <p:spPr>
          <a:xfrm>
            <a:off x="339436" y="217343"/>
            <a:ext cx="10515600" cy="1325563"/>
          </a:xfrm>
        </p:spPr>
        <p:txBody>
          <a:bodyPr/>
          <a:lstStyle/>
          <a:p>
            <a:r>
              <a:rPr lang="en-CA" dirty="0"/>
              <a:t>TLB Entries</a:t>
            </a:r>
          </a:p>
        </p:txBody>
      </p:sp>
      <p:sp>
        <p:nvSpPr>
          <p:cNvPr id="5" name="Rectangle 4">
            <a:extLst>
              <a:ext uri="{FF2B5EF4-FFF2-40B4-BE49-F238E27FC236}">
                <a16:creationId xmlns:a16="http://schemas.microsoft.com/office/drawing/2014/main" id="{98467289-6355-4A42-A81B-E770627F77C0}"/>
              </a:ext>
            </a:extLst>
          </p:cNvPr>
          <p:cNvSpPr/>
          <p:nvPr/>
        </p:nvSpPr>
        <p:spPr>
          <a:xfrm>
            <a:off x="711200" y="1690255"/>
            <a:ext cx="1459345"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ASID</a:t>
            </a:r>
            <a:r>
              <a:rPr lang="en-CA" baseline="-25000" dirty="0"/>
              <a:t>7..0</a:t>
            </a:r>
          </a:p>
        </p:txBody>
      </p:sp>
      <p:sp>
        <p:nvSpPr>
          <p:cNvPr id="6" name="Rectangle 5">
            <a:extLst>
              <a:ext uri="{FF2B5EF4-FFF2-40B4-BE49-F238E27FC236}">
                <a16:creationId xmlns:a16="http://schemas.microsoft.com/office/drawing/2014/main" id="{CB1918E0-BC1E-4AFC-BD1E-3FE45BD07BE8}"/>
              </a:ext>
            </a:extLst>
          </p:cNvPr>
          <p:cNvSpPr/>
          <p:nvPr/>
        </p:nvSpPr>
        <p:spPr>
          <a:xfrm>
            <a:off x="711199" y="2373314"/>
            <a:ext cx="4322619"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Virtual Page</a:t>
            </a:r>
            <a:r>
              <a:rPr lang="en-CA" baseline="-25000" dirty="0"/>
              <a:t>63..0</a:t>
            </a:r>
          </a:p>
        </p:txBody>
      </p:sp>
      <p:sp>
        <p:nvSpPr>
          <p:cNvPr id="7" name="Rectangle 6">
            <a:extLst>
              <a:ext uri="{FF2B5EF4-FFF2-40B4-BE49-F238E27FC236}">
                <a16:creationId xmlns:a16="http://schemas.microsoft.com/office/drawing/2014/main" id="{10DD60DF-B703-4438-8348-03F797825CE0}"/>
              </a:ext>
            </a:extLst>
          </p:cNvPr>
          <p:cNvSpPr/>
          <p:nvPr/>
        </p:nvSpPr>
        <p:spPr>
          <a:xfrm>
            <a:off x="5278581" y="2373314"/>
            <a:ext cx="4322619"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Physical Page</a:t>
            </a:r>
            <a:r>
              <a:rPr lang="en-CA" baseline="-25000" dirty="0"/>
              <a:t>63..0</a:t>
            </a:r>
          </a:p>
        </p:txBody>
      </p:sp>
      <p:sp>
        <p:nvSpPr>
          <p:cNvPr id="8" name="Rectangle 7">
            <a:extLst>
              <a:ext uri="{FF2B5EF4-FFF2-40B4-BE49-F238E27FC236}">
                <a16:creationId xmlns:a16="http://schemas.microsoft.com/office/drawing/2014/main" id="{05D9FE23-0746-44A6-9749-B7E461BF4F12}"/>
              </a:ext>
            </a:extLst>
          </p:cNvPr>
          <p:cNvSpPr/>
          <p:nvPr/>
        </p:nvSpPr>
        <p:spPr>
          <a:xfrm>
            <a:off x="2235200" y="1690255"/>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a:t>
            </a:r>
          </a:p>
        </p:txBody>
      </p:sp>
      <p:sp>
        <p:nvSpPr>
          <p:cNvPr id="9" name="Rectangle 8">
            <a:extLst>
              <a:ext uri="{FF2B5EF4-FFF2-40B4-BE49-F238E27FC236}">
                <a16:creationId xmlns:a16="http://schemas.microsoft.com/office/drawing/2014/main" id="{809B9438-C3E1-4093-AC52-439ED4814721}"/>
              </a:ext>
            </a:extLst>
          </p:cNvPr>
          <p:cNvSpPr/>
          <p:nvPr/>
        </p:nvSpPr>
        <p:spPr>
          <a:xfrm>
            <a:off x="9185564" y="1653310"/>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X</a:t>
            </a:r>
          </a:p>
        </p:txBody>
      </p:sp>
      <p:sp>
        <p:nvSpPr>
          <p:cNvPr id="10" name="Rectangle 9">
            <a:extLst>
              <a:ext uri="{FF2B5EF4-FFF2-40B4-BE49-F238E27FC236}">
                <a16:creationId xmlns:a16="http://schemas.microsoft.com/office/drawing/2014/main" id="{36B4E510-8BA1-42EC-886D-9E6F639BA938}"/>
              </a:ext>
            </a:extLst>
          </p:cNvPr>
          <p:cNvSpPr/>
          <p:nvPr/>
        </p:nvSpPr>
        <p:spPr>
          <a:xfrm>
            <a:off x="8742219" y="1653094"/>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a:t>
            </a:r>
          </a:p>
        </p:txBody>
      </p:sp>
      <p:sp>
        <p:nvSpPr>
          <p:cNvPr id="11" name="Rectangle 10">
            <a:extLst>
              <a:ext uri="{FF2B5EF4-FFF2-40B4-BE49-F238E27FC236}">
                <a16:creationId xmlns:a16="http://schemas.microsoft.com/office/drawing/2014/main" id="{57830D24-AEE8-423F-9F4E-88AF6630EE53}"/>
              </a:ext>
            </a:extLst>
          </p:cNvPr>
          <p:cNvSpPr/>
          <p:nvPr/>
        </p:nvSpPr>
        <p:spPr>
          <a:xfrm>
            <a:off x="8298874" y="1652986"/>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12" name="Rectangle 11">
            <a:extLst>
              <a:ext uri="{FF2B5EF4-FFF2-40B4-BE49-F238E27FC236}">
                <a16:creationId xmlns:a16="http://schemas.microsoft.com/office/drawing/2014/main" id="{BA47CDE8-C966-4D29-A304-603A5372E36D}"/>
              </a:ext>
            </a:extLst>
          </p:cNvPr>
          <p:cNvSpPr/>
          <p:nvPr/>
        </p:nvSpPr>
        <p:spPr>
          <a:xfrm>
            <a:off x="7837055" y="1652932"/>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13" name="Rectangle 12">
            <a:extLst>
              <a:ext uri="{FF2B5EF4-FFF2-40B4-BE49-F238E27FC236}">
                <a16:creationId xmlns:a16="http://schemas.microsoft.com/office/drawing/2014/main" id="{CB4A6485-7C49-4EBB-A58B-DAC2B3B0D806}"/>
              </a:ext>
            </a:extLst>
          </p:cNvPr>
          <p:cNvSpPr/>
          <p:nvPr/>
        </p:nvSpPr>
        <p:spPr>
          <a:xfrm>
            <a:off x="5989779" y="1667171"/>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14" name="Rectangle 13">
            <a:extLst>
              <a:ext uri="{FF2B5EF4-FFF2-40B4-BE49-F238E27FC236}">
                <a16:creationId xmlns:a16="http://schemas.microsoft.com/office/drawing/2014/main" id="{E3B4C37B-1117-4AF4-8982-FCCDF612C75E}"/>
              </a:ext>
            </a:extLst>
          </p:cNvPr>
          <p:cNvSpPr/>
          <p:nvPr/>
        </p:nvSpPr>
        <p:spPr>
          <a:xfrm>
            <a:off x="6442361" y="166715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a:t>
            </a:r>
          </a:p>
        </p:txBody>
      </p:sp>
      <p:sp>
        <p:nvSpPr>
          <p:cNvPr id="15" name="Rectangle 14">
            <a:extLst>
              <a:ext uri="{FF2B5EF4-FFF2-40B4-BE49-F238E27FC236}">
                <a16:creationId xmlns:a16="http://schemas.microsoft.com/office/drawing/2014/main" id="{3D5DF109-C3D0-4ECC-90EA-5E931D7EC336}"/>
              </a:ext>
            </a:extLst>
          </p:cNvPr>
          <p:cNvSpPr/>
          <p:nvPr/>
        </p:nvSpPr>
        <p:spPr>
          <a:xfrm>
            <a:off x="6885710" y="166715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a:t>
            </a:r>
          </a:p>
        </p:txBody>
      </p:sp>
      <p:sp>
        <p:nvSpPr>
          <p:cNvPr id="16" name="Rectangle 15">
            <a:extLst>
              <a:ext uri="{FF2B5EF4-FFF2-40B4-BE49-F238E27FC236}">
                <a16:creationId xmlns:a16="http://schemas.microsoft.com/office/drawing/2014/main" id="{157E10B0-B0FC-45D1-9513-19DA117ABE3E}"/>
              </a:ext>
            </a:extLst>
          </p:cNvPr>
          <p:cNvSpPr/>
          <p:nvPr/>
        </p:nvSpPr>
        <p:spPr>
          <a:xfrm>
            <a:off x="7338288" y="1660018"/>
            <a:ext cx="397164"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7" name="Rectangle 16">
            <a:extLst>
              <a:ext uri="{FF2B5EF4-FFF2-40B4-BE49-F238E27FC236}">
                <a16:creationId xmlns:a16="http://schemas.microsoft.com/office/drawing/2014/main" id="{BCE6240C-2C6D-4836-9836-ED54E91F2B2E}"/>
              </a:ext>
            </a:extLst>
          </p:cNvPr>
          <p:cNvSpPr/>
          <p:nvPr/>
        </p:nvSpPr>
        <p:spPr>
          <a:xfrm>
            <a:off x="3546762" y="1690255"/>
            <a:ext cx="1459345" cy="360218"/>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PL</a:t>
            </a:r>
            <a:r>
              <a:rPr lang="en-CA" baseline="-25000" dirty="0"/>
              <a:t>7..0</a:t>
            </a:r>
          </a:p>
        </p:txBody>
      </p:sp>
      <p:sp>
        <p:nvSpPr>
          <p:cNvPr id="19" name="Rectangle 18">
            <a:extLst>
              <a:ext uri="{FF2B5EF4-FFF2-40B4-BE49-F238E27FC236}">
                <a16:creationId xmlns:a16="http://schemas.microsoft.com/office/drawing/2014/main" id="{1EAE3833-07A9-465C-903E-B318576D363A}"/>
              </a:ext>
            </a:extLst>
          </p:cNvPr>
          <p:cNvSpPr/>
          <p:nvPr/>
        </p:nvSpPr>
        <p:spPr>
          <a:xfrm>
            <a:off x="2801073" y="2971426"/>
            <a:ext cx="2205034" cy="40461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Reference Count</a:t>
            </a:r>
            <a:r>
              <a:rPr lang="en-CA" baseline="-25000" dirty="0"/>
              <a:t>31..0</a:t>
            </a:r>
          </a:p>
        </p:txBody>
      </p:sp>
    </p:spTree>
    <p:extLst>
      <p:ext uri="{BB962C8B-B14F-4D97-AF65-F5344CB8AC3E}">
        <p14:creationId xmlns:p14="http://schemas.microsoft.com/office/powerpoint/2010/main" val="178685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3C8-EB34-49D8-8403-2C2FD164EA6D}"/>
              </a:ext>
            </a:extLst>
          </p:cNvPr>
          <p:cNvSpPr>
            <a:spLocks noGrp="1"/>
          </p:cNvSpPr>
          <p:nvPr>
            <p:ph type="title"/>
          </p:nvPr>
        </p:nvSpPr>
        <p:spPr/>
        <p:txBody>
          <a:bodyPr/>
          <a:lstStyle/>
          <a:p>
            <a:r>
              <a:rPr lang="en-CA" dirty="0"/>
              <a:t>Input Data Path</a:t>
            </a:r>
          </a:p>
        </p:txBody>
      </p:sp>
      <p:sp>
        <p:nvSpPr>
          <p:cNvPr id="4" name="Rectangle 3">
            <a:extLst>
              <a:ext uri="{FF2B5EF4-FFF2-40B4-BE49-F238E27FC236}">
                <a16:creationId xmlns:a16="http://schemas.microsoft.com/office/drawing/2014/main" id="{CC6E2C07-7859-42B3-866D-F61DA288EFF8}"/>
              </a:ext>
            </a:extLst>
          </p:cNvPr>
          <p:cNvSpPr/>
          <p:nvPr/>
        </p:nvSpPr>
        <p:spPr>
          <a:xfrm>
            <a:off x="2194560" y="2182368"/>
            <a:ext cx="594360" cy="2350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Input Data Latch</a:t>
            </a:r>
          </a:p>
        </p:txBody>
      </p:sp>
      <p:sp>
        <p:nvSpPr>
          <p:cNvPr id="5" name="Rectangle 4">
            <a:extLst>
              <a:ext uri="{FF2B5EF4-FFF2-40B4-BE49-F238E27FC236}">
                <a16:creationId xmlns:a16="http://schemas.microsoft.com/office/drawing/2014/main" id="{AC8B45BD-26B0-4A48-B907-2B9EBB0E760B}"/>
              </a:ext>
            </a:extLst>
          </p:cNvPr>
          <p:cNvSpPr/>
          <p:nvPr/>
        </p:nvSpPr>
        <p:spPr>
          <a:xfrm>
            <a:off x="3508248" y="3357372"/>
            <a:ext cx="594360" cy="2350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MUX</a:t>
            </a:r>
          </a:p>
        </p:txBody>
      </p:sp>
      <p:cxnSp>
        <p:nvCxnSpPr>
          <p:cNvPr id="7" name="Straight Arrow Connector 6">
            <a:extLst>
              <a:ext uri="{FF2B5EF4-FFF2-40B4-BE49-F238E27FC236}">
                <a16:creationId xmlns:a16="http://schemas.microsoft.com/office/drawing/2014/main" id="{E4A7EDF4-FDAD-4F93-9D98-C17CF6F4EDE8}"/>
              </a:ext>
            </a:extLst>
          </p:cNvPr>
          <p:cNvCxnSpPr/>
          <p:nvPr/>
        </p:nvCxnSpPr>
        <p:spPr>
          <a:xfrm>
            <a:off x="2779776" y="3895344"/>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C3AD149-7012-4F46-B850-76004BAC74CC}"/>
              </a:ext>
            </a:extLst>
          </p:cNvPr>
          <p:cNvCxnSpPr>
            <a:endCxn id="4" idx="1"/>
          </p:cNvCxnSpPr>
          <p:nvPr/>
        </p:nvCxnSpPr>
        <p:spPr>
          <a:xfrm>
            <a:off x="1508760" y="3357372"/>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5E2818-F4FD-4130-9B7A-856BE40C889A}"/>
              </a:ext>
            </a:extLst>
          </p:cNvPr>
          <p:cNvCxnSpPr/>
          <p:nvPr/>
        </p:nvCxnSpPr>
        <p:spPr>
          <a:xfrm>
            <a:off x="1508760" y="4965192"/>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B848F3-34CF-4A4B-8E88-27DDA2F892D9}"/>
              </a:ext>
            </a:extLst>
          </p:cNvPr>
          <p:cNvSpPr txBox="1"/>
          <p:nvPr/>
        </p:nvSpPr>
        <p:spPr>
          <a:xfrm>
            <a:off x="658368" y="3059668"/>
            <a:ext cx="1441100" cy="369332"/>
          </a:xfrm>
          <a:prstGeom prst="rect">
            <a:avLst/>
          </a:prstGeom>
          <a:noFill/>
        </p:spPr>
        <p:txBody>
          <a:bodyPr wrap="none" rtlCol="0">
            <a:spAutoFit/>
          </a:bodyPr>
          <a:lstStyle/>
          <a:p>
            <a:r>
              <a:rPr lang="en-CA" dirty="0"/>
              <a:t>External Data</a:t>
            </a:r>
          </a:p>
        </p:txBody>
      </p:sp>
      <p:sp>
        <p:nvSpPr>
          <p:cNvPr id="13" name="TextBox 12">
            <a:extLst>
              <a:ext uri="{FF2B5EF4-FFF2-40B4-BE49-F238E27FC236}">
                <a16:creationId xmlns:a16="http://schemas.microsoft.com/office/drawing/2014/main" id="{92A4CF0D-4651-4321-9EB8-F283C57520D9}"/>
              </a:ext>
            </a:extLst>
          </p:cNvPr>
          <p:cNvSpPr txBox="1"/>
          <p:nvPr/>
        </p:nvSpPr>
        <p:spPr>
          <a:xfrm>
            <a:off x="613180" y="4518399"/>
            <a:ext cx="1242520" cy="369332"/>
          </a:xfrm>
          <a:prstGeom prst="rect">
            <a:avLst/>
          </a:prstGeom>
          <a:noFill/>
        </p:spPr>
        <p:txBody>
          <a:bodyPr wrap="none" rtlCol="0">
            <a:spAutoFit/>
          </a:bodyPr>
          <a:lstStyle/>
          <a:p>
            <a:r>
              <a:rPr lang="en-CA" dirty="0"/>
              <a:t>Cache Data</a:t>
            </a:r>
          </a:p>
        </p:txBody>
      </p:sp>
      <p:sp>
        <p:nvSpPr>
          <p:cNvPr id="14" name="Rectangle 13">
            <a:extLst>
              <a:ext uri="{FF2B5EF4-FFF2-40B4-BE49-F238E27FC236}">
                <a16:creationId xmlns:a16="http://schemas.microsoft.com/office/drawing/2014/main" id="{1E0A6F38-F610-4C3E-B089-D0030192699D}"/>
              </a:ext>
            </a:extLst>
          </p:cNvPr>
          <p:cNvSpPr/>
          <p:nvPr/>
        </p:nvSpPr>
        <p:spPr>
          <a:xfrm>
            <a:off x="4730496" y="2182368"/>
            <a:ext cx="799640" cy="3525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Data Aligner</a:t>
            </a:r>
          </a:p>
          <a:p>
            <a:pPr algn="ctr"/>
            <a:r>
              <a:rPr lang="en-CA" sz="1200" dirty="0"/>
              <a:t>(3 chan.)</a:t>
            </a:r>
          </a:p>
        </p:txBody>
      </p:sp>
      <p:cxnSp>
        <p:nvCxnSpPr>
          <p:cNvPr id="16" name="Straight Arrow Connector 15">
            <a:extLst>
              <a:ext uri="{FF2B5EF4-FFF2-40B4-BE49-F238E27FC236}">
                <a16:creationId xmlns:a16="http://schemas.microsoft.com/office/drawing/2014/main" id="{BF968BAF-FC46-44C9-B02A-EA974C278CB6}"/>
              </a:ext>
            </a:extLst>
          </p:cNvPr>
          <p:cNvCxnSpPr/>
          <p:nvPr/>
        </p:nvCxnSpPr>
        <p:spPr>
          <a:xfrm>
            <a:off x="3666744" y="2350008"/>
            <a:ext cx="1063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03A1DD-0669-4BB2-8974-0D039E1B9E23}"/>
              </a:ext>
            </a:extLst>
          </p:cNvPr>
          <p:cNvCxnSpPr/>
          <p:nvPr/>
        </p:nvCxnSpPr>
        <p:spPr>
          <a:xfrm>
            <a:off x="3657600" y="2688336"/>
            <a:ext cx="107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535DB4-4ADC-458E-9ED5-F8A07AE23CD1}"/>
              </a:ext>
            </a:extLst>
          </p:cNvPr>
          <p:cNvCxnSpPr>
            <a:stCxn id="5" idx="3"/>
          </p:cNvCxnSpPr>
          <p:nvPr/>
        </p:nvCxnSpPr>
        <p:spPr>
          <a:xfrm>
            <a:off x="4102608" y="4532376"/>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56245A-73F0-463B-B174-F9CE8E3B183D}"/>
              </a:ext>
            </a:extLst>
          </p:cNvPr>
          <p:cNvSpPr txBox="1"/>
          <p:nvPr/>
        </p:nvSpPr>
        <p:spPr>
          <a:xfrm>
            <a:off x="3117214" y="2035278"/>
            <a:ext cx="1470915" cy="369332"/>
          </a:xfrm>
          <a:prstGeom prst="rect">
            <a:avLst/>
          </a:prstGeom>
          <a:noFill/>
        </p:spPr>
        <p:txBody>
          <a:bodyPr wrap="none" rtlCol="0">
            <a:spAutoFit/>
          </a:bodyPr>
          <a:lstStyle/>
          <a:p>
            <a:r>
              <a:rPr lang="en-CA" dirty="0"/>
              <a:t>Instruction x3</a:t>
            </a:r>
          </a:p>
        </p:txBody>
      </p:sp>
      <p:sp>
        <p:nvSpPr>
          <p:cNvPr id="22" name="TextBox 21">
            <a:extLst>
              <a:ext uri="{FF2B5EF4-FFF2-40B4-BE49-F238E27FC236}">
                <a16:creationId xmlns:a16="http://schemas.microsoft.com/office/drawing/2014/main" id="{93ED4294-B7CE-4CFD-B360-D1739B14C74D}"/>
              </a:ext>
            </a:extLst>
          </p:cNvPr>
          <p:cNvSpPr txBox="1"/>
          <p:nvPr/>
        </p:nvSpPr>
        <p:spPr>
          <a:xfrm>
            <a:off x="3114639" y="2396990"/>
            <a:ext cx="1691553" cy="369332"/>
          </a:xfrm>
          <a:prstGeom prst="rect">
            <a:avLst/>
          </a:prstGeom>
          <a:noFill/>
        </p:spPr>
        <p:txBody>
          <a:bodyPr wrap="none" rtlCol="0">
            <a:spAutoFit/>
          </a:bodyPr>
          <a:lstStyle/>
          <a:p>
            <a:r>
              <a:rPr lang="en-CA" dirty="0"/>
              <a:t>Data Address x3</a:t>
            </a:r>
          </a:p>
        </p:txBody>
      </p:sp>
      <p:cxnSp>
        <p:nvCxnSpPr>
          <p:cNvPr id="24" name="Straight Arrow Connector 23">
            <a:extLst>
              <a:ext uri="{FF2B5EF4-FFF2-40B4-BE49-F238E27FC236}">
                <a16:creationId xmlns:a16="http://schemas.microsoft.com/office/drawing/2014/main" id="{8052BF80-4361-470D-9AEF-D468A69099EC}"/>
              </a:ext>
            </a:extLst>
          </p:cNvPr>
          <p:cNvCxnSpPr>
            <a:stCxn id="14" idx="3"/>
          </p:cNvCxnSpPr>
          <p:nvPr/>
        </p:nvCxnSpPr>
        <p:spPr>
          <a:xfrm>
            <a:off x="5530136" y="394487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B1D6F8-F1BE-4E2D-96C8-4629FC07F8E7}"/>
              </a:ext>
            </a:extLst>
          </p:cNvPr>
          <p:cNvSpPr txBox="1"/>
          <p:nvPr/>
        </p:nvSpPr>
        <p:spPr>
          <a:xfrm>
            <a:off x="6511417" y="3575542"/>
            <a:ext cx="1920590" cy="369332"/>
          </a:xfrm>
          <a:prstGeom prst="rect">
            <a:avLst/>
          </a:prstGeom>
          <a:noFill/>
        </p:spPr>
        <p:txBody>
          <a:bodyPr wrap="none" rtlCol="0">
            <a:spAutoFit/>
          </a:bodyPr>
          <a:lstStyle/>
          <a:p>
            <a:r>
              <a:rPr lang="en-CA" dirty="0"/>
              <a:t>Common Data Bus</a:t>
            </a:r>
          </a:p>
        </p:txBody>
      </p:sp>
      <p:sp>
        <p:nvSpPr>
          <p:cNvPr id="26" name="TextBox 25">
            <a:extLst>
              <a:ext uri="{FF2B5EF4-FFF2-40B4-BE49-F238E27FC236}">
                <a16:creationId xmlns:a16="http://schemas.microsoft.com/office/drawing/2014/main" id="{6843418A-E639-46A0-8ACA-7B341B68FFB6}"/>
              </a:ext>
            </a:extLst>
          </p:cNvPr>
          <p:cNvSpPr txBox="1"/>
          <p:nvPr/>
        </p:nvSpPr>
        <p:spPr>
          <a:xfrm>
            <a:off x="6511417" y="989297"/>
            <a:ext cx="4626864" cy="2062103"/>
          </a:xfrm>
          <a:prstGeom prst="rect">
            <a:avLst/>
          </a:prstGeom>
          <a:noFill/>
        </p:spPr>
        <p:txBody>
          <a:bodyPr wrap="square" rtlCol="0">
            <a:spAutoFit/>
          </a:bodyPr>
          <a:lstStyle/>
          <a:p>
            <a:r>
              <a:rPr lang="en-CA" sz="1600" dirty="0"/>
              <a:t>The output from external memory is replicated three times and multiplexed with three data cache channels going to the three channel data aligner.</a:t>
            </a:r>
          </a:p>
          <a:p>
            <a:r>
              <a:rPr lang="en-CA" sz="1600" dirty="0"/>
              <a:t>The data aligner shifts the data into position and sign or zero extends the data as required.</a:t>
            </a:r>
          </a:p>
          <a:p>
            <a:r>
              <a:rPr lang="en-CA" sz="1600" dirty="0"/>
              <a:t>Output from the data aligner is presented on the common data bus to be captured in </a:t>
            </a:r>
            <a:r>
              <a:rPr lang="en-CA" sz="1600"/>
              <a:t>instruction result </a:t>
            </a:r>
            <a:r>
              <a:rPr lang="en-CA" sz="1600" dirty="0"/>
              <a:t>registers.</a:t>
            </a:r>
          </a:p>
        </p:txBody>
      </p:sp>
      <p:cxnSp>
        <p:nvCxnSpPr>
          <p:cNvPr id="27" name="Straight Arrow Connector 26">
            <a:extLst>
              <a:ext uri="{FF2B5EF4-FFF2-40B4-BE49-F238E27FC236}">
                <a16:creationId xmlns:a16="http://schemas.microsoft.com/office/drawing/2014/main" id="{75E5C04F-44BC-4FB9-8830-B80275E85935}"/>
              </a:ext>
            </a:extLst>
          </p:cNvPr>
          <p:cNvCxnSpPr/>
          <p:nvPr/>
        </p:nvCxnSpPr>
        <p:spPr>
          <a:xfrm>
            <a:off x="1499616" y="5227320"/>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E0DCB1-40C6-43A5-9092-5C268EEAFDC7}"/>
              </a:ext>
            </a:extLst>
          </p:cNvPr>
          <p:cNvCxnSpPr/>
          <p:nvPr/>
        </p:nvCxnSpPr>
        <p:spPr>
          <a:xfrm>
            <a:off x="1508760" y="5483352"/>
            <a:ext cx="200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6E16CF-1C83-40BF-86F6-BE49FE407ACC}"/>
              </a:ext>
            </a:extLst>
          </p:cNvPr>
          <p:cNvCxnSpPr/>
          <p:nvPr/>
        </p:nvCxnSpPr>
        <p:spPr>
          <a:xfrm>
            <a:off x="2796190" y="4084320"/>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B06084A-902F-4CA9-80F7-E52A47C73F62}"/>
              </a:ext>
            </a:extLst>
          </p:cNvPr>
          <p:cNvCxnSpPr/>
          <p:nvPr/>
        </p:nvCxnSpPr>
        <p:spPr>
          <a:xfrm>
            <a:off x="2770632" y="4276344"/>
            <a:ext cx="737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AE46721-58C1-4238-A8E3-044814F82D44}"/>
              </a:ext>
            </a:extLst>
          </p:cNvPr>
          <p:cNvCxnSpPr/>
          <p:nvPr/>
        </p:nvCxnSpPr>
        <p:spPr>
          <a:xfrm>
            <a:off x="4102608" y="4276344"/>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CCCCEC-C7D7-4051-A19B-3BE845433FE7}"/>
              </a:ext>
            </a:extLst>
          </p:cNvPr>
          <p:cNvCxnSpPr/>
          <p:nvPr/>
        </p:nvCxnSpPr>
        <p:spPr>
          <a:xfrm>
            <a:off x="4125817" y="4783836"/>
            <a:ext cx="62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70C927A-B80E-404B-B89E-470194FC1E1A}"/>
              </a:ext>
            </a:extLst>
          </p:cNvPr>
          <p:cNvCxnSpPr/>
          <p:nvPr/>
        </p:nvCxnSpPr>
        <p:spPr>
          <a:xfrm>
            <a:off x="5541519" y="418871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5427A76-B19E-49DB-9BA8-10115E8D3AE1}"/>
              </a:ext>
            </a:extLst>
          </p:cNvPr>
          <p:cNvCxnSpPr/>
          <p:nvPr/>
        </p:nvCxnSpPr>
        <p:spPr>
          <a:xfrm>
            <a:off x="5530136" y="3685794"/>
            <a:ext cx="77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7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8089-4E2E-4E34-A69C-B63A5C252E37}"/>
              </a:ext>
            </a:extLst>
          </p:cNvPr>
          <p:cNvSpPr>
            <a:spLocks noGrp="1"/>
          </p:cNvSpPr>
          <p:nvPr>
            <p:ph type="ctrTitle"/>
          </p:nvPr>
        </p:nvSpPr>
        <p:spPr>
          <a:xfrm>
            <a:off x="225552" y="153099"/>
            <a:ext cx="9144000" cy="1154493"/>
          </a:xfrm>
        </p:spPr>
        <p:txBody>
          <a:bodyPr/>
          <a:lstStyle/>
          <a:p>
            <a:r>
              <a:rPr lang="en-CA" dirty="0"/>
              <a:t>Instruction Conveyor Belt</a:t>
            </a:r>
          </a:p>
        </p:txBody>
      </p:sp>
      <p:sp>
        <p:nvSpPr>
          <p:cNvPr id="4" name="Rectangle 3">
            <a:extLst>
              <a:ext uri="{FF2B5EF4-FFF2-40B4-BE49-F238E27FC236}">
                <a16:creationId xmlns:a16="http://schemas.microsoft.com/office/drawing/2014/main" id="{F2616649-3C74-42E8-841D-EE72D205D42A}"/>
              </a:ext>
            </a:extLst>
          </p:cNvPr>
          <p:cNvSpPr/>
          <p:nvPr/>
        </p:nvSpPr>
        <p:spPr>
          <a:xfrm>
            <a:off x="2139696" y="1943100"/>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tail2</a:t>
            </a:r>
          </a:p>
        </p:txBody>
      </p:sp>
      <p:sp>
        <p:nvSpPr>
          <p:cNvPr id="5" name="Rectangle 4">
            <a:extLst>
              <a:ext uri="{FF2B5EF4-FFF2-40B4-BE49-F238E27FC236}">
                <a16:creationId xmlns:a16="http://schemas.microsoft.com/office/drawing/2014/main" id="{F15D2197-6418-40DB-B943-3845E0D88A8B}"/>
              </a:ext>
            </a:extLst>
          </p:cNvPr>
          <p:cNvSpPr/>
          <p:nvPr/>
        </p:nvSpPr>
        <p:spPr>
          <a:xfrm>
            <a:off x="2898648" y="1943100"/>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tail1</a:t>
            </a:r>
          </a:p>
        </p:txBody>
      </p:sp>
      <p:sp>
        <p:nvSpPr>
          <p:cNvPr id="6" name="Rectangle 5">
            <a:extLst>
              <a:ext uri="{FF2B5EF4-FFF2-40B4-BE49-F238E27FC236}">
                <a16:creationId xmlns:a16="http://schemas.microsoft.com/office/drawing/2014/main" id="{DACF6487-4162-4904-B7CA-831DE4BCE335}"/>
              </a:ext>
            </a:extLst>
          </p:cNvPr>
          <p:cNvSpPr/>
          <p:nvPr/>
        </p:nvSpPr>
        <p:spPr>
          <a:xfrm>
            <a:off x="3657600" y="1943100"/>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tail0</a:t>
            </a:r>
          </a:p>
        </p:txBody>
      </p:sp>
      <p:sp>
        <p:nvSpPr>
          <p:cNvPr id="7" name="Rectangle 6">
            <a:extLst>
              <a:ext uri="{FF2B5EF4-FFF2-40B4-BE49-F238E27FC236}">
                <a16:creationId xmlns:a16="http://schemas.microsoft.com/office/drawing/2014/main" id="{B207A1D9-E342-486D-BC42-C0797F374758}"/>
              </a:ext>
            </a:extLst>
          </p:cNvPr>
          <p:cNvSpPr/>
          <p:nvPr/>
        </p:nvSpPr>
        <p:spPr>
          <a:xfrm>
            <a:off x="6579357" y="1938528"/>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head2</a:t>
            </a:r>
          </a:p>
        </p:txBody>
      </p:sp>
      <p:sp>
        <p:nvSpPr>
          <p:cNvPr id="8" name="Rectangle 7">
            <a:extLst>
              <a:ext uri="{FF2B5EF4-FFF2-40B4-BE49-F238E27FC236}">
                <a16:creationId xmlns:a16="http://schemas.microsoft.com/office/drawing/2014/main" id="{4B704DC6-66EA-498F-820A-C12FD3C077CC}"/>
              </a:ext>
            </a:extLst>
          </p:cNvPr>
          <p:cNvSpPr/>
          <p:nvPr/>
        </p:nvSpPr>
        <p:spPr>
          <a:xfrm>
            <a:off x="7338309" y="1938528"/>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head1</a:t>
            </a:r>
          </a:p>
        </p:txBody>
      </p:sp>
      <p:sp>
        <p:nvSpPr>
          <p:cNvPr id="9" name="Rectangle 8">
            <a:extLst>
              <a:ext uri="{FF2B5EF4-FFF2-40B4-BE49-F238E27FC236}">
                <a16:creationId xmlns:a16="http://schemas.microsoft.com/office/drawing/2014/main" id="{EE38204C-AF26-4836-B7D3-A66B90257417}"/>
              </a:ext>
            </a:extLst>
          </p:cNvPr>
          <p:cNvSpPr/>
          <p:nvPr/>
        </p:nvSpPr>
        <p:spPr>
          <a:xfrm>
            <a:off x="8097261" y="1938528"/>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head0</a:t>
            </a:r>
          </a:p>
        </p:txBody>
      </p:sp>
      <p:cxnSp>
        <p:nvCxnSpPr>
          <p:cNvPr id="11" name="Straight Arrow Connector 10">
            <a:extLst>
              <a:ext uri="{FF2B5EF4-FFF2-40B4-BE49-F238E27FC236}">
                <a16:creationId xmlns:a16="http://schemas.microsoft.com/office/drawing/2014/main" id="{528C03DD-8B11-4959-AF03-56E5BC3F3090}"/>
              </a:ext>
            </a:extLst>
          </p:cNvPr>
          <p:cNvCxnSpPr>
            <a:cxnSpLocks/>
            <a:stCxn id="6" idx="3"/>
            <a:endCxn id="21" idx="1"/>
          </p:cNvCxnSpPr>
          <p:nvPr/>
        </p:nvCxnSpPr>
        <p:spPr>
          <a:xfrm>
            <a:off x="4416552" y="2121408"/>
            <a:ext cx="299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F9C69A-3467-4AA3-9DA4-F32DA75652C6}"/>
              </a:ext>
            </a:extLst>
          </p:cNvPr>
          <p:cNvSpPr txBox="1"/>
          <p:nvPr/>
        </p:nvSpPr>
        <p:spPr>
          <a:xfrm>
            <a:off x="868680" y="2935224"/>
            <a:ext cx="10250424" cy="1477328"/>
          </a:xfrm>
          <a:prstGeom prst="rect">
            <a:avLst/>
          </a:prstGeom>
          <a:noFill/>
        </p:spPr>
        <p:txBody>
          <a:bodyPr wrap="square" rtlCol="0">
            <a:spAutoFit/>
          </a:bodyPr>
          <a:lstStyle/>
          <a:p>
            <a:r>
              <a:rPr lang="en-CA" dirty="0"/>
              <a:t>Basic idea is to use </a:t>
            </a:r>
            <a:r>
              <a:rPr lang="en-CA" dirty="0" err="1"/>
              <a:t>fifo’s</a:t>
            </a:r>
            <a:r>
              <a:rPr lang="en-CA" dirty="0"/>
              <a:t> rather than a circular buffer. This is basically a classic split dispatch / </a:t>
            </a:r>
            <a:r>
              <a:rPr lang="en-CA"/>
              <a:t>re-order buffer.</a:t>
            </a:r>
            <a:endParaRPr lang="en-CA" dirty="0"/>
          </a:p>
          <a:p>
            <a:r>
              <a:rPr lang="en-CA" dirty="0"/>
              <a:t>Instructions are queued at tail0, tail1, and tail2 as space allows and shifted towards head0, head1, and head2 as instructions commit to the machine state.</a:t>
            </a:r>
          </a:p>
          <a:p>
            <a:r>
              <a:rPr lang="en-CA" dirty="0"/>
              <a:t>Some management of source / destination tags is required. The tags for a given instruction increment as it passes through to commit.</a:t>
            </a:r>
          </a:p>
        </p:txBody>
      </p:sp>
      <p:cxnSp>
        <p:nvCxnSpPr>
          <p:cNvPr id="14" name="Straight Arrow Connector 13">
            <a:extLst>
              <a:ext uri="{FF2B5EF4-FFF2-40B4-BE49-F238E27FC236}">
                <a16:creationId xmlns:a16="http://schemas.microsoft.com/office/drawing/2014/main" id="{F71A7B2E-F5B0-4F9B-85F2-692A681684BF}"/>
              </a:ext>
            </a:extLst>
          </p:cNvPr>
          <p:cNvCxnSpPr>
            <a:stCxn id="9" idx="3"/>
          </p:cNvCxnSpPr>
          <p:nvPr/>
        </p:nvCxnSpPr>
        <p:spPr>
          <a:xfrm>
            <a:off x="8856213" y="2116836"/>
            <a:ext cx="213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86A73F-E53A-4C34-A142-46209B1599A5}"/>
              </a:ext>
            </a:extLst>
          </p:cNvPr>
          <p:cNvCxnSpPr>
            <a:endCxn id="4" idx="1"/>
          </p:cNvCxnSpPr>
          <p:nvPr/>
        </p:nvCxnSpPr>
        <p:spPr>
          <a:xfrm>
            <a:off x="1783080" y="2121408"/>
            <a:ext cx="356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A84CDE-E45B-4B2E-AB82-9635674B128F}"/>
              </a:ext>
            </a:extLst>
          </p:cNvPr>
          <p:cNvSpPr txBox="1"/>
          <p:nvPr/>
        </p:nvSpPr>
        <p:spPr>
          <a:xfrm>
            <a:off x="1222221" y="1860804"/>
            <a:ext cx="694998" cy="369332"/>
          </a:xfrm>
          <a:prstGeom prst="rect">
            <a:avLst/>
          </a:prstGeom>
          <a:noFill/>
        </p:spPr>
        <p:txBody>
          <a:bodyPr wrap="none" rtlCol="0">
            <a:spAutoFit/>
          </a:bodyPr>
          <a:lstStyle/>
          <a:p>
            <a:r>
              <a:rPr lang="en-CA" dirty="0"/>
              <a:t>Fetch</a:t>
            </a:r>
          </a:p>
        </p:txBody>
      </p:sp>
      <p:sp>
        <p:nvSpPr>
          <p:cNvPr id="18" name="TextBox 17">
            <a:extLst>
              <a:ext uri="{FF2B5EF4-FFF2-40B4-BE49-F238E27FC236}">
                <a16:creationId xmlns:a16="http://schemas.microsoft.com/office/drawing/2014/main" id="{E330AD89-BAC6-417E-8AC8-67CD15BC82CF}"/>
              </a:ext>
            </a:extLst>
          </p:cNvPr>
          <p:cNvSpPr txBox="1"/>
          <p:nvPr/>
        </p:nvSpPr>
        <p:spPr>
          <a:xfrm>
            <a:off x="8951295" y="1828014"/>
            <a:ext cx="928459" cy="369332"/>
          </a:xfrm>
          <a:prstGeom prst="rect">
            <a:avLst/>
          </a:prstGeom>
          <a:noFill/>
        </p:spPr>
        <p:txBody>
          <a:bodyPr wrap="none" rtlCol="0">
            <a:spAutoFit/>
          </a:bodyPr>
          <a:lstStyle/>
          <a:p>
            <a:r>
              <a:rPr lang="en-CA" dirty="0"/>
              <a:t>Commit</a:t>
            </a:r>
          </a:p>
        </p:txBody>
      </p:sp>
      <p:sp>
        <p:nvSpPr>
          <p:cNvPr id="21" name="Rectangle 20">
            <a:extLst>
              <a:ext uri="{FF2B5EF4-FFF2-40B4-BE49-F238E27FC236}">
                <a16:creationId xmlns:a16="http://schemas.microsoft.com/office/drawing/2014/main" id="{4C888B8E-9449-49CD-92E6-F22324A711A6}"/>
              </a:ext>
            </a:extLst>
          </p:cNvPr>
          <p:cNvSpPr/>
          <p:nvPr/>
        </p:nvSpPr>
        <p:spPr>
          <a:xfrm>
            <a:off x="4716190" y="1943100"/>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Execute</a:t>
            </a:r>
          </a:p>
        </p:txBody>
      </p:sp>
      <p:cxnSp>
        <p:nvCxnSpPr>
          <p:cNvPr id="24" name="Straight Arrow Connector 23">
            <a:extLst>
              <a:ext uri="{FF2B5EF4-FFF2-40B4-BE49-F238E27FC236}">
                <a16:creationId xmlns:a16="http://schemas.microsoft.com/office/drawing/2014/main" id="{9B21CF2E-2BC5-478D-8119-9BE5488152BB}"/>
              </a:ext>
            </a:extLst>
          </p:cNvPr>
          <p:cNvCxnSpPr>
            <a:cxnSpLocks/>
            <a:endCxn id="7" idx="1"/>
          </p:cNvCxnSpPr>
          <p:nvPr/>
        </p:nvCxnSpPr>
        <p:spPr>
          <a:xfrm>
            <a:off x="6256907" y="2116836"/>
            <a:ext cx="322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6D476A4-F27C-4304-A17E-965D942A6C83}"/>
              </a:ext>
            </a:extLst>
          </p:cNvPr>
          <p:cNvSpPr/>
          <p:nvPr/>
        </p:nvSpPr>
        <p:spPr>
          <a:xfrm>
            <a:off x="5479124" y="1947672"/>
            <a:ext cx="758952" cy="356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Execute</a:t>
            </a:r>
          </a:p>
        </p:txBody>
      </p:sp>
    </p:spTree>
    <p:extLst>
      <p:ext uri="{BB962C8B-B14F-4D97-AF65-F5344CB8AC3E}">
        <p14:creationId xmlns:p14="http://schemas.microsoft.com/office/powerpoint/2010/main" val="118534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419D-9AB2-44FE-B4BB-2BE6981D7A17}"/>
              </a:ext>
            </a:extLst>
          </p:cNvPr>
          <p:cNvSpPr>
            <a:spLocks noGrp="1"/>
          </p:cNvSpPr>
          <p:nvPr>
            <p:ph type="title"/>
          </p:nvPr>
        </p:nvSpPr>
        <p:spPr/>
        <p:txBody>
          <a:bodyPr/>
          <a:lstStyle/>
          <a:p>
            <a:r>
              <a:rPr lang="en-CA" dirty="0"/>
              <a:t>SMT</a:t>
            </a:r>
          </a:p>
        </p:txBody>
      </p:sp>
      <p:sp>
        <p:nvSpPr>
          <p:cNvPr id="4" name="Rectangle 3">
            <a:extLst>
              <a:ext uri="{FF2B5EF4-FFF2-40B4-BE49-F238E27FC236}">
                <a16:creationId xmlns:a16="http://schemas.microsoft.com/office/drawing/2014/main" id="{16ADE8D6-F5C0-43DF-8E12-6FB8A3E87857}"/>
              </a:ext>
            </a:extLst>
          </p:cNvPr>
          <p:cNvSpPr/>
          <p:nvPr/>
        </p:nvSpPr>
        <p:spPr>
          <a:xfrm>
            <a:off x="2325187"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A</a:t>
            </a:r>
          </a:p>
        </p:txBody>
      </p:sp>
      <p:sp>
        <p:nvSpPr>
          <p:cNvPr id="5" name="Rectangle 4">
            <a:extLst>
              <a:ext uri="{FF2B5EF4-FFF2-40B4-BE49-F238E27FC236}">
                <a16:creationId xmlns:a16="http://schemas.microsoft.com/office/drawing/2014/main" id="{31CC0EB8-FF53-4D57-A29E-960B23601761}"/>
              </a:ext>
            </a:extLst>
          </p:cNvPr>
          <p:cNvSpPr/>
          <p:nvPr/>
        </p:nvSpPr>
        <p:spPr>
          <a:xfrm>
            <a:off x="3853542"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B</a:t>
            </a:r>
          </a:p>
        </p:txBody>
      </p:sp>
      <p:sp>
        <p:nvSpPr>
          <p:cNvPr id="6" name="Rectangle 5">
            <a:extLst>
              <a:ext uri="{FF2B5EF4-FFF2-40B4-BE49-F238E27FC236}">
                <a16:creationId xmlns:a16="http://schemas.microsoft.com/office/drawing/2014/main" id="{28FBC568-5E97-4B04-9BA2-8A1C4C2CC041}"/>
              </a:ext>
            </a:extLst>
          </p:cNvPr>
          <p:cNvSpPr/>
          <p:nvPr/>
        </p:nvSpPr>
        <p:spPr>
          <a:xfrm>
            <a:off x="5551714"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C</a:t>
            </a:r>
          </a:p>
        </p:txBody>
      </p:sp>
      <p:sp>
        <p:nvSpPr>
          <p:cNvPr id="7" name="Rectangle 6">
            <a:extLst>
              <a:ext uri="{FF2B5EF4-FFF2-40B4-BE49-F238E27FC236}">
                <a16:creationId xmlns:a16="http://schemas.microsoft.com/office/drawing/2014/main" id="{24016661-7DD8-45D9-9E33-5C7FD87C4DE3}"/>
              </a:ext>
            </a:extLst>
          </p:cNvPr>
          <p:cNvSpPr/>
          <p:nvPr/>
        </p:nvSpPr>
        <p:spPr>
          <a:xfrm>
            <a:off x="7080069"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D</a:t>
            </a:r>
          </a:p>
        </p:txBody>
      </p:sp>
      <p:sp>
        <p:nvSpPr>
          <p:cNvPr id="8" name="Left Brace 7">
            <a:extLst>
              <a:ext uri="{FF2B5EF4-FFF2-40B4-BE49-F238E27FC236}">
                <a16:creationId xmlns:a16="http://schemas.microsoft.com/office/drawing/2014/main" id="{8D938742-CD2F-4CC2-8A40-031471305398}"/>
              </a:ext>
            </a:extLst>
          </p:cNvPr>
          <p:cNvSpPr/>
          <p:nvPr/>
        </p:nvSpPr>
        <p:spPr>
          <a:xfrm rot="5400000">
            <a:off x="3750759"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a:extLst>
              <a:ext uri="{FF2B5EF4-FFF2-40B4-BE49-F238E27FC236}">
                <a16:creationId xmlns:a16="http://schemas.microsoft.com/office/drawing/2014/main" id="{DED825A3-4933-4B53-84B0-E1ECD7A3ACBC}"/>
              </a:ext>
            </a:extLst>
          </p:cNvPr>
          <p:cNvSpPr/>
          <p:nvPr/>
        </p:nvSpPr>
        <p:spPr>
          <a:xfrm rot="5400000">
            <a:off x="7068728"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871757EE-1875-4133-A82E-8C2A26ADD9FC}"/>
              </a:ext>
            </a:extLst>
          </p:cNvPr>
          <p:cNvSpPr txBox="1"/>
          <p:nvPr/>
        </p:nvSpPr>
        <p:spPr>
          <a:xfrm>
            <a:off x="3301015" y="1502098"/>
            <a:ext cx="1013611" cy="369332"/>
          </a:xfrm>
          <a:prstGeom prst="rect">
            <a:avLst/>
          </a:prstGeom>
          <a:noFill/>
        </p:spPr>
        <p:txBody>
          <a:bodyPr wrap="none" rtlCol="0">
            <a:spAutoFit/>
          </a:bodyPr>
          <a:lstStyle/>
          <a:p>
            <a:r>
              <a:rPr lang="en-CA" dirty="0"/>
              <a:t>Thread 0</a:t>
            </a:r>
          </a:p>
        </p:txBody>
      </p:sp>
      <p:sp>
        <p:nvSpPr>
          <p:cNvPr id="11" name="TextBox 10">
            <a:extLst>
              <a:ext uri="{FF2B5EF4-FFF2-40B4-BE49-F238E27FC236}">
                <a16:creationId xmlns:a16="http://schemas.microsoft.com/office/drawing/2014/main" id="{B6599691-2E61-48B0-95BD-05A541EEE814}"/>
              </a:ext>
            </a:extLst>
          </p:cNvPr>
          <p:cNvSpPr txBox="1"/>
          <p:nvPr/>
        </p:nvSpPr>
        <p:spPr>
          <a:xfrm>
            <a:off x="6618984" y="1502098"/>
            <a:ext cx="1013611" cy="369332"/>
          </a:xfrm>
          <a:prstGeom prst="rect">
            <a:avLst/>
          </a:prstGeom>
          <a:noFill/>
        </p:spPr>
        <p:txBody>
          <a:bodyPr wrap="none" rtlCol="0">
            <a:spAutoFit/>
          </a:bodyPr>
          <a:lstStyle/>
          <a:p>
            <a:r>
              <a:rPr lang="en-CA" dirty="0"/>
              <a:t>Thread 1</a:t>
            </a:r>
          </a:p>
        </p:txBody>
      </p:sp>
      <p:sp>
        <p:nvSpPr>
          <p:cNvPr id="12" name="TextBox 11">
            <a:extLst>
              <a:ext uri="{FF2B5EF4-FFF2-40B4-BE49-F238E27FC236}">
                <a16:creationId xmlns:a16="http://schemas.microsoft.com/office/drawing/2014/main" id="{AE6745A1-3372-4CB4-BCCE-1AC922C8C76F}"/>
              </a:ext>
            </a:extLst>
          </p:cNvPr>
          <p:cNvSpPr txBox="1"/>
          <p:nvPr/>
        </p:nvSpPr>
        <p:spPr>
          <a:xfrm>
            <a:off x="838200" y="3079262"/>
            <a:ext cx="8167557" cy="646331"/>
          </a:xfrm>
          <a:prstGeom prst="rect">
            <a:avLst/>
          </a:prstGeom>
          <a:noFill/>
        </p:spPr>
        <p:txBody>
          <a:bodyPr wrap="none" rtlCol="0">
            <a:spAutoFit/>
          </a:bodyPr>
          <a:lstStyle/>
          <a:p>
            <a:r>
              <a:rPr lang="en-CA" dirty="0"/>
              <a:t>SMT uses the </a:t>
            </a:r>
            <a:r>
              <a:rPr lang="en-CA" dirty="0" err="1"/>
              <a:t>fetchbuf</a:t>
            </a:r>
            <a:r>
              <a:rPr lang="en-CA" dirty="0"/>
              <a:t> pairs independently to fetch two different instruction streams.</a:t>
            </a:r>
          </a:p>
          <a:p>
            <a:r>
              <a:rPr lang="en-CA" dirty="0"/>
              <a:t>Each thread has it’s own program counters.</a:t>
            </a:r>
          </a:p>
        </p:txBody>
      </p:sp>
    </p:spTree>
    <p:extLst>
      <p:ext uri="{BB962C8B-B14F-4D97-AF65-F5344CB8AC3E}">
        <p14:creationId xmlns:p14="http://schemas.microsoft.com/office/powerpoint/2010/main" val="398722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A722371A-8405-41B7-9169-D453809BF86B}"/>
              </a:ext>
            </a:extLst>
          </p:cNvPr>
          <p:cNvCxnSpPr/>
          <p:nvPr/>
        </p:nvCxnSpPr>
        <p:spPr>
          <a:xfrm flipH="1">
            <a:off x="9783328" y="216021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6F47CA-5502-4760-A470-6E71375F7E8F}"/>
              </a:ext>
            </a:extLst>
          </p:cNvPr>
          <p:cNvCxnSpPr/>
          <p:nvPr/>
        </p:nvCxnSpPr>
        <p:spPr>
          <a:xfrm flipH="1">
            <a:off x="9783328" y="202474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BBEE2-07A8-42FA-AB4C-502C4369EFDF}"/>
              </a:ext>
            </a:extLst>
          </p:cNvPr>
          <p:cNvSpPr txBox="1"/>
          <p:nvPr/>
        </p:nvSpPr>
        <p:spPr>
          <a:xfrm>
            <a:off x="10100569" y="1893937"/>
            <a:ext cx="1487908" cy="261610"/>
          </a:xfrm>
          <a:prstGeom prst="rect">
            <a:avLst/>
          </a:prstGeom>
          <a:noFill/>
        </p:spPr>
        <p:txBody>
          <a:bodyPr wrap="none" rtlCol="0">
            <a:spAutoFit/>
          </a:bodyPr>
          <a:lstStyle/>
          <a:p>
            <a:r>
              <a:rPr lang="en-CA" sz="1100" dirty="0"/>
              <a:t>Last single thread </a:t>
            </a:r>
            <a:r>
              <a:rPr lang="en-CA" sz="1100" dirty="0" err="1"/>
              <a:t>insn</a:t>
            </a:r>
            <a:r>
              <a:rPr lang="en-CA" sz="1100" dirty="0"/>
              <a:t>.</a:t>
            </a:r>
          </a:p>
        </p:txBody>
      </p:sp>
      <p:sp>
        <p:nvSpPr>
          <p:cNvPr id="9" name="TextBox 8">
            <a:extLst>
              <a:ext uri="{FF2B5EF4-FFF2-40B4-BE49-F238E27FC236}">
                <a16:creationId xmlns:a16="http://schemas.microsoft.com/office/drawing/2014/main" id="{FDE1AB59-9E10-4920-8ADF-5FC9AF67BAE9}"/>
              </a:ext>
            </a:extLst>
          </p:cNvPr>
          <p:cNvSpPr txBox="1"/>
          <p:nvPr/>
        </p:nvSpPr>
        <p:spPr>
          <a:xfrm>
            <a:off x="354929" y="1091191"/>
            <a:ext cx="9559027" cy="1200329"/>
          </a:xfrm>
          <a:prstGeom prst="rect">
            <a:avLst/>
          </a:prstGeom>
          <a:noFill/>
        </p:spPr>
        <p:txBody>
          <a:bodyPr wrap="none" rtlCol="0">
            <a:spAutoFit/>
          </a:bodyPr>
          <a:lstStyle/>
          <a:p>
            <a:r>
              <a:rPr lang="en-CA" sz="900" dirty="0">
                <a:latin typeface="Courier New" panose="02070309020205020404" pitchFamily="49" charset="0"/>
                <a:cs typeface="Courier New" panose="02070309020205020404" pitchFamily="49" charset="0"/>
              </a:rPr>
              <a:t>.. 0: 0 0 0 0 0 0 0 0 0 a0000001c 0 0 00 0000000000000000 0000000000000000 0000000000000000 1 00 0000000000000000 1 00 fffc0154.v 16  0#</a:t>
            </a:r>
          </a:p>
          <a:p>
            <a:r>
              <a:rPr lang="en-CA" sz="900" dirty="0">
                <a:latin typeface="Courier New" panose="02070309020205020404" pitchFamily="49" charset="0"/>
                <a:cs typeface="Courier New" panose="02070309020205020404" pitchFamily="49" charset="0"/>
              </a:rPr>
              <a:t>.. 1: 0 0 0 0 0 0 0 0 0 a0044081c 0 1 00 0000000141000000 0000000000000044 0000000000000000 1 00 0000000000000000 1 00 fffc0158.^ 01  0#</a:t>
            </a:r>
          </a:p>
          <a:p>
            <a:r>
              <a:rPr lang="en-CA" sz="900" dirty="0">
                <a:latin typeface="Courier New" panose="02070309020205020404" pitchFamily="49" charset="0"/>
                <a:cs typeface="Courier New" panose="02070309020205020404" pitchFamily="49" charset="0"/>
              </a:rPr>
              <a:t>.. 2: 0 0 0 0 0 0 0 0 0 a0044081c 0 1 00 0000000140000000 0000000000000044 0000000000000000 1 00 0000000000010000 1 07 fffc0158.v 17  0#</a:t>
            </a:r>
          </a:p>
          <a:p>
            <a:r>
              <a:rPr lang="en-CA" sz="900" dirty="0">
                <a:latin typeface="Courier New" panose="02070309020205020404" pitchFamily="49" charset="0"/>
                <a:cs typeface="Courier New" panose="02070309020205020404" pitchFamily="49" charset="0"/>
              </a:rPr>
              <a:t>.. 3: 0 0 0 0 0 0 0 0 0 a6618085c 0 1 00 0000000000000001 0000000000006618 0000000141000000 1 01 0000000000000000 1 00 fffc015c.^ 02  0#</a:t>
            </a:r>
          </a:p>
          <a:p>
            <a:r>
              <a:rPr lang="en-CA" sz="900" dirty="0">
                <a:latin typeface="Courier New" panose="02070309020205020404" pitchFamily="49" charset="0"/>
                <a:cs typeface="Courier New" panose="02070309020205020404" pitchFamily="49" charset="0"/>
              </a:rPr>
              <a:t>CQ 4: 0 0 0 0 0 0 0 0 0 a0000001c 0 0 00 0000000000000000 0000000000000000 0000000000000000 1 00 0000000000000000 1 00 fffc0144.v 13  0#</a:t>
            </a:r>
          </a:p>
          <a:p>
            <a:r>
              <a:rPr lang="en-CA" sz="900" dirty="0">
                <a:latin typeface="Courier New" panose="02070309020205020404" pitchFamily="49" charset="0"/>
                <a:cs typeface="Courier New" panose="02070309020205020404" pitchFamily="49" charset="0"/>
              </a:rPr>
              <a:t>.. 5: 0 0 0 0 0 0 0 0 0 a0000001c 0 0 00 0000000000000000 0000000000000000 0000000000000000 1 00 0000000000000000 1 00 fffc0148.v 14  0#</a:t>
            </a:r>
          </a:p>
          <a:p>
            <a:r>
              <a:rPr lang="en-CA" sz="900" dirty="0">
                <a:latin typeface="Courier New" panose="02070309020205020404" pitchFamily="49" charset="0"/>
                <a:cs typeface="Courier New" panose="02070309020205020404" pitchFamily="49" charset="0"/>
              </a:rPr>
              <a:t>.. 6: 0 0 0 0 0 0 0 0 0 a0000001c 0 0 00 0000000000000000 0000000000000000 0000000000000000 1 00 0000000000000000 1 00 fffc014c.v 15  0#</a:t>
            </a:r>
          </a:p>
          <a:p>
            <a:r>
              <a:rPr lang="en-CA" sz="900" dirty="0">
                <a:latin typeface="Courier New" panose="02070309020205020404" pitchFamily="49" charset="0"/>
                <a:cs typeface="Courier New" panose="02070309020205020404" pitchFamily="49" charset="0"/>
              </a:rPr>
              <a:t>.. 7: 0 0 0 0 0 0 0 0 0 a0000001c 0 0 00 0000000000000000 0000000000000000 0000000000000000 1 00 0000000000000000 1 00 fffc0150.^ 00  0#</a:t>
            </a:r>
          </a:p>
        </p:txBody>
      </p:sp>
      <p:sp>
        <p:nvSpPr>
          <p:cNvPr id="10" name="TextBox 9">
            <a:extLst>
              <a:ext uri="{FF2B5EF4-FFF2-40B4-BE49-F238E27FC236}">
                <a16:creationId xmlns:a16="http://schemas.microsoft.com/office/drawing/2014/main" id="{D6F1F657-34F5-436A-A736-CC6EF457AB5B}"/>
              </a:ext>
            </a:extLst>
          </p:cNvPr>
          <p:cNvSpPr txBox="1"/>
          <p:nvPr/>
        </p:nvSpPr>
        <p:spPr>
          <a:xfrm>
            <a:off x="10100569" y="2024742"/>
            <a:ext cx="1293944" cy="261610"/>
          </a:xfrm>
          <a:prstGeom prst="rect">
            <a:avLst/>
          </a:prstGeom>
          <a:noFill/>
        </p:spPr>
        <p:txBody>
          <a:bodyPr wrap="none" rtlCol="0">
            <a:spAutoFit/>
          </a:bodyPr>
          <a:lstStyle/>
          <a:p>
            <a:r>
              <a:rPr lang="en-CA" sz="1100" dirty="0"/>
              <a:t>1</a:t>
            </a:r>
            <a:r>
              <a:rPr lang="en-CA" sz="1100" baseline="30000" dirty="0"/>
              <a:t>st</a:t>
            </a:r>
            <a:r>
              <a:rPr lang="en-CA" sz="1100" dirty="0"/>
              <a:t> </a:t>
            </a:r>
            <a:r>
              <a:rPr lang="en-CA" sz="1100" dirty="0" err="1"/>
              <a:t>insn</a:t>
            </a:r>
            <a:r>
              <a:rPr lang="en-CA" sz="1100" dirty="0"/>
              <a:t> of thread 2.</a:t>
            </a:r>
          </a:p>
        </p:txBody>
      </p:sp>
      <p:cxnSp>
        <p:nvCxnSpPr>
          <p:cNvPr id="12" name="Straight Arrow Connector 11">
            <a:extLst>
              <a:ext uri="{FF2B5EF4-FFF2-40B4-BE49-F238E27FC236}">
                <a16:creationId xmlns:a16="http://schemas.microsoft.com/office/drawing/2014/main" id="{2540A9A8-11A1-4DE3-A384-8754CD68DA3B}"/>
              </a:ext>
            </a:extLst>
          </p:cNvPr>
          <p:cNvCxnSpPr/>
          <p:nvPr/>
        </p:nvCxnSpPr>
        <p:spPr>
          <a:xfrm>
            <a:off x="9358604" y="942392"/>
            <a:ext cx="0" cy="14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BE6058-D6A8-4006-9C45-E697E395681D}"/>
              </a:ext>
            </a:extLst>
          </p:cNvPr>
          <p:cNvCxnSpPr/>
          <p:nvPr/>
        </p:nvCxnSpPr>
        <p:spPr>
          <a:xfrm>
            <a:off x="9367935" y="923731"/>
            <a:ext cx="73263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F34F79-7F07-4AB4-BAC6-D7781A21759C}"/>
              </a:ext>
            </a:extLst>
          </p:cNvPr>
          <p:cNvSpPr txBox="1"/>
          <p:nvPr/>
        </p:nvSpPr>
        <p:spPr>
          <a:xfrm>
            <a:off x="10091095" y="755181"/>
            <a:ext cx="1067921" cy="261610"/>
          </a:xfrm>
          <a:prstGeom prst="rect">
            <a:avLst/>
          </a:prstGeom>
          <a:noFill/>
        </p:spPr>
        <p:txBody>
          <a:bodyPr wrap="none" rtlCol="0">
            <a:spAutoFit/>
          </a:bodyPr>
          <a:lstStyle/>
          <a:p>
            <a:r>
              <a:rPr lang="en-CA" sz="1100" dirty="0"/>
              <a:t>Sequence num.</a:t>
            </a:r>
          </a:p>
        </p:txBody>
      </p:sp>
    </p:spTree>
    <p:extLst>
      <p:ext uri="{BB962C8B-B14F-4D97-AF65-F5344CB8AC3E}">
        <p14:creationId xmlns:p14="http://schemas.microsoft.com/office/powerpoint/2010/main" val="16524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4" name="Rectangle 3">
            <a:extLst>
              <a:ext uri="{FF2B5EF4-FFF2-40B4-BE49-F238E27FC236}">
                <a16:creationId xmlns:a16="http://schemas.microsoft.com/office/drawing/2014/main" id="{9263E40B-BB63-432F-9502-4752DAAA143C}"/>
              </a:ext>
            </a:extLst>
          </p:cNvPr>
          <p:cNvSpPr/>
          <p:nvPr/>
        </p:nvSpPr>
        <p:spPr>
          <a:xfrm>
            <a:off x="24565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5" name="Rectangle 4">
            <a:extLst>
              <a:ext uri="{FF2B5EF4-FFF2-40B4-BE49-F238E27FC236}">
                <a16:creationId xmlns:a16="http://schemas.microsoft.com/office/drawing/2014/main" id="{464A7441-13BE-4FAC-8698-F7EC6A5E8E47}"/>
              </a:ext>
            </a:extLst>
          </p:cNvPr>
          <p:cNvSpPr/>
          <p:nvPr/>
        </p:nvSpPr>
        <p:spPr>
          <a:xfrm>
            <a:off x="34891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r>
              <a:rPr lang="en-CA" dirty="0"/>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r>
              <a:rPr lang="en-CA" dirty="0"/>
              <a:t>1</a:t>
            </a:r>
          </a:p>
        </p:txBody>
      </p:sp>
      <p:sp>
        <p:nvSpPr>
          <p:cNvPr id="8" name="TextBox 7">
            <a:extLst>
              <a:ext uri="{FF2B5EF4-FFF2-40B4-BE49-F238E27FC236}">
                <a16:creationId xmlns:a16="http://schemas.microsoft.com/office/drawing/2014/main" id="{75C53200-5ED1-43F2-BF35-7ECA0026E1D4}"/>
              </a:ext>
            </a:extLst>
          </p:cNvPr>
          <p:cNvSpPr txBox="1"/>
          <p:nvPr/>
        </p:nvSpPr>
        <p:spPr>
          <a:xfrm>
            <a:off x="2822050" y="3429000"/>
            <a:ext cx="301686" cy="369332"/>
          </a:xfrm>
          <a:prstGeom prst="rect">
            <a:avLst/>
          </a:prstGeom>
          <a:noFill/>
        </p:spPr>
        <p:txBody>
          <a:bodyPr wrap="none" rtlCol="0">
            <a:spAutoFit/>
          </a:bodyPr>
          <a:lstStyle/>
          <a:p>
            <a:r>
              <a:rPr lang="en-CA" dirty="0"/>
              <a:t>2</a:t>
            </a:r>
          </a:p>
        </p:txBody>
      </p:sp>
      <p:sp>
        <p:nvSpPr>
          <p:cNvPr id="9" name="TextBox 8">
            <a:extLst>
              <a:ext uri="{FF2B5EF4-FFF2-40B4-BE49-F238E27FC236}">
                <a16:creationId xmlns:a16="http://schemas.microsoft.com/office/drawing/2014/main" id="{C8E9773A-E4A4-4AC4-9F94-6CE75D7B9E58}"/>
              </a:ext>
            </a:extLst>
          </p:cNvPr>
          <p:cNvSpPr txBox="1"/>
          <p:nvPr/>
        </p:nvSpPr>
        <p:spPr>
          <a:xfrm>
            <a:off x="3877188" y="3429000"/>
            <a:ext cx="301686" cy="369332"/>
          </a:xfrm>
          <a:prstGeom prst="rect">
            <a:avLst/>
          </a:prstGeom>
          <a:noFill/>
        </p:spPr>
        <p:txBody>
          <a:bodyPr wrap="none" rtlCol="0">
            <a:spAutoFit/>
          </a:bodyPr>
          <a:lstStyle/>
          <a:p>
            <a:r>
              <a:rPr lang="en-CA" dirty="0"/>
              <a:t>3</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12" name="Rectangle 11">
            <a:extLst>
              <a:ext uri="{FF2B5EF4-FFF2-40B4-BE49-F238E27FC236}">
                <a16:creationId xmlns:a16="http://schemas.microsoft.com/office/drawing/2014/main" id="{1EACA064-E08E-4741-8954-2969D2F03717}"/>
              </a:ext>
            </a:extLst>
          </p:cNvPr>
          <p:cNvSpPr/>
          <p:nvPr/>
        </p:nvSpPr>
        <p:spPr>
          <a:xfrm>
            <a:off x="34891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13" name="Rectangle 12">
            <a:extLst>
              <a:ext uri="{FF2B5EF4-FFF2-40B4-BE49-F238E27FC236}">
                <a16:creationId xmlns:a16="http://schemas.microsoft.com/office/drawing/2014/main" id="{888D14F9-3847-4916-BBAD-028982FE1314}"/>
              </a:ext>
            </a:extLst>
          </p:cNvPr>
          <p:cNvSpPr/>
          <p:nvPr/>
        </p:nvSpPr>
        <p:spPr>
          <a:xfrm>
            <a:off x="45217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14" name="TextBox 13">
            <a:extLst>
              <a:ext uri="{FF2B5EF4-FFF2-40B4-BE49-F238E27FC236}">
                <a16:creationId xmlns:a16="http://schemas.microsoft.com/office/drawing/2014/main" id="{6539232D-9CCB-4235-B449-3B45B83252CD}"/>
              </a:ext>
            </a:extLst>
          </p:cNvPr>
          <p:cNvSpPr txBox="1"/>
          <p:nvPr/>
        </p:nvSpPr>
        <p:spPr>
          <a:xfrm>
            <a:off x="4887226" y="1233311"/>
            <a:ext cx="418704" cy="369332"/>
          </a:xfrm>
          <a:prstGeom prst="rect">
            <a:avLst/>
          </a:prstGeom>
          <a:noFill/>
        </p:spPr>
        <p:txBody>
          <a:bodyPr wrap="none" rtlCol="0">
            <a:spAutoFit/>
          </a:bodyPr>
          <a:lstStyle/>
          <a:p>
            <a:r>
              <a:rPr lang="en-CA" dirty="0"/>
              <a:t>63</a:t>
            </a:r>
          </a:p>
        </p:txBody>
      </p:sp>
      <p:sp>
        <p:nvSpPr>
          <p:cNvPr id="15" name="TextBox 14">
            <a:extLst>
              <a:ext uri="{FF2B5EF4-FFF2-40B4-BE49-F238E27FC236}">
                <a16:creationId xmlns:a16="http://schemas.microsoft.com/office/drawing/2014/main" id="{40154E11-A1D2-4C28-9CD6-8575D1577D22}"/>
              </a:ext>
            </a:extLst>
          </p:cNvPr>
          <p:cNvSpPr txBox="1"/>
          <p:nvPr/>
        </p:nvSpPr>
        <p:spPr>
          <a:xfrm>
            <a:off x="3818679" y="1233311"/>
            <a:ext cx="418704" cy="369332"/>
          </a:xfrm>
          <a:prstGeom prst="rect">
            <a:avLst/>
          </a:prstGeom>
          <a:noFill/>
        </p:spPr>
        <p:txBody>
          <a:bodyPr wrap="none" rtlCol="0">
            <a:spAutoFit/>
          </a:bodyPr>
          <a:lstStyle/>
          <a:p>
            <a:r>
              <a:rPr lang="en-CA" dirty="0"/>
              <a:t>62</a:t>
            </a: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r>
              <a:rPr lang="en-CA" dirty="0"/>
              <a:t>61</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r>
              <a:rPr lang="en-CA" dirty="0"/>
              <a:t>60</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122C956-F8DD-4E86-8938-DD2F2C2265A3}"/>
              </a:ext>
            </a:extLst>
          </p:cNvPr>
          <p:cNvCxnSpPr/>
          <p:nvPr/>
        </p:nvCxnSpPr>
        <p:spPr>
          <a:xfrm flipV="1">
            <a:off x="4018734" y="1233310"/>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156715" y="1689289"/>
            <a:ext cx="1393908" cy="369332"/>
          </a:xfrm>
          <a:prstGeom prst="rect">
            <a:avLst/>
          </a:prstGeom>
          <a:noFill/>
        </p:spPr>
        <p:txBody>
          <a:bodyPr wrap="none" rtlCol="0">
            <a:spAutoFit/>
          </a:bodyPr>
          <a:lstStyle/>
          <a:p>
            <a:r>
              <a:rPr lang="en-CA" dirty="0"/>
              <a:t>14 more sets</a:t>
            </a:r>
          </a:p>
        </p:txBody>
      </p:sp>
    </p:spTree>
    <p:extLst>
      <p:ext uri="{BB962C8B-B14F-4D97-AF65-F5344CB8AC3E}">
        <p14:creationId xmlns:p14="http://schemas.microsoft.com/office/powerpoint/2010/main" val="15374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CC3EF-8316-47CF-AA9D-31CC384AFBBB}"/>
              </a:ext>
            </a:extLst>
          </p:cNvPr>
          <p:cNvSpPr/>
          <p:nvPr/>
        </p:nvSpPr>
        <p:spPr>
          <a:xfrm>
            <a:off x="14369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3" name="Rectangle 2">
            <a:extLst>
              <a:ext uri="{FF2B5EF4-FFF2-40B4-BE49-F238E27FC236}">
                <a16:creationId xmlns:a16="http://schemas.microsoft.com/office/drawing/2014/main" id="{693E1D72-5E08-4096-B87B-FD3194678625}"/>
              </a:ext>
            </a:extLst>
          </p:cNvPr>
          <p:cNvSpPr/>
          <p:nvPr/>
        </p:nvSpPr>
        <p:spPr>
          <a:xfrm>
            <a:off x="23513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4" name="Rectangle 3">
            <a:extLst>
              <a:ext uri="{FF2B5EF4-FFF2-40B4-BE49-F238E27FC236}">
                <a16:creationId xmlns:a16="http://schemas.microsoft.com/office/drawing/2014/main" id="{35E957B7-AEB0-4E17-9A1B-631613C57E2C}"/>
              </a:ext>
            </a:extLst>
          </p:cNvPr>
          <p:cNvSpPr/>
          <p:nvPr/>
        </p:nvSpPr>
        <p:spPr>
          <a:xfrm>
            <a:off x="32657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5" name="Rectangle 4">
            <a:extLst>
              <a:ext uri="{FF2B5EF4-FFF2-40B4-BE49-F238E27FC236}">
                <a16:creationId xmlns:a16="http://schemas.microsoft.com/office/drawing/2014/main" id="{D1112E01-1C9C-411D-9992-0C9716E3262A}"/>
              </a:ext>
            </a:extLst>
          </p:cNvPr>
          <p:cNvSpPr/>
          <p:nvPr/>
        </p:nvSpPr>
        <p:spPr>
          <a:xfrm>
            <a:off x="41801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6" name="Rectangle 5">
            <a:extLst>
              <a:ext uri="{FF2B5EF4-FFF2-40B4-BE49-F238E27FC236}">
                <a16:creationId xmlns:a16="http://schemas.microsoft.com/office/drawing/2014/main" id="{623F7E3E-C7BC-48EB-B284-EF4CB9EF4170}"/>
              </a:ext>
            </a:extLst>
          </p:cNvPr>
          <p:cNvSpPr/>
          <p:nvPr/>
        </p:nvSpPr>
        <p:spPr>
          <a:xfrm>
            <a:off x="14369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7" name="Rectangle 6">
            <a:extLst>
              <a:ext uri="{FF2B5EF4-FFF2-40B4-BE49-F238E27FC236}">
                <a16:creationId xmlns:a16="http://schemas.microsoft.com/office/drawing/2014/main" id="{840A31A5-2B69-41C5-8645-8161D513FFDA}"/>
              </a:ext>
            </a:extLst>
          </p:cNvPr>
          <p:cNvSpPr/>
          <p:nvPr/>
        </p:nvSpPr>
        <p:spPr>
          <a:xfrm>
            <a:off x="23513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8" name="Rectangle 7">
            <a:extLst>
              <a:ext uri="{FF2B5EF4-FFF2-40B4-BE49-F238E27FC236}">
                <a16:creationId xmlns:a16="http://schemas.microsoft.com/office/drawing/2014/main" id="{0A6C1732-D22B-49D2-A84A-072E01B8D176}"/>
              </a:ext>
            </a:extLst>
          </p:cNvPr>
          <p:cNvSpPr/>
          <p:nvPr/>
        </p:nvSpPr>
        <p:spPr>
          <a:xfrm>
            <a:off x="32657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9" name="Rectangle 8">
            <a:extLst>
              <a:ext uri="{FF2B5EF4-FFF2-40B4-BE49-F238E27FC236}">
                <a16:creationId xmlns:a16="http://schemas.microsoft.com/office/drawing/2014/main" id="{93035DE7-819A-43C2-BE7B-76837BD5CCB3}"/>
              </a:ext>
            </a:extLst>
          </p:cNvPr>
          <p:cNvSpPr/>
          <p:nvPr/>
        </p:nvSpPr>
        <p:spPr>
          <a:xfrm>
            <a:off x="41801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Tree>
    <p:extLst>
      <p:ext uri="{BB962C8B-B14F-4D97-AF65-F5344CB8AC3E}">
        <p14:creationId xmlns:p14="http://schemas.microsoft.com/office/powerpoint/2010/main" val="76221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49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AA6D82-F7C0-4283-99D4-EB8CBE5B993B}"/>
              </a:ext>
            </a:extLst>
          </p:cNvPr>
          <p:cNvSpPr/>
          <p:nvPr/>
        </p:nvSpPr>
        <p:spPr>
          <a:xfrm>
            <a:off x="5389879" y="32513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63</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62</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222881" y="1775936"/>
            <a:ext cx="1393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sets</a:t>
            </a:r>
          </a:p>
        </p:txBody>
      </p:sp>
      <p:cxnSp>
        <p:nvCxnSpPr>
          <p:cNvPr id="22" name="Straight Connector 21">
            <a:extLst>
              <a:ext uri="{FF2B5EF4-FFF2-40B4-BE49-F238E27FC236}">
                <a16:creationId xmlns:a16="http://schemas.microsoft.com/office/drawing/2014/main" id="{8D82B9F7-B915-45CF-BA0A-336E9B991A59}"/>
              </a:ext>
            </a:extLst>
          </p:cNvPr>
          <p:cNvCxnSpPr/>
          <p:nvPr/>
        </p:nvCxnSpPr>
        <p:spPr>
          <a:xfrm flipV="1">
            <a:off x="1690078"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AB69B9F-7DAA-4622-A64E-1C0BAE82115F}"/>
              </a:ext>
            </a:extLst>
          </p:cNvPr>
          <p:cNvSpPr/>
          <p:nvPr/>
        </p:nvSpPr>
        <p:spPr>
          <a:xfrm>
            <a:off x="3931193" y="2275114"/>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5" name="Rectangle 24">
            <a:extLst>
              <a:ext uri="{FF2B5EF4-FFF2-40B4-BE49-F238E27FC236}">
                <a16:creationId xmlns:a16="http://schemas.microsoft.com/office/drawing/2014/main" id="{BBA9A67B-264C-470B-90D4-6A2007198353}"/>
              </a:ext>
            </a:extLst>
          </p:cNvPr>
          <p:cNvSpPr/>
          <p:nvPr/>
        </p:nvSpPr>
        <p:spPr>
          <a:xfrm>
            <a:off x="5274801" y="503577"/>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3" name="Rectangle 22">
            <a:extLst>
              <a:ext uri="{FF2B5EF4-FFF2-40B4-BE49-F238E27FC236}">
                <a16:creationId xmlns:a16="http://schemas.microsoft.com/office/drawing/2014/main" id="{DB4C73C0-E0F6-4613-8DDB-766B588EE5E2}"/>
              </a:ext>
            </a:extLst>
          </p:cNvPr>
          <p:cNvSpPr/>
          <p:nvPr/>
        </p:nvSpPr>
        <p:spPr>
          <a:xfrm>
            <a:off x="3769463"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cxnSp>
        <p:nvCxnSpPr>
          <p:cNvPr id="27" name="Straight Connector 26">
            <a:extLst>
              <a:ext uri="{FF2B5EF4-FFF2-40B4-BE49-F238E27FC236}">
                <a16:creationId xmlns:a16="http://schemas.microsoft.com/office/drawing/2014/main" id="{F997C89A-FFC3-4F47-8ACB-99511AEFAC53}"/>
              </a:ext>
            </a:extLst>
          </p:cNvPr>
          <p:cNvCxnSpPr>
            <a:cxnSpLocks/>
          </p:cNvCxnSpPr>
          <p:nvPr/>
        </p:nvCxnSpPr>
        <p:spPr>
          <a:xfrm flipV="1">
            <a:off x="4585952" y="1135292"/>
            <a:ext cx="890392" cy="1139822"/>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35AC4A2-C4FA-45D2-934F-C676FB7BD9EA}"/>
              </a:ext>
            </a:extLst>
          </p:cNvPr>
          <p:cNvSpPr txBox="1"/>
          <p:nvPr/>
        </p:nvSpPr>
        <p:spPr>
          <a:xfrm>
            <a:off x="5028559" y="1690511"/>
            <a:ext cx="1820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registers</a:t>
            </a:r>
          </a:p>
        </p:txBody>
      </p:sp>
      <p:sp>
        <p:nvSpPr>
          <p:cNvPr id="29" name="TextBox 28">
            <a:extLst>
              <a:ext uri="{FF2B5EF4-FFF2-40B4-BE49-F238E27FC236}">
                <a16:creationId xmlns:a16="http://schemas.microsoft.com/office/drawing/2014/main" id="{32CAB99B-C076-4A5F-BA8B-392D6275A975}"/>
              </a:ext>
            </a:extLst>
          </p:cNvPr>
          <p:cNvSpPr txBox="1"/>
          <p:nvPr/>
        </p:nvSpPr>
        <p:spPr>
          <a:xfrm>
            <a:off x="4145801" y="3429000"/>
            <a:ext cx="301686" cy="369332"/>
          </a:xfrm>
          <a:prstGeom prst="rect">
            <a:avLst/>
          </a:prstGeom>
          <a:noFill/>
        </p:spPr>
        <p:txBody>
          <a:bodyPr wrap="none" rtlCol="0">
            <a:spAutoFit/>
          </a:bodyPr>
          <a:lstStyle/>
          <a:p>
            <a:r>
              <a:rPr lang="en-CA" dirty="0"/>
              <a:t>0</a:t>
            </a:r>
          </a:p>
        </p:txBody>
      </p:sp>
      <p:sp>
        <p:nvSpPr>
          <p:cNvPr id="30" name="TextBox 29">
            <a:extLst>
              <a:ext uri="{FF2B5EF4-FFF2-40B4-BE49-F238E27FC236}">
                <a16:creationId xmlns:a16="http://schemas.microsoft.com/office/drawing/2014/main" id="{31267D19-1855-4FA6-B08B-9A360FAD12B4}"/>
              </a:ext>
            </a:extLst>
          </p:cNvPr>
          <p:cNvSpPr txBox="1"/>
          <p:nvPr/>
        </p:nvSpPr>
        <p:spPr>
          <a:xfrm>
            <a:off x="4843943" y="3124591"/>
            <a:ext cx="301686" cy="369332"/>
          </a:xfrm>
          <a:prstGeom prst="rect">
            <a:avLst/>
          </a:prstGeom>
          <a:noFill/>
        </p:spPr>
        <p:txBody>
          <a:bodyPr wrap="none" rtlCol="0">
            <a:spAutoFit/>
          </a:bodyPr>
          <a:lstStyle/>
          <a:p>
            <a:r>
              <a:rPr lang="en-CA" dirty="0"/>
              <a:t>1</a:t>
            </a:r>
          </a:p>
        </p:txBody>
      </p:sp>
      <p:sp>
        <p:nvSpPr>
          <p:cNvPr id="31" name="TextBox 30">
            <a:extLst>
              <a:ext uri="{FF2B5EF4-FFF2-40B4-BE49-F238E27FC236}">
                <a16:creationId xmlns:a16="http://schemas.microsoft.com/office/drawing/2014/main" id="{74604490-2FF0-4980-8F49-25D3712E6454}"/>
              </a:ext>
            </a:extLst>
          </p:cNvPr>
          <p:cNvSpPr txBox="1"/>
          <p:nvPr/>
        </p:nvSpPr>
        <p:spPr>
          <a:xfrm>
            <a:off x="5938904" y="1321179"/>
            <a:ext cx="418704" cy="369332"/>
          </a:xfrm>
          <a:prstGeom prst="rect">
            <a:avLst/>
          </a:prstGeom>
          <a:noFill/>
        </p:spPr>
        <p:txBody>
          <a:bodyPr wrap="none" rtlCol="0">
            <a:spAutoFit/>
          </a:bodyPr>
          <a:lstStyle/>
          <a:p>
            <a:r>
              <a:rPr lang="en-CA" dirty="0"/>
              <a:t>30</a:t>
            </a:r>
          </a:p>
        </p:txBody>
      </p:sp>
      <p:sp>
        <p:nvSpPr>
          <p:cNvPr id="32" name="TextBox 31">
            <a:extLst>
              <a:ext uri="{FF2B5EF4-FFF2-40B4-BE49-F238E27FC236}">
                <a16:creationId xmlns:a16="http://schemas.microsoft.com/office/drawing/2014/main" id="{85E1BF04-73AE-4EF2-B6C2-73D3201EF7C5}"/>
              </a:ext>
            </a:extLst>
          </p:cNvPr>
          <p:cNvSpPr txBox="1"/>
          <p:nvPr/>
        </p:nvSpPr>
        <p:spPr>
          <a:xfrm>
            <a:off x="6273629" y="1144088"/>
            <a:ext cx="418704" cy="369332"/>
          </a:xfrm>
          <a:prstGeom prst="rect">
            <a:avLst/>
          </a:prstGeom>
          <a:noFill/>
        </p:spPr>
        <p:txBody>
          <a:bodyPr wrap="none" rtlCol="0">
            <a:spAutoFit/>
          </a:bodyPr>
          <a:lstStyle/>
          <a:p>
            <a:r>
              <a:rPr lang="en-CA" dirty="0"/>
              <a:t>31</a:t>
            </a:r>
          </a:p>
        </p:txBody>
      </p:sp>
      <p:sp>
        <p:nvSpPr>
          <p:cNvPr id="33" name="Right Brace 32">
            <a:extLst>
              <a:ext uri="{FF2B5EF4-FFF2-40B4-BE49-F238E27FC236}">
                <a16:creationId xmlns:a16="http://schemas.microsoft.com/office/drawing/2014/main" id="{87F352FB-1266-4284-AF62-A774C9C4AAC6}"/>
              </a:ext>
            </a:extLst>
          </p:cNvPr>
          <p:cNvSpPr/>
          <p:nvPr/>
        </p:nvSpPr>
        <p:spPr>
          <a:xfrm>
            <a:off x="5145629" y="2275114"/>
            <a:ext cx="330715"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4" name="TextBox 33">
            <a:extLst>
              <a:ext uri="{FF2B5EF4-FFF2-40B4-BE49-F238E27FC236}">
                <a16:creationId xmlns:a16="http://schemas.microsoft.com/office/drawing/2014/main" id="{9A79EE9A-8EEB-4143-8C3E-56CC9BC85DD8}"/>
              </a:ext>
            </a:extLst>
          </p:cNvPr>
          <p:cNvSpPr txBox="1"/>
          <p:nvPr/>
        </p:nvSpPr>
        <p:spPr>
          <a:xfrm>
            <a:off x="5563378" y="2547648"/>
            <a:ext cx="1341521" cy="369332"/>
          </a:xfrm>
          <a:prstGeom prst="rect">
            <a:avLst/>
          </a:prstGeom>
          <a:noFill/>
        </p:spPr>
        <p:txBody>
          <a:bodyPr wrap="none" rtlCol="0">
            <a:spAutoFit/>
          </a:bodyPr>
          <a:lstStyle/>
          <a:p>
            <a:r>
              <a:rPr lang="en-CA" dirty="0"/>
              <a:t>63 elements</a:t>
            </a:r>
          </a:p>
        </p:txBody>
      </p:sp>
      <p:cxnSp>
        <p:nvCxnSpPr>
          <p:cNvPr id="36" name="Straight Connector 35">
            <a:extLst>
              <a:ext uri="{FF2B5EF4-FFF2-40B4-BE49-F238E27FC236}">
                <a16:creationId xmlns:a16="http://schemas.microsoft.com/office/drawing/2014/main" id="{E1AEC3AC-E913-4F51-88D4-F1599AD65966}"/>
              </a:ext>
            </a:extLst>
          </p:cNvPr>
          <p:cNvCxnSpPr/>
          <p:nvPr/>
        </p:nvCxnSpPr>
        <p:spPr>
          <a:xfrm flipH="1">
            <a:off x="4843943" y="2407298"/>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8AEC01-2FA5-4FE9-B377-4E972B6215A6}"/>
              </a:ext>
            </a:extLst>
          </p:cNvPr>
          <p:cNvCxnSpPr/>
          <p:nvPr/>
        </p:nvCxnSpPr>
        <p:spPr>
          <a:xfrm flipH="1">
            <a:off x="4843943" y="2514600"/>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F9F419-9072-419E-BF1D-21C937292CDB}"/>
              </a:ext>
            </a:extLst>
          </p:cNvPr>
          <p:cNvCxnSpPr>
            <a:stCxn id="24" idx="3"/>
          </p:cNvCxnSpPr>
          <p:nvPr/>
        </p:nvCxnSpPr>
        <p:spPr>
          <a:xfrm flipH="1">
            <a:off x="4843943" y="2732314"/>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39C070-5FD8-47E5-A785-28FDF391B419}"/>
              </a:ext>
            </a:extLst>
          </p:cNvPr>
          <p:cNvCxnSpPr>
            <a:cxnSpLocks/>
          </p:cNvCxnSpPr>
          <p:nvPr/>
        </p:nvCxnSpPr>
        <p:spPr>
          <a:xfrm flipH="1">
            <a:off x="4843943" y="2621902"/>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87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A41A5-3235-4B1E-9468-C922044EFD52}"/>
              </a:ext>
            </a:extLst>
          </p:cNvPr>
          <p:cNvSpPr/>
          <p:nvPr/>
        </p:nvSpPr>
        <p:spPr>
          <a:xfrm>
            <a:off x="408113"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4" name="Rectangle 3">
            <a:extLst>
              <a:ext uri="{FF2B5EF4-FFF2-40B4-BE49-F238E27FC236}">
                <a16:creationId xmlns:a16="http://schemas.microsoft.com/office/drawing/2014/main" id="{299CB0A7-4317-4414-B0DF-019F3F1BB5B8}"/>
              </a:ext>
            </a:extLst>
          </p:cNvPr>
          <p:cNvSpPr/>
          <p:nvPr/>
        </p:nvSpPr>
        <p:spPr>
          <a:xfrm>
            <a:off x="1762780"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5" name="Rectangle 4">
            <a:extLst>
              <a:ext uri="{FF2B5EF4-FFF2-40B4-BE49-F238E27FC236}">
                <a16:creationId xmlns:a16="http://schemas.microsoft.com/office/drawing/2014/main" id="{D777688A-963F-40F2-BC0E-204F11D5DA3A}"/>
              </a:ext>
            </a:extLst>
          </p:cNvPr>
          <p:cNvSpPr/>
          <p:nvPr/>
        </p:nvSpPr>
        <p:spPr>
          <a:xfrm>
            <a:off x="3117447"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6" name="Rectangle 5">
            <a:extLst>
              <a:ext uri="{FF2B5EF4-FFF2-40B4-BE49-F238E27FC236}">
                <a16:creationId xmlns:a16="http://schemas.microsoft.com/office/drawing/2014/main" id="{B17DF59C-1E01-48C5-98E7-43551145171D}"/>
              </a:ext>
            </a:extLst>
          </p:cNvPr>
          <p:cNvSpPr/>
          <p:nvPr/>
        </p:nvSpPr>
        <p:spPr>
          <a:xfrm>
            <a:off x="4472114" y="183545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64 bits</a:t>
            </a:r>
          </a:p>
          <a:p>
            <a:pPr algn="ctr"/>
            <a:r>
              <a:rPr lang="en-CA" sz="1200" dirty="0"/>
              <a:t>Wide memory</a:t>
            </a:r>
          </a:p>
        </p:txBody>
      </p:sp>
      <p:sp>
        <p:nvSpPr>
          <p:cNvPr id="8" name="Minus Sign 7">
            <a:extLst>
              <a:ext uri="{FF2B5EF4-FFF2-40B4-BE49-F238E27FC236}">
                <a16:creationId xmlns:a16="http://schemas.microsoft.com/office/drawing/2014/main" id="{D24540A9-C293-48BB-B83A-A73CF4C3B3BE}"/>
              </a:ext>
            </a:extLst>
          </p:cNvPr>
          <p:cNvSpPr/>
          <p:nvPr/>
        </p:nvSpPr>
        <p:spPr>
          <a:xfrm>
            <a:off x="-208347" y="1193460"/>
            <a:ext cx="9172438" cy="417689"/>
          </a:xfrm>
          <a:prstGeom prst="mathMinu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91070D99-7D8B-4644-896F-60D1B264343B}"/>
              </a:ext>
            </a:extLst>
          </p:cNvPr>
          <p:cNvSpPr/>
          <p:nvPr/>
        </p:nvSpPr>
        <p:spPr>
          <a:xfrm>
            <a:off x="995135"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1946A3F-B740-4FB9-8944-D9D7C10F7F7C}"/>
              </a:ext>
            </a:extLst>
          </p:cNvPr>
          <p:cNvSpPr/>
          <p:nvPr/>
        </p:nvSpPr>
        <p:spPr>
          <a:xfrm>
            <a:off x="2394957"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9E85BB6C-230B-4091-A184-917905E5D22E}"/>
              </a:ext>
            </a:extLst>
          </p:cNvPr>
          <p:cNvSpPr/>
          <p:nvPr/>
        </p:nvSpPr>
        <p:spPr>
          <a:xfrm>
            <a:off x="3794777"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Down 11">
            <a:extLst>
              <a:ext uri="{FF2B5EF4-FFF2-40B4-BE49-F238E27FC236}">
                <a16:creationId xmlns:a16="http://schemas.microsoft.com/office/drawing/2014/main" id="{3454670D-B4EB-443C-B36D-A5760E6D6732}"/>
              </a:ext>
            </a:extLst>
          </p:cNvPr>
          <p:cNvSpPr/>
          <p:nvPr/>
        </p:nvSpPr>
        <p:spPr>
          <a:xfrm>
            <a:off x="5149444"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C3AD2F0C-9DA9-4273-B8A8-710B8869533F}"/>
              </a:ext>
            </a:extLst>
          </p:cNvPr>
          <p:cNvSpPr/>
          <p:nvPr/>
        </p:nvSpPr>
        <p:spPr>
          <a:xfrm>
            <a:off x="3461240" y="9662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400438-B996-447A-A207-9C2DA0B52A6D}"/>
              </a:ext>
            </a:extLst>
          </p:cNvPr>
          <p:cNvSpPr txBox="1"/>
          <p:nvPr/>
        </p:nvSpPr>
        <p:spPr>
          <a:xfrm>
            <a:off x="2300540" y="632154"/>
            <a:ext cx="2641602" cy="369332"/>
          </a:xfrm>
          <a:prstGeom prst="rect">
            <a:avLst/>
          </a:prstGeom>
          <a:noFill/>
        </p:spPr>
        <p:txBody>
          <a:bodyPr wrap="square" rtlCol="0">
            <a:spAutoFit/>
          </a:bodyPr>
          <a:lstStyle/>
          <a:p>
            <a:r>
              <a:rPr lang="en-CA" dirty="0"/>
              <a:t>64 bit input data bus </a:t>
            </a:r>
          </a:p>
        </p:txBody>
      </p:sp>
      <p:sp>
        <p:nvSpPr>
          <p:cNvPr id="15" name="Arrow: Down 14">
            <a:extLst>
              <a:ext uri="{FF2B5EF4-FFF2-40B4-BE49-F238E27FC236}">
                <a16:creationId xmlns:a16="http://schemas.microsoft.com/office/drawing/2014/main" id="{CE0BC2F8-7A32-4EA7-BBEB-ED51CC899F4D}"/>
              </a:ext>
            </a:extLst>
          </p:cNvPr>
          <p:cNvSpPr/>
          <p:nvPr/>
        </p:nvSpPr>
        <p:spPr>
          <a:xfrm>
            <a:off x="722096" y="4298434"/>
            <a:ext cx="5960536" cy="496710"/>
          </a:xfrm>
          <a:prstGeom prst="downArrow">
            <a:avLst>
              <a:gd name="adj1" fmla="val 50000"/>
              <a:gd name="adj2" fmla="val 46539"/>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70AC4A83-604C-43A8-BFB1-09AFFCA8A8F0}"/>
              </a:ext>
            </a:extLst>
          </p:cNvPr>
          <p:cNvSpPr txBox="1"/>
          <p:nvPr/>
        </p:nvSpPr>
        <p:spPr>
          <a:xfrm>
            <a:off x="2521135" y="4940506"/>
            <a:ext cx="2641602" cy="369332"/>
          </a:xfrm>
          <a:prstGeom prst="rect">
            <a:avLst/>
          </a:prstGeom>
          <a:noFill/>
        </p:spPr>
        <p:txBody>
          <a:bodyPr wrap="square" rtlCol="0">
            <a:spAutoFit/>
          </a:bodyPr>
          <a:lstStyle/>
          <a:p>
            <a:r>
              <a:rPr lang="en-CA" dirty="0"/>
              <a:t>288 bit output to L1</a:t>
            </a:r>
          </a:p>
        </p:txBody>
      </p:sp>
      <p:sp>
        <p:nvSpPr>
          <p:cNvPr id="17" name="Rectangle 16">
            <a:extLst>
              <a:ext uri="{FF2B5EF4-FFF2-40B4-BE49-F238E27FC236}">
                <a16:creationId xmlns:a16="http://schemas.microsoft.com/office/drawing/2014/main" id="{96982A47-5E4B-4756-BBCA-BB4C72E8CFB3}"/>
              </a:ext>
            </a:extLst>
          </p:cNvPr>
          <p:cNvSpPr/>
          <p:nvPr/>
        </p:nvSpPr>
        <p:spPr>
          <a:xfrm>
            <a:off x="5826777" y="1835453"/>
            <a:ext cx="75430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32 bits</a:t>
            </a:r>
          </a:p>
          <a:p>
            <a:pPr algn="ctr"/>
            <a:r>
              <a:rPr lang="en-CA" sz="1200" dirty="0"/>
              <a:t>Wide memory</a:t>
            </a:r>
          </a:p>
        </p:txBody>
      </p:sp>
      <p:sp>
        <p:nvSpPr>
          <p:cNvPr id="18" name="Arrow: Down 17">
            <a:extLst>
              <a:ext uri="{FF2B5EF4-FFF2-40B4-BE49-F238E27FC236}">
                <a16:creationId xmlns:a16="http://schemas.microsoft.com/office/drawing/2014/main" id="{CE3FB980-4F92-4B91-87AC-9F22578AACEF}"/>
              </a:ext>
            </a:extLst>
          </p:cNvPr>
          <p:cNvSpPr/>
          <p:nvPr/>
        </p:nvSpPr>
        <p:spPr>
          <a:xfrm>
            <a:off x="6158774" y="142340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954078B4-A0D2-4E84-8C6F-74AF3C4D562C}"/>
              </a:ext>
            </a:extLst>
          </p:cNvPr>
          <p:cNvSpPr txBox="1"/>
          <p:nvPr/>
        </p:nvSpPr>
        <p:spPr>
          <a:xfrm>
            <a:off x="300231" y="5309838"/>
            <a:ext cx="11367049" cy="1569660"/>
          </a:xfrm>
          <a:prstGeom prst="rect">
            <a:avLst/>
          </a:prstGeom>
          <a:noFill/>
        </p:spPr>
        <p:txBody>
          <a:bodyPr wrap="square" rtlCol="0">
            <a:spAutoFit/>
          </a:bodyPr>
          <a:lstStyle/>
          <a:p>
            <a:r>
              <a:rPr lang="en-CA" sz="1200" dirty="0"/>
              <a:t>A cache load reads five words, four words for the cache line and a fifth word which is the first word of the next cache line, and stores four and a half words in the cache. The extra half-word is to accommodate 32 and 48 bit instructions that don’t fit evenly into 256 bits and would overflow a 256 bit cache line. Cache line size is 36 bytes.</a:t>
            </a:r>
          </a:p>
          <a:p>
            <a:r>
              <a:rPr lang="en-CA" sz="1200" dirty="0"/>
              <a:t>An input register is used to feed the L1 cache directly on a load so that it doesn’t have to wait for a read of the L2 cache before proceeding, otherwise there would be an additional three cycle delay during a cache miss.</a:t>
            </a:r>
          </a:p>
          <a:p>
            <a:r>
              <a:rPr lang="en-CA" sz="1200" dirty="0"/>
              <a:t>If there is an error during the fetch, the L1 cache line is loaded with a break instruction corresponding to the error. A subsequent instruction fetch will cause the processor to execute the error routine.</a:t>
            </a:r>
          </a:p>
          <a:p>
            <a:r>
              <a:rPr lang="en-CA" sz="1200" dirty="0"/>
              <a:t>The L2 cache is 18kB (512 rows * 36 bytes) composed of block ram which has a three cycle read latency. The L2 cache is four-way set associative.</a:t>
            </a:r>
          </a:p>
          <a:p>
            <a:endParaRPr lang="en-CA" sz="1200" dirty="0"/>
          </a:p>
        </p:txBody>
      </p:sp>
      <p:sp>
        <p:nvSpPr>
          <p:cNvPr id="7" name="Trapezoid 6">
            <a:extLst>
              <a:ext uri="{FF2B5EF4-FFF2-40B4-BE49-F238E27FC236}">
                <a16:creationId xmlns:a16="http://schemas.microsoft.com/office/drawing/2014/main" id="{0F846C37-13E0-4627-95AC-CE47BAEFE674}"/>
              </a:ext>
            </a:extLst>
          </p:cNvPr>
          <p:cNvSpPr/>
          <p:nvPr/>
        </p:nvSpPr>
        <p:spPr>
          <a:xfrm rot="10800000">
            <a:off x="489136" y="3910422"/>
            <a:ext cx="6498348" cy="388011"/>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CA" sz="1200" dirty="0"/>
              <a:t>Mux</a:t>
            </a:r>
          </a:p>
        </p:txBody>
      </p:sp>
      <p:sp>
        <p:nvSpPr>
          <p:cNvPr id="19" name="Rectangle 18">
            <a:extLst>
              <a:ext uri="{FF2B5EF4-FFF2-40B4-BE49-F238E27FC236}">
                <a16:creationId xmlns:a16="http://schemas.microsoft.com/office/drawing/2014/main" id="{F960CEF2-0C8B-4FFF-98EE-AAA8896839AE}"/>
              </a:ext>
            </a:extLst>
          </p:cNvPr>
          <p:cNvSpPr/>
          <p:nvPr/>
        </p:nvSpPr>
        <p:spPr>
          <a:xfrm>
            <a:off x="5270853" y="3190191"/>
            <a:ext cx="4058339" cy="279893"/>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Input register 288 bits</a:t>
            </a:r>
          </a:p>
        </p:txBody>
      </p:sp>
      <p:cxnSp>
        <p:nvCxnSpPr>
          <p:cNvPr id="21" name="Straight Arrow Connector 20">
            <a:extLst>
              <a:ext uri="{FF2B5EF4-FFF2-40B4-BE49-F238E27FC236}">
                <a16:creationId xmlns:a16="http://schemas.microsoft.com/office/drawing/2014/main" id="{9D840BC0-13FB-4D02-88CE-A9B89B7BFE60}"/>
              </a:ext>
            </a:extLst>
          </p:cNvPr>
          <p:cNvCxnSpPr>
            <a:cxnSpLocks/>
          </p:cNvCxnSpPr>
          <p:nvPr/>
        </p:nvCxnSpPr>
        <p:spPr>
          <a:xfrm>
            <a:off x="7661449" y="1432332"/>
            <a:ext cx="0" cy="10804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C6610-C46D-4245-AF29-DDC0521A8E5B}"/>
              </a:ext>
            </a:extLst>
          </p:cNvPr>
          <p:cNvCxnSpPr/>
          <p:nvPr/>
        </p:nvCxnSpPr>
        <p:spPr>
          <a:xfrm>
            <a:off x="6249085" y="3470084"/>
            <a:ext cx="0" cy="4403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7D0091D4-A0BC-4D7F-8A08-E5BED38C6C33}"/>
              </a:ext>
            </a:extLst>
          </p:cNvPr>
          <p:cNvSpPr/>
          <p:nvPr/>
        </p:nvSpPr>
        <p:spPr>
          <a:xfrm>
            <a:off x="3127282" y="2760783"/>
            <a:ext cx="1069155" cy="1160569"/>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rapezoid 26">
            <a:extLst>
              <a:ext uri="{FF2B5EF4-FFF2-40B4-BE49-F238E27FC236}">
                <a16:creationId xmlns:a16="http://schemas.microsoft.com/office/drawing/2014/main" id="{30A25EC1-A3AF-4A91-A0BF-4CFA60554351}"/>
              </a:ext>
            </a:extLst>
          </p:cNvPr>
          <p:cNvSpPr/>
          <p:nvPr/>
        </p:nvSpPr>
        <p:spPr>
          <a:xfrm rot="10800000">
            <a:off x="7110261" y="2531468"/>
            <a:ext cx="3158863" cy="289250"/>
          </a:xfrm>
          <a:prstGeom prst="trapezoid">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CA" sz="1200" dirty="0"/>
              <a:t>Mux</a:t>
            </a:r>
          </a:p>
        </p:txBody>
      </p:sp>
      <p:sp>
        <p:nvSpPr>
          <p:cNvPr id="33" name="Rectangle 32">
            <a:extLst>
              <a:ext uri="{FF2B5EF4-FFF2-40B4-BE49-F238E27FC236}">
                <a16:creationId xmlns:a16="http://schemas.microsoft.com/office/drawing/2014/main" id="{A80C2CD8-5AF4-43A6-ADAA-805152290025}"/>
              </a:ext>
            </a:extLst>
          </p:cNvPr>
          <p:cNvSpPr/>
          <p:nvPr/>
        </p:nvSpPr>
        <p:spPr>
          <a:xfrm>
            <a:off x="8400628" y="1664124"/>
            <a:ext cx="1346372" cy="421923"/>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Bus Error Code</a:t>
            </a:r>
          </a:p>
        </p:txBody>
      </p:sp>
      <p:cxnSp>
        <p:nvCxnSpPr>
          <p:cNvPr id="34" name="Straight Arrow Connector 33">
            <a:extLst>
              <a:ext uri="{FF2B5EF4-FFF2-40B4-BE49-F238E27FC236}">
                <a16:creationId xmlns:a16="http://schemas.microsoft.com/office/drawing/2014/main" id="{F28197D0-0E02-4E81-A469-C925926076FF}"/>
              </a:ext>
            </a:extLst>
          </p:cNvPr>
          <p:cNvCxnSpPr>
            <a:cxnSpLocks/>
          </p:cNvCxnSpPr>
          <p:nvPr/>
        </p:nvCxnSpPr>
        <p:spPr>
          <a:xfrm>
            <a:off x="9073814" y="2086047"/>
            <a:ext cx="0" cy="4454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87BAB79-EC35-4ECE-AE4D-12A9F45CFB58}"/>
              </a:ext>
            </a:extLst>
          </p:cNvPr>
          <p:cNvCxnSpPr>
            <a:cxnSpLocks/>
          </p:cNvCxnSpPr>
          <p:nvPr/>
        </p:nvCxnSpPr>
        <p:spPr>
          <a:xfrm>
            <a:off x="8172664" y="2820719"/>
            <a:ext cx="0" cy="39561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E71AB9E-EF5D-4025-ADB4-E6D0248C58A6}"/>
              </a:ext>
            </a:extLst>
          </p:cNvPr>
          <p:cNvCxnSpPr/>
          <p:nvPr/>
        </p:nvCxnSpPr>
        <p:spPr>
          <a:xfrm>
            <a:off x="8689692" y="1036178"/>
            <a:ext cx="0" cy="627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3FD89D-330B-4920-9C3B-F1FDE63573E6}"/>
              </a:ext>
            </a:extLst>
          </p:cNvPr>
          <p:cNvCxnSpPr>
            <a:cxnSpLocks/>
          </p:cNvCxnSpPr>
          <p:nvPr/>
        </p:nvCxnSpPr>
        <p:spPr>
          <a:xfrm>
            <a:off x="9073811" y="1036178"/>
            <a:ext cx="0" cy="627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90847BC-1BDE-49E5-82FE-56152C4206A9}"/>
              </a:ext>
            </a:extLst>
          </p:cNvPr>
          <p:cNvSpPr txBox="1"/>
          <p:nvPr/>
        </p:nvSpPr>
        <p:spPr>
          <a:xfrm>
            <a:off x="7734381" y="769143"/>
            <a:ext cx="1044966" cy="369332"/>
          </a:xfrm>
          <a:prstGeom prst="rect">
            <a:avLst/>
          </a:prstGeom>
          <a:noFill/>
        </p:spPr>
        <p:txBody>
          <a:bodyPr wrap="none" rtlCol="0">
            <a:spAutoFit/>
          </a:bodyPr>
          <a:lstStyle/>
          <a:p>
            <a:r>
              <a:rPr lang="en-CA" dirty="0"/>
              <a:t>Bus Error</a:t>
            </a:r>
          </a:p>
        </p:txBody>
      </p:sp>
      <p:sp>
        <p:nvSpPr>
          <p:cNvPr id="44" name="TextBox 43">
            <a:extLst>
              <a:ext uri="{FF2B5EF4-FFF2-40B4-BE49-F238E27FC236}">
                <a16:creationId xmlns:a16="http://schemas.microsoft.com/office/drawing/2014/main" id="{5F6278C1-F979-49B9-8B24-444AED6A8A9B}"/>
              </a:ext>
            </a:extLst>
          </p:cNvPr>
          <p:cNvSpPr txBox="1"/>
          <p:nvPr/>
        </p:nvSpPr>
        <p:spPr>
          <a:xfrm>
            <a:off x="8854370" y="753080"/>
            <a:ext cx="2451825" cy="369332"/>
          </a:xfrm>
          <a:prstGeom prst="rect">
            <a:avLst/>
          </a:prstGeom>
          <a:noFill/>
        </p:spPr>
        <p:txBody>
          <a:bodyPr wrap="none" rtlCol="0">
            <a:spAutoFit/>
          </a:bodyPr>
          <a:lstStyle/>
          <a:p>
            <a:r>
              <a:rPr lang="en-CA" dirty="0"/>
              <a:t>Non-Execute Mem Error</a:t>
            </a:r>
          </a:p>
        </p:txBody>
      </p:sp>
      <p:cxnSp>
        <p:nvCxnSpPr>
          <p:cNvPr id="45" name="Straight Arrow Connector 44">
            <a:extLst>
              <a:ext uri="{FF2B5EF4-FFF2-40B4-BE49-F238E27FC236}">
                <a16:creationId xmlns:a16="http://schemas.microsoft.com/office/drawing/2014/main" id="{0AA829E6-3EB7-44ED-8B54-230F9C5F3A37}"/>
              </a:ext>
            </a:extLst>
          </p:cNvPr>
          <p:cNvCxnSpPr>
            <a:cxnSpLocks/>
          </p:cNvCxnSpPr>
          <p:nvPr/>
        </p:nvCxnSpPr>
        <p:spPr>
          <a:xfrm>
            <a:off x="9469279" y="1214564"/>
            <a:ext cx="0" cy="449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E00123D-8CA1-4C96-A882-693904726276}"/>
              </a:ext>
            </a:extLst>
          </p:cNvPr>
          <p:cNvSpPr txBox="1"/>
          <p:nvPr/>
        </p:nvSpPr>
        <p:spPr>
          <a:xfrm>
            <a:off x="9436981" y="1082977"/>
            <a:ext cx="1938479" cy="369332"/>
          </a:xfrm>
          <a:prstGeom prst="rect">
            <a:avLst/>
          </a:prstGeom>
          <a:noFill/>
        </p:spPr>
        <p:txBody>
          <a:bodyPr wrap="none" rtlCol="0">
            <a:spAutoFit/>
          </a:bodyPr>
          <a:lstStyle/>
          <a:p>
            <a:r>
              <a:rPr lang="en-CA" dirty="0"/>
              <a:t>Privilege Violation</a:t>
            </a:r>
          </a:p>
        </p:txBody>
      </p:sp>
      <p:sp>
        <p:nvSpPr>
          <p:cNvPr id="48" name="TextBox 47">
            <a:extLst>
              <a:ext uri="{FF2B5EF4-FFF2-40B4-BE49-F238E27FC236}">
                <a16:creationId xmlns:a16="http://schemas.microsoft.com/office/drawing/2014/main" id="{70433C95-5F83-4C20-9F71-6C1929BFEAAC}"/>
              </a:ext>
            </a:extLst>
          </p:cNvPr>
          <p:cNvSpPr txBox="1"/>
          <p:nvPr/>
        </p:nvSpPr>
        <p:spPr>
          <a:xfrm>
            <a:off x="179359" y="117514"/>
            <a:ext cx="2947923" cy="461665"/>
          </a:xfrm>
          <a:prstGeom prst="rect">
            <a:avLst/>
          </a:prstGeom>
          <a:noFill/>
        </p:spPr>
        <p:txBody>
          <a:bodyPr wrap="none" rtlCol="0">
            <a:spAutoFit/>
          </a:bodyPr>
          <a:lstStyle/>
          <a:p>
            <a:r>
              <a:rPr lang="en-CA" sz="2400" dirty="0"/>
              <a:t>L2 Cache Organization</a:t>
            </a:r>
          </a:p>
        </p:txBody>
      </p:sp>
    </p:spTree>
    <p:extLst>
      <p:ext uri="{BB962C8B-B14F-4D97-AF65-F5344CB8AC3E}">
        <p14:creationId xmlns:p14="http://schemas.microsoft.com/office/powerpoint/2010/main" val="380872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9C3DCF-09FF-413A-84BA-B61FD6B29EAA}"/>
              </a:ext>
            </a:extLst>
          </p:cNvPr>
          <p:cNvSpPr/>
          <p:nvPr/>
        </p:nvSpPr>
        <p:spPr>
          <a:xfrm>
            <a:off x="1138335" y="1231641"/>
            <a:ext cx="4245428" cy="91440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Cache Ram</a:t>
            </a:r>
          </a:p>
          <a:p>
            <a:pPr algn="ctr"/>
            <a:r>
              <a:rPr lang="en-CA" dirty="0"/>
              <a:t>288 bits wide</a:t>
            </a:r>
          </a:p>
        </p:txBody>
      </p:sp>
      <p:sp>
        <p:nvSpPr>
          <p:cNvPr id="3" name="Flowchart: Manual Operation 2">
            <a:extLst>
              <a:ext uri="{FF2B5EF4-FFF2-40B4-BE49-F238E27FC236}">
                <a16:creationId xmlns:a16="http://schemas.microsoft.com/office/drawing/2014/main" id="{8D3AE878-E323-4551-B046-EA169E4FDA2C}"/>
              </a:ext>
            </a:extLst>
          </p:cNvPr>
          <p:cNvSpPr/>
          <p:nvPr/>
        </p:nvSpPr>
        <p:spPr>
          <a:xfrm>
            <a:off x="1138335" y="2537927"/>
            <a:ext cx="4245428" cy="270588"/>
          </a:xfrm>
          <a:prstGeom prst="flowChartManualOperatio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288 to 48 instr. aligner</a:t>
            </a:r>
          </a:p>
        </p:txBody>
      </p:sp>
      <p:sp>
        <p:nvSpPr>
          <p:cNvPr id="4" name="Arrow: Down 3">
            <a:extLst>
              <a:ext uri="{FF2B5EF4-FFF2-40B4-BE49-F238E27FC236}">
                <a16:creationId xmlns:a16="http://schemas.microsoft.com/office/drawing/2014/main" id="{395BFEB7-007D-400E-9052-2695F8E7AC98}"/>
              </a:ext>
            </a:extLst>
          </p:cNvPr>
          <p:cNvSpPr/>
          <p:nvPr/>
        </p:nvSpPr>
        <p:spPr>
          <a:xfrm>
            <a:off x="1464906"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Down 4">
            <a:extLst>
              <a:ext uri="{FF2B5EF4-FFF2-40B4-BE49-F238E27FC236}">
                <a16:creationId xmlns:a16="http://schemas.microsoft.com/office/drawing/2014/main" id="{382F5725-B03F-40BF-ABAE-B2993171FAD2}"/>
              </a:ext>
            </a:extLst>
          </p:cNvPr>
          <p:cNvSpPr/>
          <p:nvPr/>
        </p:nvSpPr>
        <p:spPr>
          <a:xfrm>
            <a:off x="2028413"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3D8EC352-F55C-4D92-B20C-8AF7663B3E6F}"/>
              </a:ext>
            </a:extLst>
          </p:cNvPr>
          <p:cNvSpPr/>
          <p:nvPr/>
        </p:nvSpPr>
        <p:spPr>
          <a:xfrm>
            <a:off x="2531551"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F287ADD3-FE86-4959-B7D9-5DC44A0F6BAC}"/>
              </a:ext>
            </a:extLst>
          </p:cNvPr>
          <p:cNvSpPr/>
          <p:nvPr/>
        </p:nvSpPr>
        <p:spPr>
          <a:xfrm>
            <a:off x="2988142"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Down 7">
            <a:extLst>
              <a:ext uri="{FF2B5EF4-FFF2-40B4-BE49-F238E27FC236}">
                <a16:creationId xmlns:a16="http://schemas.microsoft.com/office/drawing/2014/main" id="{715F1333-381F-4AB2-B916-04A4B04D47CC}"/>
              </a:ext>
            </a:extLst>
          </p:cNvPr>
          <p:cNvSpPr/>
          <p:nvPr/>
        </p:nvSpPr>
        <p:spPr>
          <a:xfrm>
            <a:off x="355679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A709CE9B-4A01-48D7-969B-E8CC702E850E}"/>
              </a:ext>
            </a:extLst>
          </p:cNvPr>
          <p:cNvSpPr/>
          <p:nvPr/>
        </p:nvSpPr>
        <p:spPr>
          <a:xfrm>
            <a:off x="405656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D269052-DBB1-481F-BF10-3B0A835DEC45}"/>
              </a:ext>
            </a:extLst>
          </p:cNvPr>
          <p:cNvSpPr/>
          <p:nvPr/>
        </p:nvSpPr>
        <p:spPr>
          <a:xfrm>
            <a:off x="455633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2311A723-A8C0-47F9-84D3-FE9F2DA5D476}"/>
              </a:ext>
            </a:extLst>
          </p:cNvPr>
          <p:cNvSpPr/>
          <p:nvPr/>
        </p:nvSpPr>
        <p:spPr>
          <a:xfrm>
            <a:off x="5078964"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Manual Operation 11">
            <a:extLst>
              <a:ext uri="{FF2B5EF4-FFF2-40B4-BE49-F238E27FC236}">
                <a16:creationId xmlns:a16="http://schemas.microsoft.com/office/drawing/2014/main" id="{CEB36980-D9B6-483F-951A-3250C0812E83}"/>
              </a:ext>
            </a:extLst>
          </p:cNvPr>
          <p:cNvSpPr/>
          <p:nvPr/>
        </p:nvSpPr>
        <p:spPr>
          <a:xfrm>
            <a:off x="2988142" y="3410913"/>
            <a:ext cx="1195070" cy="457199"/>
          </a:xfrm>
          <a:prstGeom prst="flowChartManualOperati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 to 1</a:t>
            </a:r>
          </a:p>
        </p:txBody>
      </p:sp>
      <p:sp>
        <p:nvSpPr>
          <p:cNvPr id="13" name="Arrow: Down 12">
            <a:extLst>
              <a:ext uri="{FF2B5EF4-FFF2-40B4-BE49-F238E27FC236}">
                <a16:creationId xmlns:a16="http://schemas.microsoft.com/office/drawing/2014/main" id="{674BEDD9-86ED-46C0-87F2-D5934EEFB8FB}"/>
              </a:ext>
            </a:extLst>
          </p:cNvPr>
          <p:cNvSpPr/>
          <p:nvPr/>
        </p:nvSpPr>
        <p:spPr>
          <a:xfrm>
            <a:off x="3289808" y="2808514"/>
            <a:ext cx="45719" cy="6023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493F81DF-2B2B-436D-B8D1-DC7B1089185B}"/>
              </a:ext>
            </a:extLst>
          </p:cNvPr>
          <p:cNvSpPr txBox="1"/>
          <p:nvPr/>
        </p:nvSpPr>
        <p:spPr>
          <a:xfrm>
            <a:off x="3700922" y="2796049"/>
            <a:ext cx="2416687" cy="369332"/>
          </a:xfrm>
          <a:prstGeom prst="rect">
            <a:avLst/>
          </a:prstGeom>
          <a:noFill/>
        </p:spPr>
        <p:txBody>
          <a:bodyPr wrap="none" rtlCol="0">
            <a:spAutoFit/>
          </a:bodyPr>
          <a:lstStyle/>
          <a:p>
            <a:r>
              <a:rPr lang="en-CA" dirty="0"/>
              <a:t>I-Cache miss instruction</a:t>
            </a:r>
          </a:p>
        </p:txBody>
      </p:sp>
      <p:sp>
        <p:nvSpPr>
          <p:cNvPr id="15" name="TextBox 14">
            <a:extLst>
              <a:ext uri="{FF2B5EF4-FFF2-40B4-BE49-F238E27FC236}">
                <a16:creationId xmlns:a16="http://schemas.microsoft.com/office/drawing/2014/main" id="{F57BE8B6-64B4-401C-9F80-2419931F6D69}"/>
              </a:ext>
            </a:extLst>
          </p:cNvPr>
          <p:cNvSpPr txBox="1"/>
          <p:nvPr/>
        </p:nvSpPr>
        <p:spPr>
          <a:xfrm>
            <a:off x="3922187" y="2997646"/>
            <a:ext cx="2101666" cy="369332"/>
          </a:xfrm>
          <a:prstGeom prst="rect">
            <a:avLst/>
          </a:prstGeom>
          <a:noFill/>
        </p:spPr>
        <p:txBody>
          <a:bodyPr wrap="none" rtlCol="0">
            <a:spAutoFit/>
          </a:bodyPr>
          <a:lstStyle/>
          <a:p>
            <a:r>
              <a:rPr lang="en-CA" dirty="0"/>
              <a:t>Interrupt Instruction</a:t>
            </a:r>
          </a:p>
        </p:txBody>
      </p:sp>
      <p:sp>
        <p:nvSpPr>
          <p:cNvPr id="16" name="Arrow: Bent-Up 15">
            <a:extLst>
              <a:ext uri="{FF2B5EF4-FFF2-40B4-BE49-F238E27FC236}">
                <a16:creationId xmlns:a16="http://schemas.microsoft.com/office/drawing/2014/main" id="{AE95B781-7E01-4A65-B4B7-CCEC2CD4E3FB}"/>
              </a:ext>
            </a:extLst>
          </p:cNvPr>
          <p:cNvSpPr/>
          <p:nvPr/>
        </p:nvSpPr>
        <p:spPr>
          <a:xfrm rot="10800000">
            <a:off x="3556794" y="2936781"/>
            <a:ext cx="122817" cy="457200"/>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Bent-Up 16">
            <a:extLst>
              <a:ext uri="{FF2B5EF4-FFF2-40B4-BE49-F238E27FC236}">
                <a16:creationId xmlns:a16="http://schemas.microsoft.com/office/drawing/2014/main" id="{D6B37794-B872-4105-8FEA-F290C60FB3BC}"/>
              </a:ext>
            </a:extLst>
          </p:cNvPr>
          <p:cNvSpPr/>
          <p:nvPr/>
        </p:nvSpPr>
        <p:spPr>
          <a:xfrm rot="10800000">
            <a:off x="3839467" y="3140325"/>
            <a:ext cx="61409" cy="270588"/>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F19A2CF-A895-4765-80BF-B58A0465393A}"/>
              </a:ext>
            </a:extLst>
          </p:cNvPr>
          <p:cNvSpPr/>
          <p:nvPr/>
        </p:nvSpPr>
        <p:spPr>
          <a:xfrm>
            <a:off x="3547166" y="3868112"/>
            <a:ext cx="153756" cy="4571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D42AD341-7CAC-4316-8D00-216ABD908B3A}"/>
              </a:ext>
            </a:extLst>
          </p:cNvPr>
          <p:cNvSpPr/>
          <p:nvPr/>
        </p:nvSpPr>
        <p:spPr>
          <a:xfrm>
            <a:off x="2577270" y="652782"/>
            <a:ext cx="1425814" cy="570394"/>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1084D8B-57B6-47C7-9C55-4A959810F644}"/>
              </a:ext>
            </a:extLst>
          </p:cNvPr>
          <p:cNvSpPr txBox="1"/>
          <p:nvPr/>
        </p:nvSpPr>
        <p:spPr>
          <a:xfrm>
            <a:off x="1717132" y="272173"/>
            <a:ext cx="3236790" cy="369332"/>
          </a:xfrm>
          <a:prstGeom prst="rect">
            <a:avLst/>
          </a:prstGeom>
          <a:noFill/>
        </p:spPr>
        <p:txBody>
          <a:bodyPr wrap="square" rtlCol="0">
            <a:spAutoFit/>
          </a:bodyPr>
          <a:lstStyle/>
          <a:p>
            <a:r>
              <a:rPr lang="en-CA" dirty="0"/>
              <a:t>288 Bit wide bus from L2 Cache</a:t>
            </a:r>
          </a:p>
        </p:txBody>
      </p:sp>
      <p:sp>
        <p:nvSpPr>
          <p:cNvPr id="21" name="TextBox 20">
            <a:extLst>
              <a:ext uri="{FF2B5EF4-FFF2-40B4-BE49-F238E27FC236}">
                <a16:creationId xmlns:a16="http://schemas.microsoft.com/office/drawing/2014/main" id="{86095F36-9142-4ABD-822E-9152E62A358B}"/>
              </a:ext>
            </a:extLst>
          </p:cNvPr>
          <p:cNvSpPr txBox="1"/>
          <p:nvPr/>
        </p:nvSpPr>
        <p:spPr>
          <a:xfrm>
            <a:off x="5964250" y="652782"/>
            <a:ext cx="5791200" cy="738664"/>
          </a:xfrm>
          <a:prstGeom prst="rect">
            <a:avLst/>
          </a:prstGeom>
          <a:noFill/>
        </p:spPr>
        <p:txBody>
          <a:bodyPr wrap="square" rtlCol="0">
            <a:spAutoFit/>
          </a:bodyPr>
          <a:lstStyle/>
          <a:p>
            <a:r>
              <a:rPr lang="en-CA" sz="1400" dirty="0"/>
              <a:t>There are multiple copies of the L1 cache corresponding to the number of ways parallel of the core. Each copy may operate independently if SMT is enabled or in unison with other copies for a wider instruction fetch.</a:t>
            </a:r>
          </a:p>
        </p:txBody>
      </p:sp>
    </p:spTree>
    <p:extLst>
      <p:ext uri="{BB962C8B-B14F-4D97-AF65-F5344CB8AC3E}">
        <p14:creationId xmlns:p14="http://schemas.microsoft.com/office/powerpoint/2010/main" val="91236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1077</Words>
  <Application>Microsoft Office PowerPoint</Application>
  <PresentationFormat>Widescreen</PresentationFormat>
  <Paragraphs>207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SMT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Queue – Re-order Buffer</vt:lpstr>
      <vt:lpstr>TLB Entries</vt:lpstr>
      <vt:lpstr>Input Data Path</vt:lpstr>
      <vt:lpstr>Instruction Conveyor Belt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cp:lastModifiedBy>
  <cp:revision>41</cp:revision>
  <dcterms:created xsi:type="dcterms:W3CDTF">2018-01-20T03:34:26Z</dcterms:created>
  <dcterms:modified xsi:type="dcterms:W3CDTF">2018-11-21T20:48:30Z</dcterms:modified>
</cp:coreProperties>
</file>