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3" d="100"/>
          <a:sy n="103" d="100"/>
        </p:scale>
        <p:origin x="11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4FA2-0A9C-407C-BBC1-2708BFC39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C4D942D-4BA5-4057-A03A-C9E92C013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4CBDDFD-78BB-47B2-98B0-6E46F3972AF0}"/>
              </a:ext>
            </a:extLst>
          </p:cNvPr>
          <p:cNvSpPr>
            <a:spLocks noGrp="1"/>
          </p:cNvSpPr>
          <p:nvPr>
            <p:ph type="dt" sz="half" idx="10"/>
          </p:nvPr>
        </p:nvSpPr>
        <p:spPr/>
        <p:txBody>
          <a:bodyPr/>
          <a:lstStyle/>
          <a:p>
            <a:fld id="{86E7B0A5-EAB9-495F-9E91-3644B69DD4CA}" type="datetimeFigureOut">
              <a:rPr lang="en-CA" smtClean="0"/>
              <a:t>2018-02-17</a:t>
            </a:fld>
            <a:endParaRPr lang="en-CA"/>
          </a:p>
        </p:txBody>
      </p:sp>
      <p:sp>
        <p:nvSpPr>
          <p:cNvPr id="5" name="Footer Placeholder 4">
            <a:extLst>
              <a:ext uri="{FF2B5EF4-FFF2-40B4-BE49-F238E27FC236}">
                <a16:creationId xmlns:a16="http://schemas.microsoft.com/office/drawing/2014/main" id="{87F607BF-0577-4DA6-BB6D-66FB69FC59F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AB4F00C-C292-493B-9EE2-BFD9FA4BA0DB}"/>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294572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713B-BCC2-42D7-B159-E4DFD0716BE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F6B3C4A-2F87-4779-A709-89B471D8379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41B3766-33C7-424D-9F5B-2662E2096795}"/>
              </a:ext>
            </a:extLst>
          </p:cNvPr>
          <p:cNvSpPr>
            <a:spLocks noGrp="1"/>
          </p:cNvSpPr>
          <p:nvPr>
            <p:ph type="dt" sz="half" idx="10"/>
          </p:nvPr>
        </p:nvSpPr>
        <p:spPr/>
        <p:txBody>
          <a:bodyPr/>
          <a:lstStyle/>
          <a:p>
            <a:fld id="{86E7B0A5-EAB9-495F-9E91-3644B69DD4CA}" type="datetimeFigureOut">
              <a:rPr lang="en-CA" smtClean="0"/>
              <a:t>2018-02-17</a:t>
            </a:fld>
            <a:endParaRPr lang="en-CA"/>
          </a:p>
        </p:txBody>
      </p:sp>
      <p:sp>
        <p:nvSpPr>
          <p:cNvPr id="5" name="Footer Placeholder 4">
            <a:extLst>
              <a:ext uri="{FF2B5EF4-FFF2-40B4-BE49-F238E27FC236}">
                <a16:creationId xmlns:a16="http://schemas.microsoft.com/office/drawing/2014/main" id="{C96EA517-C765-487B-94A0-4CACEB3D8FF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0F7D93E-C4C0-4945-AB30-61074B3EAEFD}"/>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356677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AEFEA-064C-4256-A908-6C8050027B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8080632-E7D5-4CBD-B1A7-D16D238B1C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C2BCA9-A2D7-4C7A-BF78-B26A544EE7B2}"/>
              </a:ext>
            </a:extLst>
          </p:cNvPr>
          <p:cNvSpPr>
            <a:spLocks noGrp="1"/>
          </p:cNvSpPr>
          <p:nvPr>
            <p:ph type="dt" sz="half" idx="10"/>
          </p:nvPr>
        </p:nvSpPr>
        <p:spPr/>
        <p:txBody>
          <a:bodyPr/>
          <a:lstStyle/>
          <a:p>
            <a:fld id="{86E7B0A5-EAB9-495F-9E91-3644B69DD4CA}" type="datetimeFigureOut">
              <a:rPr lang="en-CA" smtClean="0"/>
              <a:t>2018-02-17</a:t>
            </a:fld>
            <a:endParaRPr lang="en-CA"/>
          </a:p>
        </p:txBody>
      </p:sp>
      <p:sp>
        <p:nvSpPr>
          <p:cNvPr id="5" name="Footer Placeholder 4">
            <a:extLst>
              <a:ext uri="{FF2B5EF4-FFF2-40B4-BE49-F238E27FC236}">
                <a16:creationId xmlns:a16="http://schemas.microsoft.com/office/drawing/2014/main" id="{649EDD3E-F166-4E96-BA61-9DF9A9BA8ED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754CFCC-753D-4541-BD7B-E7B35E0B9319}"/>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53006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9994-14CF-4E17-8722-896BFBB9934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E2D8FFE-EE65-4BB4-8AB2-C6305C9BC4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D272CD-E86F-4959-B0CC-A4309C015278}"/>
              </a:ext>
            </a:extLst>
          </p:cNvPr>
          <p:cNvSpPr>
            <a:spLocks noGrp="1"/>
          </p:cNvSpPr>
          <p:nvPr>
            <p:ph type="dt" sz="half" idx="10"/>
          </p:nvPr>
        </p:nvSpPr>
        <p:spPr/>
        <p:txBody>
          <a:bodyPr/>
          <a:lstStyle/>
          <a:p>
            <a:fld id="{86E7B0A5-EAB9-495F-9E91-3644B69DD4CA}" type="datetimeFigureOut">
              <a:rPr lang="en-CA" smtClean="0"/>
              <a:t>2018-02-17</a:t>
            </a:fld>
            <a:endParaRPr lang="en-CA"/>
          </a:p>
        </p:txBody>
      </p:sp>
      <p:sp>
        <p:nvSpPr>
          <p:cNvPr id="5" name="Footer Placeholder 4">
            <a:extLst>
              <a:ext uri="{FF2B5EF4-FFF2-40B4-BE49-F238E27FC236}">
                <a16:creationId xmlns:a16="http://schemas.microsoft.com/office/drawing/2014/main" id="{C14C8A9B-35FD-4A46-8787-78BF28A89DA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D47D43E-FC5C-44B2-B4FC-A897C9F4931A}"/>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412232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9F44D-4FC0-4624-A61A-804332F91D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107C49B-A27A-42EA-A047-1110BF8C0C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E414A9A-4D30-4CEA-BACF-647B2C85DFDF}"/>
              </a:ext>
            </a:extLst>
          </p:cNvPr>
          <p:cNvSpPr>
            <a:spLocks noGrp="1"/>
          </p:cNvSpPr>
          <p:nvPr>
            <p:ph type="dt" sz="half" idx="10"/>
          </p:nvPr>
        </p:nvSpPr>
        <p:spPr/>
        <p:txBody>
          <a:bodyPr/>
          <a:lstStyle/>
          <a:p>
            <a:fld id="{86E7B0A5-EAB9-495F-9E91-3644B69DD4CA}" type="datetimeFigureOut">
              <a:rPr lang="en-CA" smtClean="0"/>
              <a:t>2018-02-17</a:t>
            </a:fld>
            <a:endParaRPr lang="en-CA"/>
          </a:p>
        </p:txBody>
      </p:sp>
      <p:sp>
        <p:nvSpPr>
          <p:cNvPr id="5" name="Footer Placeholder 4">
            <a:extLst>
              <a:ext uri="{FF2B5EF4-FFF2-40B4-BE49-F238E27FC236}">
                <a16:creationId xmlns:a16="http://schemas.microsoft.com/office/drawing/2014/main" id="{A14B6BAA-9573-4DD2-954F-92D502B109F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C429D0-700D-490E-92F9-1336FC11AB89}"/>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6213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33BA-F6DD-44D9-B568-89EB638ADAC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5300608-535F-4EDD-8472-410080C1BD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E2249DFD-D4FB-47C2-86F8-66E17F6017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10B9405-28C3-4589-8BA9-9E6BB1E09CE6}"/>
              </a:ext>
            </a:extLst>
          </p:cNvPr>
          <p:cNvSpPr>
            <a:spLocks noGrp="1"/>
          </p:cNvSpPr>
          <p:nvPr>
            <p:ph type="dt" sz="half" idx="10"/>
          </p:nvPr>
        </p:nvSpPr>
        <p:spPr/>
        <p:txBody>
          <a:bodyPr/>
          <a:lstStyle/>
          <a:p>
            <a:fld id="{86E7B0A5-EAB9-495F-9E91-3644B69DD4CA}" type="datetimeFigureOut">
              <a:rPr lang="en-CA" smtClean="0"/>
              <a:t>2018-02-17</a:t>
            </a:fld>
            <a:endParaRPr lang="en-CA"/>
          </a:p>
        </p:txBody>
      </p:sp>
      <p:sp>
        <p:nvSpPr>
          <p:cNvPr id="6" name="Footer Placeholder 5">
            <a:extLst>
              <a:ext uri="{FF2B5EF4-FFF2-40B4-BE49-F238E27FC236}">
                <a16:creationId xmlns:a16="http://schemas.microsoft.com/office/drawing/2014/main" id="{F8B5801A-8ECF-4A0A-8DB2-4DD41CD387B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D5B0A4F-723F-40E9-9706-C0A6420EDCE0}"/>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17025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63DE-D01F-40AB-8F2A-4BCC50F5597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3848F8C-4FEC-4596-A051-B70A5C7CE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31F034-9037-473F-9215-7A3A325FC2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ADD5550-1314-41AA-860E-EAAF2DE5BA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05A4E4-A99F-4182-992A-4E925940A1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1FF0302E-E2F5-48BA-8677-68F53AE74D2E}"/>
              </a:ext>
            </a:extLst>
          </p:cNvPr>
          <p:cNvSpPr>
            <a:spLocks noGrp="1"/>
          </p:cNvSpPr>
          <p:nvPr>
            <p:ph type="dt" sz="half" idx="10"/>
          </p:nvPr>
        </p:nvSpPr>
        <p:spPr/>
        <p:txBody>
          <a:bodyPr/>
          <a:lstStyle/>
          <a:p>
            <a:fld id="{86E7B0A5-EAB9-495F-9E91-3644B69DD4CA}" type="datetimeFigureOut">
              <a:rPr lang="en-CA" smtClean="0"/>
              <a:t>2018-02-17</a:t>
            </a:fld>
            <a:endParaRPr lang="en-CA"/>
          </a:p>
        </p:txBody>
      </p:sp>
      <p:sp>
        <p:nvSpPr>
          <p:cNvPr id="8" name="Footer Placeholder 7">
            <a:extLst>
              <a:ext uri="{FF2B5EF4-FFF2-40B4-BE49-F238E27FC236}">
                <a16:creationId xmlns:a16="http://schemas.microsoft.com/office/drawing/2014/main" id="{D72E2CCB-2CB9-4D56-8198-738E4FBB454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655A04B-4FEF-496F-939F-1AF93178B078}"/>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142932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BDA8-DD65-4433-ADF9-1FAE50F9E48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F3C7E36-4623-468D-B965-52136F50BF06}"/>
              </a:ext>
            </a:extLst>
          </p:cNvPr>
          <p:cNvSpPr>
            <a:spLocks noGrp="1"/>
          </p:cNvSpPr>
          <p:nvPr>
            <p:ph type="dt" sz="half" idx="10"/>
          </p:nvPr>
        </p:nvSpPr>
        <p:spPr/>
        <p:txBody>
          <a:bodyPr/>
          <a:lstStyle/>
          <a:p>
            <a:fld id="{86E7B0A5-EAB9-495F-9E91-3644B69DD4CA}" type="datetimeFigureOut">
              <a:rPr lang="en-CA" smtClean="0"/>
              <a:t>2018-02-17</a:t>
            </a:fld>
            <a:endParaRPr lang="en-CA"/>
          </a:p>
        </p:txBody>
      </p:sp>
      <p:sp>
        <p:nvSpPr>
          <p:cNvPr id="4" name="Footer Placeholder 3">
            <a:extLst>
              <a:ext uri="{FF2B5EF4-FFF2-40B4-BE49-F238E27FC236}">
                <a16:creationId xmlns:a16="http://schemas.microsoft.com/office/drawing/2014/main" id="{2D05A727-8044-4F3B-AEE0-1EC8D6C890B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EBFE173-9BA7-492A-A3CD-33071007607A}"/>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268397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4E1247-0952-4602-B83A-168637B41219}"/>
              </a:ext>
            </a:extLst>
          </p:cNvPr>
          <p:cNvSpPr>
            <a:spLocks noGrp="1"/>
          </p:cNvSpPr>
          <p:nvPr>
            <p:ph type="dt" sz="half" idx="10"/>
          </p:nvPr>
        </p:nvSpPr>
        <p:spPr/>
        <p:txBody>
          <a:bodyPr/>
          <a:lstStyle/>
          <a:p>
            <a:fld id="{86E7B0A5-EAB9-495F-9E91-3644B69DD4CA}" type="datetimeFigureOut">
              <a:rPr lang="en-CA" smtClean="0"/>
              <a:t>2018-02-17</a:t>
            </a:fld>
            <a:endParaRPr lang="en-CA"/>
          </a:p>
        </p:txBody>
      </p:sp>
      <p:sp>
        <p:nvSpPr>
          <p:cNvPr id="3" name="Footer Placeholder 2">
            <a:extLst>
              <a:ext uri="{FF2B5EF4-FFF2-40B4-BE49-F238E27FC236}">
                <a16:creationId xmlns:a16="http://schemas.microsoft.com/office/drawing/2014/main" id="{CC2075E9-F5E9-4D24-ADF6-0B9E31F8F6F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D84A601-4B90-4B81-84CC-AFFE8F278282}"/>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74887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1778-ED8F-4D04-9170-222D7B710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9F63E4F-CB15-4C15-A595-8990215FA9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44D5012-B116-4595-A9C2-1E8C07169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4FA3E8-687C-46F2-AF7E-82BA243A891A}"/>
              </a:ext>
            </a:extLst>
          </p:cNvPr>
          <p:cNvSpPr>
            <a:spLocks noGrp="1"/>
          </p:cNvSpPr>
          <p:nvPr>
            <p:ph type="dt" sz="half" idx="10"/>
          </p:nvPr>
        </p:nvSpPr>
        <p:spPr/>
        <p:txBody>
          <a:bodyPr/>
          <a:lstStyle/>
          <a:p>
            <a:fld id="{86E7B0A5-EAB9-495F-9E91-3644B69DD4CA}" type="datetimeFigureOut">
              <a:rPr lang="en-CA" smtClean="0"/>
              <a:t>2018-02-17</a:t>
            </a:fld>
            <a:endParaRPr lang="en-CA"/>
          </a:p>
        </p:txBody>
      </p:sp>
      <p:sp>
        <p:nvSpPr>
          <p:cNvPr id="6" name="Footer Placeholder 5">
            <a:extLst>
              <a:ext uri="{FF2B5EF4-FFF2-40B4-BE49-F238E27FC236}">
                <a16:creationId xmlns:a16="http://schemas.microsoft.com/office/drawing/2014/main" id="{9250DBD1-8B52-47BB-A878-AEA6485F460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392B29-7907-41A1-9E4D-6653BA727456}"/>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249012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AF34-0D72-4DA4-9022-78E62BA07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E58F118-DE4D-490A-A90E-7F9A181778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5CC2C1D-01F2-4EC8-9691-DF87BB1EF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75F432-069B-4E8C-A403-93C615AF7C16}"/>
              </a:ext>
            </a:extLst>
          </p:cNvPr>
          <p:cNvSpPr>
            <a:spLocks noGrp="1"/>
          </p:cNvSpPr>
          <p:nvPr>
            <p:ph type="dt" sz="half" idx="10"/>
          </p:nvPr>
        </p:nvSpPr>
        <p:spPr/>
        <p:txBody>
          <a:bodyPr/>
          <a:lstStyle/>
          <a:p>
            <a:fld id="{86E7B0A5-EAB9-495F-9E91-3644B69DD4CA}" type="datetimeFigureOut">
              <a:rPr lang="en-CA" smtClean="0"/>
              <a:t>2018-02-17</a:t>
            </a:fld>
            <a:endParaRPr lang="en-CA"/>
          </a:p>
        </p:txBody>
      </p:sp>
      <p:sp>
        <p:nvSpPr>
          <p:cNvPr id="6" name="Footer Placeholder 5">
            <a:extLst>
              <a:ext uri="{FF2B5EF4-FFF2-40B4-BE49-F238E27FC236}">
                <a16:creationId xmlns:a16="http://schemas.microsoft.com/office/drawing/2014/main" id="{3005BF48-A134-4EEF-94DF-568508C3A62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838BE3D-2F53-4AEC-9E09-D5F8E28E075D}"/>
              </a:ext>
            </a:extLst>
          </p:cNvPr>
          <p:cNvSpPr>
            <a:spLocks noGrp="1"/>
          </p:cNvSpPr>
          <p:nvPr>
            <p:ph type="sldNum" sz="quarter" idx="12"/>
          </p:nvPr>
        </p:nvSpPr>
        <p:spPr/>
        <p:txBody>
          <a:bodyPr/>
          <a:lstStyle/>
          <a:p>
            <a:fld id="{147F434A-9C58-4882-995F-9C794A051D08}" type="slidenum">
              <a:rPr lang="en-CA" smtClean="0"/>
              <a:t>‹#›</a:t>
            </a:fld>
            <a:endParaRPr lang="en-CA"/>
          </a:p>
        </p:txBody>
      </p:sp>
    </p:spTree>
    <p:extLst>
      <p:ext uri="{BB962C8B-B14F-4D97-AF65-F5344CB8AC3E}">
        <p14:creationId xmlns:p14="http://schemas.microsoft.com/office/powerpoint/2010/main" val="4068955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83AD04-AAB2-4AC6-81CB-6E0944628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77371B2-1E1E-4A2E-BE1F-2FCD5EDF9C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8D905F-05EF-4CBB-B15E-27BEBE64D6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7B0A5-EAB9-495F-9E91-3644B69DD4CA}" type="datetimeFigureOut">
              <a:rPr lang="en-CA" smtClean="0"/>
              <a:t>2018-02-17</a:t>
            </a:fld>
            <a:endParaRPr lang="en-CA"/>
          </a:p>
        </p:txBody>
      </p:sp>
      <p:sp>
        <p:nvSpPr>
          <p:cNvPr id="5" name="Footer Placeholder 4">
            <a:extLst>
              <a:ext uri="{FF2B5EF4-FFF2-40B4-BE49-F238E27FC236}">
                <a16:creationId xmlns:a16="http://schemas.microsoft.com/office/drawing/2014/main" id="{7798F43F-4269-4735-9362-7BABE7B30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7B69600-4876-4821-8D2B-9AD5F062E6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F434A-9C58-4882-995F-9C794A051D08}" type="slidenum">
              <a:rPr lang="en-CA" smtClean="0"/>
              <a:t>‹#›</a:t>
            </a:fld>
            <a:endParaRPr lang="en-CA"/>
          </a:p>
        </p:txBody>
      </p:sp>
    </p:spTree>
    <p:extLst>
      <p:ext uri="{BB962C8B-B14F-4D97-AF65-F5344CB8AC3E}">
        <p14:creationId xmlns:p14="http://schemas.microsoft.com/office/powerpoint/2010/main" val="4010571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F45CC4-E6FF-4A7A-94DA-B8CB36D3D5FA}"/>
              </a:ext>
            </a:extLst>
          </p:cNvPr>
          <p:cNvSpPr/>
          <p:nvPr/>
        </p:nvSpPr>
        <p:spPr>
          <a:xfrm>
            <a:off x="1830181" y="1627097"/>
            <a:ext cx="2948474"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Return Address</a:t>
            </a:r>
          </a:p>
        </p:txBody>
      </p:sp>
      <p:sp>
        <p:nvSpPr>
          <p:cNvPr id="6" name="Rectangle 5">
            <a:extLst>
              <a:ext uri="{FF2B5EF4-FFF2-40B4-BE49-F238E27FC236}">
                <a16:creationId xmlns:a16="http://schemas.microsoft.com/office/drawing/2014/main" id="{E4E3953B-91A0-4D7C-93B4-C0B993217B3D}"/>
              </a:ext>
            </a:extLst>
          </p:cNvPr>
          <p:cNvSpPr/>
          <p:nvPr/>
        </p:nvSpPr>
        <p:spPr>
          <a:xfrm>
            <a:off x="1830180" y="2037644"/>
            <a:ext cx="2948475"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Exception Handler Address</a:t>
            </a:r>
          </a:p>
        </p:txBody>
      </p:sp>
      <p:sp>
        <p:nvSpPr>
          <p:cNvPr id="7" name="Rectangle 6">
            <a:extLst>
              <a:ext uri="{FF2B5EF4-FFF2-40B4-BE49-F238E27FC236}">
                <a16:creationId xmlns:a16="http://schemas.microsoft.com/office/drawing/2014/main" id="{96A2E871-719F-4405-877E-E945F71447D3}"/>
              </a:ext>
            </a:extLst>
          </p:cNvPr>
          <p:cNvSpPr/>
          <p:nvPr/>
        </p:nvSpPr>
        <p:spPr>
          <a:xfrm>
            <a:off x="1830180" y="2448191"/>
            <a:ext cx="2948475"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Object List Pointer</a:t>
            </a:r>
          </a:p>
        </p:txBody>
      </p:sp>
      <p:sp>
        <p:nvSpPr>
          <p:cNvPr id="8" name="Rectangle 7">
            <a:extLst>
              <a:ext uri="{FF2B5EF4-FFF2-40B4-BE49-F238E27FC236}">
                <a16:creationId xmlns:a16="http://schemas.microsoft.com/office/drawing/2014/main" id="{5FD86891-916B-4FFF-8C6B-6557B3D07E4B}"/>
              </a:ext>
            </a:extLst>
          </p:cNvPr>
          <p:cNvSpPr/>
          <p:nvPr/>
        </p:nvSpPr>
        <p:spPr>
          <a:xfrm>
            <a:off x="1830180" y="2858738"/>
            <a:ext cx="2948475" cy="410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Previous Frame Pointer</a:t>
            </a:r>
          </a:p>
        </p:txBody>
      </p:sp>
      <p:sp>
        <p:nvSpPr>
          <p:cNvPr id="9" name="Right Brace 8">
            <a:extLst>
              <a:ext uri="{FF2B5EF4-FFF2-40B4-BE49-F238E27FC236}">
                <a16:creationId xmlns:a16="http://schemas.microsoft.com/office/drawing/2014/main" id="{DFC80A41-A5D6-4E0E-A1D5-2DE7EAE579E4}"/>
              </a:ext>
            </a:extLst>
          </p:cNvPr>
          <p:cNvSpPr/>
          <p:nvPr/>
        </p:nvSpPr>
        <p:spPr>
          <a:xfrm>
            <a:off x="4967110" y="1627097"/>
            <a:ext cx="327378" cy="16421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sp>
        <p:nvSpPr>
          <p:cNvPr id="10" name="TextBox 9">
            <a:extLst>
              <a:ext uri="{FF2B5EF4-FFF2-40B4-BE49-F238E27FC236}">
                <a16:creationId xmlns:a16="http://schemas.microsoft.com/office/drawing/2014/main" id="{C0E02971-3242-47E0-A46F-5EBAC836BCC1}"/>
              </a:ext>
            </a:extLst>
          </p:cNvPr>
          <p:cNvSpPr txBox="1"/>
          <p:nvPr/>
        </p:nvSpPr>
        <p:spPr>
          <a:xfrm>
            <a:off x="5482943" y="2284132"/>
            <a:ext cx="1375248" cy="369332"/>
          </a:xfrm>
          <a:prstGeom prst="rect">
            <a:avLst/>
          </a:prstGeom>
          <a:noFill/>
        </p:spPr>
        <p:txBody>
          <a:bodyPr wrap="none" rtlCol="0">
            <a:spAutoFit/>
          </a:bodyPr>
          <a:lstStyle/>
          <a:p>
            <a:r>
              <a:rPr lang="en-CA" dirty="0"/>
              <a:t>Return Block</a:t>
            </a:r>
          </a:p>
        </p:txBody>
      </p:sp>
      <p:sp>
        <p:nvSpPr>
          <p:cNvPr id="11" name="TextBox 10">
            <a:extLst>
              <a:ext uri="{FF2B5EF4-FFF2-40B4-BE49-F238E27FC236}">
                <a16:creationId xmlns:a16="http://schemas.microsoft.com/office/drawing/2014/main" id="{EB3C1FF8-0ADC-4862-A5D9-7E644291D853}"/>
              </a:ext>
            </a:extLst>
          </p:cNvPr>
          <p:cNvSpPr txBox="1"/>
          <p:nvPr/>
        </p:nvSpPr>
        <p:spPr>
          <a:xfrm>
            <a:off x="783288" y="2899953"/>
            <a:ext cx="635110" cy="369332"/>
          </a:xfrm>
          <a:prstGeom prst="rect">
            <a:avLst/>
          </a:prstGeom>
          <a:noFill/>
        </p:spPr>
        <p:txBody>
          <a:bodyPr wrap="none" rtlCol="0">
            <a:spAutoFit/>
          </a:bodyPr>
          <a:lstStyle/>
          <a:p>
            <a:r>
              <a:rPr lang="en-CA" dirty="0"/>
              <a:t>0[</a:t>
            </a:r>
            <a:r>
              <a:rPr lang="en-CA" dirty="0" err="1"/>
              <a:t>fp</a:t>
            </a:r>
            <a:r>
              <a:rPr lang="en-CA" dirty="0"/>
              <a:t>]</a:t>
            </a:r>
          </a:p>
        </p:txBody>
      </p:sp>
      <p:sp>
        <p:nvSpPr>
          <p:cNvPr id="12" name="TextBox 11">
            <a:extLst>
              <a:ext uri="{FF2B5EF4-FFF2-40B4-BE49-F238E27FC236}">
                <a16:creationId xmlns:a16="http://schemas.microsoft.com/office/drawing/2014/main" id="{D0B6263D-6396-4D98-A307-FF5A585791EE}"/>
              </a:ext>
            </a:extLst>
          </p:cNvPr>
          <p:cNvSpPr txBox="1"/>
          <p:nvPr/>
        </p:nvSpPr>
        <p:spPr>
          <a:xfrm>
            <a:off x="712756" y="2434080"/>
            <a:ext cx="705642" cy="369332"/>
          </a:xfrm>
          <a:prstGeom prst="rect">
            <a:avLst/>
          </a:prstGeom>
          <a:noFill/>
        </p:spPr>
        <p:txBody>
          <a:bodyPr wrap="none" rtlCol="0">
            <a:spAutoFit/>
          </a:bodyPr>
          <a:lstStyle/>
          <a:p>
            <a:r>
              <a:rPr lang="en-CA" dirty="0"/>
              <a:t>-8[</a:t>
            </a:r>
            <a:r>
              <a:rPr lang="en-CA" dirty="0" err="1"/>
              <a:t>fp</a:t>
            </a:r>
            <a:r>
              <a:rPr lang="en-CA" dirty="0"/>
              <a:t>]</a:t>
            </a:r>
          </a:p>
        </p:txBody>
      </p:sp>
      <p:sp>
        <p:nvSpPr>
          <p:cNvPr id="13" name="TextBox 12">
            <a:extLst>
              <a:ext uri="{FF2B5EF4-FFF2-40B4-BE49-F238E27FC236}">
                <a16:creationId xmlns:a16="http://schemas.microsoft.com/office/drawing/2014/main" id="{61F2DC16-54E1-43C0-B6FB-360A23AC7639}"/>
              </a:ext>
            </a:extLst>
          </p:cNvPr>
          <p:cNvSpPr txBox="1"/>
          <p:nvPr/>
        </p:nvSpPr>
        <p:spPr>
          <a:xfrm>
            <a:off x="712756" y="2016478"/>
            <a:ext cx="822661" cy="369332"/>
          </a:xfrm>
          <a:prstGeom prst="rect">
            <a:avLst/>
          </a:prstGeom>
          <a:noFill/>
        </p:spPr>
        <p:txBody>
          <a:bodyPr wrap="none" rtlCol="0">
            <a:spAutoFit/>
          </a:bodyPr>
          <a:lstStyle/>
          <a:p>
            <a:r>
              <a:rPr lang="en-CA" dirty="0"/>
              <a:t>-16[</a:t>
            </a:r>
            <a:r>
              <a:rPr lang="en-CA" dirty="0" err="1"/>
              <a:t>fp</a:t>
            </a:r>
            <a:r>
              <a:rPr lang="en-CA" dirty="0"/>
              <a:t>]</a:t>
            </a:r>
          </a:p>
        </p:txBody>
      </p:sp>
      <p:sp>
        <p:nvSpPr>
          <p:cNvPr id="14" name="TextBox 13">
            <a:extLst>
              <a:ext uri="{FF2B5EF4-FFF2-40B4-BE49-F238E27FC236}">
                <a16:creationId xmlns:a16="http://schemas.microsoft.com/office/drawing/2014/main" id="{55DB2F2E-7AC9-4C36-810F-24ED5AEE9259}"/>
              </a:ext>
            </a:extLst>
          </p:cNvPr>
          <p:cNvSpPr txBox="1"/>
          <p:nvPr/>
        </p:nvSpPr>
        <p:spPr>
          <a:xfrm>
            <a:off x="689512" y="1586383"/>
            <a:ext cx="822661" cy="369332"/>
          </a:xfrm>
          <a:prstGeom prst="rect">
            <a:avLst/>
          </a:prstGeom>
          <a:noFill/>
        </p:spPr>
        <p:txBody>
          <a:bodyPr wrap="none" rtlCol="0">
            <a:spAutoFit/>
          </a:bodyPr>
          <a:lstStyle/>
          <a:p>
            <a:r>
              <a:rPr lang="en-CA" dirty="0"/>
              <a:t>-24[</a:t>
            </a:r>
            <a:r>
              <a:rPr lang="en-CA" dirty="0" err="1"/>
              <a:t>fp</a:t>
            </a:r>
            <a:r>
              <a:rPr lang="en-CA" dirty="0"/>
              <a:t>]</a:t>
            </a:r>
          </a:p>
        </p:txBody>
      </p:sp>
      <p:sp>
        <p:nvSpPr>
          <p:cNvPr id="15" name="Rectangle 14">
            <a:extLst>
              <a:ext uri="{FF2B5EF4-FFF2-40B4-BE49-F238E27FC236}">
                <a16:creationId xmlns:a16="http://schemas.microsoft.com/office/drawing/2014/main" id="{C75334DF-5BC5-45A0-86DB-973A221067BA}"/>
              </a:ext>
            </a:extLst>
          </p:cNvPr>
          <p:cNvSpPr/>
          <p:nvPr/>
        </p:nvSpPr>
        <p:spPr>
          <a:xfrm>
            <a:off x="1830180" y="587022"/>
            <a:ext cx="2948474" cy="834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Function Parameters</a:t>
            </a:r>
          </a:p>
        </p:txBody>
      </p:sp>
      <p:sp>
        <p:nvSpPr>
          <p:cNvPr id="16" name="TextBox 15">
            <a:extLst>
              <a:ext uri="{FF2B5EF4-FFF2-40B4-BE49-F238E27FC236}">
                <a16:creationId xmlns:a16="http://schemas.microsoft.com/office/drawing/2014/main" id="{9D72C2CF-E807-4B90-B085-7BCFF649151F}"/>
              </a:ext>
            </a:extLst>
          </p:cNvPr>
          <p:cNvSpPr txBox="1"/>
          <p:nvPr/>
        </p:nvSpPr>
        <p:spPr>
          <a:xfrm>
            <a:off x="712755" y="1145293"/>
            <a:ext cx="822661" cy="369332"/>
          </a:xfrm>
          <a:prstGeom prst="rect">
            <a:avLst/>
          </a:prstGeom>
          <a:noFill/>
        </p:spPr>
        <p:txBody>
          <a:bodyPr wrap="none" rtlCol="0">
            <a:spAutoFit/>
          </a:bodyPr>
          <a:lstStyle/>
          <a:p>
            <a:r>
              <a:rPr lang="en-CA" dirty="0"/>
              <a:t>-32[</a:t>
            </a:r>
            <a:r>
              <a:rPr lang="en-CA" dirty="0" err="1"/>
              <a:t>fp</a:t>
            </a:r>
            <a:r>
              <a:rPr lang="en-CA" dirty="0"/>
              <a:t>]</a:t>
            </a:r>
          </a:p>
        </p:txBody>
      </p:sp>
      <p:sp>
        <p:nvSpPr>
          <p:cNvPr id="2" name="TextBox 1">
            <a:extLst>
              <a:ext uri="{FF2B5EF4-FFF2-40B4-BE49-F238E27FC236}">
                <a16:creationId xmlns:a16="http://schemas.microsoft.com/office/drawing/2014/main" id="{B645A328-88BA-414B-8A9D-1E0E61A9AC5C}"/>
              </a:ext>
            </a:extLst>
          </p:cNvPr>
          <p:cNvSpPr txBox="1"/>
          <p:nvPr/>
        </p:nvSpPr>
        <p:spPr>
          <a:xfrm>
            <a:off x="7268738" y="595546"/>
            <a:ext cx="4028578" cy="1477328"/>
          </a:xfrm>
          <a:prstGeom prst="rect">
            <a:avLst/>
          </a:prstGeom>
          <a:noFill/>
        </p:spPr>
        <p:txBody>
          <a:bodyPr wrap="square" rtlCol="0">
            <a:spAutoFit/>
          </a:bodyPr>
          <a:lstStyle/>
          <a:p>
            <a:r>
              <a:rPr lang="en-CA" dirty="0"/>
              <a:t>Parameters passed on the stack begin at frame pointer minus 32.</a:t>
            </a:r>
          </a:p>
          <a:p>
            <a:endParaRPr lang="en-CA" dirty="0"/>
          </a:p>
          <a:p>
            <a:r>
              <a:rPr lang="en-CA" dirty="0"/>
              <a:t>Local variables are address as positive offsets from the frame pointer.</a:t>
            </a:r>
          </a:p>
        </p:txBody>
      </p:sp>
      <p:sp>
        <p:nvSpPr>
          <p:cNvPr id="17" name="Rectangle 16">
            <a:extLst>
              <a:ext uri="{FF2B5EF4-FFF2-40B4-BE49-F238E27FC236}">
                <a16:creationId xmlns:a16="http://schemas.microsoft.com/office/drawing/2014/main" id="{2476C37C-42CE-4037-BB5E-660C7FB16642}"/>
              </a:ext>
            </a:extLst>
          </p:cNvPr>
          <p:cNvSpPr/>
          <p:nvPr/>
        </p:nvSpPr>
        <p:spPr>
          <a:xfrm>
            <a:off x="1830180" y="3429000"/>
            <a:ext cx="2948474" cy="8348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Function Local Variables</a:t>
            </a:r>
          </a:p>
        </p:txBody>
      </p:sp>
      <p:sp>
        <p:nvSpPr>
          <p:cNvPr id="3" name="TextBox 2">
            <a:extLst>
              <a:ext uri="{FF2B5EF4-FFF2-40B4-BE49-F238E27FC236}">
                <a16:creationId xmlns:a16="http://schemas.microsoft.com/office/drawing/2014/main" id="{46DC0144-D6DF-4955-9DD6-8ECA0A2EFD07}"/>
              </a:ext>
            </a:extLst>
          </p:cNvPr>
          <p:cNvSpPr txBox="1"/>
          <p:nvPr/>
        </p:nvSpPr>
        <p:spPr>
          <a:xfrm>
            <a:off x="7268738" y="2330864"/>
            <a:ext cx="3944794" cy="923330"/>
          </a:xfrm>
          <a:prstGeom prst="rect">
            <a:avLst/>
          </a:prstGeom>
          <a:noFill/>
        </p:spPr>
        <p:txBody>
          <a:bodyPr wrap="square" rtlCol="0">
            <a:spAutoFit/>
          </a:bodyPr>
          <a:lstStyle/>
          <a:p>
            <a:r>
              <a:rPr lang="en-CA" dirty="0"/>
              <a:t>The exception handler address on the stack is the address of the previous function’s exception handler.</a:t>
            </a:r>
          </a:p>
        </p:txBody>
      </p:sp>
      <p:sp>
        <p:nvSpPr>
          <p:cNvPr id="4" name="TextBox 3">
            <a:extLst>
              <a:ext uri="{FF2B5EF4-FFF2-40B4-BE49-F238E27FC236}">
                <a16:creationId xmlns:a16="http://schemas.microsoft.com/office/drawing/2014/main" id="{E7D43337-800F-48E8-8B0D-C4BE036D8F06}"/>
              </a:ext>
            </a:extLst>
          </p:cNvPr>
          <p:cNvSpPr txBox="1"/>
          <p:nvPr/>
        </p:nvSpPr>
        <p:spPr>
          <a:xfrm>
            <a:off x="7268738" y="3512184"/>
            <a:ext cx="3870149" cy="1200329"/>
          </a:xfrm>
          <a:prstGeom prst="rect">
            <a:avLst/>
          </a:prstGeom>
          <a:noFill/>
        </p:spPr>
        <p:txBody>
          <a:bodyPr wrap="square" rtlCol="0">
            <a:spAutoFit/>
          </a:bodyPr>
          <a:lstStyle/>
          <a:p>
            <a:r>
              <a:rPr lang="en-CA" dirty="0"/>
              <a:t>The object list pointer is a pointer to a list of objects allocated with the new operator. The most recently allocated object is at the top of the list.</a:t>
            </a:r>
          </a:p>
        </p:txBody>
      </p:sp>
      <p:sp>
        <p:nvSpPr>
          <p:cNvPr id="18" name="TextBox 17">
            <a:extLst>
              <a:ext uri="{FF2B5EF4-FFF2-40B4-BE49-F238E27FC236}">
                <a16:creationId xmlns:a16="http://schemas.microsoft.com/office/drawing/2014/main" id="{3F4138B0-7E21-4E34-94D7-37BFC7216D65}"/>
              </a:ext>
            </a:extLst>
          </p:cNvPr>
          <p:cNvSpPr txBox="1"/>
          <p:nvPr/>
        </p:nvSpPr>
        <p:spPr>
          <a:xfrm>
            <a:off x="793999" y="5075528"/>
            <a:ext cx="10607019" cy="1200329"/>
          </a:xfrm>
          <a:prstGeom prst="rect">
            <a:avLst/>
          </a:prstGeom>
          <a:noFill/>
        </p:spPr>
        <p:txBody>
          <a:bodyPr wrap="square" rtlCol="0">
            <a:spAutoFit/>
          </a:bodyPr>
          <a:lstStyle/>
          <a:p>
            <a:pPr marL="285750" indent="-285750">
              <a:buFont typeface="Arial" panose="020B0604020202020204" pitchFamily="34" charset="0"/>
              <a:buChar char="•"/>
            </a:pPr>
            <a:r>
              <a:rPr lang="en-CA" dirty="0"/>
              <a:t>Deleting objects in the reverse order that they were allocated in will give the best performance, because then the top object on the object list can be deleted without having to search the object list.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When the function exits any objects remaining on the object list are re-listed on the garbage </a:t>
            </a:r>
            <a:r>
              <a:rPr lang="en-CA"/>
              <a:t>collection list.</a:t>
            </a:r>
            <a:endParaRPr lang="en-CA" dirty="0"/>
          </a:p>
        </p:txBody>
      </p:sp>
    </p:spTree>
    <p:extLst>
      <p:ext uri="{BB962C8B-B14F-4D97-AF65-F5344CB8AC3E}">
        <p14:creationId xmlns:p14="http://schemas.microsoft.com/office/powerpoint/2010/main" val="1251237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3908</TotalTime>
  <Words>170</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Finch</dc:creator>
  <cp:lastModifiedBy>Robert Finch</cp:lastModifiedBy>
  <cp:revision>8</cp:revision>
  <dcterms:created xsi:type="dcterms:W3CDTF">2018-02-14T22:38:49Z</dcterms:created>
  <dcterms:modified xsi:type="dcterms:W3CDTF">2018-02-17T22:43:46Z</dcterms:modified>
</cp:coreProperties>
</file>