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402" r:id="rId5"/>
    <p:sldId id="487" r:id="rId6"/>
    <p:sldId id="488" r:id="rId7"/>
    <p:sldId id="485" r:id="rId8"/>
    <p:sldId id="486" r:id="rId9"/>
    <p:sldId id="4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6BB8F-5F2C-4897-AC4E-044F52F2FA52}" v="579" dt="2021-05-27T11:58:41.037"/>
    <p1510:client id="{BF8A4E99-8145-574C-BA2C-22FEEA73FEBA}" v="28" dt="2021-05-26T13:06:45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602AF-79E4-43A3-9E57-1B6C54E6142C}" type="datetimeFigureOut">
              <a:rPr lang="ko-KR" altLang="en-US" smtClean="0"/>
              <a:t>2021. 6. 3.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DD9E1-2B2A-4C72-9037-5B9FCF280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1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3E0C5-EA8D-40D7-A2A2-D2711CE814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3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3E0C5-EA8D-40D7-A2A2-D2711CE814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7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5018F-451D-4012-9B23-26BD1C92B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3B2D6C-4523-4902-BD0A-FA8B11D1A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C590D-226D-4E94-A609-E03A1E78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C0C6-1CF8-44BC-8858-15D48E5332B5}" type="datetimeFigureOut">
              <a:rPr lang="ko-KR" altLang="en-US" smtClean="0"/>
              <a:t>2021. 6. 3.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67703-2154-4CE6-86F4-BD4AE28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EB61E-B9F4-4DEB-9CD2-EE43AEC8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F0F-6397-4333-BFA7-CCB5BA2D5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1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59FD5-214A-4316-BB5A-250A5C74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690DE-6C1B-4855-AB17-5335E0256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ED23E-7BA9-4FBA-96E2-AD039856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C0C6-1CF8-44BC-8858-15D48E5332B5}" type="datetimeFigureOut">
              <a:rPr lang="ko-KR" altLang="en-US" smtClean="0"/>
              <a:t>2021. 6. 3.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9C004-9C66-4A2F-AC56-8FBED4CA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6A7EB-BE6B-4465-8B4C-3AADD0B9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F0F-6397-4333-BFA7-CCB5BA2D5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0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3448D8-A407-492E-9DEC-6AF80E5B9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2295BC-560A-4C3B-BDD7-BD30BE63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312D6-8959-4D91-86BB-0E9BFF43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C0C6-1CF8-44BC-8858-15D48E5332B5}" type="datetimeFigureOut">
              <a:rPr lang="ko-KR" altLang="en-US" smtClean="0"/>
              <a:t>2021. 6. 3.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AFF7A-6189-4750-B7D8-322A82D6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1B2A3-DF8D-4FA8-AE6B-4FEADA72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F0F-6397-4333-BFA7-CCB5BA2D5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2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7E15-AABB-4138-8D0A-A161D50E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45CF4-D492-4E55-8448-202B10AC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EEC22-EEBB-42E8-8C83-F86BE07F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C0C6-1CF8-44BC-8858-15D48E5332B5}" type="datetimeFigureOut">
              <a:rPr lang="ko-KR" altLang="en-US" smtClean="0"/>
              <a:t>2021. 6. 3.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FEB23-975F-48A9-BF37-FA6DAD05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5D251-ECE9-45AF-A142-E1F959B1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F0F-6397-4333-BFA7-CCB5BA2D5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4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7A6C9-BD99-4AB3-88CB-D170647B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71C5BC-4797-47AC-A7CD-0D6FFCC7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95077-5862-48DC-AFDE-E51C2090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C0C6-1CF8-44BC-8858-15D48E5332B5}" type="datetimeFigureOut">
              <a:rPr lang="ko-KR" altLang="en-US" smtClean="0"/>
              <a:t>2021. 6. 3.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5705B-BDE8-450D-B2B0-862A3021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897E8-7D6B-4FCE-B641-5847812E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F0F-6397-4333-BFA7-CCB5BA2D5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1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E02B6-DCD7-4BCA-B45E-5326A151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67F84-F775-4688-9CE8-A50E90FF7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883C70-1101-4966-B386-2E0D7D91D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8A7523-F387-40E3-A50A-165F5943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C0C6-1CF8-44BC-8858-15D48E5332B5}" type="datetimeFigureOut">
              <a:rPr lang="ko-KR" altLang="en-US" smtClean="0"/>
              <a:t>2021. 6. 3.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11997-DACC-4CC0-A5E7-3E051D33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8C34D-7041-4B59-A5CF-EA66E0C0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F0F-6397-4333-BFA7-CCB5BA2D5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2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1F429-0356-408C-8B0C-AEA3607A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1B329-2300-4B9C-A445-571121D5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69E74-A073-4119-9BA6-9A2F0CD4B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A7B566-BD2A-4691-8702-C7C6F5B54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A2725-47F2-41BB-BBDE-EDD6B04F8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1FB08-303B-4529-85BA-57D784D7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C0C6-1CF8-44BC-8858-15D48E5332B5}" type="datetimeFigureOut">
              <a:rPr lang="ko-KR" altLang="en-US" smtClean="0"/>
              <a:t>2021. 6. 3.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45B6CD-2CB2-4553-923F-7CB9CAD9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18032-A7EE-4DBD-BFD3-1F97D95C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F0F-6397-4333-BFA7-CCB5BA2D5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6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527F5-4EA6-4E6E-AE2E-3E7D8373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47DB9-DC28-4C2F-87C1-0132E255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C0C6-1CF8-44BC-8858-15D48E5332B5}" type="datetimeFigureOut">
              <a:rPr lang="ko-KR" altLang="en-US" smtClean="0"/>
              <a:t>2021. 6. 3.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1E65DD-1275-4BA1-ACFA-C2650011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CC4EE7-8212-4D74-9980-7966391D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F0F-6397-4333-BFA7-CCB5BA2D5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43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7E3EDD-9CC9-4527-BE4A-9A52A1B7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C0C6-1CF8-44BC-8858-15D48E5332B5}" type="datetimeFigureOut">
              <a:rPr lang="ko-KR" altLang="en-US" smtClean="0"/>
              <a:t>2021. 6. 3.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2182AD-A014-4D54-A51B-C25362A5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489B2B-E49E-4DDC-A64E-666DED37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F0F-6397-4333-BFA7-CCB5BA2D5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2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79032-00CA-4319-93EE-92210B8A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6CB8B-3252-494D-8046-42C5BD25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67EB64-2D82-4B7B-B0D5-A9AB5EE1D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73EB7-BE34-4B82-8644-AB8524EC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C0C6-1CF8-44BC-8858-15D48E5332B5}" type="datetimeFigureOut">
              <a:rPr lang="ko-KR" altLang="en-US" smtClean="0"/>
              <a:t>2021. 6. 3.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574DC-5475-405E-8C16-25597754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891F4-2C53-4029-88A3-109F0508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F0F-6397-4333-BFA7-CCB5BA2D5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596D8-A472-4258-816A-45AD294A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847EA-F3BD-45B9-87F2-9C271CE57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6DB751-4A5A-4F6A-A974-E38644990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2BD5B-150B-4828-A008-7262D2C7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C0C6-1CF8-44BC-8858-15D48E5332B5}" type="datetimeFigureOut">
              <a:rPr lang="ko-KR" altLang="en-US" smtClean="0"/>
              <a:t>2021. 6. 3.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7AEC16-D54C-41CF-94A7-81E16DF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736DA-9412-4005-A81B-6C8A5843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0F0F-6397-4333-BFA7-CCB5BA2D5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DE9FB-0390-4AAC-A5DA-F751E786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5423D-2B13-4A0D-8898-7CB06FE8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A1E54-51D1-42C7-AA01-AE1583110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C0C6-1CF8-44BC-8858-15D48E5332B5}" type="datetimeFigureOut">
              <a:rPr lang="ko-KR" altLang="en-US" smtClean="0"/>
              <a:t>2021. 6. 3.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7380E-EA58-4911-9758-FCA2EE52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CCFE7-7F45-4BAB-A2E0-6900C795A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0F0F-6397-4333-BFA7-CCB5BA2D5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2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8A10C-1528-40FD-9946-BB41487D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11" y="1245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/>
              <a:t>PE – re Q</a:t>
            </a:r>
            <a:endParaRPr lang="ko-KR" altLang="en-US" sz="400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1E4F084-F756-4274-8907-2CE8EB6535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98127" y="4759723"/>
          <a:ext cx="14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63488455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92641817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30188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37CC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37CC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37C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782026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BF841-FA2C-4888-8293-E6483831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B5CB-234D-48D7-8DF4-7CDA1D09488E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77F6D43-6AB9-4B66-98AD-2DEEB5BB8268}"/>
              </a:ext>
            </a:extLst>
          </p:cNvPr>
          <p:cNvGraphicFramePr>
            <a:graphicFrameLocks/>
          </p:cNvGraphicFramePr>
          <p:nvPr/>
        </p:nvGraphicFramePr>
        <p:xfrm>
          <a:off x="2195398" y="5113671"/>
          <a:ext cx="14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63488455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92641817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30188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37CC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37CC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37C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782026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D9905691-7BD5-4403-B4AA-E35A38CE929D}"/>
              </a:ext>
            </a:extLst>
          </p:cNvPr>
          <p:cNvGraphicFramePr>
            <a:graphicFrameLocks/>
          </p:cNvGraphicFramePr>
          <p:nvPr/>
        </p:nvGraphicFramePr>
        <p:xfrm>
          <a:off x="2219326" y="3673158"/>
          <a:ext cx="14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63488455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92641817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30188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37CC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37CC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37C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78202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0102505-89B6-44D4-8962-93F484EB3FB9}"/>
              </a:ext>
            </a:extLst>
          </p:cNvPr>
          <p:cNvGraphicFramePr>
            <a:graphicFrameLocks/>
          </p:cNvGraphicFramePr>
          <p:nvPr/>
        </p:nvGraphicFramePr>
        <p:xfrm>
          <a:off x="2219326" y="4043998"/>
          <a:ext cx="14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63488455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92641817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30188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37CC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37CC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37C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782026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B7B0D9C2-7EF4-4A26-B93F-D625A437BD27}"/>
              </a:ext>
            </a:extLst>
          </p:cNvPr>
          <p:cNvGraphicFramePr>
            <a:graphicFrameLocks/>
          </p:cNvGraphicFramePr>
          <p:nvPr/>
        </p:nvGraphicFramePr>
        <p:xfrm>
          <a:off x="2658856" y="1904369"/>
          <a:ext cx="14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63488455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92641817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30188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78202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E9B8853-E91A-4A3A-8BE8-2747615DE4BE}"/>
              </a:ext>
            </a:extLst>
          </p:cNvPr>
          <p:cNvGraphicFramePr>
            <a:graphicFrameLocks/>
          </p:cNvGraphicFramePr>
          <p:nvPr/>
        </p:nvGraphicFramePr>
        <p:xfrm>
          <a:off x="2616470" y="2443414"/>
          <a:ext cx="14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63488455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92641817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30188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782026"/>
                  </a:ext>
                </a:extLst>
              </a:tr>
            </a:tbl>
          </a:graphicData>
        </a:graphic>
      </p:graphicFrame>
      <p:sp>
        <p:nvSpPr>
          <p:cNvPr id="14" name="순서도: 가산 접합 13">
            <a:extLst>
              <a:ext uri="{FF2B5EF4-FFF2-40B4-BE49-F238E27FC236}">
                <a16:creationId xmlns:a16="http://schemas.microsoft.com/office/drawing/2014/main" id="{A65280E0-E45D-469F-9FB4-6C9DC423D059}"/>
              </a:ext>
            </a:extLst>
          </p:cNvPr>
          <p:cNvSpPr/>
          <p:nvPr/>
        </p:nvSpPr>
        <p:spPr>
          <a:xfrm>
            <a:off x="5172075" y="4809585"/>
            <a:ext cx="438150" cy="289242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순서도: 가산 접합 14">
            <a:extLst>
              <a:ext uri="{FF2B5EF4-FFF2-40B4-BE49-F238E27FC236}">
                <a16:creationId xmlns:a16="http://schemas.microsoft.com/office/drawing/2014/main" id="{51C4A6DE-EF04-4949-904E-72F12C02445D}"/>
              </a:ext>
            </a:extLst>
          </p:cNvPr>
          <p:cNvSpPr/>
          <p:nvPr/>
        </p:nvSpPr>
        <p:spPr>
          <a:xfrm>
            <a:off x="5199412" y="5148561"/>
            <a:ext cx="438150" cy="289242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순서도: 가산 접합 16">
            <a:extLst>
              <a:ext uri="{FF2B5EF4-FFF2-40B4-BE49-F238E27FC236}">
                <a16:creationId xmlns:a16="http://schemas.microsoft.com/office/drawing/2014/main" id="{AFAC38E2-AC32-490B-A4C8-6842422D2431}"/>
              </a:ext>
            </a:extLst>
          </p:cNvPr>
          <p:cNvSpPr/>
          <p:nvPr/>
        </p:nvSpPr>
        <p:spPr>
          <a:xfrm>
            <a:off x="5172075" y="3731421"/>
            <a:ext cx="438150" cy="289242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가산 접합 17">
            <a:extLst>
              <a:ext uri="{FF2B5EF4-FFF2-40B4-BE49-F238E27FC236}">
                <a16:creationId xmlns:a16="http://schemas.microsoft.com/office/drawing/2014/main" id="{3B070E94-37EA-40B6-A2F3-E16BC007A23B}"/>
              </a:ext>
            </a:extLst>
          </p:cNvPr>
          <p:cNvSpPr/>
          <p:nvPr/>
        </p:nvSpPr>
        <p:spPr>
          <a:xfrm>
            <a:off x="5172075" y="4099401"/>
            <a:ext cx="438150" cy="289242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C5BF6C7A-DBE4-4F26-B4B9-BAC044E3D289}"/>
              </a:ext>
            </a:extLst>
          </p:cNvPr>
          <p:cNvSpPr/>
          <p:nvPr/>
        </p:nvSpPr>
        <p:spPr>
          <a:xfrm rot="5400000">
            <a:off x="6211676" y="4006956"/>
            <a:ext cx="2081212" cy="890587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>
                <a:solidFill>
                  <a:schemeClr val="tx1"/>
                </a:solidFill>
              </a:rPr>
              <a:t>+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66862D-3CC6-49C6-98DA-B65BB3EE45DD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 flipV="1">
            <a:off x="3652723" y="5293182"/>
            <a:ext cx="1546689" cy="590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E4D26E9-6999-4D72-81F2-19883324DDCA}"/>
              </a:ext>
            </a:extLst>
          </p:cNvPr>
          <p:cNvCxnSpPr>
            <a:cxnSpLocks/>
            <a:stCxn id="5" idx="3"/>
            <a:endCxn id="14" idx="2"/>
          </p:cNvCxnSpPr>
          <p:nvPr/>
        </p:nvCxnSpPr>
        <p:spPr>
          <a:xfrm>
            <a:off x="3655452" y="4945143"/>
            <a:ext cx="1516623" cy="906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951DEA5-E368-45F3-8811-32C2064E6245}"/>
              </a:ext>
            </a:extLst>
          </p:cNvPr>
          <p:cNvCxnSpPr>
            <a:endCxn id="18" idx="2"/>
          </p:cNvCxnSpPr>
          <p:nvPr/>
        </p:nvCxnSpPr>
        <p:spPr>
          <a:xfrm>
            <a:off x="3676650" y="4229418"/>
            <a:ext cx="1495425" cy="146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E021DE6-1F8D-4F9D-8107-AA673D78B3A2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>
            <a:off x="3676651" y="3858578"/>
            <a:ext cx="1495424" cy="174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7D2FE51-DE41-4827-92ED-E914C2A845B6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3608607" y="3535949"/>
            <a:ext cx="2579026" cy="730916"/>
          </a:xfrm>
          <a:prstGeom prst="bentConnector3">
            <a:avLst>
              <a:gd name="adj1" fmla="val 99859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9212C3-556F-408F-9169-6A66A3942A9D}"/>
              </a:ext>
            </a:extLst>
          </p:cNvPr>
          <p:cNvCxnSpPr>
            <a:endCxn id="18" idx="1"/>
          </p:cNvCxnSpPr>
          <p:nvPr/>
        </p:nvCxnSpPr>
        <p:spPr>
          <a:xfrm flipV="1">
            <a:off x="4505326" y="4141760"/>
            <a:ext cx="730915" cy="32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6C0116E-DA0A-4916-AB32-79D72D6464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06789" y="2961436"/>
            <a:ext cx="2538846" cy="1120059"/>
          </a:xfrm>
          <a:prstGeom prst="bentConnector3">
            <a:avLst>
              <a:gd name="adj1" fmla="val 9989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9C7395B-3E79-49F8-B8CB-795FD52C7B1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116181" y="3773780"/>
            <a:ext cx="1120060" cy="151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2FF5F5-FF72-49C3-8008-0956371A9215}"/>
              </a:ext>
            </a:extLst>
          </p:cNvPr>
          <p:cNvCxnSpPr>
            <a:stCxn id="17" idx="6"/>
          </p:cNvCxnSpPr>
          <p:nvPr/>
        </p:nvCxnSpPr>
        <p:spPr>
          <a:xfrm flipV="1">
            <a:off x="5610225" y="3858578"/>
            <a:ext cx="1138236" cy="174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A805B5D-884A-46FB-AE6D-ED6AAC37DC0E}"/>
              </a:ext>
            </a:extLst>
          </p:cNvPr>
          <p:cNvCxnSpPr>
            <a:stCxn id="18" idx="6"/>
          </p:cNvCxnSpPr>
          <p:nvPr/>
        </p:nvCxnSpPr>
        <p:spPr>
          <a:xfrm flipV="1">
            <a:off x="5610225" y="4229418"/>
            <a:ext cx="1138236" cy="146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3EF59DC-4220-43F2-A86F-2FB0A5D232D4}"/>
              </a:ext>
            </a:extLst>
          </p:cNvPr>
          <p:cNvCxnSpPr>
            <a:stCxn id="14" idx="6"/>
          </p:cNvCxnSpPr>
          <p:nvPr/>
        </p:nvCxnSpPr>
        <p:spPr>
          <a:xfrm flipV="1">
            <a:off x="5610225" y="4947699"/>
            <a:ext cx="1138236" cy="650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7EFB550-1496-4F46-993F-FD3C2B3AC214}"/>
              </a:ext>
            </a:extLst>
          </p:cNvPr>
          <p:cNvCxnSpPr>
            <a:stCxn id="15" idx="6"/>
          </p:cNvCxnSpPr>
          <p:nvPr/>
        </p:nvCxnSpPr>
        <p:spPr>
          <a:xfrm>
            <a:off x="5637562" y="5293182"/>
            <a:ext cx="113823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73DC577-3405-45D1-8D7B-BA662C401A95}"/>
              </a:ext>
            </a:extLst>
          </p:cNvPr>
          <p:cNvSpPr/>
          <p:nvPr/>
        </p:nvSpPr>
        <p:spPr>
          <a:xfrm>
            <a:off x="8861116" y="4164965"/>
            <a:ext cx="714374" cy="5745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Re-Q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8bit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65032AA-BADF-4319-860C-28E65CEA7A00}"/>
              </a:ext>
            </a:extLst>
          </p:cNvPr>
          <p:cNvCxnSpPr>
            <a:cxnSpLocks/>
            <a:stCxn id="19" idx="0"/>
            <a:endCxn id="3" idx="0"/>
          </p:cNvCxnSpPr>
          <p:nvPr/>
        </p:nvCxnSpPr>
        <p:spPr>
          <a:xfrm flipV="1">
            <a:off x="7697576" y="4452249"/>
            <a:ext cx="333382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040C568-9D09-489C-9825-95E7EDCA5F43}"/>
              </a:ext>
            </a:extLst>
          </p:cNvPr>
          <p:cNvCxnSpPr>
            <a:cxnSpLocks/>
            <a:stCxn id="3" idx="2"/>
            <a:endCxn id="75" idx="1"/>
          </p:cNvCxnSpPr>
          <p:nvPr/>
        </p:nvCxnSpPr>
        <p:spPr>
          <a:xfrm>
            <a:off x="8309692" y="4452249"/>
            <a:ext cx="55142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2E11390-D64F-4ED8-B622-AB2F612EBA69}"/>
              </a:ext>
            </a:extLst>
          </p:cNvPr>
          <p:cNvCxnSpPr>
            <a:stCxn id="75" idx="3"/>
          </p:cNvCxnSpPr>
          <p:nvPr/>
        </p:nvCxnSpPr>
        <p:spPr>
          <a:xfrm flipV="1">
            <a:off x="9575490" y="4443253"/>
            <a:ext cx="459456" cy="899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8D289E13-1FBE-4B3C-8CE6-E1EF1480CF38}"/>
              </a:ext>
            </a:extLst>
          </p:cNvPr>
          <p:cNvSpPr/>
          <p:nvPr/>
        </p:nvSpPr>
        <p:spPr>
          <a:xfrm flipH="1">
            <a:off x="5354698" y="4663879"/>
            <a:ext cx="65027" cy="4571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4B0287B-543C-438A-9664-65FCC17607AB}"/>
              </a:ext>
            </a:extLst>
          </p:cNvPr>
          <p:cNvSpPr/>
          <p:nvPr/>
        </p:nvSpPr>
        <p:spPr>
          <a:xfrm flipH="1">
            <a:off x="5354698" y="4562795"/>
            <a:ext cx="65027" cy="4571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018E09F-ACAF-46DD-8E65-D8E2033DA372}"/>
              </a:ext>
            </a:extLst>
          </p:cNvPr>
          <p:cNvSpPr/>
          <p:nvPr/>
        </p:nvSpPr>
        <p:spPr>
          <a:xfrm flipH="1">
            <a:off x="5354698" y="4461711"/>
            <a:ext cx="65027" cy="4571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D233922-B7B4-4878-85C2-F0DE12AF178A}"/>
              </a:ext>
            </a:extLst>
          </p:cNvPr>
          <p:cNvSpPr/>
          <p:nvPr/>
        </p:nvSpPr>
        <p:spPr>
          <a:xfrm flipH="1">
            <a:off x="2865498" y="4667848"/>
            <a:ext cx="65027" cy="45719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E85E500-72DD-454C-BDF6-69F7BC6708DD}"/>
              </a:ext>
            </a:extLst>
          </p:cNvPr>
          <p:cNvSpPr/>
          <p:nvPr/>
        </p:nvSpPr>
        <p:spPr>
          <a:xfrm flipH="1">
            <a:off x="2865498" y="4566764"/>
            <a:ext cx="65027" cy="45719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437FA0C0-9460-4217-96E4-4D1604E5358F}"/>
              </a:ext>
            </a:extLst>
          </p:cNvPr>
          <p:cNvSpPr/>
          <p:nvPr/>
        </p:nvSpPr>
        <p:spPr>
          <a:xfrm flipH="1">
            <a:off x="2865498" y="4465680"/>
            <a:ext cx="65027" cy="45719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0B7AC82-78B0-4FC7-A6D5-09578A068758}"/>
              </a:ext>
            </a:extLst>
          </p:cNvPr>
          <p:cNvCxnSpPr>
            <a:cxnSpLocks/>
          </p:cNvCxnSpPr>
          <p:nvPr/>
        </p:nvCxnSpPr>
        <p:spPr>
          <a:xfrm flipV="1">
            <a:off x="4080162" y="2590090"/>
            <a:ext cx="418796" cy="70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F851B299-3830-4DAB-B020-0AC509642A25}"/>
              </a:ext>
            </a:extLst>
          </p:cNvPr>
          <p:cNvSpPr/>
          <p:nvPr/>
        </p:nvSpPr>
        <p:spPr>
          <a:xfrm flipH="1">
            <a:off x="3331113" y="2325490"/>
            <a:ext cx="65027" cy="45719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401BC5C-EF80-42FE-97D3-B5D53BCBE2F0}"/>
              </a:ext>
            </a:extLst>
          </p:cNvPr>
          <p:cNvSpPr/>
          <p:nvPr/>
        </p:nvSpPr>
        <p:spPr>
          <a:xfrm flipH="1">
            <a:off x="3328732" y="2257745"/>
            <a:ext cx="65027" cy="45719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8F94A19-99C9-4783-B05D-15F820DCE1C3}"/>
              </a:ext>
            </a:extLst>
          </p:cNvPr>
          <p:cNvSpPr/>
          <p:nvPr/>
        </p:nvSpPr>
        <p:spPr>
          <a:xfrm flipH="1">
            <a:off x="3331113" y="2392883"/>
            <a:ext cx="65027" cy="45719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0F63C5-3F3F-4295-A732-D4A2C6627550}"/>
              </a:ext>
            </a:extLst>
          </p:cNvPr>
          <p:cNvSpPr txBox="1"/>
          <p:nvPr/>
        </p:nvSpPr>
        <p:spPr>
          <a:xfrm>
            <a:off x="2616469" y="1542729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Activations</a:t>
            </a:r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FDCB59-D2ED-4FDC-AC6C-564F59EFD50F}"/>
              </a:ext>
            </a:extLst>
          </p:cNvPr>
          <p:cNvSpPr txBox="1"/>
          <p:nvPr/>
        </p:nvSpPr>
        <p:spPr>
          <a:xfrm>
            <a:off x="2219326" y="3276144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Weight</a:t>
            </a:r>
            <a:endParaRPr lang="ko-KR" altLang="en-US"/>
          </a:p>
        </p:txBody>
      </p:sp>
      <p:sp>
        <p:nvSpPr>
          <p:cNvPr id="3" name="순서도: 수동 연산 2">
            <a:extLst>
              <a:ext uri="{FF2B5EF4-FFF2-40B4-BE49-F238E27FC236}">
                <a16:creationId xmlns:a16="http://schemas.microsoft.com/office/drawing/2014/main" id="{25DC65EE-66E7-4B01-89AC-313DE5BCCD63}"/>
              </a:ext>
            </a:extLst>
          </p:cNvPr>
          <p:cNvSpPr/>
          <p:nvPr/>
        </p:nvSpPr>
        <p:spPr>
          <a:xfrm rot="16200000">
            <a:off x="7564535" y="4312882"/>
            <a:ext cx="1211580" cy="278734"/>
          </a:xfrm>
          <a:prstGeom prst="flowChartManualOperation">
            <a:avLst/>
          </a:prstGeom>
          <a:solidFill>
            <a:schemeClr val="bg1">
              <a:lumMod val="85000"/>
              <a:alpha val="56000"/>
            </a:schemeClr>
          </a:solidFill>
          <a:ln w="9525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chemeClr val="tx1"/>
                </a:solidFill>
              </a:rPr>
              <a:t>1     0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7778E01-F2E4-4258-9F88-B6FB494E8EA7}"/>
              </a:ext>
            </a:extLst>
          </p:cNvPr>
          <p:cNvCxnSpPr>
            <a:cxnSpLocks/>
            <a:stCxn id="3" idx="2"/>
            <a:endCxn id="3" idx="3"/>
          </p:cNvCxnSpPr>
          <p:nvPr/>
        </p:nvCxnSpPr>
        <p:spPr>
          <a:xfrm flipH="1" flipV="1">
            <a:off x="8170325" y="3967617"/>
            <a:ext cx="139367" cy="484632"/>
          </a:xfrm>
          <a:prstGeom prst="bentConnector4">
            <a:avLst>
              <a:gd name="adj1" fmla="val -125082"/>
              <a:gd name="adj2" fmla="val 1427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6E19CC-AE6F-45E5-9AB5-D7C60F851375}"/>
              </a:ext>
            </a:extLst>
          </p:cNvPr>
          <p:cNvCxnSpPr>
            <a:cxnSpLocks/>
          </p:cNvCxnSpPr>
          <p:nvPr/>
        </p:nvCxnSpPr>
        <p:spPr>
          <a:xfrm>
            <a:off x="7715012" y="4709598"/>
            <a:ext cx="27873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9ABB0B-21CC-4E25-B9D1-0D29FD12E0A9}"/>
              </a:ext>
            </a:extLst>
          </p:cNvPr>
          <p:cNvSpPr txBox="1"/>
          <p:nvPr/>
        </p:nvSpPr>
        <p:spPr>
          <a:xfrm>
            <a:off x="7461250" y="4532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/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C8E199F2-D9E2-49DA-B376-1D5C5171531E}"/>
              </a:ext>
            </a:extLst>
          </p:cNvPr>
          <p:cNvSpPr/>
          <p:nvPr/>
        </p:nvSpPr>
        <p:spPr>
          <a:xfrm>
            <a:off x="1838325" y="1542729"/>
            <a:ext cx="8382000" cy="4410396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F182CE-DB32-4950-8835-BF7157B19D34}"/>
              </a:ext>
            </a:extLst>
          </p:cNvPr>
          <p:cNvSpPr txBox="1"/>
          <p:nvPr/>
        </p:nvSpPr>
        <p:spPr>
          <a:xfrm>
            <a:off x="7993744" y="3411643"/>
            <a:ext cx="6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MSB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D381ED-C8B1-483D-BC72-7FF970B87DDF}"/>
              </a:ext>
            </a:extLst>
          </p:cNvPr>
          <p:cNvSpPr txBox="1"/>
          <p:nvPr/>
        </p:nvSpPr>
        <p:spPr>
          <a:xfrm>
            <a:off x="7837276" y="5062996"/>
            <a:ext cx="65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Relu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A033B7-163B-43B7-A743-BC12112EBD18}"/>
              </a:ext>
            </a:extLst>
          </p:cNvPr>
          <p:cNvSpPr/>
          <p:nvPr/>
        </p:nvSpPr>
        <p:spPr>
          <a:xfrm>
            <a:off x="8641663" y="3656234"/>
            <a:ext cx="1231583" cy="1571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28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96AA7-11EE-4A8F-91E9-918533D4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Aspp</a:t>
            </a:r>
            <a:r>
              <a:rPr lang="en-US" altLang="ko-KR"/>
              <a:t> module (</a:t>
            </a:r>
            <a:r>
              <a:rPr lang="ko-KR" altLang="en-US"/>
              <a:t>백그라운드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4A24CF-110E-443E-A92D-3C52FA955AD8}"/>
              </a:ext>
            </a:extLst>
          </p:cNvPr>
          <p:cNvSpPr/>
          <p:nvPr/>
        </p:nvSpPr>
        <p:spPr>
          <a:xfrm>
            <a:off x="4018980" y="2918414"/>
            <a:ext cx="1368862" cy="204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8C53F2-CB34-49A6-A9E5-00EF771F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06" y="1690687"/>
            <a:ext cx="8011643" cy="4210638"/>
          </a:xfrm>
          <a:prstGeom prst="rect">
            <a:avLst/>
          </a:prstGeom>
        </p:spPr>
      </p:pic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9E2C42EE-03B4-4DCA-A958-BA26F7071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7859" y="700345"/>
            <a:ext cx="2821913" cy="1980685"/>
          </a:xfrm>
        </p:spPr>
      </p:pic>
    </p:spTree>
    <p:extLst>
      <p:ext uri="{BB962C8B-B14F-4D97-AF65-F5344CB8AC3E}">
        <p14:creationId xmlns:p14="http://schemas.microsoft.com/office/powerpoint/2010/main" val="189583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100">
            <a:extLst>
              <a:ext uri="{FF2B5EF4-FFF2-40B4-BE49-F238E27FC236}">
                <a16:creationId xmlns:a16="http://schemas.microsoft.com/office/drawing/2014/main" id="{524579A6-BF2D-45E6-AF0C-EB483027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42" y="2320321"/>
            <a:ext cx="568626" cy="11447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ECDA0F-49D0-4288-B29E-10F21E65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7" y="-36879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/>
              <a:t>SW- network </a:t>
            </a:r>
            <a:r>
              <a:rPr lang="ko-KR" altLang="en-US" sz="4000"/>
              <a:t>수정 </a:t>
            </a:r>
            <a:r>
              <a:rPr lang="en-US" altLang="ko-KR" sz="4000" err="1"/>
              <a:t>Í</a:t>
            </a:r>
            <a:endParaRPr lang="ko-KR" altLang="en-US" sz="40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5E74F4-E4B8-4667-84EF-F8677FA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024" y="6265183"/>
            <a:ext cx="2743200" cy="365125"/>
          </a:xfrm>
        </p:spPr>
        <p:txBody>
          <a:bodyPr/>
          <a:lstStyle/>
          <a:p>
            <a:fld id="{FB89B5CB-234D-48D7-8DF4-7CDA1D09488E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4813B3-8FEC-4871-A93E-EB9434BE4274}"/>
              </a:ext>
            </a:extLst>
          </p:cNvPr>
          <p:cNvCxnSpPr>
            <a:cxnSpLocks/>
            <a:stCxn id="184" idx="5"/>
            <a:endCxn id="101" idx="1"/>
          </p:cNvCxnSpPr>
          <p:nvPr/>
        </p:nvCxnSpPr>
        <p:spPr>
          <a:xfrm>
            <a:off x="3311786" y="2659352"/>
            <a:ext cx="1106056" cy="233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19E6D82-772F-4EA3-A03B-D41F235D615C}"/>
              </a:ext>
            </a:extLst>
          </p:cNvPr>
          <p:cNvCxnSpPr>
            <a:cxnSpLocks/>
            <a:stCxn id="184" idx="5"/>
            <a:endCxn id="122" idx="1"/>
          </p:cNvCxnSpPr>
          <p:nvPr/>
        </p:nvCxnSpPr>
        <p:spPr>
          <a:xfrm>
            <a:off x="3311786" y="2659352"/>
            <a:ext cx="1114840" cy="1652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3FB4A3-E9EE-49B8-8E0D-A9401F3F4D5A}"/>
              </a:ext>
            </a:extLst>
          </p:cNvPr>
          <p:cNvCxnSpPr>
            <a:cxnSpLocks/>
            <a:stCxn id="194" idx="5"/>
            <a:endCxn id="101" idx="1"/>
          </p:cNvCxnSpPr>
          <p:nvPr/>
        </p:nvCxnSpPr>
        <p:spPr>
          <a:xfrm flipV="1">
            <a:off x="3376342" y="2892680"/>
            <a:ext cx="1041500" cy="1359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70398B0-BB77-471A-9E40-D26FE0B6FD07}"/>
              </a:ext>
            </a:extLst>
          </p:cNvPr>
          <p:cNvCxnSpPr>
            <a:cxnSpLocks/>
            <a:stCxn id="194" idx="5"/>
            <a:endCxn id="122" idx="1"/>
          </p:cNvCxnSpPr>
          <p:nvPr/>
        </p:nvCxnSpPr>
        <p:spPr>
          <a:xfrm>
            <a:off x="3376342" y="4252546"/>
            <a:ext cx="1050284" cy="59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F80E4DC-4877-4C3F-8955-C92D1E44D845}"/>
              </a:ext>
            </a:extLst>
          </p:cNvPr>
          <p:cNvCxnSpPr>
            <a:cxnSpLocks/>
          </p:cNvCxnSpPr>
          <p:nvPr/>
        </p:nvCxnSpPr>
        <p:spPr>
          <a:xfrm>
            <a:off x="2087207" y="2753600"/>
            <a:ext cx="595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9111D55C-B8FA-4950-97AF-FF45D4FE8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68" y="2638340"/>
            <a:ext cx="1118397" cy="1411445"/>
          </a:xfrm>
          <a:prstGeom prst="rect">
            <a:avLst/>
          </a:prstGeom>
        </p:spPr>
      </p:pic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809DD4A-5D4A-46D5-A916-05AB232E44D9}"/>
              </a:ext>
            </a:extLst>
          </p:cNvPr>
          <p:cNvCxnSpPr>
            <a:cxnSpLocks/>
          </p:cNvCxnSpPr>
          <p:nvPr/>
        </p:nvCxnSpPr>
        <p:spPr>
          <a:xfrm>
            <a:off x="1038225" y="3429000"/>
            <a:ext cx="1644635" cy="9666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52B011F-7121-4FBF-A9F0-FB4D4D032BB0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393665" y="2753600"/>
            <a:ext cx="1289194" cy="590463"/>
          </a:xfrm>
          <a:prstGeom prst="bentConnector3">
            <a:avLst>
              <a:gd name="adj1" fmla="val 369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D71484B-1016-426B-8B60-0FA6054F9EA7}"/>
              </a:ext>
            </a:extLst>
          </p:cNvPr>
          <p:cNvSpPr txBox="1"/>
          <p:nvPr/>
        </p:nvSpPr>
        <p:spPr>
          <a:xfrm>
            <a:off x="2705885" y="2601690"/>
            <a:ext cx="79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encoder</a:t>
            </a:r>
            <a:endParaRPr lang="ko-KR" altLang="en-US" sz="120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A8BA9D1-51B7-466D-8DD3-9C782D2D6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531" y="2940199"/>
            <a:ext cx="1876748" cy="130510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131EEB0-2534-44A2-852C-5202246419A1}"/>
              </a:ext>
            </a:extLst>
          </p:cNvPr>
          <p:cNvSpPr txBox="1"/>
          <p:nvPr/>
        </p:nvSpPr>
        <p:spPr>
          <a:xfrm>
            <a:off x="2346287" y="5293593"/>
            <a:ext cx="13047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highlight>
                  <a:srgbClr val="FFFF00"/>
                </a:highlight>
              </a:rPr>
              <a:t>Weight sharing</a:t>
            </a:r>
            <a:endParaRPr lang="ko-KR" altLang="en-US" sz="1200">
              <a:highlight>
                <a:srgbClr val="FFFF00"/>
              </a:highlight>
            </a:endParaRPr>
          </a:p>
        </p:txBody>
      </p:sp>
      <p:sp>
        <p:nvSpPr>
          <p:cNvPr id="86" name="순서도: 논리합 85">
            <a:extLst>
              <a:ext uri="{FF2B5EF4-FFF2-40B4-BE49-F238E27FC236}">
                <a16:creationId xmlns:a16="http://schemas.microsoft.com/office/drawing/2014/main" id="{78717951-7596-48C9-AFE9-3194753D57FD}"/>
              </a:ext>
            </a:extLst>
          </p:cNvPr>
          <p:cNvSpPr/>
          <p:nvPr/>
        </p:nvSpPr>
        <p:spPr>
          <a:xfrm>
            <a:off x="7987228" y="3441026"/>
            <a:ext cx="324228" cy="281013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26CE1E-DAA4-4511-9A5A-9E419819B92E}"/>
              </a:ext>
            </a:extLst>
          </p:cNvPr>
          <p:cNvCxnSpPr>
            <a:cxnSpLocks/>
            <a:stCxn id="86" idx="6"/>
            <a:endCxn id="69" idx="1"/>
          </p:cNvCxnSpPr>
          <p:nvPr/>
        </p:nvCxnSpPr>
        <p:spPr>
          <a:xfrm>
            <a:off x="8311456" y="3581533"/>
            <a:ext cx="1214075" cy="112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정육면체 180">
            <a:extLst>
              <a:ext uri="{FF2B5EF4-FFF2-40B4-BE49-F238E27FC236}">
                <a16:creationId xmlns:a16="http://schemas.microsoft.com/office/drawing/2014/main" id="{13CBEA89-38C9-4836-8BA5-54A63A164AA3}"/>
              </a:ext>
            </a:extLst>
          </p:cNvPr>
          <p:cNvSpPr/>
          <p:nvPr/>
        </p:nvSpPr>
        <p:spPr>
          <a:xfrm>
            <a:off x="2669606" y="2114814"/>
            <a:ext cx="399800" cy="1088795"/>
          </a:xfrm>
          <a:prstGeom prst="cube">
            <a:avLst>
              <a:gd name="adj" fmla="val 84387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정육면체 181">
            <a:extLst>
              <a:ext uri="{FF2B5EF4-FFF2-40B4-BE49-F238E27FC236}">
                <a16:creationId xmlns:a16="http://schemas.microsoft.com/office/drawing/2014/main" id="{30F9E05A-6EC0-46CB-9D80-81E2D0939276}"/>
              </a:ext>
            </a:extLst>
          </p:cNvPr>
          <p:cNvSpPr/>
          <p:nvPr/>
        </p:nvSpPr>
        <p:spPr>
          <a:xfrm>
            <a:off x="2886515" y="2290005"/>
            <a:ext cx="302058" cy="847836"/>
          </a:xfrm>
          <a:prstGeom prst="cube">
            <a:avLst>
              <a:gd name="adj" fmla="val 78411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정육면체 183">
            <a:extLst>
              <a:ext uri="{FF2B5EF4-FFF2-40B4-BE49-F238E27FC236}">
                <a16:creationId xmlns:a16="http://schemas.microsoft.com/office/drawing/2014/main" id="{36E6648F-A34A-4F44-ABF2-EC9096D43E0B}"/>
              </a:ext>
            </a:extLst>
          </p:cNvPr>
          <p:cNvSpPr/>
          <p:nvPr/>
        </p:nvSpPr>
        <p:spPr>
          <a:xfrm>
            <a:off x="3056780" y="2410138"/>
            <a:ext cx="255006" cy="672459"/>
          </a:xfrm>
          <a:prstGeom prst="cube">
            <a:avLst>
              <a:gd name="adj" fmla="val 68246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정육면체 191">
            <a:extLst>
              <a:ext uri="{FF2B5EF4-FFF2-40B4-BE49-F238E27FC236}">
                <a16:creationId xmlns:a16="http://schemas.microsoft.com/office/drawing/2014/main" id="{279C5AE2-3E99-4434-BCE1-9A6047768F80}"/>
              </a:ext>
            </a:extLst>
          </p:cNvPr>
          <p:cNvSpPr/>
          <p:nvPr/>
        </p:nvSpPr>
        <p:spPr>
          <a:xfrm>
            <a:off x="2705963" y="3740877"/>
            <a:ext cx="399800" cy="1088795"/>
          </a:xfrm>
          <a:prstGeom prst="cube">
            <a:avLst>
              <a:gd name="adj" fmla="val 84387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정육면체 192">
            <a:extLst>
              <a:ext uri="{FF2B5EF4-FFF2-40B4-BE49-F238E27FC236}">
                <a16:creationId xmlns:a16="http://schemas.microsoft.com/office/drawing/2014/main" id="{E9B35A04-3EDF-4A8C-BF13-B5BA94FA8BE9}"/>
              </a:ext>
            </a:extLst>
          </p:cNvPr>
          <p:cNvSpPr/>
          <p:nvPr/>
        </p:nvSpPr>
        <p:spPr>
          <a:xfrm>
            <a:off x="2923456" y="3905971"/>
            <a:ext cx="302058" cy="847836"/>
          </a:xfrm>
          <a:prstGeom prst="cube">
            <a:avLst>
              <a:gd name="adj" fmla="val 78411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정육면체 193">
            <a:extLst>
              <a:ext uri="{FF2B5EF4-FFF2-40B4-BE49-F238E27FC236}">
                <a16:creationId xmlns:a16="http://schemas.microsoft.com/office/drawing/2014/main" id="{05D5677B-4E69-47CA-A1F2-091F8323282D}"/>
              </a:ext>
            </a:extLst>
          </p:cNvPr>
          <p:cNvSpPr/>
          <p:nvPr/>
        </p:nvSpPr>
        <p:spPr>
          <a:xfrm>
            <a:off x="3121336" y="4003332"/>
            <a:ext cx="255006" cy="672459"/>
          </a:xfrm>
          <a:prstGeom prst="cube">
            <a:avLst>
              <a:gd name="adj" fmla="val 68246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C5D81B2D-683C-4804-96BD-B75D22FBD800}"/>
              </a:ext>
            </a:extLst>
          </p:cNvPr>
          <p:cNvSpPr txBox="1"/>
          <p:nvPr/>
        </p:nvSpPr>
        <p:spPr>
          <a:xfrm>
            <a:off x="2331716" y="4856659"/>
            <a:ext cx="157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Encoder</a:t>
            </a:r>
            <a:endParaRPr lang="ko-KR" altLang="en-US" sz="12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1CE85F6-818E-4B81-B328-C432E3D9F40D}"/>
              </a:ext>
            </a:extLst>
          </p:cNvPr>
          <p:cNvSpPr txBox="1"/>
          <p:nvPr/>
        </p:nvSpPr>
        <p:spPr>
          <a:xfrm>
            <a:off x="4390211" y="1906259"/>
            <a:ext cx="199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ASPP</a:t>
            </a:r>
            <a:r>
              <a:rPr lang="en-US" altLang="ko-KR" sz="1200"/>
              <a:t> </a:t>
            </a:r>
            <a:endParaRPr lang="ko-KR" altLang="en-US" sz="120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FF2D088-E77F-493B-A619-097BE57C8F92}"/>
              </a:ext>
            </a:extLst>
          </p:cNvPr>
          <p:cNvSpPr txBox="1"/>
          <p:nvPr/>
        </p:nvSpPr>
        <p:spPr>
          <a:xfrm>
            <a:off x="8424164" y="4325076"/>
            <a:ext cx="178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Voxel layer :3ch</a:t>
            </a:r>
          </a:p>
          <a:p>
            <a:r>
              <a:rPr lang="en-US" altLang="ko-KR" sz="1200"/>
              <a:t> </a:t>
            </a:r>
            <a:endParaRPr lang="ko-KR" altLang="en-US" sz="12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0C8FA4-E949-4E69-A23A-F72D3D6A8BE8}"/>
              </a:ext>
            </a:extLst>
          </p:cNvPr>
          <p:cNvSpPr txBox="1"/>
          <p:nvPr/>
        </p:nvSpPr>
        <p:spPr>
          <a:xfrm>
            <a:off x="4129746" y="5384629"/>
            <a:ext cx="1304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highlight>
                  <a:srgbClr val="FFFF00"/>
                </a:highlight>
              </a:rPr>
              <a:t>Weight sharing</a:t>
            </a:r>
            <a:endParaRPr lang="ko-KR" altLang="en-US" sz="1200">
              <a:highlight>
                <a:srgbClr val="FFFF00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8FB794-139A-40C5-A66B-37E071492AC7}"/>
              </a:ext>
            </a:extLst>
          </p:cNvPr>
          <p:cNvSpPr txBox="1"/>
          <p:nvPr/>
        </p:nvSpPr>
        <p:spPr>
          <a:xfrm>
            <a:off x="5647381" y="5794744"/>
            <a:ext cx="1304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highlight>
                  <a:srgbClr val="FFFF00"/>
                </a:highlight>
              </a:rPr>
              <a:t>Weight sharing</a:t>
            </a:r>
            <a:endParaRPr lang="ko-KR" altLang="en-US" sz="1200" b="1">
              <a:highlight>
                <a:srgbClr val="FFFF00"/>
              </a:highlight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0E3E48-D18F-4DEE-9C9C-C983CBB4CBF1}"/>
              </a:ext>
            </a:extLst>
          </p:cNvPr>
          <p:cNvSpPr txBox="1"/>
          <p:nvPr/>
        </p:nvSpPr>
        <p:spPr>
          <a:xfrm>
            <a:off x="402375" y="4061731"/>
            <a:ext cx="1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Input : 3ch</a:t>
            </a:r>
          </a:p>
          <a:p>
            <a:endParaRPr lang="ko-KR" alt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F588C3-ED7B-4CC5-827D-06818C260A68}"/>
              </a:ext>
            </a:extLst>
          </p:cNvPr>
          <p:cNvSpPr txBox="1"/>
          <p:nvPr/>
        </p:nvSpPr>
        <p:spPr>
          <a:xfrm>
            <a:off x="7799651" y="4853009"/>
            <a:ext cx="3769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소프트웨어에서는 </a:t>
            </a:r>
            <a:r>
              <a:rPr lang="en-US" altLang="ko-KR" err="1"/>
              <a:t>Concat</a:t>
            </a:r>
            <a:r>
              <a:rPr lang="en-US" altLang="ko-KR"/>
              <a:t> </a:t>
            </a:r>
            <a:r>
              <a:rPr lang="ko-KR" altLang="en-US"/>
              <a:t>은 채널 단위로 </a:t>
            </a:r>
            <a:r>
              <a:rPr lang="ko-KR" altLang="en-US" err="1"/>
              <a:t>엑티베이션을</a:t>
            </a:r>
            <a:r>
              <a:rPr lang="ko-KR" altLang="en-US"/>
              <a:t> 결합하는 것이지만</a:t>
            </a:r>
            <a:r>
              <a:rPr lang="en-US" altLang="ko-KR"/>
              <a:t>, </a:t>
            </a:r>
          </a:p>
          <a:p>
            <a:r>
              <a:rPr lang="ko-KR" altLang="en-US"/>
              <a:t>하드웨어에서는 입력되는 채널 순서대로 바로바로 계산하면서 </a:t>
            </a:r>
            <a:r>
              <a:rPr lang="en-US" altLang="ko-KR"/>
              <a:t>PSUM</a:t>
            </a:r>
            <a:r>
              <a:rPr lang="ko-KR" altLang="en-US"/>
              <a:t>을 생성 </a:t>
            </a:r>
            <a:r>
              <a:rPr lang="en-US" altLang="ko-KR"/>
              <a:t>( </a:t>
            </a:r>
            <a:r>
              <a:rPr lang="ko-KR" altLang="en-US"/>
              <a:t>내적 </a:t>
            </a:r>
            <a:r>
              <a:rPr lang="en-US" altLang="ko-KR"/>
              <a:t>DP ) </a:t>
            </a:r>
            <a:endParaRPr lang="ko-KR" altLang="en-US"/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id="{63636603-CAC8-40BE-AE08-14A02AF4A88B}"/>
              </a:ext>
            </a:extLst>
          </p:cNvPr>
          <p:cNvSpPr/>
          <p:nvPr/>
        </p:nvSpPr>
        <p:spPr>
          <a:xfrm>
            <a:off x="357653" y="4657278"/>
            <a:ext cx="302058" cy="791074"/>
          </a:xfrm>
          <a:prstGeom prst="cube">
            <a:avLst>
              <a:gd name="adj" fmla="val 84387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7330FAEB-3306-489F-87CA-89A4870257E3}"/>
              </a:ext>
            </a:extLst>
          </p:cNvPr>
          <p:cNvSpPr/>
          <p:nvPr/>
        </p:nvSpPr>
        <p:spPr>
          <a:xfrm>
            <a:off x="357653" y="5283946"/>
            <a:ext cx="302058" cy="791074"/>
          </a:xfrm>
          <a:prstGeom prst="cube">
            <a:avLst>
              <a:gd name="adj" fmla="val 84387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22BC9343-FA86-4ED7-B61D-20FA8CD0DD49}"/>
              </a:ext>
            </a:extLst>
          </p:cNvPr>
          <p:cNvSpPr/>
          <p:nvPr/>
        </p:nvSpPr>
        <p:spPr>
          <a:xfrm>
            <a:off x="357653" y="5910335"/>
            <a:ext cx="302058" cy="791074"/>
          </a:xfrm>
          <a:prstGeom prst="cube">
            <a:avLst>
              <a:gd name="adj" fmla="val 84387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정육면체 86">
            <a:extLst>
              <a:ext uri="{FF2B5EF4-FFF2-40B4-BE49-F238E27FC236}">
                <a16:creationId xmlns:a16="http://schemas.microsoft.com/office/drawing/2014/main" id="{03A8E625-1E22-4627-ACBD-D589F6BA7A5A}"/>
              </a:ext>
            </a:extLst>
          </p:cNvPr>
          <p:cNvSpPr/>
          <p:nvPr/>
        </p:nvSpPr>
        <p:spPr>
          <a:xfrm>
            <a:off x="357653" y="4059589"/>
            <a:ext cx="302058" cy="791074"/>
          </a:xfrm>
          <a:prstGeom prst="cube">
            <a:avLst>
              <a:gd name="adj" fmla="val 84387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F4A935F-90AF-4AEC-8EF5-D11C66CF9D1C}"/>
              </a:ext>
            </a:extLst>
          </p:cNvPr>
          <p:cNvSpPr/>
          <p:nvPr/>
        </p:nvSpPr>
        <p:spPr>
          <a:xfrm>
            <a:off x="133351" y="4003332"/>
            <a:ext cx="1834909" cy="26980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EEC9E96E-8DDF-441F-A805-464F5B2E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626" y="3732315"/>
            <a:ext cx="575793" cy="1159145"/>
          </a:xfrm>
          <a:prstGeom prst="rect">
            <a:avLst/>
          </a:prstGeom>
        </p:spPr>
      </p:pic>
      <p:sp>
        <p:nvSpPr>
          <p:cNvPr id="171" name="정육면체 170">
            <a:extLst>
              <a:ext uri="{FF2B5EF4-FFF2-40B4-BE49-F238E27FC236}">
                <a16:creationId xmlns:a16="http://schemas.microsoft.com/office/drawing/2014/main" id="{61947399-60FF-45C5-9A30-8D543A0DD38F}"/>
              </a:ext>
            </a:extLst>
          </p:cNvPr>
          <p:cNvSpPr/>
          <p:nvPr/>
        </p:nvSpPr>
        <p:spPr>
          <a:xfrm>
            <a:off x="8463719" y="2920012"/>
            <a:ext cx="396014" cy="1322709"/>
          </a:xfrm>
          <a:prstGeom prst="cube">
            <a:avLst>
              <a:gd name="adj" fmla="val 84387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1B1D3D-11F4-4985-B2B0-A7D639B94EFB}"/>
              </a:ext>
            </a:extLst>
          </p:cNvPr>
          <p:cNvSpPr txBox="1"/>
          <p:nvPr/>
        </p:nvSpPr>
        <p:spPr>
          <a:xfrm>
            <a:off x="729542" y="4315100"/>
            <a:ext cx="1309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dilation3</a:t>
            </a:r>
          </a:p>
          <a:p>
            <a:endParaRPr lang="en-US" altLang="ko-KR" dirty="0"/>
          </a:p>
          <a:p>
            <a:r>
              <a:rPr lang="en-US" altLang="ko-KR" dirty="0"/>
              <a:t>dilation6</a:t>
            </a:r>
          </a:p>
          <a:p>
            <a:endParaRPr lang="en-US" altLang="ko-KR" dirty="0"/>
          </a:p>
          <a:p>
            <a:r>
              <a:rPr lang="en-US" altLang="ko-KR" dirty="0"/>
              <a:t>dilation12</a:t>
            </a:r>
          </a:p>
          <a:p>
            <a:endParaRPr lang="en-US" altLang="ko-KR" dirty="0"/>
          </a:p>
          <a:p>
            <a:r>
              <a:rPr lang="en-US" altLang="ko-KR"/>
              <a:t>dilation18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C8C4D33-3046-45EA-A1CC-60EAE3512D9F}"/>
              </a:ext>
            </a:extLst>
          </p:cNvPr>
          <p:cNvSpPr txBox="1"/>
          <p:nvPr/>
        </p:nvSpPr>
        <p:spPr>
          <a:xfrm>
            <a:off x="5827754" y="5523128"/>
            <a:ext cx="199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Decoder</a:t>
            </a:r>
            <a:r>
              <a:rPr lang="en-US" altLang="ko-KR" sz="1200"/>
              <a:t> </a:t>
            </a:r>
            <a:endParaRPr lang="ko-KR" altLang="en-US" sz="1200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AEB581A6-05B1-4A43-B9B1-15AD7A37D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13" y="208252"/>
            <a:ext cx="3822711" cy="145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id="{95A214C1-F692-7749-A54D-2F643CB42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12" y="3257438"/>
            <a:ext cx="719742" cy="2272869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04F03CF9-42BA-5241-9B7D-FB032773EE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12" y="1562900"/>
            <a:ext cx="777824" cy="1780137"/>
          </a:xfrm>
          <a:prstGeom prst="rect">
            <a:avLst/>
          </a:prstGeom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DD96B34-2A19-A041-ABD7-C2C4A327FE21}"/>
              </a:ext>
            </a:extLst>
          </p:cNvPr>
          <p:cNvCxnSpPr>
            <a:cxnSpLocks/>
          </p:cNvCxnSpPr>
          <p:nvPr/>
        </p:nvCxnSpPr>
        <p:spPr>
          <a:xfrm flipV="1">
            <a:off x="4875926" y="2495183"/>
            <a:ext cx="1106655" cy="243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ED06DD-D407-5C4F-97E8-1DE343F7B513}"/>
              </a:ext>
            </a:extLst>
          </p:cNvPr>
          <p:cNvCxnSpPr>
            <a:cxnSpLocks/>
          </p:cNvCxnSpPr>
          <p:nvPr/>
        </p:nvCxnSpPr>
        <p:spPr>
          <a:xfrm flipV="1">
            <a:off x="4875926" y="2807738"/>
            <a:ext cx="1106655" cy="235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6F2F9A2-D136-054B-BB07-25F565147824}"/>
              </a:ext>
            </a:extLst>
          </p:cNvPr>
          <p:cNvCxnSpPr>
            <a:cxnSpLocks/>
          </p:cNvCxnSpPr>
          <p:nvPr/>
        </p:nvCxnSpPr>
        <p:spPr>
          <a:xfrm flipV="1">
            <a:off x="4901843" y="3089819"/>
            <a:ext cx="1145531" cy="174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661BA30-606B-4A99-B517-E4DA6C287955}"/>
              </a:ext>
            </a:extLst>
          </p:cNvPr>
          <p:cNvCxnSpPr>
            <a:cxnSpLocks/>
          </p:cNvCxnSpPr>
          <p:nvPr/>
        </p:nvCxnSpPr>
        <p:spPr>
          <a:xfrm flipV="1">
            <a:off x="4875926" y="2113192"/>
            <a:ext cx="1171448" cy="339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7A3B1F4-381B-564C-84E6-9EC1F67F05BA}"/>
              </a:ext>
            </a:extLst>
          </p:cNvPr>
          <p:cNvCxnSpPr>
            <a:cxnSpLocks/>
          </p:cNvCxnSpPr>
          <p:nvPr/>
        </p:nvCxnSpPr>
        <p:spPr>
          <a:xfrm>
            <a:off x="4706250" y="4209259"/>
            <a:ext cx="1275041" cy="186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5F92C31-D9AC-E744-93D5-B42EF55EB0D9}"/>
              </a:ext>
            </a:extLst>
          </p:cNvPr>
          <p:cNvCxnSpPr>
            <a:cxnSpLocks/>
          </p:cNvCxnSpPr>
          <p:nvPr/>
        </p:nvCxnSpPr>
        <p:spPr>
          <a:xfrm>
            <a:off x="4706250" y="4473794"/>
            <a:ext cx="1275041" cy="280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15A1895-308E-5E43-BFA4-D4DBDEE8F24A}"/>
              </a:ext>
            </a:extLst>
          </p:cNvPr>
          <p:cNvCxnSpPr>
            <a:cxnSpLocks/>
          </p:cNvCxnSpPr>
          <p:nvPr/>
        </p:nvCxnSpPr>
        <p:spPr>
          <a:xfrm>
            <a:off x="4677899" y="4764405"/>
            <a:ext cx="1364871" cy="391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9A945D3-C4E1-374F-924E-BB46629E91FA}"/>
              </a:ext>
            </a:extLst>
          </p:cNvPr>
          <p:cNvCxnSpPr>
            <a:cxnSpLocks/>
          </p:cNvCxnSpPr>
          <p:nvPr/>
        </p:nvCxnSpPr>
        <p:spPr>
          <a:xfrm flipV="1">
            <a:off x="4693245" y="3927883"/>
            <a:ext cx="1288046" cy="52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CBF58F17-0940-2C47-8CBD-F92615D5D0E0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6459403" y="3581533"/>
            <a:ext cx="1527825" cy="92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B9C61FA8-DB13-DF49-A005-F2D829377BB9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6384778" y="3680886"/>
            <a:ext cx="1649932" cy="508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8AE85022-982A-BE4D-BCF3-A353B6F9EF16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6344747" y="3680886"/>
            <a:ext cx="1689963" cy="9651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A602614-930D-ED42-B15C-086A4EDBC838}"/>
              </a:ext>
            </a:extLst>
          </p:cNvPr>
          <p:cNvCxnSpPr>
            <a:cxnSpLocks/>
            <a:endCxn id="86" idx="4"/>
          </p:cNvCxnSpPr>
          <p:nvPr/>
        </p:nvCxnSpPr>
        <p:spPr>
          <a:xfrm flipV="1">
            <a:off x="6429040" y="3722039"/>
            <a:ext cx="1720302" cy="1393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8082FED7-776E-43AD-965E-E5EB30C56C1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517590" y="1810324"/>
            <a:ext cx="1631752" cy="1630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61CF1BBB-D190-544E-A99E-7AA8367FFA51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6505458" y="2304704"/>
            <a:ext cx="1529252" cy="11774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695632F-CA7F-4D4B-865A-4D7335CD0508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6459403" y="2616727"/>
            <a:ext cx="1527825" cy="964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4788081-1D2F-B74D-848F-F36816370101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6492466" y="2998574"/>
            <a:ext cx="1494762" cy="582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B88635-A42B-4A8C-94D1-70078704AEA0}"/>
              </a:ext>
            </a:extLst>
          </p:cNvPr>
          <p:cNvSpPr txBox="1"/>
          <p:nvPr/>
        </p:nvSpPr>
        <p:spPr>
          <a:xfrm>
            <a:off x="2586556" y="1639569"/>
            <a:ext cx="20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8-16-32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D33730-BF51-448D-A438-C25212AF76E6}"/>
              </a:ext>
            </a:extLst>
          </p:cNvPr>
          <p:cNvSpPr txBox="1"/>
          <p:nvPr/>
        </p:nvSpPr>
        <p:spPr>
          <a:xfrm>
            <a:off x="4229329" y="1601636"/>
            <a:ext cx="20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32-32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A4F0E2-0B1E-4CB1-84A3-201FBD9D2AAE}"/>
              </a:ext>
            </a:extLst>
          </p:cNvPr>
          <p:cNvSpPr txBox="1"/>
          <p:nvPr/>
        </p:nvSpPr>
        <p:spPr>
          <a:xfrm>
            <a:off x="5827755" y="1206368"/>
            <a:ext cx="13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16-8-4</a:t>
            </a: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DD7F61-243F-4DE6-B010-6A43BE2A255A}"/>
              </a:ext>
            </a:extLst>
          </p:cNvPr>
          <p:cNvSpPr txBox="1"/>
          <p:nvPr/>
        </p:nvSpPr>
        <p:spPr>
          <a:xfrm>
            <a:off x="8613779" y="2589420"/>
            <a:ext cx="13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0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C8770-1C94-4CA2-A1A3-FF3F8B67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파이프라이닝</a:t>
            </a:r>
            <a:r>
              <a:rPr lang="ko-KR" altLang="en-US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31CFA9F-1648-4162-BD40-724056248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068346"/>
              </p:ext>
            </p:extLst>
          </p:nvPr>
        </p:nvGraphicFramePr>
        <p:xfrm>
          <a:off x="330580" y="4046082"/>
          <a:ext cx="11734174" cy="262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583">
                  <a:extLst>
                    <a:ext uri="{9D8B030D-6E8A-4147-A177-3AD203B41FA5}">
                      <a16:colId xmlns:a16="http://schemas.microsoft.com/office/drawing/2014/main" val="3203568412"/>
                    </a:ext>
                  </a:extLst>
                </a:gridCol>
                <a:gridCol w="917583">
                  <a:extLst>
                    <a:ext uri="{9D8B030D-6E8A-4147-A177-3AD203B41FA5}">
                      <a16:colId xmlns:a16="http://schemas.microsoft.com/office/drawing/2014/main" val="282989530"/>
                    </a:ext>
                  </a:extLst>
                </a:gridCol>
                <a:gridCol w="917583">
                  <a:extLst>
                    <a:ext uri="{9D8B030D-6E8A-4147-A177-3AD203B41FA5}">
                      <a16:colId xmlns:a16="http://schemas.microsoft.com/office/drawing/2014/main" val="179714047"/>
                    </a:ext>
                  </a:extLst>
                </a:gridCol>
                <a:gridCol w="1272151">
                  <a:extLst>
                    <a:ext uri="{9D8B030D-6E8A-4147-A177-3AD203B41FA5}">
                      <a16:colId xmlns:a16="http://schemas.microsoft.com/office/drawing/2014/main" val="4162007958"/>
                    </a:ext>
                  </a:extLst>
                </a:gridCol>
                <a:gridCol w="1272151">
                  <a:extLst>
                    <a:ext uri="{9D8B030D-6E8A-4147-A177-3AD203B41FA5}">
                      <a16:colId xmlns:a16="http://schemas.microsoft.com/office/drawing/2014/main" val="2243381681"/>
                    </a:ext>
                  </a:extLst>
                </a:gridCol>
                <a:gridCol w="1272151">
                  <a:extLst>
                    <a:ext uri="{9D8B030D-6E8A-4147-A177-3AD203B41FA5}">
                      <a16:colId xmlns:a16="http://schemas.microsoft.com/office/drawing/2014/main" val="2383744977"/>
                    </a:ext>
                  </a:extLst>
                </a:gridCol>
                <a:gridCol w="1140072">
                  <a:extLst>
                    <a:ext uri="{9D8B030D-6E8A-4147-A177-3AD203B41FA5}">
                      <a16:colId xmlns:a16="http://schemas.microsoft.com/office/drawing/2014/main" val="2233466674"/>
                    </a:ext>
                  </a:extLst>
                </a:gridCol>
                <a:gridCol w="1272151">
                  <a:extLst>
                    <a:ext uri="{9D8B030D-6E8A-4147-A177-3AD203B41FA5}">
                      <a16:colId xmlns:a16="http://schemas.microsoft.com/office/drawing/2014/main" val="748206448"/>
                    </a:ext>
                  </a:extLst>
                </a:gridCol>
                <a:gridCol w="917583">
                  <a:extLst>
                    <a:ext uri="{9D8B030D-6E8A-4147-A177-3AD203B41FA5}">
                      <a16:colId xmlns:a16="http://schemas.microsoft.com/office/drawing/2014/main" val="3887413823"/>
                    </a:ext>
                  </a:extLst>
                </a:gridCol>
                <a:gridCol w="917583">
                  <a:extLst>
                    <a:ext uri="{9D8B030D-6E8A-4147-A177-3AD203B41FA5}">
                      <a16:colId xmlns:a16="http://schemas.microsoft.com/office/drawing/2014/main" val="260178242"/>
                    </a:ext>
                  </a:extLst>
                </a:gridCol>
                <a:gridCol w="917583">
                  <a:extLst>
                    <a:ext uri="{9D8B030D-6E8A-4147-A177-3AD203B41FA5}">
                      <a16:colId xmlns:a16="http://schemas.microsoft.com/office/drawing/2014/main" val="2808125273"/>
                    </a:ext>
                  </a:extLst>
                </a:gridCol>
              </a:tblGrid>
              <a:tr h="250213">
                <a:tc gridSpan="10"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12688"/>
                  </a:ext>
                </a:extLst>
              </a:tr>
              <a:tr h="4170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>
                          <a:highlight>
                            <a:srgbClr val="FFFF00"/>
                          </a:highlight>
                        </a:rPr>
                        <a:t>인코더</a:t>
                      </a:r>
                      <a:r>
                        <a:rPr lang="en-US" altLang="ko-KR" sz="1100" b="1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sz="1100" b="1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aspp 1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decoder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Voxel psum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highlight>
                            <a:srgbClr val="FFFF00"/>
                          </a:highlight>
                        </a:rPr>
                        <a:t>(1/8)</a:t>
                      </a:r>
                      <a:endParaRPr lang="ko-KR" altLang="en-US" sz="1100" b="1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>
                          <a:highlight>
                            <a:srgbClr val="FFFF00"/>
                          </a:highlight>
                        </a:rPr>
                        <a:t>인코더</a:t>
                      </a:r>
                      <a:r>
                        <a:rPr lang="en-US" altLang="ko-KR" sz="1100" b="1">
                          <a:highlight>
                            <a:srgbClr val="FFFF00"/>
                          </a:highlight>
                        </a:rPr>
                        <a:t>2</a:t>
                      </a:r>
                      <a:endParaRPr lang="ko-KR" altLang="en-US" sz="1100" b="1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aspp 1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decoder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Voxel psum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highlight>
                            <a:srgbClr val="FFFF00"/>
                          </a:highlight>
                        </a:rPr>
                        <a:t>(5/8)</a:t>
                      </a:r>
                      <a:endParaRPr lang="ko-KR" altLang="en-US" sz="1100" b="1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37465"/>
                  </a:ext>
                </a:extLst>
              </a:tr>
              <a:tr h="583831">
                <a:tc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/>
                        <a:t>인코더</a:t>
                      </a:r>
                      <a:r>
                        <a:rPr lang="en-US" altLang="ko-KR" sz="1100" b="1"/>
                        <a:t>1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Aspp 3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decoder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/>
                        <a:t>Voxelpsum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/>
                        <a:t>(</a:t>
                      </a:r>
                      <a:r>
                        <a:rPr lang="en-US" altLang="ko-KR" sz="1100" b="1">
                          <a:highlight>
                            <a:srgbClr val="FFFF00"/>
                          </a:highlight>
                        </a:rPr>
                        <a:t>2/8</a:t>
                      </a:r>
                      <a:r>
                        <a:rPr lang="en-US" altLang="ko-KR" sz="1100" b="1"/>
                        <a:t>)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/>
                        <a:t>인코더</a:t>
                      </a:r>
                      <a:r>
                        <a:rPr lang="en-US" altLang="ko-KR" sz="1100" b="1"/>
                        <a:t>2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aspp 3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decoder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Voxelpsum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highlight>
                            <a:srgbClr val="FFFF00"/>
                          </a:highlight>
                        </a:rPr>
                        <a:t>(6/8)</a:t>
                      </a:r>
                      <a:endParaRPr lang="ko-KR" altLang="en-US" sz="1100" b="1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5598"/>
                  </a:ext>
                </a:extLst>
              </a:tr>
              <a:tr h="583831">
                <a:tc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/>
                        <a:t>인코더</a:t>
                      </a:r>
                      <a:r>
                        <a:rPr lang="en-US" altLang="ko-KR" sz="1100" b="1"/>
                        <a:t>1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aspp6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decoder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Voxel psum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highlight>
                            <a:srgbClr val="FFFF00"/>
                          </a:highlight>
                        </a:rPr>
                        <a:t>(3/8)</a:t>
                      </a:r>
                      <a:endParaRPr lang="ko-KR" altLang="en-US" sz="1100" b="1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/>
                        <a:t>인코더</a:t>
                      </a:r>
                      <a:r>
                        <a:rPr lang="en-US" altLang="ko-KR" sz="1100" b="1"/>
                        <a:t>2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aspp 6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decoder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Voxelpsum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highlight>
                            <a:srgbClr val="FFFF00"/>
                          </a:highlight>
                        </a:rPr>
                        <a:t>(7/8)</a:t>
                      </a:r>
                      <a:endParaRPr lang="ko-KR" altLang="en-US" sz="1100" b="1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13398"/>
                  </a:ext>
                </a:extLst>
              </a:tr>
              <a:tr h="750640">
                <a:tc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/>
                        <a:t>인코더</a:t>
                      </a:r>
                      <a:r>
                        <a:rPr lang="en-US" altLang="ko-KR" sz="1100" b="1"/>
                        <a:t>1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aspp12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decoder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Voxelpsum</a:t>
                      </a:r>
                    </a:p>
                    <a:p>
                      <a:pPr latinLnBrk="1"/>
                      <a:r>
                        <a:rPr lang="en-US" altLang="ko-KR" sz="1100" b="1">
                          <a:highlight>
                            <a:srgbClr val="FFFF00"/>
                          </a:highlight>
                        </a:rPr>
                        <a:t>(4/8)</a:t>
                      </a:r>
                      <a:endParaRPr lang="ko-KR" altLang="en-US" sz="1100" b="1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/>
                        <a:t>인코더</a:t>
                      </a:r>
                      <a:r>
                        <a:rPr lang="en-US" altLang="ko-KR" sz="1100" b="1"/>
                        <a:t>2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aspp 12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decoder</a:t>
                      </a:r>
                      <a:endParaRPr lang="ko-KR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Voxel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highlight>
                            <a:srgbClr val="FFFF00"/>
                          </a:highlight>
                        </a:rPr>
                        <a:t>(8/8)</a:t>
                      </a:r>
                      <a:endParaRPr lang="ko-KR" altLang="en-US" sz="1100" b="1">
                        <a:highlight>
                          <a:srgbClr val="FFFF00"/>
                        </a:highlight>
                      </a:endParaRPr>
                    </a:p>
                    <a:p>
                      <a:pPr latinLnBrk="1"/>
                      <a:endParaRPr lang="ko-KR" altLang="en-US" sz="11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897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DC03AB-03E3-437C-BB3B-CEAF67E1E6E9}"/>
              </a:ext>
            </a:extLst>
          </p:cNvPr>
          <p:cNvSpPr txBox="1"/>
          <p:nvPr/>
        </p:nvSpPr>
        <p:spPr>
          <a:xfrm>
            <a:off x="3048456" y="3245703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4F281-C760-4C2A-BF9C-1CE1E3FC1A37}"/>
              </a:ext>
            </a:extLst>
          </p:cNvPr>
          <p:cNvSpPr txBox="1"/>
          <p:nvPr/>
        </p:nvSpPr>
        <p:spPr>
          <a:xfrm>
            <a:off x="5699943" y="365125"/>
            <a:ext cx="538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의존성 제거   각각 </a:t>
            </a:r>
            <a:r>
              <a:rPr lang="en-US" altLang="ko-KR"/>
              <a:t>ASPP </a:t>
            </a:r>
            <a:r>
              <a:rPr lang="ko-KR" altLang="en-US"/>
              <a:t>모듈에서 나온 </a:t>
            </a:r>
            <a:r>
              <a:rPr lang="ko-KR" altLang="en-US" err="1"/>
              <a:t>엑티베이션</a:t>
            </a:r>
            <a:r>
              <a:rPr lang="ko-KR" altLang="en-US"/>
              <a:t> 값은 </a:t>
            </a:r>
            <a:r>
              <a:rPr lang="ko-KR" altLang="en-US" err="1"/>
              <a:t>마지막레이어까지</a:t>
            </a:r>
            <a:r>
              <a:rPr lang="ko-KR" altLang="en-US"/>
              <a:t>  갈 수 있음</a:t>
            </a:r>
            <a:r>
              <a:rPr lang="en-US" altLang="ko-KR"/>
              <a:t>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7C4354D-DEB2-4AF2-90FF-8131AD668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898" y="1318460"/>
            <a:ext cx="3749457" cy="142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F7DDE6-0D13-4E7E-A41F-A21F9BE2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192" y="1247325"/>
            <a:ext cx="4480970" cy="28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C8770-1C94-4CA2-A1A3-FF3F8B67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파이프라이닝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31CFA9F-1648-4162-BD40-724056248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993197"/>
              </p:ext>
            </p:extLst>
          </p:nvPr>
        </p:nvGraphicFramePr>
        <p:xfrm>
          <a:off x="359125" y="4508963"/>
          <a:ext cx="9706282" cy="112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203568412"/>
                    </a:ext>
                  </a:extLst>
                </a:gridCol>
                <a:gridCol w="1203869">
                  <a:extLst>
                    <a:ext uri="{9D8B030D-6E8A-4147-A177-3AD203B41FA5}">
                      <a16:colId xmlns:a16="http://schemas.microsoft.com/office/drawing/2014/main" val="282989530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179714047"/>
                    </a:ext>
                  </a:extLst>
                </a:gridCol>
                <a:gridCol w="1759156">
                  <a:extLst>
                    <a:ext uri="{9D8B030D-6E8A-4147-A177-3AD203B41FA5}">
                      <a16:colId xmlns:a16="http://schemas.microsoft.com/office/drawing/2014/main" val="4162007958"/>
                    </a:ext>
                  </a:extLst>
                </a:gridCol>
                <a:gridCol w="1517460">
                  <a:extLst>
                    <a:ext uri="{9D8B030D-6E8A-4147-A177-3AD203B41FA5}">
                      <a16:colId xmlns:a16="http://schemas.microsoft.com/office/drawing/2014/main" val="2243381681"/>
                    </a:ext>
                  </a:extLst>
                </a:gridCol>
                <a:gridCol w="1606360">
                  <a:extLst>
                    <a:ext uri="{9D8B030D-6E8A-4147-A177-3AD203B41FA5}">
                      <a16:colId xmlns:a16="http://schemas.microsoft.com/office/drawing/2014/main" val="2383744977"/>
                    </a:ext>
                  </a:extLst>
                </a:gridCol>
                <a:gridCol w="1457897">
                  <a:extLst>
                    <a:ext uri="{9D8B030D-6E8A-4147-A177-3AD203B41FA5}">
                      <a16:colId xmlns:a16="http://schemas.microsoft.com/office/drawing/2014/main" val="2233466674"/>
                    </a:ext>
                  </a:extLst>
                </a:gridCol>
              </a:tblGrid>
              <a:tr h="347317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½ </a:t>
                      </a:r>
                      <a:r>
                        <a:rPr lang="ko-KR" altLang="en-US" sz="1200" b="1"/>
                        <a:t>병렬 처리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12688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/>
                        <a:t>인코더</a:t>
                      </a:r>
                      <a:r>
                        <a:rPr lang="en-US" altLang="ko-KR" sz="1200" b="1"/>
                        <a:t>1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aspp</a:t>
                      </a:r>
                      <a:r>
                        <a:rPr lang="en-US" altLang="ko-KR" sz="1200" b="1"/>
                        <a:t> x 4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Decoder*4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Voxel </a:t>
                      </a:r>
                      <a:r>
                        <a:rPr lang="en-US" altLang="ko-KR" sz="1200" b="1" err="1"/>
                        <a:t>psum</a:t>
                      </a:r>
                      <a:r>
                        <a:rPr lang="en-US" altLang="ko-KR" sz="1200" b="1"/>
                        <a:t>(4/8)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37465"/>
                  </a:ext>
                </a:extLst>
              </a:tr>
              <a:tr h="402579"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/>
                        <a:t>인코더</a:t>
                      </a:r>
                      <a:r>
                        <a:rPr lang="en-US" altLang="ko-KR" sz="1200" b="1"/>
                        <a:t>2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aspp</a:t>
                      </a:r>
                      <a:r>
                        <a:rPr lang="en-US" altLang="ko-KR" sz="1200" b="1"/>
                        <a:t> x 4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Decoder</a:t>
                      </a:r>
                      <a:r>
                        <a:rPr lang="ko-KR" altLang="en-US" sz="1200" b="1"/>
                        <a:t> * </a:t>
                      </a:r>
                      <a:r>
                        <a:rPr lang="en-US" altLang="ko-KR" sz="1200" b="1"/>
                        <a:t>4</a:t>
                      </a:r>
                      <a:r>
                        <a:rPr lang="ko-KR" altLang="en-US" sz="1200" b="1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Voxel </a:t>
                      </a:r>
                      <a:r>
                        <a:rPr lang="en-US" altLang="ko-KR" sz="1200" b="1" err="1"/>
                        <a:t>psum</a:t>
                      </a:r>
                      <a:r>
                        <a:rPr lang="en-US" altLang="ko-KR" sz="1200" b="1"/>
                        <a:t>(8/8)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55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DC03AB-03E3-437C-BB3B-CEAF67E1E6E9}"/>
              </a:ext>
            </a:extLst>
          </p:cNvPr>
          <p:cNvSpPr txBox="1"/>
          <p:nvPr/>
        </p:nvSpPr>
        <p:spPr>
          <a:xfrm>
            <a:off x="3048456" y="3245703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4F3CA-3362-4086-8CDC-56F82C3BAF40}"/>
              </a:ext>
            </a:extLst>
          </p:cNvPr>
          <p:cNvSpPr txBox="1"/>
          <p:nvPr/>
        </p:nvSpPr>
        <p:spPr>
          <a:xfrm>
            <a:off x="4919302" y="704740"/>
            <a:ext cx="609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의존성 제거   각각 </a:t>
            </a:r>
            <a:r>
              <a:rPr lang="en-US" altLang="ko-KR"/>
              <a:t>ASPP </a:t>
            </a:r>
            <a:r>
              <a:rPr lang="ko-KR" altLang="en-US"/>
              <a:t>모듈에서 나온 </a:t>
            </a:r>
            <a:r>
              <a:rPr lang="ko-KR" altLang="en-US" err="1"/>
              <a:t>엑티베이션</a:t>
            </a:r>
            <a:r>
              <a:rPr lang="ko-KR" altLang="en-US"/>
              <a:t> 값은 </a:t>
            </a:r>
            <a:r>
              <a:rPr lang="ko-KR" altLang="en-US" err="1"/>
              <a:t>마지막레이어까지</a:t>
            </a:r>
            <a:r>
              <a:rPr lang="ko-KR" altLang="en-US"/>
              <a:t>  갈 수 있음</a:t>
            </a:r>
            <a:r>
              <a:rPr lang="en-US" altLang="ko-KR"/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0776AAB-C882-4647-9CD8-EB935BEA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785" y="1376921"/>
            <a:ext cx="3519215" cy="13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67BFC9F6-61EF-49B2-992E-F677313CB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913314"/>
              </p:ext>
            </p:extLst>
          </p:nvPr>
        </p:nvGraphicFramePr>
        <p:xfrm>
          <a:off x="359125" y="5787470"/>
          <a:ext cx="9706282" cy="6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203568412"/>
                    </a:ext>
                  </a:extLst>
                </a:gridCol>
                <a:gridCol w="1203869">
                  <a:extLst>
                    <a:ext uri="{9D8B030D-6E8A-4147-A177-3AD203B41FA5}">
                      <a16:colId xmlns:a16="http://schemas.microsoft.com/office/drawing/2014/main" val="282989530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179714047"/>
                    </a:ext>
                  </a:extLst>
                </a:gridCol>
                <a:gridCol w="1759156">
                  <a:extLst>
                    <a:ext uri="{9D8B030D-6E8A-4147-A177-3AD203B41FA5}">
                      <a16:colId xmlns:a16="http://schemas.microsoft.com/office/drawing/2014/main" val="4162007958"/>
                    </a:ext>
                  </a:extLst>
                </a:gridCol>
                <a:gridCol w="1517460">
                  <a:extLst>
                    <a:ext uri="{9D8B030D-6E8A-4147-A177-3AD203B41FA5}">
                      <a16:colId xmlns:a16="http://schemas.microsoft.com/office/drawing/2014/main" val="2243381681"/>
                    </a:ext>
                  </a:extLst>
                </a:gridCol>
                <a:gridCol w="1606360">
                  <a:extLst>
                    <a:ext uri="{9D8B030D-6E8A-4147-A177-3AD203B41FA5}">
                      <a16:colId xmlns:a16="http://schemas.microsoft.com/office/drawing/2014/main" val="2383744977"/>
                    </a:ext>
                  </a:extLst>
                </a:gridCol>
                <a:gridCol w="1457897">
                  <a:extLst>
                    <a:ext uri="{9D8B030D-6E8A-4147-A177-3AD203B41FA5}">
                      <a16:colId xmlns:a16="http://schemas.microsoft.com/office/drawing/2014/main" val="2233466674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/>
                        <a:t>모두 병렬 처리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12688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/>
                        <a:t>인코더</a:t>
                      </a:r>
                      <a:r>
                        <a:rPr lang="en-US" altLang="ko-KR" sz="1200" b="1"/>
                        <a:t>1,2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err="1"/>
                        <a:t>aspp</a:t>
                      </a:r>
                      <a:r>
                        <a:rPr lang="en-US" altLang="ko-KR" sz="1200" b="1"/>
                        <a:t> x 8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Decoder*8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Voxel </a:t>
                      </a:r>
                      <a:r>
                        <a:rPr lang="en-US" altLang="ko-KR" sz="1200" b="1" err="1"/>
                        <a:t>psum</a:t>
                      </a:r>
                      <a:r>
                        <a:rPr lang="en-US" altLang="ko-KR" sz="1200" b="1"/>
                        <a:t>(8/8)</a:t>
                      </a:r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37465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7836346-2CC8-49A1-A709-78E09436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151" y="1462945"/>
            <a:ext cx="6096912" cy="29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D86CB-5A79-4FD5-BC47-04BCCF39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Scale</a:t>
            </a:r>
            <a:r>
              <a:rPr lang="ko-KR" altLang="en-US"/>
              <a:t> 값 </a:t>
            </a:r>
            <a:r>
              <a:rPr lang="en-US" altLang="ko-KR"/>
              <a:t>(weight(conv), activation(</a:t>
            </a:r>
            <a:r>
              <a:rPr lang="en-US" altLang="ko-KR" err="1"/>
              <a:t>relu</a:t>
            </a:r>
            <a:r>
              <a:rPr lang="en-US" altLang="ko-KR"/>
              <a:t>))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08CD99-2C06-4682-8447-1F39687C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95" y="1596473"/>
            <a:ext cx="7377166" cy="1633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93D461-2C76-464B-A4CA-23E66947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2000265" cy="35195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E194C6-F1D3-49D0-B7FE-D59D7AC2E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716" y="3429000"/>
            <a:ext cx="3115110" cy="2467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211672-89C7-FC42-B7EF-15B428627D2A}"/>
              </a:ext>
            </a:extLst>
          </p:cNvPr>
          <p:cNvSpPr txBox="1"/>
          <p:nvPr/>
        </p:nvSpPr>
        <p:spPr>
          <a:xfrm>
            <a:off x="7598378" y="3429000"/>
            <a:ext cx="142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Layer	</a:t>
            </a:r>
            <a:r>
              <a:rPr kumimoji="1" lang="ko-KR" altLang="en-US" dirty="0"/>
              <a:t>마다</a:t>
            </a:r>
            <a:endParaRPr kumimoji="1" lang="en-US" altLang="ko-KR" dirty="0"/>
          </a:p>
          <a:p>
            <a:r>
              <a:rPr kumimoji="1" lang="en-US" altLang="ko-KR"/>
              <a:t>2000cycle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11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C0073E842E43B488DF6F730276E631A" ma:contentTypeVersion="4" ma:contentTypeDescription="새 문서를 만듭니다." ma:contentTypeScope="" ma:versionID="afb758526105bfa955dc2f62c4ba2464">
  <xsd:schema xmlns:xsd="http://www.w3.org/2001/XMLSchema" xmlns:xs="http://www.w3.org/2001/XMLSchema" xmlns:p="http://schemas.microsoft.com/office/2006/metadata/properties" xmlns:ns3="2f9bb2ea-5654-4249-bf7a-3d1e8a46f4be" targetNamespace="http://schemas.microsoft.com/office/2006/metadata/properties" ma:root="true" ma:fieldsID="2f6e7876eff72c78509d1c2fc400ba07" ns3:_="">
    <xsd:import namespace="2f9bb2ea-5654-4249-bf7a-3d1e8a46f4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9bb2ea-5654-4249-bf7a-3d1e8a46f4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919119-A7C9-4C78-999D-EF81D81BF802}">
  <ds:schemaRefs>
    <ds:schemaRef ds:uri="2f9bb2ea-5654-4249-bf7a-3d1e8a46f4b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5A91B7-92B4-43B6-97D6-65192A5FBC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6E1955-AA5C-4907-8DC4-94D8EA08F252}">
  <ds:schemaRefs>
    <ds:schemaRef ds:uri="2f9bb2ea-5654-4249-bf7a-3d1e8a46f4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Macintosh PowerPoint</Application>
  <PresentationFormat>와이드스크린</PresentationFormat>
  <Paragraphs>100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PE – re Q</vt:lpstr>
      <vt:lpstr>Aspp module (백그라운드)</vt:lpstr>
      <vt:lpstr>SW- network 수정 Í</vt:lpstr>
      <vt:lpstr>파이프라이닝 </vt:lpstr>
      <vt:lpstr>파이프라이닝 </vt:lpstr>
      <vt:lpstr>Scale 값 (weight(conv), activation(relu))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jeongminu</dc:creator>
  <cp:lastModifiedBy>jeongminu</cp:lastModifiedBy>
  <cp:revision>4</cp:revision>
  <dcterms:created xsi:type="dcterms:W3CDTF">2021-05-11T13:53:55Z</dcterms:created>
  <dcterms:modified xsi:type="dcterms:W3CDTF">2021-06-03T05:22:16Z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0x0101000C0073E842E43B488DF6F730276E631A</vt:lpwstr>
  </property>
</Properties>
</file>