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76" r:id="rId7"/>
    <p:sldId id="277" r:id="rId8"/>
    <p:sldId id="278" r:id="rId9"/>
    <p:sldId id="279" r:id="rId10"/>
    <p:sldId id="284" r:id="rId11"/>
    <p:sldId id="280" r:id="rId12"/>
    <p:sldId id="282" r:id="rId13"/>
    <p:sldId id="285" r:id="rId14"/>
    <p:sldId id="286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67" y="1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VISHNU\Desktop\IRNSS\SA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FREQUENCY RESPONSE OF SAW Filter</a:t>
            </a:r>
          </a:p>
        </c:rich>
      </c:tx>
      <c:layout>
        <c:manualLayout>
          <c:xMode val="edge"/>
          <c:yMode val="edge"/>
          <c:x val="0.17660818713450294"/>
          <c:y val="0.904927133934767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7307639176681861E-2"/>
          <c:y val="0.10295628036086052"/>
          <c:w val="0.86802873325044894"/>
          <c:h val="0.7499236641221375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Sheet1!$A$1:$A$15</c:f>
              <c:numCache>
                <c:formatCode>General</c:formatCode>
                <c:ptCount val="15"/>
                <c:pt idx="0">
                  <c:v>1146.5</c:v>
                </c:pt>
                <c:pt idx="1">
                  <c:v>1151.0999999999999</c:v>
                </c:pt>
                <c:pt idx="2">
                  <c:v>1156.5</c:v>
                </c:pt>
                <c:pt idx="3">
                  <c:v>1161.5</c:v>
                </c:pt>
                <c:pt idx="4">
                  <c:v>1164.5</c:v>
                </c:pt>
                <c:pt idx="5">
                  <c:v>1166.5</c:v>
                </c:pt>
                <c:pt idx="6">
                  <c:v>1171.5</c:v>
                </c:pt>
                <c:pt idx="7">
                  <c:v>1176.5</c:v>
                </c:pt>
                <c:pt idx="8">
                  <c:v>1181.5</c:v>
                </c:pt>
                <c:pt idx="9">
                  <c:v>1186.5</c:v>
                </c:pt>
                <c:pt idx="10">
                  <c:v>1188.5</c:v>
                </c:pt>
                <c:pt idx="11">
                  <c:v>1191.5</c:v>
                </c:pt>
                <c:pt idx="12">
                  <c:v>1196.5</c:v>
                </c:pt>
                <c:pt idx="13">
                  <c:v>1201.5</c:v>
                </c:pt>
                <c:pt idx="14">
                  <c:v>1206.5</c:v>
                </c:pt>
              </c:numCache>
            </c:numRef>
          </c:xVal>
          <c:yVal>
            <c:numRef>
              <c:f>Sheet1!$C$1:$C$15</c:f>
              <c:numCache>
                <c:formatCode>General</c:formatCode>
                <c:ptCount val="15"/>
                <c:pt idx="0">
                  <c:v>-31.5</c:v>
                </c:pt>
                <c:pt idx="1">
                  <c:v>-23</c:v>
                </c:pt>
                <c:pt idx="2">
                  <c:v>-11.2</c:v>
                </c:pt>
                <c:pt idx="3">
                  <c:v>-5</c:v>
                </c:pt>
                <c:pt idx="4">
                  <c:v>-4.6999999999999966</c:v>
                </c:pt>
                <c:pt idx="5">
                  <c:v>-4.5</c:v>
                </c:pt>
                <c:pt idx="6">
                  <c:v>-4</c:v>
                </c:pt>
                <c:pt idx="7">
                  <c:v>-3.8000000000000012</c:v>
                </c:pt>
                <c:pt idx="8">
                  <c:v>-3.6999999999999988</c:v>
                </c:pt>
                <c:pt idx="9">
                  <c:v>-3.8999999999999981</c:v>
                </c:pt>
                <c:pt idx="10">
                  <c:v>-4.1000000000000014</c:v>
                </c:pt>
                <c:pt idx="11">
                  <c:v>-4.5</c:v>
                </c:pt>
                <c:pt idx="12">
                  <c:v>-7.6999999999999966</c:v>
                </c:pt>
                <c:pt idx="13">
                  <c:v>-15.2</c:v>
                </c:pt>
                <c:pt idx="14">
                  <c:v>-22.29999999999999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E7C-4E1D-AFB9-A5BFB2985EE6}"/>
            </c:ext>
          </c:extLst>
        </c:ser>
        <c:ser>
          <c:idx val="1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Sheet1!$A$1:$A$15</c:f>
              <c:numCache>
                <c:formatCode>General</c:formatCode>
                <c:ptCount val="15"/>
                <c:pt idx="0">
                  <c:v>1146.5</c:v>
                </c:pt>
                <c:pt idx="1">
                  <c:v>1151.0999999999999</c:v>
                </c:pt>
                <c:pt idx="2">
                  <c:v>1156.5</c:v>
                </c:pt>
                <c:pt idx="3">
                  <c:v>1161.5</c:v>
                </c:pt>
                <c:pt idx="4">
                  <c:v>1164.5</c:v>
                </c:pt>
                <c:pt idx="5">
                  <c:v>1166.5</c:v>
                </c:pt>
                <c:pt idx="6">
                  <c:v>1171.5</c:v>
                </c:pt>
                <c:pt idx="7">
                  <c:v>1176.5</c:v>
                </c:pt>
                <c:pt idx="8">
                  <c:v>1181.5</c:v>
                </c:pt>
                <c:pt idx="9">
                  <c:v>1186.5</c:v>
                </c:pt>
                <c:pt idx="10">
                  <c:v>1188.5</c:v>
                </c:pt>
                <c:pt idx="11">
                  <c:v>1191.5</c:v>
                </c:pt>
                <c:pt idx="12">
                  <c:v>1196.5</c:v>
                </c:pt>
                <c:pt idx="13">
                  <c:v>1201.5</c:v>
                </c:pt>
                <c:pt idx="14">
                  <c:v>1206.5</c:v>
                </c:pt>
              </c:numCache>
            </c:numRef>
          </c:xVal>
          <c:yVal>
            <c:numRef>
              <c:f>Sheet1!$C$1:$C$15</c:f>
              <c:numCache>
                <c:formatCode>General</c:formatCode>
                <c:ptCount val="15"/>
                <c:pt idx="0">
                  <c:v>-31.5</c:v>
                </c:pt>
                <c:pt idx="1">
                  <c:v>-23</c:v>
                </c:pt>
                <c:pt idx="2">
                  <c:v>-11.2</c:v>
                </c:pt>
                <c:pt idx="3">
                  <c:v>-5</c:v>
                </c:pt>
                <c:pt idx="4">
                  <c:v>-4.6999999999999966</c:v>
                </c:pt>
                <c:pt idx="5">
                  <c:v>-4.5</c:v>
                </c:pt>
                <c:pt idx="6">
                  <c:v>-4</c:v>
                </c:pt>
                <c:pt idx="7">
                  <c:v>-3.8000000000000012</c:v>
                </c:pt>
                <c:pt idx="8">
                  <c:v>-3.6999999999999988</c:v>
                </c:pt>
                <c:pt idx="9">
                  <c:v>-3.8999999999999981</c:v>
                </c:pt>
                <c:pt idx="10">
                  <c:v>-4.1000000000000014</c:v>
                </c:pt>
                <c:pt idx="11">
                  <c:v>-4.5</c:v>
                </c:pt>
                <c:pt idx="12">
                  <c:v>-7.6999999999999966</c:v>
                </c:pt>
                <c:pt idx="13">
                  <c:v>-15.2</c:v>
                </c:pt>
                <c:pt idx="14">
                  <c:v>-22.29999999999999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E7C-4E1D-AFB9-A5BFB2985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2471072"/>
        <c:axId val="-2052468928"/>
      </c:scatterChart>
      <c:valAx>
        <c:axId val="-2052471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2468928"/>
        <c:crosses val="autoZero"/>
        <c:crossBetween val="midCat"/>
      </c:valAx>
      <c:valAx>
        <c:axId val="-205246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2471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IRNSS Receiver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BFC5-350B-4644-BFDF-7EFDFEE9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LNA and SAW filter test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6C7C48-2AF1-493F-9598-D1EE6E341E3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2363492"/>
            <a:ext cx="4343400" cy="31946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17AF47-8626-426A-9C11-F8D814405A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3922341"/>
              </p:ext>
            </p:extLst>
          </p:nvPr>
        </p:nvGraphicFramePr>
        <p:xfrm>
          <a:off x="6324600" y="1825625"/>
          <a:ext cx="434340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45F7BA-C53E-49AF-B6D4-1B751901925B}"/>
              </a:ext>
            </a:extLst>
          </p:cNvPr>
          <p:cNvSpPr txBox="1"/>
          <p:nvPr/>
        </p:nvSpPr>
        <p:spPr>
          <a:xfrm>
            <a:off x="2291544" y="5726668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LNA Gain Testing</a:t>
            </a:r>
          </a:p>
          <a:p>
            <a:pPr algn="ctr"/>
            <a:r>
              <a:rPr lang="en-IN" dirty="0"/>
              <a:t>20.5 dB gain was observed</a:t>
            </a:r>
          </a:p>
        </p:txBody>
      </p:sp>
    </p:spTree>
    <p:extLst>
      <p:ext uri="{BB962C8B-B14F-4D97-AF65-F5344CB8AC3E}">
        <p14:creationId xmlns:p14="http://schemas.microsoft.com/office/powerpoint/2010/main" val="64919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4901EE-27BC-4D58-813C-2B8DFA8C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PLL and mixer test results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2AC30CB-C9A5-480F-AF82-4CE7ADD86A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30019"/>
            <a:ext cx="4343400" cy="366158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E3B46F-041B-4FBE-8DF4-2571546C6A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147667"/>
            <a:ext cx="4343400" cy="362629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2FE59B-9620-4B77-9C5F-E537F49F918A}"/>
              </a:ext>
            </a:extLst>
          </p:cNvPr>
          <p:cNvSpPr txBox="1"/>
          <p:nvPr/>
        </p:nvSpPr>
        <p:spPr>
          <a:xfrm>
            <a:off x="1919536" y="5877272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PLL Testing</a:t>
            </a:r>
          </a:p>
          <a:p>
            <a:pPr algn="ctr"/>
            <a:r>
              <a:rPr lang="en-IN" dirty="0"/>
              <a:t>Peak at 2751.87 MHz was observed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E3F91-6A60-4AC2-964F-C85481170B10}"/>
              </a:ext>
            </a:extLst>
          </p:cNvPr>
          <p:cNvSpPr txBox="1"/>
          <p:nvPr/>
        </p:nvSpPr>
        <p:spPr>
          <a:xfrm>
            <a:off x="6696329" y="6031468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Mixer Testing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08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A486F7-949E-48A4-B199-C5570292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08920"/>
            <a:ext cx="9144000" cy="11430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429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476672"/>
            <a:ext cx="9144000" cy="561932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Group No.  B17</a:t>
            </a:r>
            <a:endParaRPr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Varun </a:t>
            </a:r>
            <a:r>
              <a:rPr lang="en-IN" dirty="0" err="1">
                <a:solidFill>
                  <a:schemeClr val="tx1"/>
                </a:solidFill>
              </a:rPr>
              <a:t>Bandaru</a:t>
            </a:r>
            <a:r>
              <a:rPr lang="en-IN" dirty="0">
                <a:solidFill>
                  <a:schemeClr val="tx1"/>
                </a:solidFill>
              </a:rPr>
              <a:t>      150070047</a:t>
            </a:r>
          </a:p>
          <a:p>
            <a:r>
              <a:rPr lang="en-IN" dirty="0" err="1">
                <a:solidFill>
                  <a:schemeClr val="tx1"/>
                </a:solidFill>
              </a:rPr>
              <a:t>Theja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Voora</a:t>
            </a:r>
            <a:r>
              <a:rPr lang="en-IN" dirty="0">
                <a:solidFill>
                  <a:schemeClr val="tx1"/>
                </a:solidFill>
              </a:rPr>
              <a:t>            150070052</a:t>
            </a:r>
          </a:p>
          <a:p>
            <a:r>
              <a:rPr lang="en-IN" dirty="0">
                <a:solidFill>
                  <a:schemeClr val="tx1"/>
                </a:solidFill>
              </a:rPr>
              <a:t>P N Aditya               150070044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Faculty Mentor :   </a:t>
            </a:r>
            <a:r>
              <a:rPr lang="en-IN" dirty="0" err="1">
                <a:solidFill>
                  <a:schemeClr val="tx1"/>
                </a:solidFill>
              </a:rPr>
              <a:t>Prof.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Shalabh</a:t>
            </a:r>
            <a:r>
              <a:rPr lang="en-IN" i="1" dirty="0">
                <a:solidFill>
                  <a:schemeClr val="tx1"/>
                </a:solidFill>
              </a:rPr>
              <a:t> Gupta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TA/RA  :   </a:t>
            </a:r>
            <a:r>
              <a:rPr lang="en-IN" dirty="0" err="1">
                <a:solidFill>
                  <a:schemeClr val="tx1"/>
                </a:solidFill>
              </a:rPr>
              <a:t>Romil</a:t>
            </a:r>
            <a:r>
              <a:rPr lang="en-IN" dirty="0">
                <a:solidFill>
                  <a:schemeClr val="tx1"/>
                </a:solidFill>
              </a:rPr>
              <a:t> Jain, </a:t>
            </a:r>
            <a:r>
              <a:rPr lang="en-IN" dirty="0" err="1">
                <a:solidFill>
                  <a:schemeClr val="tx1"/>
                </a:solidFill>
              </a:rPr>
              <a:t>Shubham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Dhage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IN" sz="2200" dirty="0">
                <a:solidFill>
                  <a:srgbClr val="92D050"/>
                </a:solidFill>
              </a:rPr>
              <a:t>Objectives:</a:t>
            </a:r>
          </a:p>
          <a:p>
            <a:pPr lvl="0"/>
            <a:r>
              <a:rPr lang="en-IN" dirty="0">
                <a:solidFill>
                  <a:schemeClr val="tx1"/>
                </a:solidFill>
              </a:rPr>
              <a:t>To design the RF front-end of IRNSS receiver on a single PCB.</a:t>
            </a:r>
          </a:p>
          <a:p>
            <a:pPr lvl="0"/>
            <a:r>
              <a:rPr lang="en-IN" dirty="0">
                <a:solidFill>
                  <a:schemeClr val="tx1"/>
                </a:solidFill>
              </a:rPr>
              <a:t>To design an antenna for the L5 band (1176.45 MHz).</a:t>
            </a:r>
          </a:p>
          <a:p>
            <a:pPr marL="0" indent="0">
              <a:buNone/>
            </a:pP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  <a:endParaRPr dirty="0"/>
          </a:p>
        </p:txBody>
      </p:sp>
      <p:pic>
        <p:nvPicPr>
          <p:cNvPr id="35" name="Content Placeholder 3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132857"/>
            <a:ext cx="9865096" cy="3600400"/>
          </a:xfrm>
        </p:spPr>
      </p:pic>
    </p:spTree>
    <p:extLst>
      <p:ext uri="{BB962C8B-B14F-4D97-AF65-F5344CB8AC3E}">
        <p14:creationId xmlns:p14="http://schemas.microsoft.com/office/powerpoint/2010/main" val="14538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842C-CC2E-4202-ABA9-D74149FE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Microstrip Antenna (MSA)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75DD-E4C2-4D9A-A90C-F99B926DC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6948264" cy="4270375"/>
          </a:xfrm>
        </p:spPr>
        <p:txBody>
          <a:bodyPr/>
          <a:lstStyle/>
          <a:p>
            <a:r>
              <a:rPr lang="en-IN" dirty="0"/>
              <a:t>We designed a RHCP antenna to receive the L5 band (1176.45 MHz) signals.</a:t>
            </a:r>
          </a:p>
          <a:p>
            <a:r>
              <a:rPr lang="en-IN" dirty="0"/>
              <a:t>A circularly polarized MSA can be realized by exciting two orthogonal modes of equal magnitudes, which are in phase quadrature.</a:t>
            </a:r>
          </a:p>
          <a:p>
            <a:r>
              <a:rPr lang="en-IN" dirty="0"/>
              <a:t>A 3 dB two branch line coupler with Z</a:t>
            </a:r>
            <a:r>
              <a:rPr lang="en-IN" baseline="-25000" dirty="0"/>
              <a:t>1</a:t>
            </a:r>
            <a:r>
              <a:rPr lang="en-IN" dirty="0"/>
              <a:t>=35 Ω and Z</a:t>
            </a:r>
            <a:r>
              <a:rPr lang="en-IN" baseline="-25000" dirty="0"/>
              <a:t>2</a:t>
            </a:r>
            <a:r>
              <a:rPr lang="en-IN" dirty="0"/>
              <a:t>=50 Ω is used to provide equal amplitude with a 90</a:t>
            </a:r>
            <a:r>
              <a:rPr lang="en-IN" baseline="30000" dirty="0"/>
              <a:t>o </a:t>
            </a:r>
            <a:r>
              <a:rPr lang="en-IN" dirty="0"/>
              <a:t>phase difference at the centre of the two adjacent edges of the square MSA.</a:t>
            </a:r>
          </a:p>
          <a:p>
            <a:r>
              <a:rPr lang="en-IN" dirty="0"/>
              <a:t>The input impedance at the two adjacent edges (100 Ω) is transformed to 50 Ω by using quarter wave transformers of Z</a:t>
            </a:r>
            <a:r>
              <a:rPr lang="en-IN" baseline="-25000" dirty="0"/>
              <a:t>0 </a:t>
            </a:r>
            <a:r>
              <a:rPr lang="en-IN" dirty="0"/>
              <a:t>= 70.7 Ω.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00049-96BF-4542-B069-E14D57AA506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2"/>
          <a:stretch/>
        </p:blipFill>
        <p:spPr bwMode="auto">
          <a:xfrm>
            <a:off x="8616280" y="2304628"/>
            <a:ext cx="2592288" cy="3312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349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5921-31A6-4937-BC51-95CE5E55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LNA and SAW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8EE4B-8180-454E-989B-B96F5839B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low-noise amplifier(LNA) amplifies the signals received from the antenna.</a:t>
                </a:r>
              </a:p>
              <a:p>
                <a:r>
                  <a:rPr lang="en-IN" dirty="0"/>
                  <a:t>The maximum power of the signal received is only -124 dBm. It is important not to degrade SNR any further.</a:t>
                </a:r>
              </a:p>
              <a:p>
                <a:r>
                  <a:rPr lang="en-IN" dirty="0"/>
                  <a:t>The LNA should be the first block placed after the antenna as its high gain helps reduce the noise figure of the complete chain to the following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𝑟𝑒𝑐𝑒𝑖𝑣𝑒𝑟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𝐿𝑁𝐴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𝐿𝑁𝐴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𝐹𝑟𝑖𝑖𝑠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𝑜𝑟𝑚𝑢𝑙𝑎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 The SAW (Surface Acoustic Wave) filter is necessary to suppress any out-of-band noise and interference.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8EE4B-8180-454E-989B-B96F5839B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429" r="-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9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598F-B71E-4B00-B2E8-575C1665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Mixer and PLL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DC012-37E0-4848-885D-E376C6A65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700472"/>
                <a:ext cx="9144000" cy="2104256"/>
              </a:xfrm>
            </p:spPr>
            <p:txBody>
              <a:bodyPr/>
              <a:lstStyle/>
              <a:p>
                <a:r>
                  <a:rPr lang="en-IN" dirty="0"/>
                  <a:t>The mixer translates the L5-band (1176.45 MHz) signal to the L1-band (1575.42 MHz).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RF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High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Side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Injection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We used high side injection to avoid interference from GSM signals.</a:t>
                </a:r>
              </a:p>
              <a:p>
                <a:r>
                  <a:rPr lang="en-IN" dirty="0"/>
                  <a:t>The PLL (Phase Locked Loop) generates the LO.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DC012-37E0-4848-885D-E376C6A65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700472"/>
                <a:ext cx="9144000" cy="2104256"/>
              </a:xfrm>
              <a:blipFill>
                <a:blip r:embed="rId2"/>
                <a:stretch>
                  <a:fillRect l="-600" t="-31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36DBEB7-7AFD-48BD-962D-8AB03B68B06B}"/>
              </a:ext>
            </a:extLst>
          </p:cNvPr>
          <p:cNvSpPr txBox="1">
            <a:spLocks/>
          </p:cNvSpPr>
          <p:nvPr/>
        </p:nvSpPr>
        <p:spPr>
          <a:xfrm>
            <a:off x="1552527" y="3779912"/>
            <a:ext cx="9144000" cy="763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GPS Chip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4AFF04-2D02-4A64-946A-B12EA5A55876}"/>
              </a:ext>
            </a:extLst>
          </p:cNvPr>
          <p:cNvSpPr txBox="1">
            <a:spLocks/>
          </p:cNvSpPr>
          <p:nvPr/>
        </p:nvSpPr>
        <p:spPr>
          <a:xfrm>
            <a:off x="1488867" y="4606280"/>
            <a:ext cx="9144000" cy="18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It is highly efficient in terms of the gain it provides(maximum of 96dB) as well as the space it takes.</a:t>
            </a:r>
          </a:p>
          <a:p>
            <a:r>
              <a:rPr lang="en-IN"/>
              <a:t>It consists of a quadrature mixer which down-converts the received L1 band signal to baseband. I and Q components which are then sampled through an internal ADC.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18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1EAA-26C6-49CD-9869-3BB6E4D4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PCB layout</a:t>
            </a:r>
          </a:p>
        </p:txBody>
      </p:sp>
      <p:pic>
        <p:nvPicPr>
          <p:cNvPr id="4" name="Content Placeholder 3" descr="Screen%20Shot%202018-04-16%20at%209.04.12%20AM.png">
            <a:extLst>
              <a:ext uri="{FF2B5EF4-FFF2-40B4-BE49-F238E27FC236}">
                <a16:creationId xmlns:a16="http://schemas.microsoft.com/office/drawing/2014/main" id="{4C84339C-869D-425B-BF93-DBF66E4160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90" y="1772816"/>
            <a:ext cx="8036158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89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1ADD-211D-4316-A08E-230325CF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D5F8-0D65-4F9F-BE7A-C339C174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needed 5V, 3.3V and 3V supplies to power the board.</a:t>
            </a:r>
          </a:p>
          <a:p>
            <a:r>
              <a:rPr lang="en-IN" dirty="0"/>
              <a:t>We used LM7805, LM1117 and LM317 voltage regulator ICs respectively to obtain the specified voltages from a 12V power supply.</a:t>
            </a:r>
          </a:p>
          <a:p>
            <a:r>
              <a:rPr lang="en-IN" dirty="0"/>
              <a:t>LEDs are also placed for identification of any power supply related problems.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AC368-44F4-4172-AC0D-8FB4D9075D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622" y="3645024"/>
            <a:ext cx="2992755" cy="2319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642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1C8-C0FE-4E5C-AE2B-441C6EB3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Antenna test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F16085-6C41-42C0-8330-7419078C17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44824"/>
            <a:ext cx="3707904" cy="4104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741D37-4129-40E3-971A-AB359695F81C}"/>
              </a:ext>
            </a:extLst>
          </p:cNvPr>
          <p:cNvSpPr txBox="1"/>
          <p:nvPr/>
        </p:nvSpPr>
        <p:spPr>
          <a:xfrm>
            <a:off x="2000672" y="6093296"/>
            <a:ext cx="275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Antenna Testing Setup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53304A-DF53-43C8-B94B-A8C8B92F26C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03" y="1492188"/>
            <a:ext cx="3656523" cy="2404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6E92CA-8F09-469A-8A42-21CDAFD81DB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03" y="4005064"/>
            <a:ext cx="3656523" cy="2488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E56E9A-B927-44E6-A036-B9678B044849}"/>
              </a:ext>
            </a:extLst>
          </p:cNvPr>
          <p:cNvSpPr txBox="1"/>
          <p:nvPr/>
        </p:nvSpPr>
        <p:spPr>
          <a:xfrm>
            <a:off x="9290720" y="2348516"/>
            <a:ext cx="275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/>
              <a:t>S</a:t>
            </a:r>
            <a:r>
              <a:rPr lang="en-IN" sz="2000" baseline="-25000" dirty="0"/>
              <a:t>11</a:t>
            </a:r>
            <a:r>
              <a:rPr lang="en-IN" sz="2000" dirty="0"/>
              <a:t> parameter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CE230-9A05-4B0D-A2F5-6697B34ED4BD}"/>
              </a:ext>
            </a:extLst>
          </p:cNvPr>
          <p:cNvSpPr txBox="1"/>
          <p:nvPr/>
        </p:nvSpPr>
        <p:spPr>
          <a:xfrm>
            <a:off x="9984432" y="5049180"/>
            <a:ext cx="206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VSWR</a:t>
            </a:r>
          </a:p>
        </p:txBody>
      </p:sp>
    </p:spTree>
    <p:extLst>
      <p:ext uri="{BB962C8B-B14F-4D97-AF65-F5344CB8AC3E}">
        <p14:creationId xmlns:p14="http://schemas.microsoft.com/office/powerpoint/2010/main" val="39384058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338</TotalTime>
  <Words>478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Candara</vt:lpstr>
      <vt:lpstr>Consolas</vt:lpstr>
      <vt:lpstr>Tech Computer 16x9</vt:lpstr>
      <vt:lpstr>IRNSS Receiver</vt:lpstr>
      <vt:lpstr>PowerPoint Presentation</vt:lpstr>
      <vt:lpstr>Block Diagram</vt:lpstr>
      <vt:lpstr>Microstrip Antenna (MSA)</vt:lpstr>
      <vt:lpstr>LNA and SAW Filter</vt:lpstr>
      <vt:lpstr>Mixer and PLL</vt:lpstr>
      <vt:lpstr>Our PCB layout</vt:lpstr>
      <vt:lpstr>Power Board</vt:lpstr>
      <vt:lpstr>Antenna test Results</vt:lpstr>
      <vt:lpstr>LNA and SAW filter test results</vt:lpstr>
      <vt:lpstr>PLL and mixer test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IRNSS Receiver</dc:title>
  <dc:creator>SAI VISHNU BANDARU</dc:creator>
  <cp:lastModifiedBy>Theja Voora</cp:lastModifiedBy>
  <cp:revision>23</cp:revision>
  <dcterms:created xsi:type="dcterms:W3CDTF">2018-03-21T17:27:26Z</dcterms:created>
  <dcterms:modified xsi:type="dcterms:W3CDTF">2018-04-19T08:05:06Z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