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7"/>
  </p:notesMasterIdLst>
  <p:sldIdLst>
    <p:sldId id="256" r:id="rId2"/>
    <p:sldId id="596" r:id="rId3"/>
    <p:sldId id="600" r:id="rId4"/>
    <p:sldId id="618" r:id="rId5"/>
    <p:sldId id="610" r:id="rId6"/>
    <p:sldId id="612" r:id="rId7"/>
    <p:sldId id="602" r:id="rId8"/>
    <p:sldId id="614" r:id="rId9"/>
    <p:sldId id="508" r:id="rId10"/>
    <p:sldId id="604" r:id="rId11"/>
    <p:sldId id="615" r:id="rId12"/>
    <p:sldId id="605" r:id="rId13"/>
    <p:sldId id="607" r:id="rId14"/>
    <p:sldId id="616" r:id="rId15"/>
    <p:sldId id="617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0"/>
    <p:restoredTop sz="86397"/>
  </p:normalViewPr>
  <p:slideViewPr>
    <p:cSldViewPr snapToGrid="0" snapToObjects="1">
      <p:cViewPr varScale="1">
        <p:scale>
          <a:sx n="91" d="100"/>
          <a:sy n="91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-10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A1D3-882B-334E-958F-DFA464F4FBE5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AF49A-0B4D-8D40-9965-B127E832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90AE63-2027-E944-80C1-EBA2AFCD5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F3E76-C1B4-944B-950B-B0F7B147E82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id="{91C150AD-9206-D440-91BF-B5F383609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2150"/>
            <a:ext cx="6157913" cy="3463925"/>
          </a:xfrm>
          <a:ln/>
        </p:spPr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89CD4D8E-C543-574B-9A8B-6E3D995D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60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2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>
            <a:extLst>
              <a:ext uri="{FF2B5EF4-FFF2-40B4-BE49-F238E27FC236}">
                <a16:creationId xmlns:a16="http://schemas.microsoft.com/office/drawing/2014/main" id="{E2E49067-0F39-7B4D-9C75-6C411C3F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CB13FE-2585-4240-B398-95C0D81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3884-2391-4C46-8055-DFD5D47EAACD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FE9953-52F3-264B-A34E-D02EC2C1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8BDEE6-3553-B348-9019-249A6307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D89-E24A-364A-8D40-45BF0A188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0C046EF2-179F-A843-A9E2-7B16D4AA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5B28E4-CF67-2548-8A00-7299CC25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5BD7-E15B-3B44-B948-4877ADFB0D69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C639267-AB48-BA43-90EF-68E0CEE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D1AD000-0C8B-0246-AC7B-2A9A244B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682EE-B4EB-3241-89DA-248A99FB1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1A4CC053-CFBE-C84B-832A-B1975DE4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0B08B5-5BD2-B34A-9FEE-DE4EF1CF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9468D-289D-7548-8459-A0A2FC4FDCCA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46DDB7-F35B-5C4B-B0E4-9385228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AA0550-D5AF-3C46-BD0D-63A2FCA6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72E8D-D8F6-0446-AC85-41B036E1D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5947A729-672A-5E46-AD74-F6E2C52A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A73BC-748F-1146-8E36-1000178D268E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AC25-4CC8-AB45-AA09-67C015DACDDA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2B16EE-637A-1048-B535-473D4E663E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4DBE-891F-7E45-97F3-5B0D289B15FC}" type="datetime1">
              <a:rPr lang="en-US" smtClean="0"/>
              <a:t>6/27/19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6BB1F19-308C-D84D-8FD8-2DC8B1D605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220F07B-462A-3F43-B03E-7D86BF9F4A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E31E-EC85-6B4B-8EE5-11494E0EA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70848E1-269C-3148-933D-DF39EEE1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D64519-0B45-4A48-8DD2-2A07256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5CCE5-B8C5-1342-A43D-1F62384242FB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DCA6AA-DE2A-5C4B-8C04-B8BD6EB5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C9A40F-62F5-514C-B3EC-9DD1A590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F0E8-BB28-5945-A199-14937B11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19F38246-FAAC-D14B-8875-0EF103C4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08AF6-8698-164D-B024-A12A2DACEB5D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1047E-B50C-AE4F-9CB9-F7AA81D71F80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102D522-DD2C-3647-BC06-9400D3C71F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FC2A-85A6-9446-B5C4-7C27E024B2E8}" type="datetime1">
              <a:rPr lang="en-US" smtClean="0"/>
              <a:t>6/27/19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23A857-84D1-224C-81C9-706F3C9E8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C9B3151-B923-2E40-8B69-FEB03DE09C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68D07-7B2C-2140-AE89-ECD6603F0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0A1239C6-68C6-1E49-9FDC-DCEA0400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430477E-11C9-6745-81A0-77786EEE4F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077EC-2E42-3F4E-B5D6-ED593EAC75EB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42403E-7B4C-EA48-AFB8-E883114B9C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77C924-0429-D248-A8B8-7C409A980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B345-6462-344D-86C4-D0CCE43E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B5E80CA-5C2F-1D42-8C44-8DF23B85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D46EFE-2739-8C49-8DB8-4B9CFA96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FF6-F8F7-3743-9EAB-D44DAD05ACAC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A21045-426E-AF4B-B330-A5A8B8AB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C9A3A-C248-1842-890B-58C6107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FB1D-8AA5-914F-966E-AEDF8017A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9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2F619F32-A019-2C49-AB37-29D7EBC0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838F9D-CF80-1D45-99BB-6457B05B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880B-6FF4-1E4B-BEF8-6B712953256E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248F30-139C-7F45-B58D-554C73A1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50B192-07F6-A244-AADE-489785C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221CA-CDF1-D245-BC04-195251013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0FD82DC4-7819-4C40-A252-68180EFF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A35EC9-6606-E64B-A1C0-59AAD5A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011D7-A8D9-1E41-B850-DBDA6F43E50D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47FE9-663C-4548-A3D6-607D09EB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EA854D-530A-F048-8146-372B7C04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A274-E0F7-AD48-B67F-E003B316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389449B0-3DA0-3349-8656-5847775C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48741A-58AF-6745-8DC1-3F67125B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C28D-6655-2F48-BFEC-279F3EF40446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E0EA62-7655-A146-BF7B-0E03D59C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6FE71C-2B13-0647-A25A-CF661BB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5AB2-DCB3-9C4A-96C2-40B81DC36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225EE8FD-59CE-4644-BF77-0B6F71D5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8EF7375-79AC-474D-B739-DE5B66D3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CE6C3-0FE9-9748-8FE6-CCE51427322D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1B10F6-620A-CA41-9B80-17C4A1E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1D7FCDE-E60C-B341-AA98-C731D435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7796D-B912-0745-8EF8-D77CCED2B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F4AC06-65FD-9443-B5C4-82CA9783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347B5-5843-E04D-A138-C4ECD3078E09}" type="datetime1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9203DE-90BD-3543-8016-26C12A6A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9FF7A1-423A-7942-B5BE-B5FE77F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6645-C9FE-7045-B020-2599BEADA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ContentHD.png">
            <a:extLst>
              <a:ext uri="{FF2B5EF4-FFF2-40B4-BE49-F238E27FC236}">
                <a16:creationId xmlns:a16="http://schemas.microsoft.com/office/drawing/2014/main" id="{89DBFF62-2C19-3549-ADDE-1F67F66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C41F4F4-CA34-C64A-BEDF-E4F0E00D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9AD2-D40F-F341-AD80-5088D5219A85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6B9615-10D4-B340-AE9C-7FF1361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2C8C528-12EA-2B4C-9B16-03ABF54B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FB3F-FD60-6744-9C80-39CA45C9A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A0FB6477-3DE1-FE44-8765-D85E8ECE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8694E87-3267-D44C-8F7D-18DC9551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1DDD-1F84-E245-862B-9AE3828B44CF}" type="datetime1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8ABAE05-A227-9C4B-865A-BD52187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73BCD4-1B63-1842-8CF7-AF4E057C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BC22F-605C-DB42-B9C4-7FE1CBD33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17B114F6-D4FF-A848-8187-A99545EB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D55258A-965C-6143-B534-76A83C12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B8F23-91DF-A040-A8DC-7B2E57115B85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ECC196-C203-CC41-84B6-409B920F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20C7E-4DDD-CB43-B59B-3650C0A1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86AF-9D73-DD44-BA82-ADC0596EC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2C7AC529-1EAE-F047-80FA-229B5D13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A2CAB0B-6DE9-3341-9A4A-385A8B7B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6DD82-D0B3-CA45-ADAF-5D381AC3E3E1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7EC742A-C584-C843-874F-511456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E6F209C-A8C0-5541-8630-0BD2EF8F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4D9D-C0AF-E04B-9268-D5F877871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DC139-F1F2-DE4A-BA4B-5F205DE4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CD2C50-9248-354B-AB12-DA8B3258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C12A-8A26-6F48-AFA1-023A4E38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7EF8CEB-AFBD-BA41-A8DF-ADB061003A04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DE83-613F-3B40-A5D1-8109A1D6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B398-A5B3-0A40-AD2A-E8BD79EF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ECE1708-2455-7447-8FB7-0F6824663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1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7644-2E7C-E14F-81C7-EA2585EB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055" y="1963738"/>
            <a:ext cx="9486070" cy="24225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GNSS Measurement Engine System Design:  Communication Engineering Perspectives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26905-8789-854E-9C36-07232F44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4386263"/>
            <a:ext cx="7197725" cy="1404937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Shu Wang, founder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27324-1E44-9942-BF2D-F8B2D52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22A4-29D3-DD4D-9DD7-02052C1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808056"/>
            <a:ext cx="4268085" cy="92512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Multipath Delay Spread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DE79DE-2EEA-4C5E-9894-8400E0CC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2065963"/>
            <a:ext cx="5090708" cy="3493008"/>
          </a:xfrm>
        </p:spPr>
        <p:txBody>
          <a:bodyPr>
            <a:normAutofit/>
          </a:bodyPr>
          <a:lstStyle/>
          <a:p>
            <a:r>
              <a:rPr lang="en-US" dirty="0"/>
              <a:t>In [1], Sousa, et. al., reported the 90th percent rms delay spread to be 1.2 </a:t>
            </a:r>
            <a:r>
              <a:rPr lang="el-GR" dirty="0"/>
              <a:t>μ</a:t>
            </a:r>
            <a:r>
              <a:rPr lang="en-US" dirty="0"/>
              <a:t>s in suburban Toronto. </a:t>
            </a:r>
          </a:p>
          <a:p>
            <a:r>
              <a:rPr lang="en-US" dirty="0"/>
              <a:t>In [2], Ling, et. al. observed that the 90th percent rms delay spread was 1.7 </a:t>
            </a:r>
            <a:r>
              <a:rPr lang="el-GR" dirty="0"/>
              <a:t>μ</a:t>
            </a:r>
            <a:r>
              <a:rPr lang="en-US" dirty="0"/>
              <a:t>s in Lakehurst NAES, New Jersey. </a:t>
            </a:r>
          </a:p>
          <a:p>
            <a:r>
              <a:rPr lang="en-US" dirty="0"/>
              <a:t>In [3],  Baum reported the 77th percent rms delay spread was 1 </a:t>
            </a:r>
            <a:r>
              <a:rPr lang="el-GR" dirty="0"/>
              <a:t>μ</a:t>
            </a:r>
            <a:r>
              <a:rPr lang="en-US" dirty="0"/>
              <a:t>s, the 94th percent rms delay spread was 2 </a:t>
            </a:r>
            <a:r>
              <a:rPr lang="el-GR" dirty="0"/>
              <a:t>μ</a:t>
            </a:r>
            <a:r>
              <a:rPr lang="en-US" dirty="0"/>
              <a:t>s in Rolling Meadows, Chicago.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3DEE-B29D-7C44-949B-5A08EADC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6309" y="6049944"/>
            <a:ext cx="7827659" cy="3778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962FE51-EDF9-DF43-A201-8170918F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4" y="780689"/>
            <a:ext cx="6376034" cy="514864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C1FF82-0B5A-FA4C-8B69-D28BA060791E}"/>
              </a:ext>
            </a:extLst>
          </p:cNvPr>
          <p:cNvSpPr/>
          <p:nvPr/>
        </p:nvSpPr>
        <p:spPr>
          <a:xfrm>
            <a:off x="298032" y="5558971"/>
            <a:ext cx="5219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[1] E. Sousa, V. Jovanovic, C. </a:t>
            </a:r>
            <a:r>
              <a:rPr lang="en-US" sz="900" dirty="0" err="1">
                <a:solidFill>
                  <a:srgbClr val="FFFFFF"/>
                </a:solidFill>
                <a:latin typeface="Arial" panose="020B0604020202020204" pitchFamily="34" charset="0"/>
              </a:rPr>
              <a:t>Daigneault</a:t>
            </a:r>
            <a:r>
              <a:rPr 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, “Delay spread measurements for the digital cellular channel in Toronto”, IEEE Trans. on Vehicular Technology, Nov 1994</a:t>
            </a:r>
            <a:br>
              <a:rPr lang="en-US" sz="900" dirty="0"/>
            </a:br>
            <a:r>
              <a:rPr lang="en-US" sz="900" dirty="0">
                <a:solidFill>
                  <a:srgbClr val="FFFFFF"/>
                </a:solidFill>
                <a:latin typeface="inherit"/>
              </a:rPr>
              <a:t>[2] J. Ling, D. </a:t>
            </a:r>
            <a:r>
              <a:rPr lang="en-US" sz="900" dirty="0" err="1">
                <a:solidFill>
                  <a:srgbClr val="FFFFFF"/>
                </a:solidFill>
                <a:latin typeface="inherit"/>
              </a:rPr>
              <a:t>Chizhik</a:t>
            </a:r>
            <a:r>
              <a:rPr lang="en-US" sz="900" dirty="0">
                <a:solidFill>
                  <a:srgbClr val="FFFFFF"/>
                </a:solidFill>
                <a:latin typeface="inherit"/>
              </a:rPr>
              <a:t>, D. Samardzija, R. Valenzuela, “Wideband and MIMO measurements in wooded and open areas”, Lucent Bell Laboratories,</a:t>
            </a:r>
            <a:br>
              <a:rPr lang="en-US" sz="900" dirty="0"/>
            </a:br>
            <a:r>
              <a:rPr lang="en-US" sz="900" dirty="0">
                <a:solidFill>
                  <a:srgbClr val="FFFFFF"/>
                </a:solidFill>
                <a:latin typeface="inherit"/>
              </a:rPr>
              <a:t>[3] K. Baum, “Frequency-Domain-Oriented Approaches for MBWA: Overview and Field Experiments”, Motorola Labs, IEEE C802.20-03/19, March 2003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954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6CD0E4-483B-D741-A79A-A87B0DE7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1030288"/>
            <a:ext cx="4311959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Statistics for 3GPP/3GPP2 Macro Channels</a:t>
            </a: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B76056E3-C4EB-884A-A39C-36706F3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41" y="548997"/>
            <a:ext cx="6930468" cy="27202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C90D89-5C33-2C46-9152-9D895934B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72524" y="3398505"/>
            <a:ext cx="7095076" cy="274934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A19D9E-3CA7-4A43-82B5-E88808ECB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2142067"/>
            <a:ext cx="4201886" cy="364913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3GPP &amp; 3GPP2 system level assumptions</a:t>
            </a:r>
          </a:p>
          <a:p>
            <a:r>
              <a:rPr lang="en-US" sz="2400" dirty="0"/>
              <a:t>The Chip rate is 3.84Mcps. </a:t>
            </a:r>
          </a:p>
          <a:p>
            <a:r>
              <a:rPr lang="en-US" sz="2400" dirty="0"/>
              <a:t>Only the paths with power higher than –15dB relative to the strongest path are recorded. </a:t>
            </a:r>
          </a:p>
          <a:p>
            <a:r>
              <a:rPr lang="en-US" sz="2400" dirty="0"/>
              <a:t>The shown statistics are the non-power weighted ones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E3809-9835-374B-A4D0-952F5B94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9718" y="6134794"/>
            <a:ext cx="3619768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07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C0475A-1849-8B4A-92CA-A215C67B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03" y="808055"/>
            <a:ext cx="4440112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b="1" dirty="0"/>
              <a:t>Energy Budget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F763CF-7B40-B64C-AF5C-16383267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272" y="2261420"/>
            <a:ext cx="4440112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Energy Budget models how much energy is consumed in each stage of the total process, particularly considering L1 signal processing and L2 protocol stack.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It is no surprising that for many wireless system, there are tradeoffs between energy budget and link budget, sensitivities, response time, battery life, etc.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707C9-9F31-864D-8F24-6653DD33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CE99F9-88C0-6341-9CCE-1B4E5A859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9752" y="1252524"/>
            <a:ext cx="6095593" cy="4190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76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8E187445-EABD-4A48-9935-4A6354B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5" y="1108183"/>
            <a:ext cx="3017931" cy="4398549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dirty="0"/>
              <a:t>Example: LTE State Machine for Energy Modelling and battery life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C92FC-2A84-3543-899A-BC3405B6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Shu Wang &amp; Erlang Network; 2017~2019, All Rights Reserved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2C3C280-6A58-5744-9C30-6F0330A4D730}"/>
              </a:ext>
            </a:extLst>
          </p:cNvPr>
          <p:cNvGrpSpPr/>
          <p:nvPr/>
        </p:nvGrpSpPr>
        <p:grpSpPr>
          <a:xfrm>
            <a:off x="2677070" y="789481"/>
            <a:ext cx="9084040" cy="4946951"/>
            <a:chOff x="782638" y="863600"/>
            <a:chExt cx="10442575" cy="5384800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0AEFC48-01B1-B94B-B2D1-2613FDA904DB}"/>
                </a:ext>
              </a:extLst>
            </p:cNvPr>
            <p:cNvSpPr/>
            <p:nvPr/>
          </p:nvSpPr>
          <p:spPr>
            <a:xfrm>
              <a:off x="4953000" y="3287713"/>
              <a:ext cx="1625600" cy="784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Idle Mode 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DRX Deep Sleep</a:t>
              </a: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470EA38-5A82-EF48-A038-DB495EE566D2}"/>
                </a:ext>
              </a:extLst>
            </p:cNvPr>
            <p:cNvSpPr/>
            <p:nvPr/>
          </p:nvSpPr>
          <p:spPr>
            <a:xfrm>
              <a:off x="9129713" y="4449763"/>
              <a:ext cx="1955800" cy="779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Paging Message Serving Cell Mea</a:t>
              </a:r>
              <a:r>
                <a:rPr lang="en-US" sz="1000">
                  <a:ea typeface="SimSun"/>
                  <a:cs typeface="Times New Roman"/>
                </a:rPr>
                <a:t> &amp; </a:t>
              </a:r>
              <a:r>
                <a:rPr lang="en-US" sz="1000">
                  <a:effectLst/>
                  <a:ea typeface="SimSun"/>
                  <a:cs typeface="Times New Roman"/>
                </a:rPr>
                <a:t>Intra </a:t>
              </a:r>
              <a:r>
                <a:rPr lang="en-US" sz="1000">
                  <a:ea typeface="SimSun"/>
                  <a:cs typeface="Times New Roman"/>
                </a:rPr>
                <a:t>Freq </a:t>
              </a:r>
              <a:r>
                <a:rPr lang="en-US" sz="1000">
                  <a:effectLst/>
                  <a:ea typeface="SimSun"/>
                  <a:cs typeface="Times New Roman"/>
                </a:rPr>
                <a:t>Mea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A2D21875-C9B4-7C41-BAC4-F6400FF7E49A}"/>
                </a:ext>
              </a:extLst>
            </p:cNvPr>
            <p:cNvSpPr/>
            <p:nvPr/>
          </p:nvSpPr>
          <p:spPr>
            <a:xfrm>
              <a:off x="8610600" y="3111500"/>
              <a:ext cx="1955800" cy="763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PDCCH Monitor Serving Cell Mea &amp; Intra </a:t>
              </a:r>
              <a:r>
                <a:rPr lang="en-US" sz="1000">
                  <a:ea typeface="SimSun"/>
                  <a:cs typeface="Times New Roman"/>
                </a:rPr>
                <a:t>F</a:t>
              </a:r>
              <a:r>
                <a:rPr lang="en-US" sz="1000">
                  <a:effectLst/>
                  <a:ea typeface="SimSun"/>
                  <a:cs typeface="Times New Roman"/>
                </a:rPr>
                <a:t>req Mea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B9AA652-88AC-FF43-9E05-31CBEE6015C1}"/>
                </a:ext>
              </a:extLst>
            </p:cNvPr>
            <p:cNvSpPr/>
            <p:nvPr/>
          </p:nvSpPr>
          <p:spPr>
            <a:xfrm>
              <a:off x="8412163" y="1263650"/>
              <a:ext cx="1497012" cy="603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SimSun"/>
                  <a:cs typeface="Times New Roman"/>
                </a:rPr>
                <a:t>Cell Evaluation and Reselection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A099D4F-F7A2-AD43-B323-755BDF8D7B80}"/>
                </a:ext>
              </a:extLst>
            </p:cNvPr>
            <p:cNvSpPr/>
            <p:nvPr/>
          </p:nvSpPr>
          <p:spPr>
            <a:xfrm>
              <a:off x="1825625" y="3400425"/>
              <a:ext cx="1495425" cy="6032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PDCCH/PDSCH </a:t>
              </a:r>
              <a:r>
                <a:rPr lang="en-US" sz="1000">
                  <a:ea typeface="SimSun"/>
                  <a:cs typeface="Times New Roman"/>
                </a:rPr>
                <a:t>Rx </a:t>
              </a:r>
              <a:r>
                <a:rPr lang="en-US" sz="1000">
                  <a:effectLst/>
                  <a:ea typeface="SimSun"/>
                  <a:cs typeface="Times New Roman"/>
                </a:rPr>
                <a:t>PUCCH/PUSCH Tx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847D0FD-3F99-9244-A7C8-F876E3967DA0}"/>
                </a:ext>
              </a:extLst>
            </p:cNvPr>
            <p:cNvSpPr/>
            <p:nvPr/>
          </p:nvSpPr>
          <p:spPr>
            <a:xfrm>
              <a:off x="3297238" y="5645150"/>
              <a:ext cx="1787525" cy="603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RACH and RRC Conn. Setup and Reconfig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B1700EE-2A9C-F146-AB5B-92F1573C7E90}"/>
                </a:ext>
              </a:extLst>
            </p:cNvPr>
            <p:cNvSpPr/>
            <p:nvPr/>
          </p:nvSpPr>
          <p:spPr>
            <a:xfrm>
              <a:off x="5081588" y="868363"/>
              <a:ext cx="1497012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RACH </a:t>
              </a:r>
              <a:r>
                <a:rPr lang="en-US" sz="1000">
                  <a:ea typeface="SimSun"/>
                  <a:cs typeface="Times New Roman"/>
                </a:rPr>
                <a:t>RRC Connection Setup</a:t>
              </a:r>
              <a:endParaRPr lang="en-US" sz="1000">
                <a:effectLst/>
                <a:ea typeface="SimSun"/>
                <a:cs typeface="Times New Roman"/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D2AEDBA-71B2-544F-9A78-CDFD5FDE3CCF}"/>
                </a:ext>
              </a:extLst>
            </p:cNvPr>
            <p:cNvSpPr/>
            <p:nvPr/>
          </p:nvSpPr>
          <p:spPr>
            <a:xfrm>
              <a:off x="1917700" y="868363"/>
              <a:ext cx="1497013" cy="7620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SimSun"/>
                  <a:cs typeface="Times New Roman"/>
                </a:rPr>
                <a:t> Tracking Area Update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E41F3C2-2C7B-DB42-AEE9-0357E74C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8" y="863600"/>
              <a:ext cx="10442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xdr="http://schemas.openxmlformats.org/drawingml/2006/spreadsheetDrawing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xdr="http://schemas.openxmlformats.org/drawingml/2006/spreadsheetDrawing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xdr="http://schemas.openxmlformats.org/drawingml/2006/spreadsheetDrawing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8" name="Curved Connector 137">
              <a:extLst>
                <a:ext uri="{FF2B5EF4-FFF2-40B4-BE49-F238E27FC236}">
                  <a16:creationId xmlns:a16="http://schemas.microsoft.com/office/drawing/2014/main" id="{808C2776-CDF9-114E-8804-FDB39ADC5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775" y="3508375"/>
              <a:ext cx="1743075" cy="17938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>
              <a:extLst>
                <a:ext uri="{FF2B5EF4-FFF2-40B4-BE49-F238E27FC236}">
                  <a16:creationId xmlns:a16="http://schemas.microsoft.com/office/drawing/2014/main" id="{F65AA55A-B934-354C-8ECE-9CBF2897AE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82075" y="4117974"/>
              <a:ext cx="525463" cy="117475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>
              <a:extLst>
                <a:ext uri="{FF2B5EF4-FFF2-40B4-BE49-F238E27FC236}">
                  <a16:creationId xmlns:a16="http://schemas.microsoft.com/office/drawing/2014/main" id="{03A1FDCD-B8C7-944E-AB87-34D966B4FF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18884" y="5322093"/>
              <a:ext cx="4338637" cy="67627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29">
              <a:extLst>
                <a:ext uri="{FF2B5EF4-FFF2-40B4-BE49-F238E27FC236}">
                  <a16:creationId xmlns:a16="http://schemas.microsoft.com/office/drawing/2014/main" id="{55D6266A-C978-604F-8750-4BD6096A8989}"/>
                </a:ext>
              </a:extLst>
            </p:cNvPr>
            <p:cNvSpPr txBox="1"/>
            <p:nvPr/>
          </p:nvSpPr>
          <p:spPr>
            <a:xfrm>
              <a:off x="6794500" y="3246438"/>
              <a:ext cx="1363663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Paging Occasion</a:t>
              </a:r>
            </a:p>
            <a:p>
              <a:r>
                <a:rPr lang="en-US" sz="1050"/>
                <a:t>w/Sintrasearch</a:t>
              </a: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6BEBB0E7-DF74-D042-845D-1FE0493657D4}"/>
                </a:ext>
              </a:extLst>
            </p:cNvPr>
            <p:cNvSpPr txBox="1"/>
            <p:nvPr/>
          </p:nvSpPr>
          <p:spPr>
            <a:xfrm>
              <a:off x="1735138" y="4552950"/>
              <a:ext cx="1508125" cy="277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Network Attached</a:t>
              </a:r>
            </a:p>
          </p:txBody>
        </p:sp>
        <p:sp>
          <p:nvSpPr>
            <p:cNvPr id="143" name="TextBox 31">
              <a:extLst>
                <a:ext uri="{FF2B5EF4-FFF2-40B4-BE49-F238E27FC236}">
                  <a16:creationId xmlns:a16="http://schemas.microsoft.com/office/drawing/2014/main" id="{14359460-968E-044F-AAA9-ED177CC9D4C0}"/>
                </a:ext>
              </a:extLst>
            </p:cNvPr>
            <p:cNvSpPr txBox="1"/>
            <p:nvPr/>
          </p:nvSpPr>
          <p:spPr>
            <a:xfrm>
              <a:off x="8566150" y="3954463"/>
              <a:ext cx="1189038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P-RNTI Match</a:t>
              </a: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7E6A7178-3339-D043-8BE3-E006C92C7B96}"/>
                </a:ext>
              </a:extLst>
            </p:cNvPr>
            <p:cNvSpPr txBox="1"/>
            <p:nvPr/>
          </p:nvSpPr>
          <p:spPr>
            <a:xfrm>
              <a:off x="7058025" y="5891213"/>
              <a:ext cx="1198563" cy="277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S-TMSI Match</a:t>
              </a:r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BBDC2847-5D2E-6644-86FC-1DDCC457A6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005807" y="4599783"/>
              <a:ext cx="1858963" cy="7239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226F722F-98C3-8247-8CCE-93AE1103EA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551864" y="2466976"/>
              <a:ext cx="1190625" cy="2984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44">
              <a:extLst>
                <a:ext uri="{FF2B5EF4-FFF2-40B4-BE49-F238E27FC236}">
                  <a16:creationId xmlns:a16="http://schemas.microsoft.com/office/drawing/2014/main" id="{7248D6AD-5C03-DF41-BBA3-7D94051C4971}"/>
                </a:ext>
              </a:extLst>
            </p:cNvPr>
            <p:cNvSpPr txBox="1"/>
            <p:nvPr/>
          </p:nvSpPr>
          <p:spPr>
            <a:xfrm>
              <a:off x="9129713" y="2108200"/>
              <a:ext cx="1416050" cy="4619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Cell Reselection</a:t>
              </a:r>
            </a:p>
            <a:p>
              <a:r>
                <a:rPr lang="en-US" sz="1050"/>
                <a:t>Criteria match</a:t>
              </a:r>
            </a:p>
          </p:txBody>
        </p: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6E094A15-498F-5B41-9D7C-57F9B2D0978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68979" y="4100513"/>
              <a:ext cx="3228973" cy="73025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63">
              <a:extLst>
                <a:ext uri="{FF2B5EF4-FFF2-40B4-BE49-F238E27FC236}">
                  <a16:creationId xmlns:a16="http://schemas.microsoft.com/office/drawing/2014/main" id="{08DF2724-F349-6C4C-BA76-9C48448C4608}"/>
                </a:ext>
              </a:extLst>
            </p:cNvPr>
            <p:cNvSpPr txBox="1"/>
            <p:nvPr/>
          </p:nvSpPr>
          <p:spPr>
            <a:xfrm>
              <a:off x="6589713" y="4699000"/>
              <a:ext cx="1504950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S-TMSI Not Match</a:t>
              </a:r>
            </a:p>
          </p:txBody>
        </p:sp>
        <p:cxnSp>
          <p:nvCxnSpPr>
            <p:cNvPr id="150" name="Curved Connector 149">
              <a:extLst>
                <a:ext uri="{FF2B5EF4-FFF2-40B4-BE49-F238E27FC236}">
                  <a16:creationId xmlns:a16="http://schemas.microsoft.com/office/drawing/2014/main" id="{6AC6AA96-9E0D-864D-87E1-6C41F04440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1032" y="3169442"/>
              <a:ext cx="3536950" cy="16986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66">
              <a:extLst>
                <a:ext uri="{FF2B5EF4-FFF2-40B4-BE49-F238E27FC236}">
                  <a16:creationId xmlns:a16="http://schemas.microsoft.com/office/drawing/2014/main" id="{710F196F-67D3-F649-BF28-CE13983DB4ED}"/>
                </a:ext>
              </a:extLst>
            </p:cNvPr>
            <p:cNvSpPr txBox="1"/>
            <p:nvPr/>
          </p:nvSpPr>
          <p:spPr>
            <a:xfrm>
              <a:off x="6783388" y="2454275"/>
              <a:ext cx="1493837" cy="277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P-RNTI Not Match</a:t>
              </a:r>
            </a:p>
          </p:txBody>
        </p: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065502A1-E552-B74E-98C3-62D94F968266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5624513" y="1195388"/>
              <a:ext cx="2787650" cy="36988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>
              <a:extLst>
                <a:ext uri="{FF2B5EF4-FFF2-40B4-BE49-F238E27FC236}">
                  <a16:creationId xmlns:a16="http://schemas.microsoft.com/office/drawing/2014/main" id="{8AE71610-C9A9-A042-8CE5-A7E5BC55A1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4715" y="1263650"/>
              <a:ext cx="1666875" cy="1270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>
              <a:extLst>
                <a:ext uri="{FF2B5EF4-FFF2-40B4-BE49-F238E27FC236}">
                  <a16:creationId xmlns:a16="http://schemas.microsoft.com/office/drawing/2014/main" id="{1CC11F70-99C8-3047-B1ED-DEAE2705D165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32" y="1686718"/>
              <a:ext cx="3098800" cy="157321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>
              <a:extLst>
                <a:ext uri="{FF2B5EF4-FFF2-40B4-BE49-F238E27FC236}">
                  <a16:creationId xmlns:a16="http://schemas.microsoft.com/office/drawing/2014/main" id="{9579AAD8-F6BD-D845-A6B6-A5B94D04C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3338" y="3287713"/>
              <a:ext cx="3192462" cy="11271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77">
              <a:extLst>
                <a:ext uri="{FF2B5EF4-FFF2-40B4-BE49-F238E27FC236}">
                  <a16:creationId xmlns:a16="http://schemas.microsoft.com/office/drawing/2014/main" id="{70D35371-EC54-BA42-8725-2CDD1D31E62C}"/>
                </a:ext>
              </a:extLst>
            </p:cNvPr>
            <p:cNvSpPr txBox="1"/>
            <p:nvPr/>
          </p:nvSpPr>
          <p:spPr>
            <a:xfrm>
              <a:off x="3059113" y="2906713"/>
              <a:ext cx="1616075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Connection Release</a:t>
              </a:r>
            </a:p>
          </p:txBody>
        </p:sp>
        <p:sp>
          <p:nvSpPr>
            <p:cNvPr id="157" name="TextBox 78">
              <a:extLst>
                <a:ext uri="{FF2B5EF4-FFF2-40B4-BE49-F238E27FC236}">
                  <a16:creationId xmlns:a16="http://schemas.microsoft.com/office/drawing/2014/main" id="{97A50D7C-F720-0744-81C0-D69B63AD749A}"/>
                </a:ext>
              </a:extLst>
            </p:cNvPr>
            <p:cNvSpPr txBox="1"/>
            <p:nvPr/>
          </p:nvSpPr>
          <p:spPr>
            <a:xfrm>
              <a:off x="3573463" y="985838"/>
              <a:ext cx="1300162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RRC Connected</a:t>
              </a:r>
            </a:p>
          </p:txBody>
        </p:sp>
        <p:sp>
          <p:nvSpPr>
            <p:cNvPr id="158" name="TextBox 79">
              <a:extLst>
                <a:ext uri="{FF2B5EF4-FFF2-40B4-BE49-F238E27FC236}">
                  <a16:creationId xmlns:a16="http://schemas.microsoft.com/office/drawing/2014/main" id="{80D7E022-DA34-0B4D-9730-5B5678EBF2A6}"/>
                </a:ext>
              </a:extLst>
            </p:cNvPr>
            <p:cNvSpPr txBox="1"/>
            <p:nvPr/>
          </p:nvSpPr>
          <p:spPr>
            <a:xfrm>
              <a:off x="2908300" y="2071688"/>
              <a:ext cx="1614488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Connection Release</a:t>
              </a:r>
            </a:p>
          </p:txBody>
        </p:sp>
        <p:sp>
          <p:nvSpPr>
            <p:cNvPr id="159" name="TextBox 80">
              <a:extLst>
                <a:ext uri="{FF2B5EF4-FFF2-40B4-BE49-F238E27FC236}">
                  <a16:creationId xmlns:a16="http://schemas.microsoft.com/office/drawing/2014/main" id="{6784CE82-F559-2D42-95A0-F6FA7CE4B5EB}"/>
                </a:ext>
              </a:extLst>
            </p:cNvPr>
            <p:cNvSpPr txBox="1"/>
            <p:nvPr/>
          </p:nvSpPr>
          <p:spPr>
            <a:xfrm>
              <a:off x="6940550" y="966788"/>
              <a:ext cx="1273175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Out of Tracking Area</a:t>
              </a:r>
            </a:p>
          </p:txBody>
        </p:sp>
        <p:cxnSp>
          <p:nvCxnSpPr>
            <p:cNvPr id="160" name="Curved Connector 159">
              <a:extLst>
                <a:ext uri="{FF2B5EF4-FFF2-40B4-BE49-F238E27FC236}">
                  <a16:creationId xmlns:a16="http://schemas.microsoft.com/office/drawing/2014/main" id="{2627A1B9-51ED-0242-8E64-2B4B301C0B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5802" y="1573213"/>
              <a:ext cx="2360613" cy="16510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86">
              <a:extLst>
                <a:ext uri="{FF2B5EF4-FFF2-40B4-BE49-F238E27FC236}">
                  <a16:creationId xmlns:a16="http://schemas.microsoft.com/office/drawing/2014/main" id="{2B9A9EDE-D089-F04D-B17A-E2D4D059EA18}"/>
                </a:ext>
              </a:extLst>
            </p:cNvPr>
            <p:cNvSpPr txBox="1"/>
            <p:nvPr/>
          </p:nvSpPr>
          <p:spPr>
            <a:xfrm>
              <a:off x="6589713" y="1763713"/>
              <a:ext cx="1462087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In the same TA</a:t>
              </a:r>
            </a:p>
            <a:p>
              <a:r>
                <a:rPr lang="en-US" sz="1050"/>
                <a:t>Store the cell info</a:t>
              </a:r>
            </a:p>
          </p:txBody>
        </p: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09313B32-3C79-3442-928A-5F91A2CD16F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63759" y="2851945"/>
              <a:ext cx="3265487" cy="51752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50">
              <a:extLst>
                <a:ext uri="{FF2B5EF4-FFF2-40B4-BE49-F238E27FC236}">
                  <a16:creationId xmlns:a16="http://schemas.microsoft.com/office/drawing/2014/main" id="{73871CF6-D677-264F-B25A-5A000EA01BD1}"/>
                </a:ext>
              </a:extLst>
            </p:cNvPr>
            <p:cNvSpPr txBox="1"/>
            <p:nvPr/>
          </p:nvSpPr>
          <p:spPr>
            <a:xfrm>
              <a:off x="9536112" y="2511425"/>
              <a:ext cx="1241424" cy="4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Cell Reselection</a:t>
              </a:r>
            </a:p>
            <a:p>
              <a:r>
                <a:rPr lang="en-US" sz="1050"/>
                <a:t>Criteria match</a:t>
              </a:r>
            </a:p>
          </p:txBody>
        </p:sp>
        <p:cxnSp>
          <p:nvCxnSpPr>
            <p:cNvPr id="164" name="Curved Connector 163">
              <a:extLst>
                <a:ext uri="{FF2B5EF4-FFF2-40B4-BE49-F238E27FC236}">
                  <a16:creationId xmlns:a16="http://schemas.microsoft.com/office/drawing/2014/main" id="{56C9BDE5-2CE2-0D46-884F-9F05E89300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0727" y="4184651"/>
              <a:ext cx="2182812" cy="120173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82">
              <a:extLst>
                <a:ext uri="{FF2B5EF4-FFF2-40B4-BE49-F238E27FC236}">
                  <a16:creationId xmlns:a16="http://schemas.microsoft.com/office/drawing/2014/main" id="{48B40661-D952-924C-82BA-E14AB938D738}"/>
                </a:ext>
              </a:extLst>
            </p:cNvPr>
            <p:cNvSpPr txBox="1"/>
            <p:nvPr/>
          </p:nvSpPr>
          <p:spPr>
            <a:xfrm>
              <a:off x="3586163" y="3860800"/>
              <a:ext cx="1368425" cy="4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UE initiated Service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6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A92F23-FEC3-8448-BBBB-2A6D22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dirty="0"/>
              <a:t>Energy modelling 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A1FAA4-0203-C04D-A7A0-3EB269EC2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493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A16E5-1038-D14A-8712-ED880BD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0" y="6230346"/>
            <a:ext cx="52070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  <a:endParaRPr lang="en-US" b="0" i="0" kern="12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5A40-42F2-9C48-AD8F-E2610F19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GPS RF Power: 39.6 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Deep-Sleep: 25 </a:t>
            </a:r>
            <a:r>
              <a:rPr lang="en-US" dirty="0" err="1"/>
              <a:t>uw</a:t>
            </a:r>
            <a:endParaRPr lang="en-US" dirty="0"/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Micro-Sleep (XOSC+RSX+CLCKGEN): 44.6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Active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/>
              <a:t>XOSC+RSX+CLCKGEN+1xRx</a:t>
            </a:r>
            <a:r>
              <a:rPr lang="en-US" dirty="0">
                <a:sym typeface="Wingdings" pitchFamily="2" charset="2"/>
              </a:rPr>
              <a:t>): 101.4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BBIC PLL Power: 0.5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BBIC PLL warm-up: 3ms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LTE Baseband: 200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Tx PA: 1000 </a:t>
            </a:r>
            <a:r>
              <a:rPr lang="en-US" dirty="0" err="1">
                <a:sym typeface="Wingdings" pitchFamily="2" charset="2"/>
              </a:rPr>
              <a:t>mW</a:t>
            </a:r>
            <a:r>
              <a:rPr lang="en-US" dirty="0">
                <a:sym typeface="Wingdings" pitchFamily="2" charset="2"/>
              </a:rPr>
              <a:t> in average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Battery: shelf time, engineering loss, power supply efficiency, headroom,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0502AF-88D2-CE41-906E-F939D1F5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74277"/>
            <a:ext cx="10131425" cy="1455738"/>
          </a:xfrm>
        </p:spPr>
        <p:txBody>
          <a:bodyPr/>
          <a:lstStyle/>
          <a:p>
            <a:r>
              <a:rPr lang="en-US" dirty="0"/>
              <a:t>Thank You Very Much for Your Time!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3C4D-8166-1242-9300-FFA4AB4D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020DCE-78AA-7648-B6E9-D0522E1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Erlang network Brings a new dimension into GNSS positioning engineering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69BBF-1D53-8B43-B188-6E6EA7F4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609600"/>
            <a:ext cx="6517543" cy="59020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000" dirty="0"/>
              <a:t>We combine professional grade satellite positioning, DSP &amp; Big</a:t>
            </a:r>
            <a:r>
              <a:rPr lang="zh-CN" altLang="en-US" sz="2000" dirty="0"/>
              <a:t> </a:t>
            </a:r>
            <a:r>
              <a:rPr lang="en-US" altLang="zh-CN" sz="2000" dirty="0"/>
              <a:t>Data techniques together with cloud computing.</a:t>
            </a:r>
          </a:p>
          <a:p>
            <a:pPr lvl="1"/>
            <a:r>
              <a:rPr lang="en-US" altLang="zh-CN" sz="1800" dirty="0"/>
              <a:t>High-performance satellite positioning based on cloud computing is fundamental for IoT location based services</a:t>
            </a:r>
          </a:p>
          <a:p>
            <a:r>
              <a:rPr lang="en-US" altLang="zh-CN" sz="2000" dirty="0"/>
              <a:t>The salient features include: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instant response (cold start less than 1s),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improved accuracy (10x),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increased sensitivity (10x),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reduced BOM (40%),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higher power efficiency (90%),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OTA upgradable </a:t>
            </a:r>
          </a:p>
          <a:p>
            <a:pPr lvl="1"/>
            <a:r>
              <a:rPr lang="en-US" altLang="zh-CN" sz="1800" dirty="0"/>
              <a:t>And, of course, enhanced security and privacy.</a:t>
            </a:r>
          </a:p>
          <a:p>
            <a:r>
              <a:rPr lang="en-US" altLang="zh-CN" sz="2000" dirty="0"/>
              <a:t>Our technology can replace or be complementary to existing device-based GPS solutions.</a:t>
            </a:r>
          </a:p>
          <a:p>
            <a:r>
              <a:rPr lang="en-US" altLang="zh-CN" sz="2000" dirty="0"/>
              <a:t>All these are essential to and highly demanded by many 5G, logistic, IoT, children safety and senior care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5A62-581E-8B4B-8DF9-582615DE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385717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5BE63-4906-A342-BF38-7D663C70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0229"/>
            <a:ext cx="10131425" cy="1074057"/>
          </a:xfrm>
        </p:spPr>
        <p:txBody>
          <a:bodyPr>
            <a:normAutofit/>
          </a:bodyPr>
          <a:lstStyle/>
          <a:p>
            <a:r>
              <a:rPr lang="en-US" sz="3200" b="1" dirty="0"/>
              <a:t>key GNSS Measurement Engine Design 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598ED3-E676-5A48-B90D-B4DEB501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5"/>
            <a:ext cx="10554286" cy="4452197"/>
          </a:xfrm>
        </p:spPr>
        <p:txBody>
          <a:bodyPr anchor="ctr"/>
          <a:lstStyle/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Sensitivity and Link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signal processing perspective. Link budget and mutual coupling between receiver and transmitter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 information theory perspective. communication in low-SNR region.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Accuracy (Error)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spatial channel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Battery Life and Energy (Power)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comprehensive energy modelling</a:t>
            </a:r>
            <a:endParaRPr lang="en-US" sz="2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84FA-FC95-204F-98A4-AF0DB3E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66483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ADA4-7726-1149-8F97-81256308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39044"/>
            <a:ext cx="10131425" cy="1135120"/>
          </a:xfrm>
        </p:spPr>
        <p:txBody>
          <a:bodyPr/>
          <a:lstStyle/>
          <a:p>
            <a:r>
              <a:rPr lang="en-US" b="1" dirty="0"/>
              <a:t>Link budget and Examples: GPS, LTE and OTDOA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A82CAB-17EC-1F48-ADC9-E0F4246F4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85405"/>
              </p:ext>
            </p:extLst>
          </p:nvPr>
        </p:nvGraphicFramePr>
        <p:xfrm>
          <a:off x="384747" y="1274164"/>
          <a:ext cx="11422506" cy="527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63">
                  <a:extLst>
                    <a:ext uri="{9D8B030D-6E8A-4147-A177-3AD203B41FA5}">
                      <a16:colId xmlns:a16="http://schemas.microsoft.com/office/drawing/2014/main" val="1192018138"/>
                    </a:ext>
                  </a:extLst>
                </a:gridCol>
                <a:gridCol w="2225540">
                  <a:extLst>
                    <a:ext uri="{9D8B030D-6E8A-4147-A177-3AD203B41FA5}">
                      <a16:colId xmlns:a16="http://schemas.microsoft.com/office/drawing/2014/main" val="1803607430"/>
                    </a:ext>
                  </a:extLst>
                </a:gridCol>
                <a:gridCol w="2026669">
                  <a:extLst>
                    <a:ext uri="{9D8B030D-6E8A-4147-A177-3AD203B41FA5}">
                      <a16:colId xmlns:a16="http://schemas.microsoft.com/office/drawing/2014/main" val="2758209854"/>
                    </a:ext>
                  </a:extLst>
                </a:gridCol>
                <a:gridCol w="2253522">
                  <a:extLst>
                    <a:ext uri="{9D8B030D-6E8A-4147-A177-3AD203B41FA5}">
                      <a16:colId xmlns:a16="http://schemas.microsoft.com/office/drawing/2014/main" val="1669786549"/>
                    </a:ext>
                  </a:extLst>
                </a:gridCol>
                <a:gridCol w="2573312">
                  <a:extLst>
                    <a:ext uri="{9D8B030D-6E8A-4147-A177-3AD203B41FA5}">
                      <a16:colId xmlns:a16="http://schemas.microsoft.com/office/drawing/2014/main" val="3390476897"/>
                    </a:ext>
                  </a:extLst>
                </a:gridCol>
              </a:tblGrid>
              <a:tr h="467214">
                <a:tc>
                  <a:txBody>
                    <a:bodyPr/>
                    <a:lstStyle/>
                    <a:p>
                      <a:r>
                        <a:rPr lang="en-US" sz="2000" b="1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LTE, 10MHz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 OTDOA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27124"/>
                  </a:ext>
                </a:extLst>
              </a:tr>
              <a:tr h="494698">
                <a:tc>
                  <a:txBody>
                    <a:bodyPr/>
                    <a:lstStyle/>
                    <a:p>
                      <a:r>
                        <a:rPr lang="en-US" b="1" dirty="0"/>
                        <a:t>Transmitter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46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additional power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6288"/>
                  </a:ext>
                </a:extLst>
              </a:tr>
              <a:tr h="639757">
                <a:tc>
                  <a:txBody>
                    <a:bodyPr/>
                    <a:lstStyle/>
                    <a:p>
                      <a:r>
                        <a:rPr lang="en-US" b="1" dirty="0"/>
                        <a:t>Transmitter Antenna Gain and Cable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10.2~12.3 </a:t>
                      </a:r>
                      <a:r>
                        <a:rPr lang="en-US" dirty="0" err="1"/>
                        <a:t>dBi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dBi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5866"/>
                  </a:ext>
                </a:extLst>
              </a:tr>
              <a:tr h="639757">
                <a:tc>
                  <a:txBody>
                    <a:bodyPr/>
                    <a:lstStyle/>
                    <a:p>
                      <a:r>
                        <a:rPr lang="en-US" b="1" dirty="0"/>
                        <a:t>Target Propagation Path-Loss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 ~ 189.8 dB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e.g., 3GPP TS 25.996 modified COST231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6572"/>
                  </a:ext>
                </a:extLst>
              </a:tr>
              <a:tr h="822545">
                <a:tc>
                  <a:txBody>
                    <a:bodyPr/>
                    <a:lstStyle/>
                    <a:p>
                      <a:r>
                        <a:rPr lang="en-US" b="1" dirty="0"/>
                        <a:t>Cochannel Interference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Margin for inter-cell</a:t>
                      </a:r>
                      <a:r>
                        <a:rPr lang="en-US" sz="1600" baseline="0" dirty="0"/>
                        <a:t> interference when the device is on the cell edge.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84957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US" b="1" dirty="0"/>
                        <a:t>Fast Fading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it is set to be about 4 </a:t>
                      </a:r>
                      <a:r>
                        <a:rPr lang="en-US" sz="1600" b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4518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Antenna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 dB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8037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RFIC 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90481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Thermal Noise Floor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107.3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07070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Body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usage model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3186-A364-714E-92E8-A08B19D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5" y="599440"/>
            <a:ext cx="11362709" cy="508000"/>
          </a:xfrm>
        </p:spPr>
        <p:txBody>
          <a:bodyPr anchor="ctr">
            <a:noAutofit/>
          </a:bodyPr>
          <a:lstStyle/>
          <a:p>
            <a:r>
              <a:rPr lang="en-US" sz="2800" b="1" dirty="0"/>
              <a:t>GNSS Measurement Engine: A Signal Processing Perspective</a:t>
            </a:r>
            <a:br>
              <a:rPr lang="en-US" sz="2800" b="1" dirty="0"/>
            </a:br>
            <a:endParaRPr lang="en-US" sz="28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6F8668-51AF-EB4A-A805-5CB98108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97585"/>
              </p:ext>
            </p:extLst>
          </p:nvPr>
        </p:nvGraphicFramePr>
        <p:xfrm>
          <a:off x="484332" y="1047262"/>
          <a:ext cx="1114161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6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07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Reference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ULPC Mode</a:t>
                      </a:r>
                      <a:endParaRPr lang="en-US" dirty="0"/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Mode</a:t>
                      </a:r>
                      <a:endParaRPr lang="en-US" dirty="0"/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Signal Power</a:t>
                      </a:r>
                      <a:r>
                        <a:rPr lang="en-US" sz="1600" b="1" baseline="0" dirty="0"/>
                        <a:t> at antenna port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-150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C/N0</a:t>
                      </a:r>
                      <a:r>
                        <a:rPr lang="en-US" sz="1600" b="1" baseline="0" dirty="0"/>
                        <a:t> at IF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23.9 =  - 150 + 173.9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dB-Hz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IF Bandwidth</a:t>
                      </a:r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IF SNR</a:t>
                      </a:r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-40.9 = -150 - (-109.1)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Coherent Processing</a:t>
                      </a:r>
                    </a:p>
                  </a:txBody>
                  <a:tcPr marL="98822" marR="9882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Sample Rate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2.046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4.092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4.092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Ideal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Coherent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54.7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Implemt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b="1" baseline="0" dirty="0"/>
                        <a:t> Losses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Actual Coherent Gain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SNR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-0.43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3.18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16.22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Non-Coherent Processing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Squaring</a:t>
                      </a:r>
                      <a:r>
                        <a:rPr lang="en-US" sz="1600" b="1" baseline="0" dirty="0"/>
                        <a:t> Loss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-1.69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Processing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Non-coherent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16.6</a:t>
                      </a:r>
                      <a:endParaRPr lang="en-US" sz="1600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Final SNR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22.0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AADE6D-4F5C-3543-9522-193B4899880F}"/>
              </a:ext>
            </a:extLst>
          </p:cNvPr>
          <p:cNvSpPr txBox="1"/>
          <p:nvPr/>
        </p:nvSpPr>
        <p:spPr>
          <a:xfrm>
            <a:off x="4327151" y="6534668"/>
            <a:ext cx="729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Frank van </a:t>
            </a:r>
            <a:r>
              <a:rPr lang="en-US" sz="1400" dirty="0" err="1"/>
              <a:t>Diggelen</a:t>
            </a:r>
            <a:r>
              <a:rPr lang="en-US" sz="1400" dirty="0"/>
              <a:t>, </a:t>
            </a:r>
            <a:r>
              <a:rPr lang="en-US" sz="1400" i="1" dirty="0"/>
              <a:t>A-GPS: Assisted GPS, GNSS and SBAS</a:t>
            </a:r>
            <a:r>
              <a:rPr lang="en-US" sz="1400" dirty="0"/>
              <a:t>, Artech House, April 30, 2009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80FE2-BD2F-9245-A70C-7D934F1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01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ABD1A-EBDC-DC46-A592-B1814969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394" y="549009"/>
            <a:ext cx="5324064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Low SNR Regime: A Information theory Perspective (1/2)</a:t>
            </a:r>
            <a:endParaRPr lang="en-US" sz="2800" dirty="0"/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92055A2C-DEED-475B-B285-60F86A54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176F04E-B606-704A-A38D-98103FD8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0" y="1235608"/>
            <a:ext cx="5319980" cy="3338287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5D2EA976-E9B3-5E43-8408-B6EA1116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67" y="4987008"/>
            <a:ext cx="5239935" cy="366795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544C99A-A0A6-4E0E-AF98-0228B9CB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77" y="1650391"/>
            <a:ext cx="5214946" cy="41165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low SNR regime, the Jensen’s loss becomes negligible and the capacities become approximately linear. </a:t>
            </a:r>
          </a:p>
          <a:p>
            <a:pPr lvl="1"/>
            <a:r>
              <a:rPr lang="en-US" sz="1800" dirty="0"/>
              <a:t>The reliable rate supported by the AWGN channel is much more sensitive to the received SNR at low SNR than at high SNR </a:t>
            </a:r>
          </a:p>
          <a:p>
            <a:r>
              <a:rPr lang="en-US" sz="2000" dirty="0"/>
              <a:t>At low SNR regime, the impact of fading is very significant. </a:t>
            </a:r>
          </a:p>
          <a:p>
            <a:pPr lvl="1"/>
            <a:r>
              <a:rPr lang="en-US" sz="1800" dirty="0"/>
              <a:t>For reasonably small outage probabilities, the outage capacity is only a small fraction of the AWGN capacity at low SNR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F618-949D-234B-902F-D73F548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86422" y="6214535"/>
            <a:ext cx="3636083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Shu Wang &amp; Erlang Network; 2017~2019,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B1856-CBC6-A742-B9FD-FF3B753131A7}"/>
              </a:ext>
            </a:extLst>
          </p:cNvPr>
          <p:cNvSpPr/>
          <p:nvPr/>
        </p:nvSpPr>
        <p:spPr>
          <a:xfrm>
            <a:off x="757567" y="5551472"/>
            <a:ext cx="5239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D. </a:t>
            </a:r>
            <a:r>
              <a:rPr lang="en-US" sz="11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Tse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 and P. Viswanath, </a:t>
            </a:r>
            <a:r>
              <a:rPr lang="en-US" sz="1100" i="1" dirty="0">
                <a:solidFill>
                  <a:schemeClr val="bg1"/>
                </a:solidFill>
                <a:latin typeface="Source Sans Pro" panose="020B0503030403020204" pitchFamily="34" charset="0"/>
              </a:rPr>
              <a:t>Fundamentals of Wireless Communication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, Cambridge University Press, 2005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2F0-053D-0448-AB45-ACFE65B1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28899"/>
            <a:ext cx="9125857" cy="1239245"/>
          </a:xfrm>
        </p:spPr>
        <p:txBody>
          <a:bodyPr>
            <a:normAutofit/>
          </a:bodyPr>
          <a:lstStyle/>
          <a:p>
            <a:r>
              <a:rPr lang="en-US" sz="3200" b="1" dirty="0"/>
              <a:t>Low SNR Regime: A Information theory Perspective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9463-D8E4-0546-B3E7-DB2F9078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871440"/>
            <a:ext cx="5451589" cy="3376958"/>
          </a:xfrm>
        </p:spPr>
        <p:txBody>
          <a:bodyPr>
            <a:normAutofit/>
          </a:bodyPr>
          <a:lstStyle/>
          <a:p>
            <a:r>
              <a:rPr lang="en-US" sz="2000" dirty="0"/>
              <a:t>Bad News:  “Channel capacity in the limit of vanishing SNR per degree of freedom is known to be linear in SNR for fading and non-fading channels, regardless of channel state information at the receiver (CSIR).”</a:t>
            </a:r>
          </a:p>
          <a:p>
            <a:r>
              <a:rPr lang="en-US" sz="2000" dirty="0"/>
              <a:t>Good News: “although a near linear capacity can be achieved in both cases eventually at low enough SNR, this limit is approached much more slowly for the non-coherent case.”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C7BF0EF-71F2-FB45-9D94-31DA47800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19" y="1742754"/>
            <a:ext cx="5451589" cy="42982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787E9-419E-FB48-BEF0-EB5C58C5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6290319"/>
            <a:ext cx="4495800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F3C14A-E6D5-254F-A1CB-F6CED8FB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6282"/>
            <a:ext cx="5066459" cy="6569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2320CE-A162-C041-8DD5-239AFDCE7268}"/>
              </a:ext>
            </a:extLst>
          </p:cNvPr>
          <p:cNvSpPr txBox="1"/>
          <p:nvPr/>
        </p:nvSpPr>
        <p:spPr>
          <a:xfrm>
            <a:off x="5752259" y="6248400"/>
            <a:ext cx="586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L. Zhang, D. </a:t>
            </a:r>
            <a:r>
              <a:rPr lang="en-US" sz="1400" dirty="0" err="1"/>
              <a:t>Tse</a:t>
            </a:r>
            <a:r>
              <a:rPr lang="en-US" sz="1400" dirty="0"/>
              <a:t> and M. Medard, </a:t>
            </a:r>
            <a:r>
              <a:rPr lang="en-US" sz="1400" i="1" dirty="0"/>
              <a:t>Channel Coherence in the Low SNR Regime</a:t>
            </a:r>
            <a:r>
              <a:rPr lang="en-US" sz="1400" dirty="0"/>
              <a:t>, IEEE Trans. Information Theory, vol. 53, no. 3, pp. 976-997, March 2007</a:t>
            </a:r>
          </a:p>
        </p:txBody>
      </p:sp>
    </p:spTree>
    <p:extLst>
      <p:ext uri="{BB962C8B-B14F-4D97-AF65-F5344CB8AC3E}">
        <p14:creationId xmlns:p14="http://schemas.microsoft.com/office/powerpoint/2010/main" val="32001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DD18-0560-4541-A82D-EE00BD11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Error sources for OTDOA Systems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206FE0-05E5-CC46-B2C4-DBFC0F07F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086011"/>
              </p:ext>
            </p:extLst>
          </p:nvPr>
        </p:nvGraphicFramePr>
        <p:xfrm>
          <a:off x="540660" y="1942487"/>
          <a:ext cx="10965540" cy="367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019">
                  <a:extLst>
                    <a:ext uri="{9D8B030D-6E8A-4147-A177-3AD203B41FA5}">
                      <a16:colId xmlns:a16="http://schemas.microsoft.com/office/drawing/2014/main" val="936861325"/>
                    </a:ext>
                  </a:extLst>
                </a:gridCol>
                <a:gridCol w="3374977">
                  <a:extLst>
                    <a:ext uri="{9D8B030D-6E8A-4147-A177-3AD203B41FA5}">
                      <a16:colId xmlns:a16="http://schemas.microsoft.com/office/drawing/2014/main" val="4101130663"/>
                    </a:ext>
                  </a:extLst>
                </a:gridCol>
                <a:gridCol w="3431544">
                  <a:extLst>
                    <a:ext uri="{9D8B030D-6E8A-4147-A177-3AD203B41FA5}">
                      <a16:colId xmlns:a16="http://schemas.microsoft.com/office/drawing/2014/main" val="2124733963"/>
                    </a:ext>
                  </a:extLst>
                </a:gridCol>
              </a:tblGrid>
              <a:tr h="761391">
                <a:tc>
                  <a:txBody>
                    <a:bodyPr/>
                    <a:lstStyle/>
                    <a:p>
                      <a:r>
                        <a:rPr lang="en-US" sz="2000" b="1" dirty="0"/>
                        <a:t>Error Sources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GNSS Positioning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 OTDOA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552144994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transmitter clock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m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665257385"/>
                  </a:ext>
                </a:extLst>
              </a:tr>
              <a:tr h="7613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transmitter antenna coordinate error or satellite orbit error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3 m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315869980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r>
                        <a:rPr lang="en-US" sz="2000" b="1" dirty="0"/>
                        <a:t>ionospheric &amp; tropospheric delays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N/A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4129150892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signal measurement accuracy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 m when SINR &gt; -13 dB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112514417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multipath excess delay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 m in suburban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463451824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GDOP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18303949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CAFF-323B-B94E-ADB8-BA777C39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660" y="6248400"/>
            <a:ext cx="3247569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8002-D34D-AC4E-AA5E-D354189DA668}"/>
              </a:ext>
            </a:extLst>
          </p:cNvPr>
          <p:cNvSpPr txBox="1"/>
          <p:nvPr/>
        </p:nvSpPr>
        <p:spPr>
          <a:xfrm>
            <a:off x="7224487" y="6067980"/>
            <a:ext cx="428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 Trimble, Novatel and Qualcomm</a:t>
            </a:r>
          </a:p>
        </p:txBody>
      </p:sp>
    </p:spTree>
    <p:extLst>
      <p:ext uri="{BB962C8B-B14F-4D97-AF65-F5344CB8AC3E}">
        <p14:creationId xmlns:p14="http://schemas.microsoft.com/office/powerpoint/2010/main" val="1300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0D2B41F2-F54C-3F4D-B125-16BCAAA83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5029" y="381000"/>
            <a:ext cx="9013371" cy="838200"/>
          </a:xfrm>
        </p:spPr>
        <p:txBody>
          <a:bodyPr/>
          <a:lstStyle/>
          <a:p>
            <a:r>
              <a:rPr lang="en-US" altLang="en-US" b="1" dirty="0"/>
              <a:t>Accuracy Budget Example</a:t>
            </a:r>
          </a:p>
        </p:txBody>
      </p:sp>
      <p:graphicFrame>
        <p:nvGraphicFramePr>
          <p:cNvPr id="746607" name="Group 111">
            <a:extLst>
              <a:ext uri="{FF2B5EF4-FFF2-40B4-BE49-F238E27FC236}">
                <a16:creationId xmlns:a16="http://schemas.microsoft.com/office/drawing/2014/main" id="{D6565CCE-4E0F-5A47-A5EB-6C8F87807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588255"/>
              </p:ext>
            </p:extLst>
          </p:nvPr>
        </p:nvGraphicFramePr>
        <p:xfrm>
          <a:off x="1045029" y="1295400"/>
          <a:ext cx="9985828" cy="4683127"/>
        </p:xfrm>
        <a:graphic>
          <a:graphicData uri="http://schemas.openxmlformats.org/drawingml/2006/table">
            <a:tbl>
              <a:tblPr/>
              <a:tblGrid>
                <a:gridCol w="3652966">
                  <a:extLst>
                    <a:ext uri="{9D8B030D-6E8A-4147-A177-3AD203B41FA5}">
                      <a16:colId xmlns:a16="http://schemas.microsoft.com/office/drawing/2014/main" val="2294016199"/>
                    </a:ext>
                  </a:extLst>
                </a:gridCol>
                <a:gridCol w="1263779">
                  <a:extLst>
                    <a:ext uri="{9D8B030D-6E8A-4147-A177-3AD203B41FA5}">
                      <a16:colId xmlns:a16="http://schemas.microsoft.com/office/drawing/2014/main" val="4135273970"/>
                    </a:ext>
                  </a:extLst>
                </a:gridCol>
                <a:gridCol w="1629197">
                  <a:extLst>
                    <a:ext uri="{9D8B030D-6E8A-4147-A177-3AD203B41FA5}">
                      <a16:colId xmlns:a16="http://schemas.microsoft.com/office/drawing/2014/main" val="603253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9252613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1891703929"/>
                    </a:ext>
                  </a:extLst>
                </a:gridCol>
              </a:tblGrid>
              <a:tr h="4032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Error 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Absolute GPS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Differential GPS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5221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L1 C/A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C/A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771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Satellite Clock &amp; Ephemeris Errors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5948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Ionospheric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7462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Tropospheric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171476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Receiver Noise and Resolution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422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70207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108948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*Selective Availability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3464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System Error 1</a:t>
                      </a:r>
                      <a:r>
                        <a:rPr kumimoji="0" lang="el-G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80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Position Error PDOP = 2.92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16.3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104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3.8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48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36375"/>
                  </a:ext>
                </a:extLst>
              </a:tr>
            </a:tbl>
          </a:graphicData>
        </a:graphic>
      </p:graphicFrame>
      <p:sp>
        <p:nvSpPr>
          <p:cNvPr id="746572" name="Text Box 76">
            <a:extLst>
              <a:ext uri="{FF2B5EF4-FFF2-40B4-BE49-F238E27FC236}">
                <a16:creationId xmlns:a16="http://schemas.microsoft.com/office/drawing/2014/main" id="{830E919E-DCFD-2B47-AEE2-51FEF046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266" y="6169223"/>
            <a:ext cx="8302172" cy="30777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1400" dirty="0"/>
              <a:t>R. M. </a:t>
            </a:r>
            <a:r>
              <a:rPr lang="en-US" altLang="en-US" sz="1400" dirty="0" err="1"/>
              <a:t>Kalafus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Vilcans</a:t>
            </a:r>
            <a:r>
              <a:rPr lang="en-US" altLang="en-US" sz="1400" dirty="0"/>
              <a:t>, N. </a:t>
            </a:r>
            <a:r>
              <a:rPr lang="en-US" altLang="en-US" sz="1400" dirty="0" err="1"/>
              <a:t>Knable</a:t>
            </a:r>
            <a:r>
              <a:rPr lang="en-US" altLang="en-US" sz="1400" dirty="0"/>
              <a:t>, “Differential operation of </a:t>
            </a:r>
            <a:r>
              <a:rPr lang="en-US" altLang="en-US" sz="1400" dirty="0" err="1"/>
              <a:t>Navstar</a:t>
            </a:r>
            <a:r>
              <a:rPr lang="en-US" altLang="en-US" sz="1400" dirty="0"/>
              <a:t> GPS”, Navigation Vol. 30, No. 3, 1983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B8A732-6CDA-4E42-8155-97D523E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850" y="6367264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 dirty="0"/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88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1323</Words>
  <Application>Microsoft Macintosh PowerPoint</Application>
  <PresentationFormat>Widescreen</PresentationFormat>
  <Paragraphs>266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inherit</vt:lpstr>
      <vt:lpstr>Arial</vt:lpstr>
      <vt:lpstr>Calibri</vt:lpstr>
      <vt:lpstr>Calibri Light</vt:lpstr>
      <vt:lpstr>Source Sans Pro</vt:lpstr>
      <vt:lpstr>Times</vt:lpstr>
      <vt:lpstr>Celestial</vt:lpstr>
      <vt:lpstr>GNSS Measurement Engine System Design:  Communication Engineering Perspectives</vt:lpstr>
      <vt:lpstr>Erlang network Brings a new dimension into GNSS positioning engineering</vt:lpstr>
      <vt:lpstr>key GNSS Measurement Engine Design Parameters</vt:lpstr>
      <vt:lpstr>Link budget and Examples: GPS, LTE and OTDOA</vt:lpstr>
      <vt:lpstr>GNSS Measurement Engine: A Signal Processing Perspective </vt:lpstr>
      <vt:lpstr>Low SNR Regime: A Information theory Perspective (1/2)</vt:lpstr>
      <vt:lpstr>Low SNR Regime: A Information theory Perspective (2/2)</vt:lpstr>
      <vt:lpstr>Error sources for OTDOA Systems</vt:lpstr>
      <vt:lpstr>Accuracy Budget Example</vt:lpstr>
      <vt:lpstr>Multipath Delay Spread</vt:lpstr>
      <vt:lpstr>Statistics for 3GPP/3GPP2 Macro Channels</vt:lpstr>
      <vt:lpstr>Energy Budget</vt:lpstr>
      <vt:lpstr>Example: LTE State Machine for Energy Modelling and battery life estimation</vt:lpstr>
      <vt:lpstr>Energy modelling example</vt:lpstr>
      <vt:lpstr>Thank You Very Much for Your Time!</vt:lpstr>
    </vt:vector>
  </TitlesOfParts>
  <Manager>Shu Wang</Manager>
  <Company>Erlang Network</Company>
  <LinksUpToDate>false</LinksUpToDate>
  <SharedDoc>false</SharedDoc>
  <HyperlinkBase>https://github.com/shuwang1/GNSS_Perspectives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GNSS Measurement Engine System Design: Communication Engineering Perspectives</dc:title>
  <dc:subject>GNSS</dc:subject>
  <dc:creator>Shu Wang</dc:creator>
  <cp:keywords>GPS, GNSS, Positioning, Linkbudget, Sensitivity, Accuracy</cp:keywords>
  <dc:description/>
  <cp:lastModifiedBy>Shu Wang</cp:lastModifiedBy>
  <cp:revision>80</cp:revision>
  <cp:lastPrinted>2019-06-28T03:52:47Z</cp:lastPrinted>
  <dcterms:created xsi:type="dcterms:W3CDTF">2019-06-11T18:09:10Z</dcterms:created>
  <dcterms:modified xsi:type="dcterms:W3CDTF">2019-06-28T03:55:44Z</dcterms:modified>
  <cp:category/>
</cp:coreProperties>
</file>