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notesMasterIdLst>
    <p:notesMasterId r:id="rId17"/>
  </p:notesMasterIdLst>
  <p:sldIdLst>
    <p:sldId id="256" r:id="rId2"/>
    <p:sldId id="596" r:id="rId3"/>
    <p:sldId id="600" r:id="rId4"/>
    <p:sldId id="618" r:id="rId5"/>
    <p:sldId id="610" r:id="rId6"/>
    <p:sldId id="612" r:id="rId7"/>
    <p:sldId id="602" r:id="rId8"/>
    <p:sldId id="614" r:id="rId9"/>
    <p:sldId id="508" r:id="rId10"/>
    <p:sldId id="604" r:id="rId11"/>
    <p:sldId id="615" r:id="rId12"/>
    <p:sldId id="605" r:id="rId13"/>
    <p:sldId id="607" r:id="rId14"/>
    <p:sldId id="616" r:id="rId15"/>
    <p:sldId id="617" r:id="rId16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80"/>
    <p:restoredTop sz="86397"/>
  </p:normalViewPr>
  <p:slideViewPr>
    <p:cSldViewPr snapToGrid="0" snapToObjects="1">
      <p:cViewPr varScale="1">
        <p:scale>
          <a:sx n="91" d="100"/>
          <a:sy n="91" d="100"/>
        </p:scale>
        <p:origin x="976" y="184"/>
      </p:cViewPr>
      <p:guideLst/>
    </p:cSldViewPr>
  </p:slideViewPr>
  <p:outlineViewPr>
    <p:cViewPr>
      <p:scale>
        <a:sx n="33" d="100"/>
        <a:sy n="33" d="100"/>
      </p:scale>
      <p:origin x="0" y="-104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3A1D3-882B-334E-958F-DFA464F4FBE5}" type="datetimeFigureOut">
              <a:rPr lang="en-US" smtClean="0"/>
              <a:t>6/27/19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AF49A-0B4D-8D40-9965-B127E8329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21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A90AE63-2027-E944-80C1-EBA2AFCD5B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1F3E76-C1B4-944B-950B-B0F7B147E821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747522" name="Rectangle 2">
            <a:extLst>
              <a:ext uri="{FF2B5EF4-FFF2-40B4-BE49-F238E27FC236}">
                <a16:creationId xmlns:a16="http://schemas.microsoft.com/office/drawing/2014/main" id="{91C150AD-9206-D440-91BF-B5F3836092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8625" y="692150"/>
            <a:ext cx="6157913" cy="3463925"/>
          </a:xfrm>
          <a:ln/>
        </p:spPr>
      </p:sp>
      <p:sp>
        <p:nvSpPr>
          <p:cNvPr id="747523" name="Rectangle 3">
            <a:extLst>
              <a:ext uri="{FF2B5EF4-FFF2-40B4-BE49-F238E27FC236}">
                <a16:creationId xmlns:a16="http://schemas.microsoft.com/office/drawing/2014/main" id="{89CD4D8E-C543-574B-9A8B-6E3D995D03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3263" y="4387850"/>
            <a:ext cx="5603875" cy="4156075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5273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elestia-R1---OverlayTitleHD.png">
            <a:extLst>
              <a:ext uri="{FF2B5EF4-FFF2-40B4-BE49-F238E27FC236}">
                <a16:creationId xmlns:a16="http://schemas.microsoft.com/office/drawing/2014/main" id="{E2E49067-0F39-7B4D-9C75-6C411C3FA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/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3CB13FE-2585-4240-B398-95C0D81377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32863" y="5870575"/>
            <a:ext cx="1600200" cy="3778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43884-2391-4C46-8055-DFD5D47EAACD}" type="datetime1">
              <a:rPr lang="en-US" smtClean="0"/>
              <a:t>6/27/19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AFE9953-52F3-264B-A34E-D02EC2C10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62400" y="5870575"/>
            <a:ext cx="4894263" cy="3778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Shu Wang &amp; Erlang Network; 2017~2019, All Rights Reserved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58BDEE6-3553-B348-9019-249A63073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9263" y="5870575"/>
            <a:ext cx="550862" cy="3778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15D89-E24A-364A-8D40-45BF0A1888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70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Celestia-R1---OverlayContentHD.png">
            <a:extLst>
              <a:ext uri="{FF2B5EF4-FFF2-40B4-BE49-F238E27FC236}">
                <a16:creationId xmlns:a16="http://schemas.microsoft.com/office/drawing/2014/main" id="{0C046EF2-179F-A843-A9E2-7B16D4AA3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555B28E4-CF67-2548-8A00-7299CC25F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465BD7-E15B-3B44-B948-4877ADFB0D69}" type="datetime1">
              <a:rPr lang="en-US" smtClean="0"/>
              <a:t>6/27/19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5C639267-AB48-BA43-90EF-68E0CEE6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Shu Wang &amp; Erlang Network; 2017~2019, All Rights Reserved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8D1AD000-0C8B-0246-AC7B-2A9A244B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F682EE-B4EB-3241-89DA-248A99FB11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5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elestia-R1---OverlayContentHD.png">
            <a:extLst>
              <a:ext uri="{FF2B5EF4-FFF2-40B4-BE49-F238E27FC236}">
                <a16:creationId xmlns:a16="http://schemas.microsoft.com/office/drawing/2014/main" id="{1A4CC053-CFBE-C84B-832A-B1975DE48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90B08B5-5BD2-B34A-9FEE-DE4EF1CF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E9468D-289D-7548-8459-A0A2FC4FDCCA}" type="datetime1">
              <a:rPr lang="en-US" smtClean="0"/>
              <a:t>6/27/19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946DDB7-F35B-5C4B-B0E4-93852281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Shu Wang &amp; Erlang Network; 2017~2019, All Rights Reserved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8AA0550-D5AF-3C46-BD0D-63A2FCA69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72E8D-D8F6-0446-AC85-41B036E1DE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85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Celestia-R1---OverlayContentHD.png">
            <a:extLst>
              <a:ext uri="{FF2B5EF4-FFF2-40B4-BE49-F238E27FC236}">
                <a16:creationId xmlns:a16="http://schemas.microsoft.com/office/drawing/2014/main" id="{5947A729-672A-5E46-AD74-F6E2C52A5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7A73BC-748F-1146-8E36-1000178D268E}"/>
              </a:ext>
            </a:extLst>
          </p:cNvPr>
          <p:cNvSpPr txBox="1"/>
          <p:nvPr/>
        </p:nvSpPr>
        <p:spPr>
          <a:xfrm>
            <a:off x="10237788" y="2743200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AEAC25-4CC8-AB45-AA09-67C015DACDDA}"/>
              </a:ext>
            </a:extLst>
          </p:cNvPr>
          <p:cNvSpPr txBox="1"/>
          <p:nvPr/>
        </p:nvSpPr>
        <p:spPr>
          <a:xfrm>
            <a:off x="488950" y="823913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/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72B16EE-637A-1048-B535-473D4E663EB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BA4DBE-891F-7E45-97F3-5B0D289B15FC}" type="datetime1">
              <a:rPr lang="en-US" smtClean="0"/>
              <a:t>6/27/19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6BB1F19-308C-D84D-8FD8-2DC8B1D605A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Shu Wang &amp; Erlang Network; 2017~2019, All Rights Reserved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220F07B-462A-3F43-B03E-7D86BF9F4A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7E31E-EC85-6B4B-8EE5-11494E0EA4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85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elestia-R1---OverlayContentHD.png">
            <a:extLst>
              <a:ext uri="{FF2B5EF4-FFF2-40B4-BE49-F238E27FC236}">
                <a16:creationId xmlns:a16="http://schemas.microsoft.com/office/drawing/2014/main" id="{E70848E1-269C-3148-933D-DF39EEE15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6D64519-0B45-4A48-8DD2-2A0725657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E5CCE5-B8C5-1342-A43D-1F62384242FB}" type="datetime1">
              <a:rPr lang="en-US" smtClean="0"/>
              <a:t>6/27/19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6DCA6AA-DE2A-5C4B-8C04-B8BD6EB57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Shu Wang &amp; Erlang Network; 2017~2019, All Rights Reserved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FC9A40F-62F5-514C-B3EC-9DD1A590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0F0E8-BB28-5945-A199-14937B1170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71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Celestia-R1---OverlayContentHD.png">
            <a:extLst>
              <a:ext uri="{FF2B5EF4-FFF2-40B4-BE49-F238E27FC236}">
                <a16:creationId xmlns:a16="http://schemas.microsoft.com/office/drawing/2014/main" id="{19F38246-FAAC-D14B-8875-0EF103C4E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208AF6-8698-164D-B024-A12A2DACEB5D}"/>
              </a:ext>
            </a:extLst>
          </p:cNvPr>
          <p:cNvSpPr txBox="1"/>
          <p:nvPr/>
        </p:nvSpPr>
        <p:spPr>
          <a:xfrm>
            <a:off x="10237788" y="2743200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C1047E-B50C-AE4F-9CB9-F7AA81D71F80}"/>
              </a:ext>
            </a:extLst>
          </p:cNvPr>
          <p:cNvSpPr txBox="1"/>
          <p:nvPr/>
        </p:nvSpPr>
        <p:spPr>
          <a:xfrm>
            <a:off x="488950" y="823913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/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102D522-DD2C-3647-BC06-9400D3C71F5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76FC2A-85A6-9446-B5C4-7C27E024B2E8}" type="datetime1">
              <a:rPr lang="en-US" smtClean="0"/>
              <a:t>6/27/19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F23A857-84D1-224C-81C9-706F3C9E85E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Shu Wang &amp; Erlang Network; 2017~2019, All Rights Reserved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C9B3151-B923-2E40-8B69-FEB03DE09C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468D07-7B2C-2140-AE89-ECD6603F0A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27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Celestia-R1---OverlayContentHD.png">
            <a:extLst>
              <a:ext uri="{FF2B5EF4-FFF2-40B4-BE49-F238E27FC236}">
                <a16:creationId xmlns:a16="http://schemas.microsoft.com/office/drawing/2014/main" id="{0A1239C6-68C6-1E49-9FDC-DCEA0400E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/>
          <a:lstStyle>
            <a:lvl1pPr>
              <a:defRPr lang="en-US" b="0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1430477E-11C9-6745-81A0-77786EEE4F6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077EC-2E42-3F4E-B5D6-ED593EAC75EB}" type="datetime1">
              <a:rPr lang="en-US" smtClean="0"/>
              <a:t>6/27/19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242403E-7B4C-EA48-AFB8-E883114B9C5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Shu Wang &amp; Erlang Network; 2017~2019, All Rights Reserved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177C924-0429-D248-A8B8-7C409A9800D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9B345-6462-344D-86C4-D0CCE43E7A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58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elestia-R1---OverlayContentHD.png">
            <a:extLst>
              <a:ext uri="{FF2B5EF4-FFF2-40B4-BE49-F238E27FC236}">
                <a16:creationId xmlns:a16="http://schemas.microsoft.com/office/drawing/2014/main" id="{EB5E80CA-5C2F-1D42-8C44-8DF23B85D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BD46EFE-2739-8C49-8DB8-4B9CFA96A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CFFF6-F8F7-3743-9EAB-D44DAD05ACAC}" type="datetime1">
              <a:rPr lang="en-US" smtClean="0"/>
              <a:t>6/27/19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A21045-426E-AF4B-B330-A5A8B8ABD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Shu Wang &amp; Erlang Network; 2017~2019, All Rights Reserved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7AC9A3A-C248-1842-890B-58C6107A0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0FB1D-8AA5-914F-966E-AEDF8017A8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39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elestia-R1---OverlayContentHD.png">
            <a:extLst>
              <a:ext uri="{FF2B5EF4-FFF2-40B4-BE49-F238E27FC236}">
                <a16:creationId xmlns:a16="http://schemas.microsoft.com/office/drawing/2014/main" id="{2F619F32-A019-2C49-AB37-29D7EBC0E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E838F9D-CF80-1D45-99BB-6457B05B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2880B-6FF4-1E4B-BEF8-6B712953256E}" type="datetime1">
              <a:rPr lang="en-US" smtClean="0"/>
              <a:t>6/27/19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B248F30-139C-7F45-B58D-554C73A19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Shu Wang &amp; Erlang Network; 2017~2019, All Rights Reserved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450B192-07F6-A244-AADE-489785C16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2221CA-CDF1-D245-BC04-195251013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67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elestia-R1---OverlayContentHD.png">
            <a:extLst>
              <a:ext uri="{FF2B5EF4-FFF2-40B4-BE49-F238E27FC236}">
                <a16:creationId xmlns:a16="http://schemas.microsoft.com/office/drawing/2014/main" id="{0FD82DC4-7819-4C40-A252-68180EFFE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3A35EC9-6606-E64B-A1C0-59AAD5AF0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011D7-A8D9-1E41-B850-DBDA6F43E50D}" type="datetime1">
              <a:rPr lang="en-US" smtClean="0"/>
              <a:t>6/27/19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5247FE9-663C-4548-A3D6-607D09EB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Shu Wang &amp; Erlang Network; 2017~2019, All Rights Reserved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3EA854D-530A-F048-8146-372B7C045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0A274-E0F7-AD48-B67F-E003B31696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24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elestia-R1---OverlayContentHD.png">
            <a:extLst>
              <a:ext uri="{FF2B5EF4-FFF2-40B4-BE49-F238E27FC236}">
                <a16:creationId xmlns:a16="http://schemas.microsoft.com/office/drawing/2014/main" id="{389449B0-3DA0-3349-8656-5847775C0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E48741A-58AF-6745-8DC1-3F67125B9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3C28D-6655-2F48-BFEC-279F3EF40446}" type="datetime1">
              <a:rPr lang="en-US" smtClean="0"/>
              <a:t>6/27/19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AE0EA62-7655-A146-BF7B-0E03D59C4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Shu Wang &amp; Erlang Network; 2017~2019, All Rights Reserved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E6FE71C-2B13-0647-A25A-CF661BB7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A5AB2-DCB3-9C4A-96C2-40B81DC364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77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Celestia-R1---OverlayContentHD.png">
            <a:extLst>
              <a:ext uri="{FF2B5EF4-FFF2-40B4-BE49-F238E27FC236}">
                <a16:creationId xmlns:a16="http://schemas.microsoft.com/office/drawing/2014/main" id="{225EE8FD-59CE-4644-BF77-0B6F71D51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88EF7375-79AC-474D-B739-DE5B66D3D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ECE6C3-0FE9-9748-8FE6-CCE51427322D}" type="datetime1">
              <a:rPr lang="en-US" smtClean="0"/>
              <a:t>6/27/19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481B10F6-620A-CA41-9B80-17C4A1E0C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Shu Wang &amp; Erlang Network; 2017~2019, All Rights Reserved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1D7FCDE-E60C-B341-AA98-C731D435C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37796D-B912-0745-8EF8-D77CCED2BF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08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CF4AC06-65FD-9443-B5C4-82CA9783E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A347B5-5843-E04D-A138-C4ECD3078E09}" type="datetime1">
              <a:rPr lang="en-US" smtClean="0"/>
              <a:t>6/27/19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39203DE-90BD-3543-8016-26C12A6A4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Shu Wang &amp; Erlang Network; 2017~2019, All Rights Reserved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29FF7A1-423A-7942-B5BE-B5FE77F36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BE6645-C9FE-7045-B020-2599BEADAB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85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elestia-R1---OverlayContentHD.png">
            <a:extLst>
              <a:ext uri="{FF2B5EF4-FFF2-40B4-BE49-F238E27FC236}">
                <a16:creationId xmlns:a16="http://schemas.microsoft.com/office/drawing/2014/main" id="{89DBFF62-2C19-3549-ADDE-1F67F668A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6C41F4F4-CA34-C64A-BEDF-E4F0E00D9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59AD2-D40F-F341-AD80-5088D5219A85}" type="datetime1">
              <a:rPr lang="en-US" smtClean="0"/>
              <a:t>6/27/19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56B9615-10D4-B340-AE9C-7FF1361CC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Shu Wang &amp; Erlang Network; 2017~2019, All Rights Reserved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92C8C528-12EA-2B4C-9B16-03ABF54B6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7FB3F-FD60-6744-9C80-39CA45C9A1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60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elestia-R1---OverlayContentHD.png">
            <a:extLst>
              <a:ext uri="{FF2B5EF4-FFF2-40B4-BE49-F238E27FC236}">
                <a16:creationId xmlns:a16="http://schemas.microsoft.com/office/drawing/2014/main" id="{A0FB6477-3DE1-FE44-8765-D85E8ECE0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E8694E87-3267-D44C-8F7D-18DC9551E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01DDD-1F84-E245-862B-9AE3828B44CF}" type="datetime1">
              <a:rPr lang="en-US" smtClean="0"/>
              <a:t>6/27/19</a:t>
            </a:fld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E8ABAE05-A227-9C4B-865A-BD52187A1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Shu Wang &amp; Erlang Network; 2017~2019, All Rights Reserved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073BCD4-1B63-1842-8CF7-AF4E057CF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BC22F-605C-DB42-B9C4-7FE1CBD334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20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Celestia-R1---OverlayContentHD.png">
            <a:extLst>
              <a:ext uri="{FF2B5EF4-FFF2-40B4-BE49-F238E27FC236}">
                <a16:creationId xmlns:a16="http://schemas.microsoft.com/office/drawing/2014/main" id="{17B114F6-D4FF-A848-8187-A99545EB5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0D55258A-965C-6143-B534-76A83C127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B8F23-91DF-A040-A8DC-7B2E57115B85}" type="datetime1">
              <a:rPr lang="en-US" smtClean="0"/>
              <a:t>6/27/19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42ECC196-C203-CC41-84B6-409B920FC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Shu Wang &amp; Erlang Network; 2017~2019, All Rights Reserved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3A620C7E-4DDD-CB43-B59B-3650C0A1D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486AF-9D73-DD44-BA82-ADC0596ECC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4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Celestia-R1---OverlayContentHD.png">
            <a:extLst>
              <a:ext uri="{FF2B5EF4-FFF2-40B4-BE49-F238E27FC236}">
                <a16:creationId xmlns:a16="http://schemas.microsoft.com/office/drawing/2014/main" id="{2C7AC529-1EAE-F047-80FA-229B5D13F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4A2CAB0B-6DE9-3341-9A4A-385A8B7B4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16DD82-D0B3-CA45-ADAF-5D381AC3E3E1}" type="datetime1">
              <a:rPr lang="en-US" smtClean="0"/>
              <a:t>6/27/19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87EC742A-C584-C843-874F-511456D02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Shu Wang &amp; Erlang Network; 2017~2019, All Rights Reserved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9E6F209C-A8C0-5541-8630-0BD2EF8F4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C4D9D-C0AF-E04B-9268-D5F8778715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57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7DC139-F1F2-DE4A-BA4B-5F205DE47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10131425" cy="145573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5CD2C50-9248-354B-AB12-DA8B325837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41538"/>
            <a:ext cx="10131425" cy="364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3C12A-8A26-6F48-AFA1-023A4E387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89963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B7EF8CEB-AFBD-BA41-A8DF-ADB061003A04}" type="datetime1">
              <a:rPr lang="en-US" smtClean="0"/>
              <a:t>6/27/19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DDE83-613F-3B40-A5D1-8109A1D6E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96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r>
              <a:rPr lang="en-US"/>
              <a:t>Shu Wang &amp; Erlang Network; 2017~2019,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1B398-A5B3-0A40-AD2A-E8BD79EF7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66363" y="5870575"/>
            <a:ext cx="550862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CECE1708-2455-7447-8FB7-0F68246633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1" r:id="rId5"/>
    <p:sldLayoutId id="2147484046" r:id="rId6"/>
    <p:sldLayoutId id="2147484047" r:id="rId7"/>
    <p:sldLayoutId id="2147484048" r:id="rId8"/>
    <p:sldLayoutId id="2147484049" r:id="rId9"/>
    <p:sldLayoutId id="2147484050" r:id="rId10"/>
    <p:sldLayoutId id="2147484051" r:id="rId11"/>
    <p:sldLayoutId id="2147484052" r:id="rId12"/>
    <p:sldLayoutId id="2147484053" r:id="rId13"/>
    <p:sldLayoutId id="2147484054" r:id="rId14"/>
    <p:sldLayoutId id="2147484055" r:id="rId15"/>
    <p:sldLayoutId id="2147484056" r:id="rId16"/>
    <p:sldLayoutId id="2147484057" r:id="rId17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 cap="all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Light" panose="020F030202020403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0" fontAlgn="base" hangingPunct="0">
        <a:spcBef>
          <a:spcPct val="0"/>
        </a:spcBef>
        <a:spcAft>
          <a:spcPts val="1000"/>
        </a:spcAft>
        <a:buClr>
          <a:schemeClr val="tx1"/>
        </a:buClr>
        <a:buSzPct val="10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0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eaLnBrk="0" fontAlgn="base" hangingPunct="0">
        <a:spcBef>
          <a:spcPct val="0"/>
        </a:spcBef>
        <a:spcAft>
          <a:spcPts val="10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eaLnBrk="0" fontAlgn="base" hangingPunct="0">
        <a:spcBef>
          <a:spcPct val="0"/>
        </a:spcBef>
        <a:spcAft>
          <a:spcPts val="10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eaLnBrk="0" fontAlgn="base" hangingPunct="0">
        <a:spcBef>
          <a:spcPct val="0"/>
        </a:spcBef>
        <a:spcAft>
          <a:spcPts val="10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87644-2E7C-E14F-81C7-EA2585EB1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4055" y="1963738"/>
            <a:ext cx="9486070" cy="242252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b="1" dirty="0"/>
              <a:t>GNSS Measurement Engine System Design:  Communication Engineering Perspectives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C26905-8789-854E-9C36-07232F446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400" y="4386263"/>
            <a:ext cx="7197725" cy="1404937"/>
          </a:xfrm>
        </p:spPr>
        <p:txBody>
          <a:bodyPr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dirty="0"/>
              <a:t>Shu Wang, founder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27324-1E44-9942-BF2D-F8B2D525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Shu Wang &amp; Erlang Network; 2017~2019, All Rights Reserved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422A4-29D3-DD4D-9DD7-02052C152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29" y="808056"/>
            <a:ext cx="4268085" cy="925126"/>
          </a:xfrm>
        </p:spPr>
        <p:txBody>
          <a:bodyPr>
            <a:normAutofit fontScale="90000"/>
          </a:bodyPr>
          <a:lstStyle/>
          <a:p>
            <a:r>
              <a:rPr lang="en-US" altLang="en-US" b="1" dirty="0"/>
              <a:t>Multipath Delay Spread</a:t>
            </a:r>
            <a:endParaRPr lang="en-US" b="1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DDE79DE-2EEA-4C5E-9894-8400E0CC6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771" y="2065963"/>
            <a:ext cx="5090708" cy="3493008"/>
          </a:xfrm>
        </p:spPr>
        <p:txBody>
          <a:bodyPr>
            <a:normAutofit/>
          </a:bodyPr>
          <a:lstStyle/>
          <a:p>
            <a:r>
              <a:rPr lang="en-US" dirty="0"/>
              <a:t>In [1], Sousa, et. al., reported the 90th percent rms delay spread to be 1.2 </a:t>
            </a:r>
            <a:r>
              <a:rPr lang="el-GR" dirty="0"/>
              <a:t>μ</a:t>
            </a:r>
            <a:r>
              <a:rPr lang="en-US" dirty="0"/>
              <a:t>s in suburban Toronto. </a:t>
            </a:r>
          </a:p>
          <a:p>
            <a:r>
              <a:rPr lang="en-US" dirty="0"/>
              <a:t>In [2], Ling, et. al. observed that the 90th percent rms delay spread was 1.7 </a:t>
            </a:r>
            <a:r>
              <a:rPr lang="el-GR" dirty="0"/>
              <a:t>μ</a:t>
            </a:r>
            <a:r>
              <a:rPr lang="en-US" dirty="0"/>
              <a:t>s in Lakehurst NAES, New Jersey. </a:t>
            </a:r>
          </a:p>
          <a:p>
            <a:r>
              <a:rPr lang="en-US" dirty="0"/>
              <a:t>In [3],  Baum reported the 77th percent rms delay spread was 1 </a:t>
            </a:r>
            <a:r>
              <a:rPr lang="el-GR" dirty="0"/>
              <a:t>μ</a:t>
            </a:r>
            <a:r>
              <a:rPr lang="en-US" dirty="0"/>
              <a:t>s, the 94th percent rms delay spread was 2 </a:t>
            </a:r>
            <a:r>
              <a:rPr lang="el-GR" dirty="0"/>
              <a:t>μ</a:t>
            </a:r>
            <a:r>
              <a:rPr lang="en-US" dirty="0"/>
              <a:t>s in Rolling Meadows, Chicago.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F3DEE-B29D-7C44-949B-5A08EADCF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6309" y="6049944"/>
            <a:ext cx="7827659" cy="3778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/>
              <a:t>Shu Wang &amp; Erlang Network; 2017~2019, All Rights Reserved</a:t>
            </a:r>
            <a:endParaRPr lang="en-US" dirty="0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0962FE51-EDF9-DF43-A201-8170918FD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934" y="780689"/>
            <a:ext cx="6376034" cy="514864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EC1FF82-0B5A-FA4C-8B69-D28BA060791E}"/>
              </a:ext>
            </a:extLst>
          </p:cNvPr>
          <p:cNvSpPr/>
          <p:nvPr/>
        </p:nvSpPr>
        <p:spPr>
          <a:xfrm>
            <a:off x="298032" y="5558971"/>
            <a:ext cx="52199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Arial" panose="020B0604020202020204" pitchFamily="34" charset="0"/>
              </a:rPr>
              <a:t>[1] E. Sousa, V. Jovanovic, C. </a:t>
            </a:r>
            <a:r>
              <a:rPr lang="en-US" sz="900" dirty="0" err="1">
                <a:solidFill>
                  <a:srgbClr val="FFFFFF"/>
                </a:solidFill>
                <a:latin typeface="Arial" panose="020B0604020202020204" pitchFamily="34" charset="0"/>
              </a:rPr>
              <a:t>Daigneault</a:t>
            </a:r>
            <a:r>
              <a:rPr lang="en-US" sz="900" dirty="0">
                <a:solidFill>
                  <a:srgbClr val="FFFFFF"/>
                </a:solidFill>
                <a:latin typeface="Arial" panose="020B0604020202020204" pitchFamily="34" charset="0"/>
              </a:rPr>
              <a:t>, “Delay spread measurements for the digital cellular channel in Toronto”, IEEE Trans. on Vehicular Technology, Nov 1994</a:t>
            </a:r>
            <a:br>
              <a:rPr lang="en-US" sz="900" dirty="0"/>
            </a:br>
            <a:r>
              <a:rPr lang="en-US" sz="900" dirty="0">
                <a:solidFill>
                  <a:srgbClr val="FFFFFF"/>
                </a:solidFill>
                <a:latin typeface="inherit"/>
              </a:rPr>
              <a:t>[2] J. Ling, D. </a:t>
            </a:r>
            <a:r>
              <a:rPr lang="en-US" sz="900" dirty="0" err="1">
                <a:solidFill>
                  <a:srgbClr val="FFFFFF"/>
                </a:solidFill>
                <a:latin typeface="inherit"/>
              </a:rPr>
              <a:t>Chizhik</a:t>
            </a:r>
            <a:r>
              <a:rPr lang="en-US" sz="900" dirty="0">
                <a:solidFill>
                  <a:srgbClr val="FFFFFF"/>
                </a:solidFill>
                <a:latin typeface="inherit"/>
              </a:rPr>
              <a:t>, D. Samardzija, R. Valenzuela, “Wideband and MIMO measurements in wooded and open areas”, Lucent Bell Laboratories,</a:t>
            </a:r>
            <a:br>
              <a:rPr lang="en-US" sz="900" dirty="0"/>
            </a:br>
            <a:r>
              <a:rPr lang="en-US" sz="900" dirty="0">
                <a:solidFill>
                  <a:srgbClr val="FFFFFF"/>
                </a:solidFill>
                <a:latin typeface="inherit"/>
              </a:rPr>
              <a:t>[3] K. Baum, “Frequency-Domain-Oriented Approaches for MBWA: Overview and Field Experiments”, Motorola Labs, IEEE C802.20-03/19, March 2003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895425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3ED72BE-2F78-4DD7-B0A1-DCD0503B1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B6CD0E4-483B-D741-A79A-A87B0DE70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0" y="1030288"/>
            <a:ext cx="4311959" cy="10355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b="1" dirty="0"/>
              <a:t>Statistics for 3GPP/3GPP2 Macro Channels</a:t>
            </a:r>
          </a:p>
        </p:txBody>
      </p:sp>
      <p:pic>
        <p:nvPicPr>
          <p:cNvPr id="14" name="Content Placeholder 8">
            <a:extLst>
              <a:ext uri="{FF2B5EF4-FFF2-40B4-BE49-F238E27FC236}">
                <a16:creationId xmlns:a16="http://schemas.microsoft.com/office/drawing/2014/main" id="{B76056E3-C4EB-884A-A39C-36706F35C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441" y="548997"/>
            <a:ext cx="6930468" cy="2720206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5C90D89-5C33-2C46-9152-9D895934B4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372524" y="3398505"/>
            <a:ext cx="7095076" cy="2749342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B4A19D9E-3CA7-4A43-82B5-E88808ECB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67600" y="2142067"/>
            <a:ext cx="4201886" cy="3649133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2400" dirty="0"/>
              <a:t>3GPP &amp; 3GPP2 system level assumptions</a:t>
            </a:r>
          </a:p>
          <a:p>
            <a:r>
              <a:rPr lang="en-US" sz="2400" dirty="0"/>
              <a:t>The Chip rate is 3.84Mcps. </a:t>
            </a:r>
          </a:p>
          <a:p>
            <a:r>
              <a:rPr lang="en-US" sz="2400" dirty="0"/>
              <a:t>Only the paths with power higher than –15dB relative to the strongest path are recorded. </a:t>
            </a:r>
          </a:p>
          <a:p>
            <a:r>
              <a:rPr lang="en-US" sz="2400" dirty="0"/>
              <a:t>The shown statistics are the non-power weighted ones 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9E3809-9835-374B-A4D0-952F5B942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9718" y="6134794"/>
            <a:ext cx="3619768" cy="377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Shu Wang &amp; Erlang Network; 2017~2019,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10741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C0475A-1849-8B4A-92CA-A215C67B8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003" y="808055"/>
            <a:ext cx="4440112" cy="14533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/>
            <a:r>
              <a:rPr lang="en-US" b="1" dirty="0"/>
              <a:t>Energy Budget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AF763CF-7B40-B64C-AF5C-163832672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1272" y="2261420"/>
            <a:ext cx="4440112" cy="36379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spcBef>
                <a:spcPts val="0"/>
              </a:spcBef>
              <a:buFont typeface="Arial"/>
              <a:buChar char="•"/>
            </a:pPr>
            <a:r>
              <a:rPr lang="en-US" sz="2000" dirty="0"/>
              <a:t>Energy Budget models how much energy is consumed in each stage of the total process, particularly considering L1 signal processing and L2 protocol stack.</a:t>
            </a:r>
          </a:p>
          <a:p>
            <a:pPr eaLnBrk="1" hangingPunct="1">
              <a:spcBef>
                <a:spcPts val="0"/>
              </a:spcBef>
              <a:buFont typeface="Arial"/>
              <a:buChar char="•"/>
            </a:pPr>
            <a:r>
              <a:rPr lang="en-US" sz="2000" dirty="0"/>
              <a:t>It is no surprising that for many wireless system, there are tradeoffs between energy budget and link budget, sensitivities, response time, battery life, etc.</a:t>
            </a:r>
          </a:p>
          <a:p>
            <a:pPr eaLnBrk="1" hangingPunct="1">
              <a:spcBef>
                <a:spcPts val="0"/>
              </a:spcBef>
              <a:buFont typeface="Arial"/>
              <a:buChar char="•"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F707C9-9F31-864D-8F24-6653DD33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r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Shu Wang &amp; Erlang Network; 2017~2019, All Rights Reserved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8CE99F9-88C0-6341-9CCE-1B4E5A8598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289752" y="1252524"/>
            <a:ext cx="6095593" cy="419072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8769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24">
            <a:extLst>
              <a:ext uri="{FF2B5EF4-FFF2-40B4-BE49-F238E27FC236}">
                <a16:creationId xmlns:a16="http://schemas.microsoft.com/office/drawing/2014/main" id="{8E187445-EABD-4A48-9935-4A6354B68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15" y="1108183"/>
            <a:ext cx="3017931" cy="4398549"/>
          </a:xfrm>
        </p:spPr>
        <p:txBody>
          <a:bodyPr anchor="ctr">
            <a:normAutofit/>
          </a:bodyPr>
          <a:lstStyle/>
          <a:p>
            <a:pPr algn="r"/>
            <a:r>
              <a:rPr lang="en-US" sz="2800" b="1" dirty="0"/>
              <a:t>Example: LTE State Machine for Energy Modelling and battery life estimation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BC92FC-2A84-3543-899A-BC3405B6E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Shu Wang &amp; Erlang Network; 2017~2019, All Rights Reserved</a:t>
            </a: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A2C3C280-6A58-5744-9C30-6F0330A4D730}"/>
              </a:ext>
            </a:extLst>
          </p:cNvPr>
          <p:cNvGrpSpPr/>
          <p:nvPr/>
        </p:nvGrpSpPr>
        <p:grpSpPr>
          <a:xfrm>
            <a:off x="2677070" y="789481"/>
            <a:ext cx="9084040" cy="4946951"/>
            <a:chOff x="782638" y="863600"/>
            <a:chExt cx="10442575" cy="5384800"/>
          </a:xfrm>
        </p:grpSpPr>
        <p:sp>
          <p:nvSpPr>
            <p:cNvPr id="129" name="Rounded Rectangle 128">
              <a:extLst>
                <a:ext uri="{FF2B5EF4-FFF2-40B4-BE49-F238E27FC236}">
                  <a16:creationId xmlns:a16="http://schemas.microsoft.com/office/drawing/2014/main" id="{40AEFC48-01B1-B94B-B2D1-2613FDA904DB}"/>
                </a:ext>
              </a:extLst>
            </p:cNvPr>
            <p:cNvSpPr/>
            <p:nvPr/>
          </p:nvSpPr>
          <p:spPr>
            <a:xfrm>
              <a:off x="4953000" y="3287713"/>
              <a:ext cx="1625600" cy="7842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>
                  <a:effectLst/>
                  <a:ea typeface="SimSun"/>
                  <a:cs typeface="Times New Roman"/>
                </a:rPr>
                <a:t>Idle Mode </a:t>
              </a: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>
                  <a:effectLst/>
                  <a:ea typeface="SimSun"/>
                  <a:cs typeface="Times New Roman"/>
                </a:rPr>
                <a:t>DRX Deep Sleep</a:t>
              </a:r>
            </a:p>
          </p:txBody>
        </p:sp>
        <p:sp>
          <p:nvSpPr>
            <p:cNvPr id="130" name="Rounded Rectangle 129">
              <a:extLst>
                <a:ext uri="{FF2B5EF4-FFF2-40B4-BE49-F238E27FC236}">
                  <a16:creationId xmlns:a16="http://schemas.microsoft.com/office/drawing/2014/main" id="{F470EA38-5A82-EF48-A038-DB495EE566D2}"/>
                </a:ext>
              </a:extLst>
            </p:cNvPr>
            <p:cNvSpPr/>
            <p:nvPr/>
          </p:nvSpPr>
          <p:spPr>
            <a:xfrm>
              <a:off x="9129713" y="4449763"/>
              <a:ext cx="1955800" cy="7794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>
                  <a:effectLst/>
                  <a:ea typeface="SimSun"/>
                  <a:cs typeface="Times New Roman"/>
                </a:rPr>
                <a:t>Paging Message Serving Cell Mea</a:t>
              </a:r>
              <a:r>
                <a:rPr lang="en-US" sz="1000">
                  <a:ea typeface="SimSun"/>
                  <a:cs typeface="Times New Roman"/>
                </a:rPr>
                <a:t> &amp; </a:t>
              </a:r>
              <a:r>
                <a:rPr lang="en-US" sz="1000">
                  <a:effectLst/>
                  <a:ea typeface="SimSun"/>
                  <a:cs typeface="Times New Roman"/>
                </a:rPr>
                <a:t>Intra </a:t>
              </a:r>
              <a:r>
                <a:rPr lang="en-US" sz="1000">
                  <a:ea typeface="SimSun"/>
                  <a:cs typeface="Times New Roman"/>
                </a:rPr>
                <a:t>Freq </a:t>
              </a:r>
              <a:r>
                <a:rPr lang="en-US" sz="1000">
                  <a:effectLst/>
                  <a:ea typeface="SimSun"/>
                  <a:cs typeface="Times New Roman"/>
                </a:rPr>
                <a:t>Mea</a:t>
              </a:r>
            </a:p>
          </p:txBody>
        </p:sp>
        <p:sp>
          <p:nvSpPr>
            <p:cNvPr id="131" name="Rounded Rectangle 130">
              <a:extLst>
                <a:ext uri="{FF2B5EF4-FFF2-40B4-BE49-F238E27FC236}">
                  <a16:creationId xmlns:a16="http://schemas.microsoft.com/office/drawing/2014/main" id="{A2D21875-C9B4-7C41-BAC4-F6400FF7E49A}"/>
                </a:ext>
              </a:extLst>
            </p:cNvPr>
            <p:cNvSpPr/>
            <p:nvPr/>
          </p:nvSpPr>
          <p:spPr>
            <a:xfrm>
              <a:off x="8610600" y="3111500"/>
              <a:ext cx="1955800" cy="7635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>
                  <a:effectLst/>
                  <a:ea typeface="SimSun"/>
                  <a:cs typeface="Times New Roman"/>
                </a:rPr>
                <a:t>PDCCH Monitor Serving Cell Mea &amp; Intra </a:t>
              </a:r>
              <a:r>
                <a:rPr lang="en-US" sz="1000">
                  <a:ea typeface="SimSun"/>
                  <a:cs typeface="Times New Roman"/>
                </a:rPr>
                <a:t>F</a:t>
              </a:r>
              <a:r>
                <a:rPr lang="en-US" sz="1000">
                  <a:effectLst/>
                  <a:ea typeface="SimSun"/>
                  <a:cs typeface="Times New Roman"/>
                </a:rPr>
                <a:t>req Mea</a:t>
              </a:r>
            </a:p>
          </p:txBody>
        </p:sp>
        <p:sp>
          <p:nvSpPr>
            <p:cNvPr id="132" name="Rounded Rectangle 131">
              <a:extLst>
                <a:ext uri="{FF2B5EF4-FFF2-40B4-BE49-F238E27FC236}">
                  <a16:creationId xmlns:a16="http://schemas.microsoft.com/office/drawing/2014/main" id="{7B9AA652-88AC-FF43-9E05-31CBEE6015C1}"/>
                </a:ext>
              </a:extLst>
            </p:cNvPr>
            <p:cNvSpPr/>
            <p:nvPr/>
          </p:nvSpPr>
          <p:spPr>
            <a:xfrm>
              <a:off x="8412163" y="1263650"/>
              <a:ext cx="1497012" cy="6032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ea typeface="SimSun"/>
                  <a:cs typeface="Times New Roman"/>
                </a:rPr>
                <a:t>Cell Evaluation and Reselection</a:t>
              </a:r>
            </a:p>
          </p:txBody>
        </p:sp>
        <p:sp>
          <p:nvSpPr>
            <p:cNvPr id="133" name="Rounded Rectangle 132">
              <a:extLst>
                <a:ext uri="{FF2B5EF4-FFF2-40B4-BE49-F238E27FC236}">
                  <a16:creationId xmlns:a16="http://schemas.microsoft.com/office/drawing/2014/main" id="{FA099D4F-F7A2-AD43-B323-755BDF8D7B80}"/>
                </a:ext>
              </a:extLst>
            </p:cNvPr>
            <p:cNvSpPr/>
            <p:nvPr/>
          </p:nvSpPr>
          <p:spPr>
            <a:xfrm>
              <a:off x="1825625" y="3400425"/>
              <a:ext cx="1495425" cy="60325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>
                  <a:effectLst/>
                  <a:ea typeface="SimSun"/>
                  <a:cs typeface="Times New Roman"/>
                </a:rPr>
                <a:t>PDCCH/PDSCH </a:t>
              </a:r>
              <a:r>
                <a:rPr lang="en-US" sz="1000">
                  <a:ea typeface="SimSun"/>
                  <a:cs typeface="Times New Roman"/>
                </a:rPr>
                <a:t>Rx </a:t>
              </a:r>
              <a:r>
                <a:rPr lang="en-US" sz="1000">
                  <a:effectLst/>
                  <a:ea typeface="SimSun"/>
                  <a:cs typeface="Times New Roman"/>
                </a:rPr>
                <a:t>PUCCH/PUSCH Tx</a:t>
              </a:r>
            </a:p>
          </p:txBody>
        </p:sp>
        <p:sp>
          <p:nvSpPr>
            <p:cNvPr id="134" name="Rounded Rectangle 133">
              <a:extLst>
                <a:ext uri="{FF2B5EF4-FFF2-40B4-BE49-F238E27FC236}">
                  <a16:creationId xmlns:a16="http://schemas.microsoft.com/office/drawing/2014/main" id="{B847D0FD-3F99-9244-A7C8-F876E3967DA0}"/>
                </a:ext>
              </a:extLst>
            </p:cNvPr>
            <p:cNvSpPr/>
            <p:nvPr/>
          </p:nvSpPr>
          <p:spPr>
            <a:xfrm>
              <a:off x="3297238" y="5645150"/>
              <a:ext cx="1787525" cy="6032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>
                  <a:effectLst/>
                  <a:ea typeface="SimSun"/>
                  <a:cs typeface="Times New Roman"/>
                </a:rPr>
                <a:t>RACH and RRC Conn. Setup and Reconfig</a:t>
              </a:r>
            </a:p>
          </p:txBody>
        </p:sp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2B1700EE-2A9C-F146-AB5B-92F1573C7E90}"/>
                </a:ext>
              </a:extLst>
            </p:cNvPr>
            <p:cNvSpPr/>
            <p:nvPr/>
          </p:nvSpPr>
          <p:spPr>
            <a:xfrm>
              <a:off x="5081588" y="868363"/>
              <a:ext cx="1497012" cy="76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>
                  <a:effectLst/>
                  <a:ea typeface="SimSun"/>
                  <a:cs typeface="Times New Roman"/>
                </a:rPr>
                <a:t>RACH </a:t>
              </a:r>
              <a:r>
                <a:rPr lang="en-US" sz="1000">
                  <a:ea typeface="SimSun"/>
                  <a:cs typeface="Times New Roman"/>
                </a:rPr>
                <a:t>RRC Connection Setup</a:t>
              </a:r>
              <a:endParaRPr lang="en-US" sz="1000">
                <a:effectLst/>
                <a:ea typeface="SimSun"/>
                <a:cs typeface="Times New Roman"/>
              </a:endParaRPr>
            </a:p>
          </p:txBody>
        </p:sp>
        <p:sp>
          <p:nvSpPr>
            <p:cNvPr id="136" name="Rounded Rectangle 135">
              <a:extLst>
                <a:ext uri="{FF2B5EF4-FFF2-40B4-BE49-F238E27FC236}">
                  <a16:creationId xmlns:a16="http://schemas.microsoft.com/office/drawing/2014/main" id="{4D2AEDBA-71B2-544F-9A78-CDFD5FDE3CCF}"/>
                </a:ext>
              </a:extLst>
            </p:cNvPr>
            <p:cNvSpPr/>
            <p:nvPr/>
          </p:nvSpPr>
          <p:spPr>
            <a:xfrm>
              <a:off x="1917700" y="868363"/>
              <a:ext cx="1497013" cy="76200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ea typeface="SimSun"/>
                  <a:cs typeface="Times New Roman"/>
                </a:rPr>
                <a:t> Tracking Area Update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1E41F3C2-2C7B-DB42-AEE9-0357E74C6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638" y="863600"/>
              <a:ext cx="104425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xdr="http://schemas.openxmlformats.org/drawingml/2006/spreadsheetDrawing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xdr="http://schemas.openxmlformats.org/drawingml/2006/spreadsheetDrawing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xdr="http://schemas.openxmlformats.org/drawingml/2006/spreadsheetDrawing" xmlns:a14="http://schemas.microsoft.com/office/drawing/2010/main" xmlns:lc="http://schemas.openxmlformats.org/drawingml/2006/lockedCanvas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38" name="Curved Connector 137">
              <a:extLst>
                <a:ext uri="{FF2B5EF4-FFF2-40B4-BE49-F238E27FC236}">
                  <a16:creationId xmlns:a16="http://schemas.microsoft.com/office/drawing/2014/main" id="{808C2776-CDF9-114E-8804-FDB39ADC52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8775" y="3508375"/>
              <a:ext cx="1743075" cy="179388"/>
            </a:xfrm>
            <a:prstGeom prst="curved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urved Connector 138">
              <a:extLst>
                <a:ext uri="{FF2B5EF4-FFF2-40B4-BE49-F238E27FC236}">
                  <a16:creationId xmlns:a16="http://schemas.microsoft.com/office/drawing/2014/main" id="{F65AA55A-B934-354C-8ECE-9CBF2897AE8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982075" y="4117974"/>
              <a:ext cx="525463" cy="117475"/>
            </a:xfrm>
            <a:prstGeom prst="curved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urved Connector 139">
              <a:extLst>
                <a:ext uri="{FF2B5EF4-FFF2-40B4-BE49-F238E27FC236}">
                  <a16:creationId xmlns:a16="http://schemas.microsoft.com/office/drawing/2014/main" id="{03A1FDCD-B8C7-944E-AB87-34D966B4FF4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018884" y="5322093"/>
              <a:ext cx="4338637" cy="676275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29">
              <a:extLst>
                <a:ext uri="{FF2B5EF4-FFF2-40B4-BE49-F238E27FC236}">
                  <a16:creationId xmlns:a16="http://schemas.microsoft.com/office/drawing/2014/main" id="{55D6266A-C978-604F-8750-4BD6096A8989}"/>
                </a:ext>
              </a:extLst>
            </p:cNvPr>
            <p:cNvSpPr txBox="1"/>
            <p:nvPr/>
          </p:nvSpPr>
          <p:spPr>
            <a:xfrm>
              <a:off x="6794500" y="3246438"/>
              <a:ext cx="1363663" cy="46196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/>
                <a:t>Paging Occasion</a:t>
              </a:r>
            </a:p>
            <a:p>
              <a:r>
                <a:rPr lang="en-US" sz="1050"/>
                <a:t>w/Sintrasearch</a:t>
              </a:r>
            </a:p>
          </p:txBody>
        </p:sp>
        <p:sp>
          <p:nvSpPr>
            <p:cNvPr id="142" name="TextBox 30">
              <a:extLst>
                <a:ext uri="{FF2B5EF4-FFF2-40B4-BE49-F238E27FC236}">
                  <a16:creationId xmlns:a16="http://schemas.microsoft.com/office/drawing/2014/main" id="{6BEBB0E7-DF74-D042-845D-1FE0493657D4}"/>
                </a:ext>
              </a:extLst>
            </p:cNvPr>
            <p:cNvSpPr txBox="1"/>
            <p:nvPr/>
          </p:nvSpPr>
          <p:spPr>
            <a:xfrm>
              <a:off x="1735138" y="4552950"/>
              <a:ext cx="1508125" cy="27781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/>
                <a:t>Network Attached</a:t>
              </a:r>
            </a:p>
          </p:txBody>
        </p:sp>
        <p:sp>
          <p:nvSpPr>
            <p:cNvPr id="143" name="TextBox 31">
              <a:extLst>
                <a:ext uri="{FF2B5EF4-FFF2-40B4-BE49-F238E27FC236}">
                  <a16:creationId xmlns:a16="http://schemas.microsoft.com/office/drawing/2014/main" id="{14359460-968E-044F-AAA9-ED177CC9D4C0}"/>
                </a:ext>
              </a:extLst>
            </p:cNvPr>
            <p:cNvSpPr txBox="1"/>
            <p:nvPr/>
          </p:nvSpPr>
          <p:spPr>
            <a:xfrm>
              <a:off x="8566150" y="3954463"/>
              <a:ext cx="1189038" cy="27622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/>
                <a:t>P-RNTI Match</a:t>
              </a:r>
            </a:p>
          </p:txBody>
        </p:sp>
        <p:sp>
          <p:nvSpPr>
            <p:cNvPr id="144" name="TextBox 32">
              <a:extLst>
                <a:ext uri="{FF2B5EF4-FFF2-40B4-BE49-F238E27FC236}">
                  <a16:creationId xmlns:a16="http://schemas.microsoft.com/office/drawing/2014/main" id="{7E6A7178-3339-D043-8BE3-E006C92C7B96}"/>
                </a:ext>
              </a:extLst>
            </p:cNvPr>
            <p:cNvSpPr txBox="1"/>
            <p:nvPr/>
          </p:nvSpPr>
          <p:spPr>
            <a:xfrm>
              <a:off x="7058025" y="5891213"/>
              <a:ext cx="1198563" cy="27781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/>
                <a:t>S-TMSI Match</a:t>
              </a:r>
            </a:p>
          </p:txBody>
        </p:sp>
        <p:cxnSp>
          <p:nvCxnSpPr>
            <p:cNvPr id="145" name="Curved Connector 144">
              <a:extLst>
                <a:ext uri="{FF2B5EF4-FFF2-40B4-BE49-F238E27FC236}">
                  <a16:creationId xmlns:a16="http://schemas.microsoft.com/office/drawing/2014/main" id="{BBDC2847-5D2E-6644-86FC-1DDCC457A6A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005807" y="4599783"/>
              <a:ext cx="1858963" cy="723900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urved Connector 145">
              <a:extLst>
                <a:ext uri="{FF2B5EF4-FFF2-40B4-BE49-F238E27FC236}">
                  <a16:creationId xmlns:a16="http://schemas.microsoft.com/office/drawing/2014/main" id="{226F722F-98C3-8247-8CCE-93AE1103EA4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551864" y="2466976"/>
              <a:ext cx="1190625" cy="298450"/>
            </a:xfrm>
            <a:prstGeom prst="curved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44">
              <a:extLst>
                <a:ext uri="{FF2B5EF4-FFF2-40B4-BE49-F238E27FC236}">
                  <a16:creationId xmlns:a16="http://schemas.microsoft.com/office/drawing/2014/main" id="{7248D6AD-5C03-DF41-BBA3-7D94051C4971}"/>
                </a:ext>
              </a:extLst>
            </p:cNvPr>
            <p:cNvSpPr txBox="1"/>
            <p:nvPr/>
          </p:nvSpPr>
          <p:spPr>
            <a:xfrm>
              <a:off x="9129713" y="2108200"/>
              <a:ext cx="1416050" cy="46196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/>
                <a:t>Cell Reselection</a:t>
              </a:r>
            </a:p>
            <a:p>
              <a:r>
                <a:rPr lang="en-US" sz="1050"/>
                <a:t>Criteria match</a:t>
              </a:r>
            </a:p>
          </p:txBody>
        </p:sp>
        <p:cxnSp>
          <p:nvCxnSpPr>
            <p:cNvPr id="148" name="Curved Connector 147">
              <a:extLst>
                <a:ext uri="{FF2B5EF4-FFF2-40B4-BE49-F238E27FC236}">
                  <a16:creationId xmlns:a16="http://schemas.microsoft.com/office/drawing/2014/main" id="{6E094A15-498F-5B41-9D7C-57F9B2D0978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768979" y="4100513"/>
              <a:ext cx="3228973" cy="730250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63">
              <a:extLst>
                <a:ext uri="{FF2B5EF4-FFF2-40B4-BE49-F238E27FC236}">
                  <a16:creationId xmlns:a16="http://schemas.microsoft.com/office/drawing/2014/main" id="{08DF2724-F349-6C4C-BA76-9C48448C4608}"/>
                </a:ext>
              </a:extLst>
            </p:cNvPr>
            <p:cNvSpPr txBox="1"/>
            <p:nvPr/>
          </p:nvSpPr>
          <p:spPr>
            <a:xfrm>
              <a:off x="6589713" y="4699000"/>
              <a:ext cx="1504950" cy="27622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/>
                <a:t>S-TMSI Not Match</a:t>
              </a:r>
            </a:p>
          </p:txBody>
        </p:sp>
        <p:cxnSp>
          <p:nvCxnSpPr>
            <p:cNvPr id="150" name="Curved Connector 149">
              <a:extLst>
                <a:ext uri="{FF2B5EF4-FFF2-40B4-BE49-F238E27FC236}">
                  <a16:creationId xmlns:a16="http://schemas.microsoft.com/office/drawing/2014/main" id="{6AC6AA96-9E0D-864D-87E1-6C41F04440F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11032" y="3169442"/>
              <a:ext cx="3536950" cy="169863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66">
              <a:extLst>
                <a:ext uri="{FF2B5EF4-FFF2-40B4-BE49-F238E27FC236}">
                  <a16:creationId xmlns:a16="http://schemas.microsoft.com/office/drawing/2014/main" id="{710F196F-67D3-F649-BF28-CE13983DB4ED}"/>
                </a:ext>
              </a:extLst>
            </p:cNvPr>
            <p:cNvSpPr txBox="1"/>
            <p:nvPr/>
          </p:nvSpPr>
          <p:spPr>
            <a:xfrm>
              <a:off x="6783388" y="2454275"/>
              <a:ext cx="1493837" cy="27781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/>
                <a:t>P-RNTI Not Match</a:t>
              </a:r>
            </a:p>
          </p:txBody>
        </p:sp>
        <p:cxnSp>
          <p:nvCxnSpPr>
            <p:cNvPr id="152" name="Curved Connector 151">
              <a:extLst>
                <a:ext uri="{FF2B5EF4-FFF2-40B4-BE49-F238E27FC236}">
                  <a16:creationId xmlns:a16="http://schemas.microsoft.com/office/drawing/2014/main" id="{065502A1-E552-B74E-98C3-62D94F968266}"/>
                </a:ext>
              </a:extLst>
            </p:cNvPr>
            <p:cNvCxnSpPr>
              <a:cxnSpLocks/>
              <a:endCxn id="132" idx="1"/>
            </p:cNvCxnSpPr>
            <p:nvPr/>
          </p:nvCxnSpPr>
          <p:spPr>
            <a:xfrm>
              <a:off x="5624513" y="1195388"/>
              <a:ext cx="2787650" cy="369887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urved Connector 152">
              <a:extLst>
                <a:ext uri="{FF2B5EF4-FFF2-40B4-BE49-F238E27FC236}">
                  <a16:creationId xmlns:a16="http://schemas.microsoft.com/office/drawing/2014/main" id="{8AE71610-C9A9-A042-8CE5-A7E5BC55A1D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414715" y="1263650"/>
              <a:ext cx="1666875" cy="12700"/>
            </a:xfrm>
            <a:prstGeom prst="curved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urved Connector 153">
              <a:extLst>
                <a:ext uri="{FF2B5EF4-FFF2-40B4-BE49-F238E27FC236}">
                  <a16:creationId xmlns:a16="http://schemas.microsoft.com/office/drawing/2014/main" id="{1CC11F70-99C8-3047-B1ED-DEAE2705D165}"/>
                </a:ext>
              </a:extLst>
            </p:cNvPr>
            <p:cNvCxnSpPr>
              <a:cxnSpLocks/>
            </p:cNvCxnSpPr>
            <p:nvPr/>
          </p:nvCxnSpPr>
          <p:spPr>
            <a:xfrm>
              <a:off x="2637632" y="1686718"/>
              <a:ext cx="3098800" cy="1573213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urved Connector 154">
              <a:extLst>
                <a:ext uri="{FF2B5EF4-FFF2-40B4-BE49-F238E27FC236}">
                  <a16:creationId xmlns:a16="http://schemas.microsoft.com/office/drawing/2014/main" id="{9579AAD8-F6BD-D845-A6B6-A5B94D04C3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3338" y="3287713"/>
              <a:ext cx="3192462" cy="112712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77">
              <a:extLst>
                <a:ext uri="{FF2B5EF4-FFF2-40B4-BE49-F238E27FC236}">
                  <a16:creationId xmlns:a16="http://schemas.microsoft.com/office/drawing/2014/main" id="{70D35371-EC54-BA42-8725-2CDD1D31E62C}"/>
                </a:ext>
              </a:extLst>
            </p:cNvPr>
            <p:cNvSpPr txBox="1"/>
            <p:nvPr/>
          </p:nvSpPr>
          <p:spPr>
            <a:xfrm>
              <a:off x="3059113" y="2906713"/>
              <a:ext cx="1616075" cy="27622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/>
                <a:t>Connection Release</a:t>
              </a:r>
            </a:p>
          </p:txBody>
        </p:sp>
        <p:sp>
          <p:nvSpPr>
            <p:cNvPr id="157" name="TextBox 78">
              <a:extLst>
                <a:ext uri="{FF2B5EF4-FFF2-40B4-BE49-F238E27FC236}">
                  <a16:creationId xmlns:a16="http://schemas.microsoft.com/office/drawing/2014/main" id="{97A50D7C-F720-0744-81C0-D69B63AD749A}"/>
                </a:ext>
              </a:extLst>
            </p:cNvPr>
            <p:cNvSpPr txBox="1"/>
            <p:nvPr/>
          </p:nvSpPr>
          <p:spPr>
            <a:xfrm>
              <a:off x="3573463" y="985838"/>
              <a:ext cx="1300162" cy="27622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/>
                <a:t>RRC Connected</a:t>
              </a:r>
            </a:p>
          </p:txBody>
        </p:sp>
        <p:sp>
          <p:nvSpPr>
            <p:cNvPr id="158" name="TextBox 79">
              <a:extLst>
                <a:ext uri="{FF2B5EF4-FFF2-40B4-BE49-F238E27FC236}">
                  <a16:creationId xmlns:a16="http://schemas.microsoft.com/office/drawing/2014/main" id="{80D7E022-DA34-0B4D-9730-5B5678EBF2A6}"/>
                </a:ext>
              </a:extLst>
            </p:cNvPr>
            <p:cNvSpPr txBox="1"/>
            <p:nvPr/>
          </p:nvSpPr>
          <p:spPr>
            <a:xfrm>
              <a:off x="2908300" y="2071688"/>
              <a:ext cx="1614488" cy="27622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/>
                <a:t>Connection Release</a:t>
              </a:r>
            </a:p>
          </p:txBody>
        </p:sp>
        <p:sp>
          <p:nvSpPr>
            <p:cNvPr id="159" name="TextBox 80">
              <a:extLst>
                <a:ext uri="{FF2B5EF4-FFF2-40B4-BE49-F238E27FC236}">
                  <a16:creationId xmlns:a16="http://schemas.microsoft.com/office/drawing/2014/main" id="{6784CE82-F559-2D42-95A0-F6FA7CE4B5EB}"/>
                </a:ext>
              </a:extLst>
            </p:cNvPr>
            <p:cNvSpPr txBox="1"/>
            <p:nvPr/>
          </p:nvSpPr>
          <p:spPr>
            <a:xfrm>
              <a:off x="6940550" y="966788"/>
              <a:ext cx="1273175" cy="46196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/>
                <a:t>Out of Tracking Area</a:t>
              </a:r>
            </a:p>
          </p:txBody>
        </p:sp>
        <p:cxnSp>
          <p:nvCxnSpPr>
            <p:cNvPr id="160" name="Curved Connector 159">
              <a:extLst>
                <a:ext uri="{FF2B5EF4-FFF2-40B4-BE49-F238E27FC236}">
                  <a16:creationId xmlns:a16="http://schemas.microsoft.com/office/drawing/2014/main" id="{2627A1B9-51ED-0242-8E64-2B4B301C0B3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65802" y="1573213"/>
              <a:ext cx="2360613" cy="1651000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86">
              <a:extLst>
                <a:ext uri="{FF2B5EF4-FFF2-40B4-BE49-F238E27FC236}">
                  <a16:creationId xmlns:a16="http://schemas.microsoft.com/office/drawing/2014/main" id="{2B9A9EDE-D089-F04D-B17A-E2D4D059EA18}"/>
                </a:ext>
              </a:extLst>
            </p:cNvPr>
            <p:cNvSpPr txBox="1"/>
            <p:nvPr/>
          </p:nvSpPr>
          <p:spPr>
            <a:xfrm>
              <a:off x="6589713" y="1763713"/>
              <a:ext cx="1462087" cy="46196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/>
                <a:t>In the same TA</a:t>
              </a:r>
            </a:p>
            <a:p>
              <a:r>
                <a:rPr lang="en-US" sz="1050"/>
                <a:t>Store the cell info</a:t>
              </a:r>
            </a:p>
          </p:txBody>
        </p:sp>
        <p:cxnSp>
          <p:nvCxnSpPr>
            <p:cNvPr id="162" name="Curved Connector 161">
              <a:extLst>
                <a:ext uri="{FF2B5EF4-FFF2-40B4-BE49-F238E27FC236}">
                  <a16:creationId xmlns:a16="http://schemas.microsoft.com/office/drawing/2014/main" id="{09313B32-3C79-3442-928A-5F91A2CD16F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463759" y="2851945"/>
              <a:ext cx="3265487" cy="517525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50">
              <a:extLst>
                <a:ext uri="{FF2B5EF4-FFF2-40B4-BE49-F238E27FC236}">
                  <a16:creationId xmlns:a16="http://schemas.microsoft.com/office/drawing/2014/main" id="{73871CF6-D677-264F-B25A-5A000EA01BD1}"/>
                </a:ext>
              </a:extLst>
            </p:cNvPr>
            <p:cNvSpPr txBox="1"/>
            <p:nvPr/>
          </p:nvSpPr>
          <p:spPr>
            <a:xfrm>
              <a:off x="9536112" y="2511425"/>
              <a:ext cx="1241424" cy="452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/>
                <a:t>Cell Reselection</a:t>
              </a:r>
            </a:p>
            <a:p>
              <a:r>
                <a:rPr lang="en-US" sz="1050"/>
                <a:t>Criteria match</a:t>
              </a:r>
            </a:p>
          </p:txBody>
        </p:sp>
        <p:cxnSp>
          <p:nvCxnSpPr>
            <p:cNvPr id="164" name="Curved Connector 163">
              <a:extLst>
                <a:ext uri="{FF2B5EF4-FFF2-40B4-BE49-F238E27FC236}">
                  <a16:creationId xmlns:a16="http://schemas.microsoft.com/office/drawing/2014/main" id="{56C9BDE5-2CE2-0D46-884F-9F05E893008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60727" y="4184651"/>
              <a:ext cx="2182812" cy="1201737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Box 82">
              <a:extLst>
                <a:ext uri="{FF2B5EF4-FFF2-40B4-BE49-F238E27FC236}">
                  <a16:creationId xmlns:a16="http://schemas.microsoft.com/office/drawing/2014/main" id="{48B40661-D952-924C-82BA-E14AB938D738}"/>
                </a:ext>
              </a:extLst>
            </p:cNvPr>
            <p:cNvSpPr txBox="1"/>
            <p:nvPr/>
          </p:nvSpPr>
          <p:spPr>
            <a:xfrm>
              <a:off x="3586163" y="3860800"/>
              <a:ext cx="1368425" cy="452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/>
                <a:t>UE initiated Service Request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6623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DF6A9299-1D12-47E2-9DD4-03342553C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AA92F23-FEC3-8448-BBBB-2A6D22D2A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609600"/>
            <a:ext cx="5147730" cy="16419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/>
            <a:r>
              <a:rPr lang="en-US" dirty="0"/>
              <a:t>Energy modelling example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DA1FAA4-0203-C04D-A7A0-3EB269EC26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r="4932"/>
          <a:stretch/>
        </p:blipFill>
        <p:spPr>
          <a:xfrm>
            <a:off x="20" y="975"/>
            <a:ext cx="609598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BA16E5-1038-D14A-8712-ED880BD13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0" y="6230346"/>
            <a:ext cx="5207000" cy="377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r>
              <a:rPr lang="en-US" b="0" i="0" kern="120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Shu Wang &amp; Erlang Network; 2017~2019, All Rights Reserved</a:t>
            </a:r>
            <a:endParaRPr lang="en-US" b="0" i="0" kern="1200" dirty="0">
              <a:solidFill>
                <a:srgbClr val="FFFFFF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95A40-42F2-9C48-AD8F-E2610F196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0" y="2251587"/>
            <a:ext cx="5147730" cy="3637935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eaLnBrk="1" hangingPunct="1">
              <a:spcBef>
                <a:spcPts val="0"/>
              </a:spcBef>
              <a:buFont typeface="Arial"/>
              <a:buChar char="•"/>
            </a:pPr>
            <a:r>
              <a:rPr lang="en-US" dirty="0"/>
              <a:t>GPS RF Power: 39.6  mw</a:t>
            </a:r>
          </a:p>
          <a:p>
            <a:pPr eaLnBrk="1" hangingPunct="1">
              <a:spcBef>
                <a:spcPts val="0"/>
              </a:spcBef>
              <a:buFont typeface="Arial"/>
              <a:buChar char="•"/>
            </a:pPr>
            <a:r>
              <a:rPr lang="en-US" dirty="0"/>
              <a:t>Deep-Sleep: 25 </a:t>
            </a:r>
            <a:r>
              <a:rPr lang="en-US" dirty="0" err="1"/>
              <a:t>uw</a:t>
            </a:r>
            <a:endParaRPr lang="en-US" dirty="0"/>
          </a:p>
          <a:p>
            <a:pPr eaLnBrk="1" hangingPunct="1">
              <a:spcBef>
                <a:spcPts val="0"/>
              </a:spcBef>
              <a:buFont typeface="Arial"/>
              <a:buChar char="•"/>
            </a:pPr>
            <a:r>
              <a:rPr lang="en-US" dirty="0"/>
              <a:t>Micro-Sleep (XOSC+RSX+CLCKGEN): 44.6 mw</a:t>
            </a:r>
          </a:p>
          <a:p>
            <a:pPr eaLnBrk="1" hangingPunct="1">
              <a:spcBef>
                <a:spcPts val="0"/>
              </a:spcBef>
              <a:buFont typeface="Arial"/>
              <a:buChar char="•"/>
            </a:pPr>
            <a:r>
              <a:rPr lang="en-US" dirty="0"/>
              <a:t>Active</a:t>
            </a:r>
            <a:r>
              <a:rPr lang="en-US" dirty="0">
                <a:sym typeface="Wingdings" pitchFamily="2" charset="2"/>
              </a:rPr>
              <a:t> (</a:t>
            </a:r>
            <a:r>
              <a:rPr lang="en-US" dirty="0"/>
              <a:t>XOSC+RSX+CLCKGEN+1xRx</a:t>
            </a:r>
            <a:r>
              <a:rPr lang="en-US" dirty="0">
                <a:sym typeface="Wingdings" pitchFamily="2" charset="2"/>
              </a:rPr>
              <a:t>): 101.4 mw</a:t>
            </a:r>
          </a:p>
          <a:p>
            <a:pPr eaLnBrk="1" hangingPunct="1">
              <a:spcBef>
                <a:spcPts val="0"/>
              </a:spcBef>
              <a:buFont typeface="Arial"/>
              <a:buChar char="•"/>
            </a:pPr>
            <a:r>
              <a:rPr lang="en-US" dirty="0">
                <a:sym typeface="Wingdings" pitchFamily="2" charset="2"/>
              </a:rPr>
              <a:t>BBIC PLL Power: 0.5 mw</a:t>
            </a:r>
          </a:p>
          <a:p>
            <a:pPr eaLnBrk="1" hangingPunct="1">
              <a:spcBef>
                <a:spcPts val="0"/>
              </a:spcBef>
              <a:buFont typeface="Arial"/>
              <a:buChar char="•"/>
            </a:pPr>
            <a:r>
              <a:rPr lang="en-US" dirty="0">
                <a:sym typeface="Wingdings" pitchFamily="2" charset="2"/>
              </a:rPr>
              <a:t>BBIC PLL warm-up: 3ms</a:t>
            </a:r>
          </a:p>
          <a:p>
            <a:pPr eaLnBrk="1" hangingPunct="1">
              <a:spcBef>
                <a:spcPts val="0"/>
              </a:spcBef>
              <a:buFont typeface="Arial"/>
              <a:buChar char="•"/>
            </a:pPr>
            <a:r>
              <a:rPr lang="en-US" dirty="0">
                <a:sym typeface="Wingdings" pitchFamily="2" charset="2"/>
              </a:rPr>
              <a:t>LTE Baseband: 200 mw</a:t>
            </a:r>
          </a:p>
          <a:p>
            <a:pPr eaLnBrk="1" hangingPunct="1">
              <a:spcBef>
                <a:spcPts val="0"/>
              </a:spcBef>
              <a:buFont typeface="Arial"/>
              <a:buChar char="•"/>
            </a:pPr>
            <a:r>
              <a:rPr lang="en-US" dirty="0">
                <a:sym typeface="Wingdings" pitchFamily="2" charset="2"/>
              </a:rPr>
              <a:t>Tx PA: 1000 </a:t>
            </a:r>
            <a:r>
              <a:rPr lang="en-US" dirty="0" err="1">
                <a:sym typeface="Wingdings" pitchFamily="2" charset="2"/>
              </a:rPr>
              <a:t>mW</a:t>
            </a:r>
            <a:r>
              <a:rPr lang="en-US" dirty="0">
                <a:sym typeface="Wingdings" pitchFamily="2" charset="2"/>
              </a:rPr>
              <a:t> in average</a:t>
            </a:r>
          </a:p>
          <a:p>
            <a:pPr eaLnBrk="1" hangingPunct="1">
              <a:spcBef>
                <a:spcPts val="0"/>
              </a:spcBef>
              <a:buFont typeface="Arial"/>
              <a:buChar char="•"/>
            </a:pPr>
            <a:r>
              <a:rPr lang="en-US" dirty="0">
                <a:sym typeface="Wingdings" pitchFamily="2" charset="2"/>
              </a:rPr>
              <a:t>Battery: shelf time, engineering loss, power supply efficiency, headroom,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11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50502AF-88D2-CE41-906E-F939D1F57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74277"/>
            <a:ext cx="10131425" cy="1455738"/>
          </a:xfrm>
        </p:spPr>
        <p:txBody>
          <a:bodyPr/>
          <a:lstStyle/>
          <a:p>
            <a:r>
              <a:rPr lang="en-US" dirty="0"/>
              <a:t>Thank You Very Much for Your Time!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83C4D-8166-1242-9300-FFA4AB4D6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963" cy="377825"/>
          </a:xfrm>
        </p:spPr>
        <p:txBody>
          <a:bodyPr/>
          <a:lstStyle/>
          <a:p>
            <a:pPr>
              <a:defRPr/>
            </a:pPr>
            <a:r>
              <a:rPr lang="en-US"/>
              <a:t>Shu Wang &amp; Erlang Network; 2017~2019,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723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1020DCE-78AA-7648-B6E9-D0522E163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 b="1" dirty="0"/>
              <a:t>Erlang network Brings a new dimension into GNSS positioning engineering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2F69BBF-1D53-8B43-B188-6E6EA7F4D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609600"/>
            <a:ext cx="6517543" cy="5902036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en-US" altLang="zh-CN" sz="2000" dirty="0"/>
              <a:t>We combine professional grade satellite positioning, DSP &amp; Big</a:t>
            </a:r>
            <a:r>
              <a:rPr lang="zh-CN" altLang="en-US" sz="2000" dirty="0"/>
              <a:t> </a:t>
            </a:r>
            <a:r>
              <a:rPr lang="en-US" altLang="zh-CN" sz="2000" dirty="0"/>
              <a:t>Data techniques together with cloud computing.</a:t>
            </a:r>
          </a:p>
          <a:p>
            <a:pPr lvl="1"/>
            <a:r>
              <a:rPr lang="en-US" altLang="zh-CN" sz="1800" dirty="0"/>
              <a:t>High-performance satellite positioning based on cloud computing is fundamental for IoT location based services</a:t>
            </a:r>
          </a:p>
          <a:p>
            <a:r>
              <a:rPr lang="en-US" altLang="zh-CN" sz="2000" dirty="0"/>
              <a:t>The salient features include: </a:t>
            </a:r>
          </a:p>
          <a:p>
            <a:pPr lvl="1"/>
            <a:r>
              <a:rPr lang="en-US" altLang="zh-CN" sz="1800" b="1" dirty="0">
                <a:solidFill>
                  <a:srgbClr val="FFC000"/>
                </a:solidFill>
              </a:rPr>
              <a:t>instant response (cold start less than 1s),</a:t>
            </a:r>
          </a:p>
          <a:p>
            <a:pPr lvl="1"/>
            <a:r>
              <a:rPr lang="en-US" altLang="zh-CN" sz="1800" b="1" dirty="0">
                <a:solidFill>
                  <a:srgbClr val="FFC000"/>
                </a:solidFill>
              </a:rPr>
              <a:t>improved accuracy (10x),</a:t>
            </a:r>
          </a:p>
          <a:p>
            <a:pPr lvl="1"/>
            <a:r>
              <a:rPr lang="en-US" altLang="zh-CN" sz="1800" b="1" dirty="0">
                <a:solidFill>
                  <a:srgbClr val="FFC000"/>
                </a:solidFill>
              </a:rPr>
              <a:t>increased sensitivity (10x), </a:t>
            </a:r>
          </a:p>
          <a:p>
            <a:pPr lvl="1"/>
            <a:r>
              <a:rPr lang="en-US" altLang="zh-CN" sz="1800" b="1" dirty="0">
                <a:solidFill>
                  <a:srgbClr val="FFC000"/>
                </a:solidFill>
              </a:rPr>
              <a:t>reduced BOM (40%),</a:t>
            </a:r>
          </a:p>
          <a:p>
            <a:pPr lvl="1"/>
            <a:r>
              <a:rPr lang="en-US" altLang="zh-CN" sz="1800" b="1" dirty="0">
                <a:solidFill>
                  <a:srgbClr val="FFC000"/>
                </a:solidFill>
              </a:rPr>
              <a:t>higher power efficiency (90%), </a:t>
            </a:r>
          </a:p>
          <a:p>
            <a:pPr lvl="1"/>
            <a:r>
              <a:rPr lang="en-US" altLang="zh-CN" sz="1800" b="1" dirty="0">
                <a:solidFill>
                  <a:srgbClr val="FFC000"/>
                </a:solidFill>
              </a:rPr>
              <a:t>OTA upgradable </a:t>
            </a:r>
          </a:p>
          <a:p>
            <a:pPr lvl="1"/>
            <a:r>
              <a:rPr lang="en-US" altLang="zh-CN" sz="1800" dirty="0"/>
              <a:t>And, of course, enhanced security and privacy.</a:t>
            </a:r>
          </a:p>
          <a:p>
            <a:r>
              <a:rPr lang="en-US" altLang="zh-CN" sz="2000" dirty="0"/>
              <a:t>Our technology can replace or be complementary to existing device-based GPS solutions.</a:t>
            </a:r>
          </a:p>
          <a:p>
            <a:r>
              <a:rPr lang="en-US" altLang="zh-CN" sz="2000" dirty="0"/>
              <a:t>All these are essential to and highly demanded by many 5G, logistic, IoT, children safety and senior care services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75A62-581E-8B4B-8DF9-582615DE5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1" y="5870575"/>
            <a:ext cx="3857170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/>
              <a:t>Shu Wang &amp; Erlang Network; 2017~2019,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349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D35BE63-4906-A342-BF38-7D663C701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40229"/>
            <a:ext cx="10131425" cy="1074057"/>
          </a:xfrm>
        </p:spPr>
        <p:txBody>
          <a:bodyPr>
            <a:normAutofit/>
          </a:bodyPr>
          <a:lstStyle/>
          <a:p>
            <a:r>
              <a:rPr lang="en-US" sz="3200" b="1" dirty="0"/>
              <a:t>key GNSS Measurement Engine Design Parameters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598ED3-E676-5A48-B90D-B4DEB5018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14285"/>
            <a:ext cx="10554286" cy="4452197"/>
          </a:xfrm>
        </p:spPr>
        <p:txBody>
          <a:bodyPr anchor="ctr"/>
          <a:lstStyle/>
          <a:p>
            <a:pPr marL="571500" indent="-571500">
              <a:buFont typeface="+mj-lt"/>
              <a:buAutoNum type="arabicPeriod"/>
            </a:pPr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Sensitivity and Link Budget</a:t>
            </a:r>
          </a:p>
          <a:p>
            <a:pPr lvl="1"/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 signal processing perspective. Link budget and mutual coupling between receiver and transmitter</a:t>
            </a:r>
          </a:p>
          <a:p>
            <a:pPr lvl="1"/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an information theory perspective. communication in low-SNR region.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Accuracy (Error) Budget</a:t>
            </a:r>
          </a:p>
          <a:p>
            <a:pPr lvl="1"/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spatial channel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Battery Life and Energy (Power) Budget</a:t>
            </a:r>
          </a:p>
          <a:p>
            <a:pPr lvl="1"/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comprehensive energy modelling</a:t>
            </a:r>
            <a:endParaRPr lang="en-US" sz="26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384FA-FC95-204F-98A4-AF0DB3EA2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266483"/>
            <a:ext cx="7827963" cy="377825"/>
          </a:xfrm>
        </p:spPr>
        <p:txBody>
          <a:bodyPr/>
          <a:lstStyle/>
          <a:p>
            <a:pPr>
              <a:defRPr/>
            </a:pPr>
            <a:r>
              <a:rPr lang="en-US"/>
              <a:t>Shu Wang &amp; Erlang Network; 2017~2019,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28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5ADA4-7726-1149-8F97-81256308A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47" y="139044"/>
            <a:ext cx="10131425" cy="1135120"/>
          </a:xfrm>
        </p:spPr>
        <p:txBody>
          <a:bodyPr/>
          <a:lstStyle/>
          <a:p>
            <a:r>
              <a:rPr lang="en-US" b="1" dirty="0"/>
              <a:t>Link budget and Examples: GPS, LTE and OTDOA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4A82CAB-17EC-1F48-ADC9-E0F4246F44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8685405"/>
              </p:ext>
            </p:extLst>
          </p:nvPr>
        </p:nvGraphicFramePr>
        <p:xfrm>
          <a:off x="384747" y="1274164"/>
          <a:ext cx="11422506" cy="5272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463">
                  <a:extLst>
                    <a:ext uri="{9D8B030D-6E8A-4147-A177-3AD203B41FA5}">
                      <a16:colId xmlns:a16="http://schemas.microsoft.com/office/drawing/2014/main" val="1192018138"/>
                    </a:ext>
                  </a:extLst>
                </a:gridCol>
                <a:gridCol w="2225540">
                  <a:extLst>
                    <a:ext uri="{9D8B030D-6E8A-4147-A177-3AD203B41FA5}">
                      <a16:colId xmlns:a16="http://schemas.microsoft.com/office/drawing/2014/main" val="1803607430"/>
                    </a:ext>
                  </a:extLst>
                </a:gridCol>
                <a:gridCol w="2026669">
                  <a:extLst>
                    <a:ext uri="{9D8B030D-6E8A-4147-A177-3AD203B41FA5}">
                      <a16:colId xmlns:a16="http://schemas.microsoft.com/office/drawing/2014/main" val="2758209854"/>
                    </a:ext>
                  </a:extLst>
                </a:gridCol>
                <a:gridCol w="2253522">
                  <a:extLst>
                    <a:ext uri="{9D8B030D-6E8A-4147-A177-3AD203B41FA5}">
                      <a16:colId xmlns:a16="http://schemas.microsoft.com/office/drawing/2014/main" val="1669786549"/>
                    </a:ext>
                  </a:extLst>
                </a:gridCol>
                <a:gridCol w="2573312">
                  <a:extLst>
                    <a:ext uri="{9D8B030D-6E8A-4147-A177-3AD203B41FA5}">
                      <a16:colId xmlns:a16="http://schemas.microsoft.com/office/drawing/2014/main" val="3390476897"/>
                    </a:ext>
                  </a:extLst>
                </a:gridCol>
              </a:tblGrid>
              <a:tr h="467214">
                <a:tc>
                  <a:txBody>
                    <a:bodyPr/>
                    <a:lstStyle/>
                    <a:p>
                      <a:r>
                        <a:rPr lang="en-US" sz="2000" b="1" dirty="0"/>
                        <a:t>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LTE, 10MHz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LTE OTDOA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1427124"/>
                  </a:ext>
                </a:extLst>
              </a:tr>
              <a:tr h="494698">
                <a:tc>
                  <a:txBody>
                    <a:bodyPr/>
                    <a:lstStyle/>
                    <a:p>
                      <a:r>
                        <a:rPr lang="en-US" b="1" dirty="0"/>
                        <a:t>Transmitter Power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44.3 dBm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typical 46 dBm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additional power 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406288"/>
                  </a:ext>
                </a:extLst>
              </a:tr>
              <a:tr h="639757">
                <a:tc>
                  <a:txBody>
                    <a:bodyPr/>
                    <a:lstStyle/>
                    <a:p>
                      <a:r>
                        <a:rPr lang="en-US" b="1" dirty="0"/>
                        <a:t>Transmitter Antenna Gain and Cable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10.2~12.3 </a:t>
                      </a:r>
                      <a:r>
                        <a:rPr lang="en-US" dirty="0" err="1"/>
                        <a:t>dBi</a:t>
                      </a:r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 </a:t>
                      </a:r>
                      <a:r>
                        <a:rPr lang="en-US" dirty="0" err="1"/>
                        <a:t>dBi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75866"/>
                  </a:ext>
                </a:extLst>
              </a:tr>
              <a:tr h="639757">
                <a:tc>
                  <a:txBody>
                    <a:bodyPr/>
                    <a:lstStyle/>
                    <a:p>
                      <a:r>
                        <a:rPr lang="en-US" b="1" dirty="0"/>
                        <a:t>Target Propagation Path-Loss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183 ~ 189.8 dB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e.g., 3GPP TS 25.996 modified COST231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236572"/>
                  </a:ext>
                </a:extLst>
              </a:tr>
              <a:tr h="822545">
                <a:tc>
                  <a:txBody>
                    <a:bodyPr/>
                    <a:lstStyle/>
                    <a:p>
                      <a:r>
                        <a:rPr lang="en-US" b="1" dirty="0"/>
                        <a:t>Cochannel Interference Margin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dB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Margin for inter-cell</a:t>
                      </a:r>
                      <a:r>
                        <a:rPr lang="en-US" sz="1600" baseline="0" dirty="0"/>
                        <a:t> interference when the device is on the cell edge.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084957"/>
                  </a:ext>
                </a:extLst>
              </a:tr>
              <a:tr h="550072">
                <a:tc>
                  <a:txBody>
                    <a:bodyPr/>
                    <a:lstStyle/>
                    <a:p>
                      <a:r>
                        <a:rPr lang="en-US" b="1" dirty="0"/>
                        <a:t>Fast Fading Margin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dB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Typically</a:t>
                      </a:r>
                      <a:r>
                        <a:rPr lang="en-US" sz="1600" b="0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it is set to be about 4 </a:t>
                      </a:r>
                      <a:r>
                        <a:rPr lang="en-US" sz="1600" b="0" kern="1200" baseline="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dB.</a:t>
                      </a:r>
                      <a:endParaRPr lang="en-US" sz="16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94518"/>
                  </a:ext>
                </a:extLst>
              </a:tr>
              <a:tr h="370653">
                <a:tc>
                  <a:txBody>
                    <a:bodyPr/>
                    <a:lstStyle/>
                    <a:p>
                      <a:r>
                        <a:rPr lang="en-US" b="1" dirty="0"/>
                        <a:t>Antenna Efficiency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4.7 dB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538037"/>
                  </a:ext>
                </a:extLst>
              </a:tr>
              <a:tr h="370653">
                <a:tc>
                  <a:txBody>
                    <a:bodyPr/>
                    <a:lstStyle/>
                    <a:p>
                      <a:r>
                        <a:rPr lang="en-US" b="1" dirty="0"/>
                        <a:t>RFIC Noise Figure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2.8 dB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290481"/>
                  </a:ext>
                </a:extLst>
              </a:tr>
              <a:tr h="370653">
                <a:tc>
                  <a:txBody>
                    <a:bodyPr/>
                    <a:lstStyle/>
                    <a:p>
                      <a:r>
                        <a:rPr lang="en-US" b="1" dirty="0"/>
                        <a:t>Thermal Noise Floor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107.3 dBm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707070"/>
                  </a:ext>
                </a:extLst>
              </a:tr>
              <a:tr h="370653">
                <a:tc>
                  <a:txBody>
                    <a:bodyPr/>
                    <a:lstStyle/>
                    <a:p>
                      <a:r>
                        <a:rPr lang="en-US" b="1" dirty="0"/>
                        <a:t>Body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usage model dependent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741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756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B3186-A364-714E-92E8-A08B19D8E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5" y="599440"/>
            <a:ext cx="11362709" cy="508000"/>
          </a:xfrm>
        </p:spPr>
        <p:txBody>
          <a:bodyPr anchor="ctr">
            <a:noAutofit/>
          </a:bodyPr>
          <a:lstStyle/>
          <a:p>
            <a:r>
              <a:rPr lang="en-US" sz="2800" b="1" dirty="0"/>
              <a:t>GNSS Measurement Engine: A Signal Processing Perspective</a:t>
            </a:r>
            <a:br>
              <a:rPr lang="en-US" sz="2800" b="1" dirty="0"/>
            </a:br>
            <a:endParaRPr lang="en-US" sz="2800" b="1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46F8668-51AF-EB4A-A805-5CB98108E8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4997585"/>
              </p:ext>
            </p:extLst>
          </p:nvPr>
        </p:nvGraphicFramePr>
        <p:xfrm>
          <a:off x="484332" y="1047262"/>
          <a:ext cx="11141613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13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466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10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4070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Reference</a:t>
                      </a:r>
                    </a:p>
                  </a:txBody>
                  <a:tcPr marL="98822" marR="988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ULPC Mode</a:t>
                      </a:r>
                      <a:endParaRPr lang="en-US" dirty="0"/>
                    </a:p>
                  </a:txBody>
                  <a:tcPr marL="98822" marR="988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HP Mode</a:t>
                      </a:r>
                      <a:endParaRPr lang="en-US" dirty="0"/>
                    </a:p>
                  </a:txBody>
                  <a:tcPr marL="98822" marR="98822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8822" marR="9882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397">
                <a:tc>
                  <a:txBody>
                    <a:bodyPr/>
                    <a:lstStyle/>
                    <a:p>
                      <a:r>
                        <a:rPr lang="en-US" sz="1600" b="1" dirty="0"/>
                        <a:t>Signal Power</a:t>
                      </a:r>
                      <a:r>
                        <a:rPr lang="en-US" sz="1600" b="1" baseline="0" dirty="0"/>
                        <a:t> at antenna port</a:t>
                      </a:r>
                      <a:endParaRPr lang="en-US" sz="1600" b="1" dirty="0"/>
                    </a:p>
                  </a:txBody>
                  <a:tcPr marL="98822" marR="98822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-150</a:t>
                      </a:r>
                    </a:p>
                  </a:txBody>
                  <a:tcPr marL="98822" marR="98822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dBm</a:t>
                      </a:r>
                      <a:endParaRPr lang="en-US" sz="1600" dirty="0"/>
                    </a:p>
                  </a:txBody>
                  <a:tcPr marL="98822" marR="9882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397">
                <a:tc>
                  <a:txBody>
                    <a:bodyPr/>
                    <a:lstStyle/>
                    <a:p>
                      <a:r>
                        <a:rPr lang="en-US" sz="1600" b="1" dirty="0"/>
                        <a:t>C/N0</a:t>
                      </a:r>
                      <a:r>
                        <a:rPr lang="en-US" sz="1600" b="1" baseline="0" dirty="0"/>
                        <a:t> at IF</a:t>
                      </a:r>
                      <a:endParaRPr lang="en-US" sz="1600" b="1" dirty="0"/>
                    </a:p>
                  </a:txBody>
                  <a:tcPr marL="98822" marR="98822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23.9 =  - 150 + 173.9</a:t>
                      </a:r>
                    </a:p>
                  </a:txBody>
                  <a:tcPr marL="98822" marR="98822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dB-Hz</a:t>
                      </a:r>
                    </a:p>
                  </a:txBody>
                  <a:tcPr marL="98822" marR="9882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397">
                <a:tc>
                  <a:txBody>
                    <a:bodyPr/>
                    <a:lstStyle/>
                    <a:p>
                      <a:r>
                        <a:rPr lang="en-US" sz="1600" b="1" dirty="0"/>
                        <a:t>IF Bandwidth</a:t>
                      </a:r>
                    </a:p>
                  </a:txBody>
                  <a:tcPr marL="98822" marR="98822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3.0</a:t>
                      </a:r>
                    </a:p>
                  </a:txBody>
                  <a:tcPr marL="98822" marR="98822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MHz</a:t>
                      </a:r>
                    </a:p>
                  </a:txBody>
                  <a:tcPr marL="98822" marR="9882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397">
                <a:tc>
                  <a:txBody>
                    <a:bodyPr/>
                    <a:lstStyle/>
                    <a:p>
                      <a:r>
                        <a:rPr lang="en-US" sz="1600" b="1" dirty="0"/>
                        <a:t>IF SNR</a:t>
                      </a:r>
                    </a:p>
                  </a:txBody>
                  <a:tcPr marL="98822" marR="98822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-40.9 = -150 - (-109.1)</a:t>
                      </a:r>
                    </a:p>
                  </a:txBody>
                  <a:tcPr marL="98822" marR="98822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dB</a:t>
                      </a:r>
                    </a:p>
                  </a:txBody>
                  <a:tcPr marL="98822" marR="98822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397"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98822" marR="98822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Coherent Processing</a:t>
                      </a:r>
                    </a:p>
                  </a:txBody>
                  <a:tcPr marL="98822" marR="98822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8822" marR="98822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397">
                <a:tc>
                  <a:txBody>
                    <a:bodyPr/>
                    <a:lstStyle/>
                    <a:p>
                      <a:r>
                        <a:rPr lang="en-US" sz="1600" b="1" dirty="0"/>
                        <a:t>Sample Rate</a:t>
                      </a:r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2.046</a:t>
                      </a:r>
                    </a:p>
                  </a:txBody>
                  <a:tcPr marL="98822" marR="988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4.092</a:t>
                      </a:r>
                    </a:p>
                  </a:txBody>
                  <a:tcPr marL="98822" marR="988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4.092</a:t>
                      </a:r>
                    </a:p>
                  </a:txBody>
                  <a:tcPr marL="98822" marR="98822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MHz</a:t>
                      </a:r>
                    </a:p>
                  </a:txBody>
                  <a:tcPr marL="98822" marR="98822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397">
                <a:tc>
                  <a:txBody>
                    <a:bodyPr/>
                    <a:lstStyle/>
                    <a:p>
                      <a:r>
                        <a:rPr lang="en-US" sz="1600" b="1" dirty="0"/>
                        <a:t>Ideal</a:t>
                      </a:r>
                      <a:r>
                        <a:rPr lang="en-US" sz="1600" b="1" baseline="0" dirty="0"/>
                        <a:t> </a:t>
                      </a:r>
                      <a:r>
                        <a:rPr lang="en-US" sz="1600" b="1" dirty="0"/>
                        <a:t>Coherent</a:t>
                      </a:r>
                      <a:r>
                        <a:rPr lang="en-US" sz="1600" b="1" baseline="0" dirty="0"/>
                        <a:t> Gain</a:t>
                      </a:r>
                      <a:endParaRPr lang="en-US" sz="1600" b="1" dirty="0"/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43.5</a:t>
                      </a:r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46.5</a:t>
                      </a:r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54.7</a:t>
                      </a:r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dB</a:t>
                      </a:r>
                    </a:p>
                  </a:txBody>
                  <a:tcPr marL="98822" marR="98822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397"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Implemt</a:t>
                      </a:r>
                      <a:r>
                        <a:rPr lang="en-US" sz="1600" b="1" dirty="0"/>
                        <a:t>.</a:t>
                      </a:r>
                      <a:r>
                        <a:rPr lang="en-US" sz="1600" b="1" baseline="0" dirty="0"/>
                        <a:t> Losses</a:t>
                      </a:r>
                      <a:endParaRPr lang="en-US" sz="1600" b="1" dirty="0"/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-3.1</a:t>
                      </a:r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-3.5</a:t>
                      </a:r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-1.6</a:t>
                      </a:r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dB</a:t>
                      </a:r>
                    </a:p>
                  </a:txBody>
                  <a:tcPr marL="98822" marR="98822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397">
                <a:tc>
                  <a:txBody>
                    <a:bodyPr/>
                    <a:lstStyle/>
                    <a:p>
                      <a:r>
                        <a:rPr lang="en-US" sz="1600" b="1" dirty="0"/>
                        <a:t>Actual Coherent Gain</a:t>
                      </a:r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40.5</a:t>
                      </a:r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44.1</a:t>
                      </a:r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54.1</a:t>
                      </a:r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dB</a:t>
                      </a:r>
                    </a:p>
                  </a:txBody>
                  <a:tcPr marL="98822" marR="98822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397">
                <a:tc>
                  <a:txBody>
                    <a:bodyPr/>
                    <a:lstStyle/>
                    <a:p>
                      <a:r>
                        <a:rPr lang="en-US" sz="1600" b="1" dirty="0"/>
                        <a:t>SNR</a:t>
                      </a:r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-0.43</a:t>
                      </a:r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3.18</a:t>
                      </a:r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16.22</a:t>
                      </a:r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dB</a:t>
                      </a:r>
                    </a:p>
                  </a:txBody>
                  <a:tcPr marL="98822" marR="98822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5397">
                <a:tc>
                  <a:txBody>
                    <a:bodyPr/>
                    <a:lstStyle/>
                    <a:p>
                      <a:endParaRPr lang="en-US" sz="1600" b="1"/>
                    </a:p>
                  </a:txBody>
                  <a:tcPr marL="98822" marR="98822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Non-Coherent Processing</a:t>
                      </a:r>
                    </a:p>
                  </a:txBody>
                  <a:tcPr marL="98822" marR="98822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8822" marR="98822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5397">
                <a:tc>
                  <a:txBody>
                    <a:bodyPr/>
                    <a:lstStyle/>
                    <a:p>
                      <a:r>
                        <a:rPr lang="en-US" sz="1600" b="1" dirty="0"/>
                        <a:t>Squaring</a:t>
                      </a:r>
                      <a:r>
                        <a:rPr lang="en-US" sz="1600" b="1" baseline="0" dirty="0"/>
                        <a:t> Loss</a:t>
                      </a:r>
                      <a:endParaRPr lang="en-US" sz="1600" b="1" dirty="0"/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-1.69</a:t>
                      </a:r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0.93</a:t>
                      </a:r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5.1</a:t>
                      </a:r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dB</a:t>
                      </a:r>
                    </a:p>
                  </a:txBody>
                  <a:tcPr marL="98822" marR="98822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5397">
                <a:tc>
                  <a:txBody>
                    <a:bodyPr/>
                    <a:lstStyle/>
                    <a:p>
                      <a:r>
                        <a:rPr lang="en-US" sz="1600" b="1" dirty="0"/>
                        <a:t>Processing</a:t>
                      </a:r>
                      <a:r>
                        <a:rPr lang="en-US" sz="1600" b="1" baseline="0" dirty="0"/>
                        <a:t> Gain</a:t>
                      </a:r>
                      <a:endParaRPr lang="en-US" sz="1600" b="1" dirty="0"/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45</a:t>
                      </a:r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45</a:t>
                      </a:r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25</a:t>
                      </a:r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8822" marR="98822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539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Non-coherent</a:t>
                      </a:r>
                      <a:r>
                        <a:rPr lang="en-US" sz="1600" b="1" baseline="0" dirty="0"/>
                        <a:t> Gain</a:t>
                      </a:r>
                      <a:endParaRPr lang="en-US" sz="1600" b="1" dirty="0"/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19.6</a:t>
                      </a:r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19.6</a:t>
                      </a:r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16.6</a:t>
                      </a:r>
                      <a:endParaRPr lang="en-US" sz="1600" dirty="0"/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dB</a:t>
                      </a:r>
                    </a:p>
                  </a:txBody>
                  <a:tcPr marL="98822" marR="98822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5397">
                <a:tc>
                  <a:txBody>
                    <a:bodyPr/>
                    <a:lstStyle/>
                    <a:p>
                      <a:r>
                        <a:rPr lang="en-US" sz="1600" b="1" dirty="0"/>
                        <a:t>Final SNR</a:t>
                      </a:r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14.3</a:t>
                      </a:r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16.5</a:t>
                      </a:r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22.0</a:t>
                      </a:r>
                    </a:p>
                  </a:txBody>
                  <a:tcPr marL="98822" marR="9882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dB</a:t>
                      </a:r>
                    </a:p>
                  </a:txBody>
                  <a:tcPr marL="98822" marR="98822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8AADE6D-4F5C-3543-9522-193B4899880F}"/>
              </a:ext>
            </a:extLst>
          </p:cNvPr>
          <p:cNvSpPr txBox="1"/>
          <p:nvPr/>
        </p:nvSpPr>
        <p:spPr>
          <a:xfrm>
            <a:off x="4327151" y="6534668"/>
            <a:ext cx="7298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Frank van </a:t>
            </a:r>
            <a:r>
              <a:rPr lang="en-US" sz="1400" dirty="0" err="1"/>
              <a:t>Diggelen</a:t>
            </a:r>
            <a:r>
              <a:rPr lang="en-US" sz="1400" dirty="0"/>
              <a:t>, </a:t>
            </a:r>
            <a:r>
              <a:rPr lang="en-US" sz="1400" i="1" dirty="0"/>
              <a:t>A-GPS: Assisted GPS, GNSS and SBAS</a:t>
            </a:r>
            <a:r>
              <a:rPr lang="en-US" sz="1400" dirty="0"/>
              <a:t>, Artech House, April 30, 2009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80FE2-BD2F-9245-A70C-7D934F1B6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Shu Wang &amp; Erlang Network; 2017~2019,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070136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AABD1A-EBDC-DC46-A592-B1814969D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6394" y="549009"/>
            <a:ext cx="5324064" cy="10355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/>
              <a:t>Low SNR Regime: A Information theory Perspective (1/2)</a:t>
            </a:r>
            <a:endParaRPr lang="en-US" sz="2800" dirty="0"/>
          </a:p>
        </p:txBody>
      </p:sp>
      <p:sp>
        <p:nvSpPr>
          <p:cNvPr id="22" name="Rounded Rectangle 32">
            <a:extLst>
              <a:ext uri="{FF2B5EF4-FFF2-40B4-BE49-F238E27FC236}">
                <a16:creationId xmlns:a16="http://schemas.microsoft.com/office/drawing/2014/main" id="{92055A2C-DEED-475B-B285-60F86A548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660" y="639097"/>
            <a:ext cx="5433751" cy="5575438"/>
          </a:xfrm>
          <a:prstGeom prst="roundRect">
            <a:avLst>
              <a:gd name="adj" fmla="val 3449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6176F04E-B606-704A-A38D-98103FD83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60" y="1235608"/>
            <a:ext cx="5319980" cy="3338287"/>
          </a:xfrm>
          <a:prstGeom prst="roundRect">
            <a:avLst>
              <a:gd name="adj" fmla="val 4207"/>
            </a:avLst>
          </a:prstGeom>
          <a:ln w="50800" cap="sq" cmpd="dbl">
            <a:noFill/>
            <a:miter lim="800000"/>
          </a:ln>
          <a:effectLst/>
        </p:spPr>
      </p:pic>
      <p:pic>
        <p:nvPicPr>
          <p:cNvPr id="17" name="Content Placeholder 13">
            <a:extLst>
              <a:ext uri="{FF2B5EF4-FFF2-40B4-BE49-F238E27FC236}">
                <a16:creationId xmlns:a16="http://schemas.microsoft.com/office/drawing/2014/main" id="{5D2EA976-E9B3-5E43-8408-B6EA11165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567" y="4987008"/>
            <a:ext cx="5239935" cy="366795"/>
          </a:xfrm>
          <a:prstGeom prst="roundRect">
            <a:avLst>
              <a:gd name="adj" fmla="val 4528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1544C99A-A0A6-4E0E-AF98-0228B9CBF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7277" y="1650391"/>
            <a:ext cx="5214946" cy="411652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At low SNR regime, the Jensen’s loss becomes negligible and the capacities become approximately linear. </a:t>
            </a:r>
          </a:p>
          <a:p>
            <a:pPr lvl="1"/>
            <a:r>
              <a:rPr lang="en-US" sz="1800" dirty="0"/>
              <a:t>The reliable rate supported by the AWGN channel is much more sensitive to the received SNR at low SNR than at high SNR </a:t>
            </a:r>
          </a:p>
          <a:p>
            <a:r>
              <a:rPr lang="en-US" sz="2000" dirty="0"/>
              <a:t>At low SNR regime, the impact of fading is very significant. </a:t>
            </a:r>
          </a:p>
          <a:p>
            <a:pPr lvl="1"/>
            <a:r>
              <a:rPr lang="en-US" sz="1800" dirty="0"/>
              <a:t>For reasonably small outage probabilities, the outage capacity is only a small fraction of the AWGN capacity at low SNR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6F618-949D-234B-902F-D73F54859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86422" y="6214535"/>
            <a:ext cx="3636083" cy="3778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dirty="0"/>
              <a:t>Shu Wang &amp; Erlang Network; 2017~2019, All Rights Reserved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0B1856-CBC6-A742-B9FD-FF3B753131A7}"/>
              </a:ext>
            </a:extLst>
          </p:cNvPr>
          <p:cNvSpPr/>
          <p:nvPr/>
        </p:nvSpPr>
        <p:spPr>
          <a:xfrm>
            <a:off x="757567" y="5551472"/>
            <a:ext cx="523993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Source Sans Pro" panose="020B0503030403020204" pitchFamily="34" charset="0"/>
              </a:rPr>
              <a:t>D. </a:t>
            </a:r>
            <a:r>
              <a:rPr lang="en-US" sz="11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Tse</a:t>
            </a:r>
            <a:r>
              <a:rPr lang="en-US" sz="1100" dirty="0">
                <a:solidFill>
                  <a:schemeClr val="bg1"/>
                </a:solidFill>
                <a:latin typeface="Source Sans Pro" panose="020B0503030403020204" pitchFamily="34" charset="0"/>
              </a:rPr>
              <a:t> and P. Viswanath, </a:t>
            </a:r>
            <a:r>
              <a:rPr lang="en-US" sz="1100" i="1" dirty="0">
                <a:solidFill>
                  <a:schemeClr val="bg1"/>
                </a:solidFill>
                <a:latin typeface="Source Sans Pro" panose="020B0503030403020204" pitchFamily="34" charset="0"/>
              </a:rPr>
              <a:t>Fundamentals of Wireless Communication</a:t>
            </a:r>
            <a:r>
              <a:rPr lang="en-US" sz="1100" dirty="0">
                <a:solidFill>
                  <a:schemeClr val="bg1"/>
                </a:solidFill>
                <a:latin typeface="Source Sans Pro" panose="020B0503030403020204" pitchFamily="34" charset="0"/>
              </a:rPr>
              <a:t>, Cambridge University Press, 2005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627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472F0-053D-0448-AB45-ACFE65B1F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328899"/>
            <a:ext cx="9125857" cy="1239245"/>
          </a:xfrm>
        </p:spPr>
        <p:txBody>
          <a:bodyPr>
            <a:normAutofit/>
          </a:bodyPr>
          <a:lstStyle/>
          <a:p>
            <a:r>
              <a:rPr lang="en-US" sz="3200" b="1" dirty="0"/>
              <a:t>Low SNR Regime: A Information theory Perspective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79463-D8E4-0546-B3E7-DB2F9078D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799" y="2871440"/>
            <a:ext cx="5451589" cy="3376958"/>
          </a:xfrm>
        </p:spPr>
        <p:txBody>
          <a:bodyPr>
            <a:normAutofit/>
          </a:bodyPr>
          <a:lstStyle/>
          <a:p>
            <a:r>
              <a:rPr lang="en-US" sz="2000" dirty="0"/>
              <a:t>Bad News:  “Channel capacity in the limit of vanishing SNR per degree of freedom is known to be linear in SNR for fading and non-fading channels, regardless of channel state information at the receiver (CSIR).”</a:t>
            </a:r>
          </a:p>
          <a:p>
            <a:r>
              <a:rPr lang="en-US" sz="2000" dirty="0"/>
              <a:t>Good News: “although a near linear capacity can be achieved in both cases eventually at low enough SNR, this limit is approached much more slowly for the non-coherent case.”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4C7BF0EF-71F2-FB45-9D94-31DA47800D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0719" y="1742754"/>
            <a:ext cx="5451589" cy="429820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5787E9-419E-FB48-BEF0-EB5C58C5A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1" y="6290319"/>
            <a:ext cx="4495800" cy="377825"/>
          </a:xfrm>
        </p:spPr>
        <p:txBody>
          <a:bodyPr/>
          <a:lstStyle/>
          <a:p>
            <a:pPr>
              <a:defRPr/>
            </a:pPr>
            <a:r>
              <a:rPr lang="en-US"/>
              <a:t>Shu Wang &amp; Erlang Network; 2017~2019, All Rights Reserved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FF3C14A-E6D5-254F-A1CB-F6CED8FBB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056282"/>
            <a:ext cx="5066459" cy="65693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D2320CE-A162-C041-8DD5-239AFDCE7268}"/>
              </a:ext>
            </a:extLst>
          </p:cNvPr>
          <p:cNvSpPr txBox="1"/>
          <p:nvPr/>
        </p:nvSpPr>
        <p:spPr>
          <a:xfrm>
            <a:off x="5752259" y="6248400"/>
            <a:ext cx="5867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L. Zhang, D. </a:t>
            </a:r>
            <a:r>
              <a:rPr lang="en-US" sz="1400" dirty="0" err="1"/>
              <a:t>Tse</a:t>
            </a:r>
            <a:r>
              <a:rPr lang="en-US" sz="1400" dirty="0"/>
              <a:t> and M. Medard, </a:t>
            </a:r>
            <a:r>
              <a:rPr lang="en-US" sz="1400" i="1" dirty="0"/>
              <a:t>Channel Coherence in the Low SNR Regime</a:t>
            </a:r>
            <a:r>
              <a:rPr lang="en-US" sz="1400" dirty="0"/>
              <a:t>, IEEE Trans. Information Theory, vol. 53, no. 3, pp. 976-997, March 2007</a:t>
            </a:r>
          </a:p>
        </p:txBody>
      </p:sp>
    </p:spTree>
    <p:extLst>
      <p:ext uri="{BB962C8B-B14F-4D97-AF65-F5344CB8AC3E}">
        <p14:creationId xmlns:p14="http://schemas.microsoft.com/office/powerpoint/2010/main" val="3200136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8DD18-0560-4541-A82D-EE00BD110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Error sources for OTDOA Systems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7206FE0-05E5-CC46-B2C4-DBFC0F07F7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7086011"/>
              </p:ext>
            </p:extLst>
          </p:nvPr>
        </p:nvGraphicFramePr>
        <p:xfrm>
          <a:off x="540660" y="1942487"/>
          <a:ext cx="10965540" cy="3674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9019">
                  <a:extLst>
                    <a:ext uri="{9D8B030D-6E8A-4147-A177-3AD203B41FA5}">
                      <a16:colId xmlns:a16="http://schemas.microsoft.com/office/drawing/2014/main" val="936861325"/>
                    </a:ext>
                  </a:extLst>
                </a:gridCol>
                <a:gridCol w="3374977">
                  <a:extLst>
                    <a:ext uri="{9D8B030D-6E8A-4147-A177-3AD203B41FA5}">
                      <a16:colId xmlns:a16="http://schemas.microsoft.com/office/drawing/2014/main" val="4101130663"/>
                    </a:ext>
                  </a:extLst>
                </a:gridCol>
                <a:gridCol w="3431544">
                  <a:extLst>
                    <a:ext uri="{9D8B030D-6E8A-4147-A177-3AD203B41FA5}">
                      <a16:colId xmlns:a16="http://schemas.microsoft.com/office/drawing/2014/main" val="2124733963"/>
                    </a:ext>
                  </a:extLst>
                </a:gridCol>
              </a:tblGrid>
              <a:tr h="761391">
                <a:tc>
                  <a:txBody>
                    <a:bodyPr/>
                    <a:lstStyle/>
                    <a:p>
                      <a:r>
                        <a:rPr lang="en-US" sz="2000" b="1" dirty="0"/>
                        <a:t>Error Sources</a:t>
                      </a:r>
                    </a:p>
                  </a:txBody>
                  <a:tcPr marL="185437" marR="1854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GNSS Positioning</a:t>
                      </a:r>
                    </a:p>
                  </a:txBody>
                  <a:tcPr marL="185437" marR="1854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LTE OTDOA</a:t>
                      </a:r>
                    </a:p>
                  </a:txBody>
                  <a:tcPr marL="185437" marR="185437" anchor="ctr"/>
                </a:tc>
                <a:extLst>
                  <a:ext uri="{0D108BD9-81ED-4DB2-BD59-A6C34878D82A}">
                    <a16:rowId xmlns:a16="http://schemas.microsoft.com/office/drawing/2014/main" val="552144994"/>
                  </a:ext>
                </a:extLst>
              </a:tr>
              <a:tr h="43035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transmitter clock</a:t>
                      </a:r>
                    </a:p>
                  </a:txBody>
                  <a:tcPr marL="185437" marR="1854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1.5 m</a:t>
                      </a:r>
                    </a:p>
                  </a:txBody>
                  <a:tcPr marL="185437" marR="1854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 m</a:t>
                      </a:r>
                    </a:p>
                  </a:txBody>
                  <a:tcPr marL="185437" marR="185437" anchor="ctr"/>
                </a:tc>
                <a:extLst>
                  <a:ext uri="{0D108BD9-81ED-4DB2-BD59-A6C34878D82A}">
                    <a16:rowId xmlns:a16="http://schemas.microsoft.com/office/drawing/2014/main" val="665257385"/>
                  </a:ext>
                </a:extLst>
              </a:tr>
              <a:tr h="76139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transmitter antenna coordinate error or satellite orbit error</a:t>
                      </a:r>
                    </a:p>
                  </a:txBody>
                  <a:tcPr marL="185437" marR="1854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2.5 m</a:t>
                      </a:r>
                    </a:p>
                  </a:txBody>
                  <a:tcPr marL="185437" marR="1854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&lt; 3 m</a:t>
                      </a:r>
                    </a:p>
                  </a:txBody>
                  <a:tcPr marL="185437" marR="185437" anchor="ctr"/>
                </a:tc>
                <a:extLst>
                  <a:ext uri="{0D108BD9-81ED-4DB2-BD59-A6C34878D82A}">
                    <a16:rowId xmlns:a16="http://schemas.microsoft.com/office/drawing/2014/main" val="2315869980"/>
                  </a:ext>
                </a:extLst>
              </a:tr>
              <a:tr h="430352">
                <a:tc>
                  <a:txBody>
                    <a:bodyPr/>
                    <a:lstStyle/>
                    <a:p>
                      <a:r>
                        <a:rPr lang="en-US" sz="2000" b="1" dirty="0"/>
                        <a:t>ionospheric &amp; tropospheric delays</a:t>
                      </a:r>
                    </a:p>
                  </a:txBody>
                  <a:tcPr marL="185437" marR="1854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5.5 m</a:t>
                      </a:r>
                    </a:p>
                  </a:txBody>
                  <a:tcPr marL="185437" marR="1854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N/A</a:t>
                      </a:r>
                    </a:p>
                  </a:txBody>
                  <a:tcPr marL="185437" marR="185437" anchor="ctr"/>
                </a:tc>
                <a:extLst>
                  <a:ext uri="{0D108BD9-81ED-4DB2-BD59-A6C34878D82A}">
                    <a16:rowId xmlns:a16="http://schemas.microsoft.com/office/drawing/2014/main" val="4129150892"/>
                  </a:ext>
                </a:extLst>
              </a:tr>
              <a:tr h="43035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signal measurement accuracy</a:t>
                      </a:r>
                    </a:p>
                  </a:txBody>
                  <a:tcPr marL="185437" marR="1854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0.3 m</a:t>
                      </a:r>
                    </a:p>
                  </a:txBody>
                  <a:tcPr marL="185437" marR="1854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40 m when SINR &gt; -13 dB</a:t>
                      </a:r>
                    </a:p>
                  </a:txBody>
                  <a:tcPr marL="185437" marR="185437" anchor="ctr"/>
                </a:tc>
                <a:extLst>
                  <a:ext uri="{0D108BD9-81ED-4DB2-BD59-A6C34878D82A}">
                    <a16:rowId xmlns:a16="http://schemas.microsoft.com/office/drawing/2014/main" val="2112514417"/>
                  </a:ext>
                </a:extLst>
              </a:tr>
              <a:tr h="43035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multipath excess delay</a:t>
                      </a:r>
                    </a:p>
                  </a:txBody>
                  <a:tcPr marL="185437" marR="1854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0.6 m</a:t>
                      </a:r>
                    </a:p>
                  </a:txBody>
                  <a:tcPr marL="185437" marR="1854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 m in suburban</a:t>
                      </a:r>
                    </a:p>
                  </a:txBody>
                  <a:tcPr marL="185437" marR="185437" anchor="ctr"/>
                </a:tc>
                <a:extLst>
                  <a:ext uri="{0D108BD9-81ED-4DB2-BD59-A6C34878D82A}">
                    <a16:rowId xmlns:a16="http://schemas.microsoft.com/office/drawing/2014/main" val="2463451824"/>
                  </a:ext>
                </a:extLst>
              </a:tr>
              <a:tr h="43035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GDOP</a:t>
                      </a:r>
                    </a:p>
                  </a:txBody>
                  <a:tcPr marL="185437" marR="18543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85437" marR="1854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0.9</a:t>
                      </a:r>
                    </a:p>
                  </a:txBody>
                  <a:tcPr marL="185437" marR="185437" anchor="ctr"/>
                </a:tc>
                <a:extLst>
                  <a:ext uri="{0D108BD9-81ED-4DB2-BD59-A6C34878D82A}">
                    <a16:rowId xmlns:a16="http://schemas.microsoft.com/office/drawing/2014/main" val="1830394901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CCAFF-323B-B94E-ADB8-BA777C392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0660" y="6248400"/>
            <a:ext cx="3247569" cy="377825"/>
          </a:xfrm>
        </p:spPr>
        <p:txBody>
          <a:bodyPr/>
          <a:lstStyle/>
          <a:p>
            <a:pPr>
              <a:defRPr/>
            </a:pPr>
            <a:r>
              <a:rPr lang="en-US"/>
              <a:t>Shu Wang &amp; Erlang Network; 2017~2019, All Rights Reserved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098002-D34D-AC4E-AA5E-D354189DA668}"/>
              </a:ext>
            </a:extLst>
          </p:cNvPr>
          <p:cNvSpPr txBox="1"/>
          <p:nvPr/>
        </p:nvSpPr>
        <p:spPr>
          <a:xfrm>
            <a:off x="7224487" y="6067980"/>
            <a:ext cx="4281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Sources:  Trimble, Novatel and Qualcomm</a:t>
            </a:r>
          </a:p>
        </p:txBody>
      </p:sp>
    </p:spTree>
    <p:extLst>
      <p:ext uri="{BB962C8B-B14F-4D97-AF65-F5344CB8AC3E}">
        <p14:creationId xmlns:p14="http://schemas.microsoft.com/office/powerpoint/2010/main" val="130010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>
            <a:extLst>
              <a:ext uri="{FF2B5EF4-FFF2-40B4-BE49-F238E27FC236}">
                <a16:creationId xmlns:a16="http://schemas.microsoft.com/office/drawing/2014/main" id="{0D2B41F2-F54C-3F4D-B125-16BCAAA83C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5029" y="381000"/>
            <a:ext cx="9013371" cy="838200"/>
          </a:xfrm>
        </p:spPr>
        <p:txBody>
          <a:bodyPr/>
          <a:lstStyle/>
          <a:p>
            <a:r>
              <a:rPr lang="en-US" altLang="en-US" b="1" dirty="0"/>
              <a:t>Accuracy Budget Example</a:t>
            </a:r>
          </a:p>
        </p:txBody>
      </p:sp>
      <p:graphicFrame>
        <p:nvGraphicFramePr>
          <p:cNvPr id="746607" name="Group 111">
            <a:extLst>
              <a:ext uri="{FF2B5EF4-FFF2-40B4-BE49-F238E27FC236}">
                <a16:creationId xmlns:a16="http://schemas.microsoft.com/office/drawing/2014/main" id="{D6565CCE-4E0F-5A47-A5EB-6C8F87807B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7588255"/>
              </p:ext>
            </p:extLst>
          </p:nvPr>
        </p:nvGraphicFramePr>
        <p:xfrm>
          <a:off x="1045029" y="1295400"/>
          <a:ext cx="9985828" cy="4683127"/>
        </p:xfrm>
        <a:graphic>
          <a:graphicData uri="http://schemas.openxmlformats.org/drawingml/2006/table">
            <a:tbl>
              <a:tblPr/>
              <a:tblGrid>
                <a:gridCol w="3652966">
                  <a:extLst>
                    <a:ext uri="{9D8B030D-6E8A-4147-A177-3AD203B41FA5}">
                      <a16:colId xmlns:a16="http://schemas.microsoft.com/office/drawing/2014/main" val="2294016199"/>
                    </a:ext>
                  </a:extLst>
                </a:gridCol>
                <a:gridCol w="1263779">
                  <a:extLst>
                    <a:ext uri="{9D8B030D-6E8A-4147-A177-3AD203B41FA5}">
                      <a16:colId xmlns:a16="http://schemas.microsoft.com/office/drawing/2014/main" val="4135273970"/>
                    </a:ext>
                  </a:extLst>
                </a:gridCol>
                <a:gridCol w="1629197">
                  <a:extLst>
                    <a:ext uri="{9D8B030D-6E8A-4147-A177-3AD203B41FA5}">
                      <a16:colId xmlns:a16="http://schemas.microsoft.com/office/drawing/2014/main" val="6032535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39252613"/>
                    </a:ext>
                  </a:extLst>
                </a:gridCol>
                <a:gridCol w="1814286">
                  <a:extLst>
                    <a:ext uri="{9D8B030D-6E8A-4147-A177-3AD203B41FA5}">
                      <a16:colId xmlns:a16="http://schemas.microsoft.com/office/drawing/2014/main" val="1891703929"/>
                    </a:ext>
                  </a:extLst>
                </a:gridCol>
              </a:tblGrid>
              <a:tr h="40322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Error Sources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Absolute GPS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Differential GPS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165221"/>
                  </a:ext>
                </a:extLst>
              </a:tr>
              <a:tr h="434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 Code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L1 C/A Code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 Code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C/A Code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57714"/>
                  </a:ext>
                </a:extLst>
              </a:tr>
              <a:tr h="476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Satellite Clock &amp; Ephemeris Errors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859488"/>
                  </a:ext>
                </a:extLst>
              </a:tr>
              <a:tr h="401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Ionospheric Delay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9774625"/>
                  </a:ext>
                </a:extLst>
              </a:tr>
              <a:tr h="404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Tropospheric Delay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2.0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2.0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7171476"/>
                  </a:ext>
                </a:extLst>
              </a:tr>
              <a:tr h="474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Receiver Noise and Resolution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11.1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11.1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442204"/>
                  </a:ext>
                </a:extLst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Multipath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1.2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1.2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0702072"/>
                  </a:ext>
                </a:extLst>
              </a:tr>
              <a:tr h="401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Other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108948"/>
                  </a:ext>
                </a:extLst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*Selective Availability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034645"/>
                  </a:ext>
                </a:extLst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Total System Error 1</a:t>
                      </a:r>
                      <a:r>
                        <a:rPr kumimoji="0" lang="el-G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σ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5.6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35.6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958004"/>
                  </a:ext>
                </a:extLst>
              </a:tr>
              <a:tr h="476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A0054"/>
                          </a:solidFill>
                          <a:effectLst/>
                          <a:latin typeface="Arial" panose="020B0604020202020204" pitchFamily="34" charset="0"/>
                        </a:rPr>
                        <a:t>Position Error PDOP = 2.92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A0054"/>
                          </a:solidFill>
                          <a:effectLst/>
                          <a:latin typeface="Arial" panose="020B0604020202020204" pitchFamily="34" charset="0"/>
                        </a:rPr>
                        <a:t>16.3 m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A0054"/>
                          </a:solidFill>
                          <a:effectLst/>
                          <a:latin typeface="Arial" panose="020B0604020202020204" pitchFamily="34" charset="0"/>
                        </a:rPr>
                        <a:t>104 m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A0054"/>
                          </a:solidFill>
                          <a:effectLst/>
                          <a:latin typeface="Arial" panose="020B0604020202020204" pitchFamily="34" charset="0"/>
                        </a:rPr>
                        <a:t>3.8 m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39725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6921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Times" pitchFamily="2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031875">
                        <a:spcBef>
                          <a:spcPct val="20000"/>
                        </a:spcBef>
                        <a:buClr>
                          <a:srgbClr val="6E6F7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368425">
                        <a:spcBef>
                          <a:spcPct val="20000"/>
                        </a:spcBef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8256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Font typeface="Times" pitchFamily="2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20033"/>
                        </a:buClr>
                        <a:buSzPct val="125000"/>
                        <a:buFont typeface="Times" pitchFamily="2" charset="0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A0054"/>
                          </a:solidFill>
                          <a:effectLst/>
                          <a:latin typeface="Arial" panose="020B0604020202020204" pitchFamily="34" charset="0"/>
                        </a:rPr>
                        <a:t>48 m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536375"/>
                  </a:ext>
                </a:extLst>
              </a:tr>
            </a:tbl>
          </a:graphicData>
        </a:graphic>
      </p:graphicFrame>
      <p:sp>
        <p:nvSpPr>
          <p:cNvPr id="746572" name="Text Box 76">
            <a:extLst>
              <a:ext uri="{FF2B5EF4-FFF2-40B4-BE49-F238E27FC236}">
                <a16:creationId xmlns:a16="http://schemas.microsoft.com/office/drawing/2014/main" id="{830E919E-DCFD-2B47-AEE2-51FEF046B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4266" y="6169223"/>
            <a:ext cx="8302172" cy="307777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en-US" sz="1400" dirty="0"/>
              <a:t>R. M. </a:t>
            </a:r>
            <a:r>
              <a:rPr lang="en-US" altLang="en-US" sz="1400" dirty="0" err="1"/>
              <a:t>Kalafus</a:t>
            </a:r>
            <a:r>
              <a:rPr lang="en-US" altLang="en-US" sz="1400" dirty="0"/>
              <a:t>, </a:t>
            </a:r>
            <a:r>
              <a:rPr lang="en-US" altLang="en-US" sz="1400" dirty="0" err="1"/>
              <a:t>Vilcans</a:t>
            </a:r>
            <a:r>
              <a:rPr lang="en-US" altLang="en-US" sz="1400" dirty="0"/>
              <a:t>, N. </a:t>
            </a:r>
            <a:r>
              <a:rPr lang="en-US" altLang="en-US" sz="1400" dirty="0" err="1"/>
              <a:t>Knable</a:t>
            </a:r>
            <a:r>
              <a:rPr lang="en-US" altLang="en-US" sz="1400" dirty="0"/>
              <a:t>, “Differential operation of </a:t>
            </a:r>
            <a:r>
              <a:rPr lang="en-US" altLang="en-US" sz="1400" dirty="0" err="1"/>
              <a:t>Navstar</a:t>
            </a:r>
            <a:r>
              <a:rPr lang="en-US" altLang="en-US" sz="1400" dirty="0"/>
              <a:t> GPS”, Navigation Vol. 30, No. 3, 1983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B8A732-6CDA-4E42-8155-97D523E09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0850" y="6367264"/>
            <a:ext cx="7827963" cy="377825"/>
          </a:xfrm>
        </p:spPr>
        <p:txBody>
          <a:bodyPr/>
          <a:lstStyle/>
          <a:p>
            <a:pPr>
              <a:defRPr/>
            </a:pPr>
            <a:r>
              <a:rPr lang="en-US" dirty="0"/>
              <a:t>Shu Wang &amp; Erlang Network; 2017~2019,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818816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4707</TotalTime>
  <Words>1323</Words>
  <Application>Microsoft Macintosh PowerPoint</Application>
  <PresentationFormat>Widescreen</PresentationFormat>
  <Paragraphs>266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inherit</vt:lpstr>
      <vt:lpstr>Arial</vt:lpstr>
      <vt:lpstr>Calibri</vt:lpstr>
      <vt:lpstr>Calibri Light</vt:lpstr>
      <vt:lpstr>Source Sans Pro</vt:lpstr>
      <vt:lpstr>Times</vt:lpstr>
      <vt:lpstr>Celestial</vt:lpstr>
      <vt:lpstr>GNSS Measurement Engine System Design:  Communication Engineering Perspectives</vt:lpstr>
      <vt:lpstr>Erlang network Brings a new dimension into GNSS positioning engineering</vt:lpstr>
      <vt:lpstr>key GNSS Measurement Engine Design Parameters</vt:lpstr>
      <vt:lpstr>Link budget and Examples: GPS, LTE and OTDOA</vt:lpstr>
      <vt:lpstr>GNSS Measurement Engine: A Signal Processing Perspective </vt:lpstr>
      <vt:lpstr>Low SNR Regime: A Information theory Perspective (1/2)</vt:lpstr>
      <vt:lpstr>Low SNR Regime: A Information theory Perspective (2/2)</vt:lpstr>
      <vt:lpstr>Error sources for OTDOA Systems</vt:lpstr>
      <vt:lpstr>Accuracy Budget Example</vt:lpstr>
      <vt:lpstr>Multipath Delay Spread</vt:lpstr>
      <vt:lpstr>Statistics for 3GPP/3GPP2 Macro Channels</vt:lpstr>
      <vt:lpstr>Energy Budget</vt:lpstr>
      <vt:lpstr>Example: LTE State Machine for Energy Modelling and battery life estimation</vt:lpstr>
      <vt:lpstr>Energy modelling example</vt:lpstr>
      <vt:lpstr>Thank You Very Much for Your Time!</vt:lpstr>
    </vt:vector>
  </TitlesOfParts>
  <Manager>Shu Wang</Manager>
  <Company>Erlang Network</Company>
  <LinksUpToDate>false</LinksUpToDate>
  <SharedDoc>false</SharedDoc>
  <HyperlinkBase>https://github.com/shuwang1/GNSS_Perspectives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GNSS Measurement Engine System Design: Communication Engineering Perspectives</dc:title>
  <dc:subject>GNSS</dc:subject>
  <dc:creator>Shu Wang</dc:creator>
  <cp:keywords>GPS, GNSS, Positioning, Linkbudget, Sensitivity, Accuracy</cp:keywords>
  <dc:description/>
  <cp:lastModifiedBy>Shu Wang</cp:lastModifiedBy>
  <cp:revision>80</cp:revision>
  <cp:lastPrinted>2019-06-28T03:50:29Z</cp:lastPrinted>
  <dcterms:created xsi:type="dcterms:W3CDTF">2019-06-11T18:09:10Z</dcterms:created>
  <dcterms:modified xsi:type="dcterms:W3CDTF">2019-06-28T03:52:26Z</dcterms:modified>
  <cp:category/>
</cp:coreProperties>
</file>