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650" r:id="rId2"/>
    <p:sldId id="256" r:id="rId3"/>
    <p:sldId id="257" r:id="rId4"/>
    <p:sldId id="470" r:id="rId5"/>
    <p:sldId id="474" r:id="rId6"/>
    <p:sldId id="652" r:id="rId7"/>
    <p:sldId id="475" r:id="rId8"/>
    <p:sldId id="259" r:id="rId9"/>
    <p:sldId id="262" r:id="rId10"/>
    <p:sldId id="613" r:id="rId11"/>
    <p:sldId id="263" r:id="rId12"/>
    <p:sldId id="264" r:id="rId13"/>
    <p:sldId id="651" r:id="rId14"/>
    <p:sldId id="265" r:id="rId15"/>
    <p:sldId id="266" r:id="rId16"/>
    <p:sldId id="267" r:id="rId17"/>
    <p:sldId id="269" r:id="rId18"/>
    <p:sldId id="272" r:id="rId19"/>
    <p:sldId id="273" r:id="rId20"/>
    <p:sldId id="477" r:id="rId21"/>
    <p:sldId id="478" r:id="rId22"/>
    <p:sldId id="618" r:id="rId23"/>
    <p:sldId id="621" r:id="rId24"/>
    <p:sldId id="633" r:id="rId25"/>
    <p:sldId id="635" r:id="rId26"/>
    <p:sldId id="629" r:id="rId27"/>
    <p:sldId id="631" r:id="rId28"/>
    <p:sldId id="632" r:id="rId29"/>
    <p:sldId id="636" r:id="rId30"/>
    <p:sldId id="643" r:id="rId31"/>
    <p:sldId id="637" r:id="rId32"/>
    <p:sldId id="638" r:id="rId33"/>
    <p:sldId id="647" r:id="rId34"/>
    <p:sldId id="648" r:id="rId35"/>
    <p:sldId id="640" r:id="rId36"/>
    <p:sldId id="646" r:id="rId37"/>
    <p:sldId id="649" r:id="rId38"/>
    <p:sldId id="641" r:id="rId39"/>
    <p:sldId id="645" r:id="rId40"/>
    <p:sldId id="61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A876E-8E33-4555-A80D-DEC257DA59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E07CE-C207-4CB8-8518-28D8B46FCEF3}">
      <dgm:prSet/>
      <dgm:spPr/>
      <dgm:t>
        <a:bodyPr/>
        <a:lstStyle/>
        <a:p>
          <a:pPr rtl="0"/>
          <a:r>
            <a:rPr lang="zh-CN" b="1" dirty="0" smtClean="0"/>
            <a:t>空间卫星部分</a:t>
          </a:r>
          <a:endParaRPr lang="zh-CN" dirty="0"/>
        </a:p>
      </dgm:t>
    </dgm:pt>
    <dgm:pt modelId="{A6AB7903-4AD6-4EE0-A80D-F6FC52BA37EE}" type="parTrans" cxnId="{052EE14B-2943-47B9-9A80-2E7AECB2CB7F}">
      <dgm:prSet/>
      <dgm:spPr/>
      <dgm:t>
        <a:bodyPr/>
        <a:lstStyle/>
        <a:p>
          <a:endParaRPr lang="zh-CN" altLang="en-US"/>
        </a:p>
      </dgm:t>
    </dgm:pt>
    <dgm:pt modelId="{2BA3432C-7D4E-4685-828E-E0F1E92F6B88}" type="sibTrans" cxnId="{052EE14B-2943-47B9-9A80-2E7AECB2CB7F}">
      <dgm:prSet/>
      <dgm:spPr/>
      <dgm:t>
        <a:bodyPr/>
        <a:lstStyle/>
        <a:p>
          <a:endParaRPr lang="zh-CN" altLang="en-US"/>
        </a:p>
      </dgm:t>
    </dgm:pt>
    <dgm:pt modelId="{9A2ACA67-DE35-49EE-AC1E-9DD1F79334B8}">
      <dgm:prSet/>
      <dgm:spPr/>
      <dgm:t>
        <a:bodyPr/>
        <a:lstStyle/>
        <a:p>
          <a:pPr rtl="0"/>
          <a:r>
            <a:rPr lang="zh-CN" b="1" dirty="0" smtClean="0"/>
            <a:t>用户接收部分</a:t>
          </a:r>
          <a:endParaRPr lang="zh-CN" dirty="0"/>
        </a:p>
      </dgm:t>
    </dgm:pt>
    <dgm:pt modelId="{BFF33543-FCAF-4E7F-9D1D-A2DDCBB87A31}" type="parTrans" cxnId="{05EC4798-4901-4DB4-B80B-D89966F8F5FF}">
      <dgm:prSet/>
      <dgm:spPr/>
      <dgm:t>
        <a:bodyPr/>
        <a:lstStyle/>
        <a:p>
          <a:endParaRPr lang="zh-CN" altLang="en-US"/>
        </a:p>
      </dgm:t>
    </dgm:pt>
    <dgm:pt modelId="{F667941C-298F-4F7B-B0E9-071BE4D5AA82}" type="sibTrans" cxnId="{05EC4798-4901-4DB4-B80B-D89966F8F5FF}">
      <dgm:prSet/>
      <dgm:spPr/>
      <dgm:t>
        <a:bodyPr/>
        <a:lstStyle/>
        <a:p>
          <a:endParaRPr lang="zh-CN" altLang="en-US"/>
        </a:p>
      </dgm:t>
    </dgm:pt>
    <dgm:pt modelId="{17C3E932-7EEB-4AA9-8061-FDFD79B930C0}">
      <dgm:prSet/>
      <dgm:spPr/>
      <dgm:t>
        <a:bodyPr/>
        <a:lstStyle/>
        <a:p>
          <a:pPr rtl="0"/>
          <a:r>
            <a:rPr lang="zh-CN" b="1" smtClean="0"/>
            <a:t>地面监控部分</a:t>
          </a:r>
          <a:endParaRPr lang="zh-CN"/>
        </a:p>
      </dgm:t>
    </dgm:pt>
    <dgm:pt modelId="{DE29230B-703D-407A-BCD1-18EBADDB3B52}" type="parTrans" cxnId="{8D5FBCDB-0C6F-498F-84E6-8C45A4A77E71}">
      <dgm:prSet/>
      <dgm:spPr/>
      <dgm:t>
        <a:bodyPr/>
        <a:lstStyle/>
        <a:p>
          <a:endParaRPr lang="zh-CN" altLang="en-US"/>
        </a:p>
      </dgm:t>
    </dgm:pt>
    <dgm:pt modelId="{BA692A9D-FAF8-4A8F-945D-2E6BD4863FA5}" type="sibTrans" cxnId="{8D5FBCDB-0C6F-498F-84E6-8C45A4A77E71}">
      <dgm:prSet/>
      <dgm:spPr/>
      <dgm:t>
        <a:bodyPr/>
        <a:lstStyle/>
        <a:p>
          <a:endParaRPr lang="zh-CN" altLang="en-US"/>
        </a:p>
      </dgm:t>
    </dgm:pt>
    <dgm:pt modelId="{6246C6FF-0D2E-423D-AACF-1D487C5B00AB}" type="pres">
      <dgm:prSet presAssocID="{D23A876E-8E33-4555-A80D-DEC257DA59F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50CA64-9BA4-4118-8B58-BBF51E1DA912}" type="pres">
      <dgm:prSet presAssocID="{FC9E07CE-C207-4CB8-8518-28D8B46FCEF3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2D57ECA6-7B46-42C6-8E76-26EE8E54C30E}" type="pres">
      <dgm:prSet presAssocID="{FC9E07CE-C207-4CB8-8518-28D8B46FCEF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7905A-63AA-4BB7-AFA4-3BEC2E19F679}" type="pres">
      <dgm:prSet presAssocID="{17C3E932-7EEB-4AA9-8061-FDFD79B930C0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AEAC10F8-0575-4F48-BE2A-B5292029425C}" type="pres">
      <dgm:prSet presAssocID="{17C3E932-7EEB-4AA9-8061-FDFD79B930C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1924A-6005-45A4-8830-01FAC6E925F5}" type="pres">
      <dgm:prSet presAssocID="{9A2ACA67-DE35-49EE-AC1E-9DD1F79334B8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7B05FCF8-0B87-4820-A7B8-DE0E7C07591D}" type="pres">
      <dgm:prSet presAssocID="{9A2ACA67-DE35-49EE-AC1E-9DD1F79334B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B15A91-2893-4B2E-B4DC-4BCCC79A7BFB}" type="presOf" srcId="{9A2ACA67-DE35-49EE-AC1E-9DD1F79334B8}" destId="{7B05FCF8-0B87-4820-A7B8-DE0E7C07591D}" srcOrd="1" destOrd="0" presId="urn:microsoft.com/office/officeart/2005/8/layout/venn1"/>
    <dgm:cxn modelId="{B7E25619-0658-4D97-BABF-22401F651338}" type="presOf" srcId="{FC9E07CE-C207-4CB8-8518-28D8B46FCEF3}" destId="{E650CA64-9BA4-4118-8B58-BBF51E1DA912}" srcOrd="0" destOrd="0" presId="urn:microsoft.com/office/officeart/2005/8/layout/venn1"/>
    <dgm:cxn modelId="{22509F98-222F-46A8-9003-4E7414C322F6}" type="presOf" srcId="{9A2ACA67-DE35-49EE-AC1E-9DD1F79334B8}" destId="{D801924A-6005-45A4-8830-01FAC6E925F5}" srcOrd="0" destOrd="0" presId="urn:microsoft.com/office/officeart/2005/8/layout/venn1"/>
    <dgm:cxn modelId="{8D5FBCDB-0C6F-498F-84E6-8C45A4A77E71}" srcId="{D23A876E-8E33-4555-A80D-DEC257DA59FB}" destId="{17C3E932-7EEB-4AA9-8061-FDFD79B930C0}" srcOrd="1" destOrd="0" parTransId="{DE29230B-703D-407A-BCD1-18EBADDB3B52}" sibTransId="{BA692A9D-FAF8-4A8F-945D-2E6BD4863FA5}"/>
    <dgm:cxn modelId="{E2A59434-0C41-407A-9C98-A88EEE5CFBB0}" type="presOf" srcId="{FC9E07CE-C207-4CB8-8518-28D8B46FCEF3}" destId="{2D57ECA6-7B46-42C6-8E76-26EE8E54C30E}" srcOrd="1" destOrd="0" presId="urn:microsoft.com/office/officeart/2005/8/layout/venn1"/>
    <dgm:cxn modelId="{FD2FC2AF-F41F-4D19-8732-9F4D6AA1A075}" type="presOf" srcId="{17C3E932-7EEB-4AA9-8061-FDFD79B930C0}" destId="{AEAC10F8-0575-4F48-BE2A-B5292029425C}" srcOrd="1" destOrd="0" presId="urn:microsoft.com/office/officeart/2005/8/layout/venn1"/>
    <dgm:cxn modelId="{F54F6FE1-04C5-486A-B0A0-012053301DCB}" type="presOf" srcId="{17C3E932-7EEB-4AA9-8061-FDFD79B930C0}" destId="{CA27905A-63AA-4BB7-AFA4-3BEC2E19F679}" srcOrd="0" destOrd="0" presId="urn:microsoft.com/office/officeart/2005/8/layout/venn1"/>
    <dgm:cxn modelId="{2C17FFBE-380D-41A5-8D2B-64979524794B}" type="presOf" srcId="{D23A876E-8E33-4555-A80D-DEC257DA59FB}" destId="{6246C6FF-0D2E-423D-AACF-1D487C5B00AB}" srcOrd="0" destOrd="0" presId="urn:microsoft.com/office/officeart/2005/8/layout/venn1"/>
    <dgm:cxn modelId="{052EE14B-2943-47B9-9A80-2E7AECB2CB7F}" srcId="{D23A876E-8E33-4555-A80D-DEC257DA59FB}" destId="{FC9E07CE-C207-4CB8-8518-28D8B46FCEF3}" srcOrd="0" destOrd="0" parTransId="{A6AB7903-4AD6-4EE0-A80D-F6FC52BA37EE}" sibTransId="{2BA3432C-7D4E-4685-828E-E0F1E92F6B88}"/>
    <dgm:cxn modelId="{05EC4798-4901-4DB4-B80B-D89966F8F5FF}" srcId="{D23A876E-8E33-4555-A80D-DEC257DA59FB}" destId="{9A2ACA67-DE35-49EE-AC1E-9DD1F79334B8}" srcOrd="2" destOrd="0" parTransId="{BFF33543-FCAF-4E7F-9D1D-A2DDCBB87A31}" sibTransId="{F667941C-298F-4F7B-B0E9-071BE4D5AA82}"/>
    <dgm:cxn modelId="{B80BD5C0-C897-440F-87D9-F8C140AA2DB4}" type="presParOf" srcId="{6246C6FF-0D2E-423D-AACF-1D487C5B00AB}" destId="{E650CA64-9BA4-4118-8B58-BBF51E1DA912}" srcOrd="0" destOrd="0" presId="urn:microsoft.com/office/officeart/2005/8/layout/venn1"/>
    <dgm:cxn modelId="{A2016635-C2F8-48BD-8397-75A50E999436}" type="presParOf" srcId="{6246C6FF-0D2E-423D-AACF-1D487C5B00AB}" destId="{2D57ECA6-7B46-42C6-8E76-26EE8E54C30E}" srcOrd="1" destOrd="0" presId="urn:microsoft.com/office/officeart/2005/8/layout/venn1"/>
    <dgm:cxn modelId="{99381DBC-0CD3-4024-A54C-2541BB993784}" type="presParOf" srcId="{6246C6FF-0D2E-423D-AACF-1D487C5B00AB}" destId="{CA27905A-63AA-4BB7-AFA4-3BEC2E19F679}" srcOrd="2" destOrd="0" presId="urn:microsoft.com/office/officeart/2005/8/layout/venn1"/>
    <dgm:cxn modelId="{D5597AC4-82EB-44E3-B948-E4836F10491E}" type="presParOf" srcId="{6246C6FF-0D2E-423D-AACF-1D487C5B00AB}" destId="{AEAC10F8-0575-4F48-BE2A-B5292029425C}" srcOrd="3" destOrd="0" presId="urn:microsoft.com/office/officeart/2005/8/layout/venn1"/>
    <dgm:cxn modelId="{94E94164-C4D5-4232-AFE0-311DD34417EE}" type="presParOf" srcId="{6246C6FF-0D2E-423D-AACF-1D487C5B00AB}" destId="{D801924A-6005-45A4-8830-01FAC6E925F5}" srcOrd="4" destOrd="0" presId="urn:microsoft.com/office/officeart/2005/8/layout/venn1"/>
    <dgm:cxn modelId="{D1ABC082-9698-44F6-8226-ED649EBB9456}" type="presParOf" srcId="{6246C6FF-0D2E-423D-AACF-1D487C5B00AB}" destId="{7B05FCF8-0B87-4820-A7B8-DE0E7C0759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0CA64-9BA4-4118-8B58-BBF51E1DA912}">
      <dsp:nvSpPr>
        <dsp:cNvPr id="0" name=""/>
        <dsp:cNvSpPr/>
      </dsp:nvSpPr>
      <dsp:spPr>
        <a:xfrm>
          <a:off x="2222978" y="51391"/>
          <a:ext cx="2466811" cy="246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b="1" kern="1200" dirty="0" smtClean="0"/>
            <a:t>空间卫星部分</a:t>
          </a:r>
          <a:endParaRPr lang="zh-CN" sz="3700" kern="1200" dirty="0"/>
        </a:p>
      </dsp:txBody>
      <dsp:txXfrm>
        <a:off x="2551886" y="483083"/>
        <a:ext cx="1808994" cy="1110065"/>
      </dsp:txXfrm>
    </dsp:sp>
    <dsp:sp modelId="{CA27905A-63AA-4BB7-AFA4-3BEC2E19F679}">
      <dsp:nvSpPr>
        <dsp:cNvPr id="0" name=""/>
        <dsp:cNvSpPr/>
      </dsp:nvSpPr>
      <dsp:spPr>
        <a:xfrm>
          <a:off x="3113086" y="1593148"/>
          <a:ext cx="2466811" cy="246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b="1" kern="1200" smtClean="0"/>
            <a:t>地面监控部分</a:t>
          </a:r>
          <a:endParaRPr lang="zh-CN" sz="3700" kern="1200"/>
        </a:p>
      </dsp:txBody>
      <dsp:txXfrm>
        <a:off x="3867519" y="2230408"/>
        <a:ext cx="1480086" cy="1356746"/>
      </dsp:txXfrm>
    </dsp:sp>
    <dsp:sp modelId="{D801924A-6005-45A4-8830-01FAC6E925F5}">
      <dsp:nvSpPr>
        <dsp:cNvPr id="0" name=""/>
        <dsp:cNvSpPr/>
      </dsp:nvSpPr>
      <dsp:spPr>
        <a:xfrm>
          <a:off x="1332870" y="1593148"/>
          <a:ext cx="2466811" cy="24668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b="1" kern="1200" dirty="0" smtClean="0"/>
            <a:t>用户接收部分</a:t>
          </a:r>
          <a:endParaRPr lang="zh-CN" sz="3700" kern="1200" dirty="0"/>
        </a:p>
      </dsp:txBody>
      <dsp:txXfrm>
        <a:off x="1565162" y="2230408"/>
        <a:ext cx="1480086" cy="1356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印度：</a:t>
            </a:r>
            <a:r>
              <a:rPr lang="en-US" altLang="zh-CN" dirty="0" smtClean="0"/>
              <a:t>IRNSS</a:t>
            </a:r>
            <a:r>
              <a:rPr lang="zh-CN" altLang="en-US" dirty="0" smtClean="0"/>
              <a:t>系统，日本：</a:t>
            </a:r>
            <a:r>
              <a:rPr lang="en-US" altLang="zh-CN" dirty="0" smtClean="0"/>
              <a:t>QZSS</a:t>
            </a:r>
            <a:r>
              <a:rPr lang="zh-CN" altLang="en-US" dirty="0" smtClean="0"/>
              <a:t>系统（准天顶系统）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BA70-C835-4821-89A5-3906714154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009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：定位导航的四要素</a:t>
            </a:r>
            <a:endParaRPr lang="en-US" altLang="zh-CN" dirty="0" smtClean="0"/>
          </a:p>
          <a:p>
            <a:pPr marL="0" lvl="1" indent="0" algn="ctr">
              <a:buNone/>
            </a:pPr>
            <a:r>
              <a:rPr lang="zh-CN" altLang="en-US" sz="4400" dirty="0"/>
              <a:t>参考物 </a:t>
            </a:r>
            <a:r>
              <a:rPr lang="en-US" altLang="zh-CN" sz="4400" dirty="0"/>
              <a:t>+ </a:t>
            </a:r>
            <a:r>
              <a:rPr lang="zh-CN" altLang="en-US" sz="4400" dirty="0"/>
              <a:t>观测手段 </a:t>
            </a:r>
            <a:r>
              <a:rPr lang="en-US" altLang="zh-CN" sz="4400" dirty="0"/>
              <a:t>+ </a:t>
            </a:r>
            <a:r>
              <a:rPr lang="zh-CN" altLang="en-US" sz="4400" dirty="0"/>
              <a:t>测量方法 </a:t>
            </a:r>
            <a:r>
              <a:rPr lang="en-US" altLang="zh-CN" sz="4400" dirty="0"/>
              <a:t>+ </a:t>
            </a:r>
            <a:r>
              <a:rPr lang="zh-CN" altLang="en-US" sz="4400" dirty="0"/>
              <a:t>解算方法</a:t>
            </a:r>
            <a:endParaRPr lang="en-US" altLang="zh-CN" sz="4400" dirty="0"/>
          </a:p>
          <a:p>
            <a:pPr marL="0" lvl="1" indent="0" algn="ctr">
              <a:buNone/>
            </a:pPr>
            <a:r>
              <a:rPr lang="zh-CN" altLang="en-US" sz="3300" dirty="0"/>
              <a:t>（在特定参考系统下）</a:t>
            </a:r>
            <a:endParaRPr lang="zh-CN" altLang="en-US" sz="4400" dirty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：定位导航发展的四个阶段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古代</a:t>
            </a:r>
            <a:r>
              <a:rPr lang="zh-CN" altLang="en-US" dirty="0"/>
              <a:t>（以肉眼观测为主）</a:t>
            </a:r>
          </a:p>
          <a:p>
            <a:pPr lvl="1"/>
            <a:r>
              <a:rPr lang="zh-CN" altLang="en-US" dirty="0" smtClean="0"/>
              <a:t>航海</a:t>
            </a:r>
            <a:r>
              <a:rPr lang="zh-CN" altLang="en-US" dirty="0"/>
              <a:t>时代（以望远镜观测为主）</a:t>
            </a:r>
          </a:p>
          <a:p>
            <a:pPr lvl="1"/>
            <a:r>
              <a:rPr lang="zh-CN" altLang="en-US" dirty="0" smtClean="0"/>
              <a:t>近代</a:t>
            </a:r>
            <a:r>
              <a:rPr lang="zh-CN" altLang="en-US" dirty="0"/>
              <a:t>（以电磁波观测为主）</a:t>
            </a:r>
          </a:p>
          <a:p>
            <a:pPr lvl="1"/>
            <a:r>
              <a:rPr lang="zh-CN" altLang="en-US" dirty="0" smtClean="0"/>
              <a:t>现代</a:t>
            </a:r>
            <a:r>
              <a:rPr lang="zh-CN" altLang="en-US" dirty="0"/>
              <a:t>（以电磁、天文等观测为主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：定位导航技术分类</a:t>
            </a:r>
            <a:endParaRPr lang="en-US" altLang="zh-CN" dirty="0" smtClean="0"/>
          </a:p>
          <a:p>
            <a:pPr lvl="1"/>
            <a:r>
              <a:rPr lang="zh-CN" altLang="en-US" dirty="0"/>
              <a:t>主要按照物理规律（观测对象）的不同进行划分：</a:t>
            </a:r>
          </a:p>
          <a:p>
            <a:pPr lvl="1"/>
            <a:r>
              <a:rPr lang="zh-CN" altLang="en-US" dirty="0" smtClean="0"/>
              <a:t>五大类导航技术：惯性导航、地</a:t>
            </a:r>
            <a:r>
              <a:rPr lang="zh-CN" altLang="en-US" dirty="0"/>
              <a:t>景</a:t>
            </a:r>
            <a:r>
              <a:rPr lang="zh-CN" altLang="en-US" dirty="0" smtClean="0"/>
              <a:t>导航、天文导航、场导航、无线电导航</a:t>
            </a:r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75000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接收地面主控站的命令，修正其在轨运行偏差及启用备用设备等</a:t>
            </a:r>
          </a:p>
          <a:p>
            <a:pPr>
              <a:buSzPct val="75000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接收地面注入站发送的导航电文和其他信号</a:t>
            </a:r>
          </a:p>
          <a:p>
            <a:pPr>
              <a:buSzPct val="75000"/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：连续地向用户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卫星导航</a:t>
            </a:r>
            <a:r>
              <a:rPr lang="zh-CN" altLang="en-US" dirty="0"/>
              <a:t>定位信号，并用电文的形式提供卫星的现势位置与其他在轨卫星的概略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28600" y="8382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卫星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地面监控部分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</a:pPr>
            <a:r>
              <a:rPr lang="zh-CN" altLang="en-US" dirty="0"/>
              <a:t>监测卫星上的各种设备是否正常工作</a:t>
            </a:r>
            <a:endParaRPr lang="en-US" altLang="zh-CN" dirty="0"/>
          </a:p>
          <a:p>
            <a:pPr>
              <a:buSzPct val="75000"/>
            </a:pPr>
            <a:r>
              <a:rPr lang="zh-CN" altLang="en-US" dirty="0"/>
              <a:t>观测卫星是否一直沿着预定轨道运行</a:t>
            </a:r>
            <a:endParaRPr lang="en-US" altLang="zh-CN" dirty="0"/>
          </a:p>
          <a:p>
            <a:pPr>
              <a:buSzPct val="75000"/>
            </a:pPr>
            <a:r>
              <a:rPr lang="zh-CN" altLang="en-US" dirty="0"/>
              <a:t>保持各颗卫星处于同一时间标准</a:t>
            </a:r>
          </a:p>
          <a:p>
            <a:pPr>
              <a:buSzPct val="75000"/>
            </a:pPr>
            <a:r>
              <a:rPr lang="zh-CN" altLang="en-US" dirty="0" smtClean="0">
                <a:latin typeface="Times New Roman"/>
              </a:rPr>
              <a:t>为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卫星提供播发的导航电文和星历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6701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381000" y="476672"/>
            <a:ext cx="8458200" cy="584792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GPS</a:t>
            </a:r>
            <a:r>
              <a:rPr lang="zh-CN" altLang="en-US" sz="2800" dirty="0" smtClean="0"/>
              <a:t>系统地面部分组成：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1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主控站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注入站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个监测站</a:t>
            </a:r>
            <a:endParaRPr lang="zh-CN" altLang="en-US" sz="28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2293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4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地面监控系统的工作程序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SzPct val="75000"/>
            </a:pPr>
            <a:r>
              <a:rPr lang="zh-CN" altLang="en-US" dirty="0" smtClean="0"/>
              <a:t>监测站：</a:t>
            </a:r>
            <a:r>
              <a:rPr lang="zh-CN" altLang="en-US" dirty="0" smtClean="0">
                <a:solidFill>
                  <a:schemeClr val="tx1"/>
                </a:solidFill>
              </a:rPr>
              <a:t>连续接收</a:t>
            </a:r>
            <a:r>
              <a:rPr lang="en-US" altLang="zh-CN" dirty="0" smtClean="0">
                <a:solidFill>
                  <a:schemeClr val="tx1"/>
                </a:solidFill>
              </a:rPr>
              <a:t>GNSS</a:t>
            </a:r>
            <a:r>
              <a:rPr lang="zh-CN" altLang="en-US" dirty="0" smtClean="0">
                <a:solidFill>
                  <a:schemeClr val="tx1"/>
                </a:solidFill>
              </a:rPr>
              <a:t>卫星</a:t>
            </a:r>
            <a:r>
              <a:rPr lang="zh-CN" altLang="en-US" dirty="0">
                <a:solidFill>
                  <a:schemeClr val="tx1"/>
                </a:solidFill>
              </a:rPr>
              <a:t>信号，不断积累测距数据，并将这些测距数据以及气象数据、卫星状态数据</a:t>
            </a:r>
            <a:r>
              <a:rPr lang="zh-CN" altLang="en-US" dirty="0" smtClean="0">
                <a:solidFill>
                  <a:schemeClr val="tx1"/>
                </a:solidFill>
              </a:rPr>
              <a:t>等发送</a:t>
            </a:r>
            <a:r>
              <a:rPr lang="zh-CN" altLang="en-US" dirty="0">
                <a:solidFill>
                  <a:schemeClr val="tx1"/>
                </a:solidFill>
              </a:rPr>
              <a:t>到主控站；</a:t>
            </a:r>
          </a:p>
          <a:p>
            <a:pPr>
              <a:lnSpc>
                <a:spcPct val="170000"/>
              </a:lnSpc>
              <a:buSzPct val="75000"/>
            </a:pPr>
            <a:r>
              <a:rPr lang="zh-CN" altLang="en-US" dirty="0" smtClean="0"/>
              <a:t>主控站：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dirty="0">
                <a:solidFill>
                  <a:schemeClr val="tx1"/>
                </a:solidFill>
              </a:rPr>
              <a:t>测距数据进行包括电离层、对流层</a:t>
            </a:r>
            <a:r>
              <a:rPr lang="zh-CN" altLang="en-US" dirty="0" smtClean="0">
                <a:solidFill>
                  <a:schemeClr val="tx1"/>
                </a:solidFill>
              </a:rPr>
              <a:t>、时钟</a:t>
            </a:r>
            <a:r>
              <a:rPr lang="zh-CN" altLang="en-US" dirty="0">
                <a:solidFill>
                  <a:schemeClr val="tx1"/>
                </a:solidFill>
              </a:rPr>
              <a:t>改正等的传播时间延迟改正，并用卡尔曼滤波器进行连续数据平滑及最小二乘与多项式拟合，以提供卫星的位置和速度的六个轨道根数的摄动，每个卫星的三个太阳压力常数等；</a:t>
            </a:r>
          </a:p>
          <a:p>
            <a:pPr>
              <a:lnSpc>
                <a:spcPct val="170000"/>
              </a:lnSpc>
              <a:buSzPct val="75000"/>
            </a:pPr>
            <a:r>
              <a:rPr lang="zh-CN" altLang="en-US" dirty="0" smtClean="0"/>
              <a:t>注入站：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主控站的导航电文注入到</a:t>
            </a:r>
            <a:r>
              <a:rPr lang="zh-CN" altLang="en-US" dirty="0" smtClean="0">
                <a:solidFill>
                  <a:schemeClr val="tx1"/>
                </a:solidFill>
              </a:rPr>
              <a:t>卫星中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70000"/>
              </a:lnSpc>
              <a:buSzPct val="75000"/>
              <a:buNone/>
            </a:pPr>
            <a:endParaRPr lang="zh-CN" altLang="en-US" dirty="0"/>
          </a:p>
          <a:p>
            <a:pPr>
              <a:lnSpc>
                <a:spcPct val="170000"/>
              </a:lnSpc>
              <a:buSzPct val="75000"/>
              <a:buNone/>
            </a:pPr>
            <a:endParaRPr lang="en-US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监测站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监测站</a:t>
            </a:r>
            <a:r>
              <a:rPr lang="zh-CN" altLang="en-US" sz="2400" dirty="0"/>
              <a:t>是无人值守的数据采集中心，其位置经精密</a:t>
            </a:r>
            <a:r>
              <a:rPr lang="zh-CN" altLang="en-US" sz="2400" dirty="0" smtClean="0"/>
              <a:t>测定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主要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包括：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台双频接收机，</a:t>
            </a:r>
            <a:r>
              <a:rPr lang="en-US" altLang="zh-CN" sz="2400" dirty="0"/>
              <a:t>1</a:t>
            </a:r>
            <a:r>
              <a:rPr lang="zh-CN" altLang="en-US" sz="2400" dirty="0"/>
              <a:t>台高精度原子钟，</a:t>
            </a:r>
            <a:r>
              <a:rPr lang="en-US" altLang="zh-CN" sz="2400" dirty="0"/>
              <a:t>1</a:t>
            </a:r>
            <a:r>
              <a:rPr lang="zh-CN" altLang="en-US" sz="2400" dirty="0"/>
              <a:t>台电子计算机和若干台环境数据传感器。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作用如下：</a:t>
            </a:r>
          </a:p>
          <a:p>
            <a:r>
              <a:rPr lang="zh-CN" altLang="en-US" sz="2400" dirty="0" smtClean="0"/>
              <a:t>利用接收机</a:t>
            </a:r>
            <a:r>
              <a:rPr lang="zh-CN" altLang="en-US" sz="2400" dirty="0"/>
              <a:t>获得卫星的位置和工作状况</a:t>
            </a:r>
          </a:p>
          <a:p>
            <a:r>
              <a:rPr lang="zh-CN" altLang="en-US" sz="2400" dirty="0"/>
              <a:t>利用原子钟获得时间标准</a:t>
            </a:r>
          </a:p>
          <a:p>
            <a:r>
              <a:rPr lang="zh-CN" altLang="en-US" sz="2400" dirty="0"/>
              <a:t>利用环境传感器得到当地的气象数据</a:t>
            </a:r>
          </a:p>
          <a:p>
            <a:r>
              <a:rPr lang="zh-CN" altLang="en-US" sz="2400" dirty="0"/>
              <a:t>然后将算得的伪距、导航数据、气象数据及卫星状态传给</a:t>
            </a:r>
            <a:r>
              <a:rPr lang="zh-CN" altLang="en-US" sz="2400" dirty="0" smtClean="0"/>
              <a:t>主控站</a:t>
            </a:r>
            <a:endParaRPr lang="zh-CN" altLang="en-US" sz="24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4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主控站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None/>
            </a:pPr>
            <a:r>
              <a:rPr lang="zh-CN" altLang="en-US" sz="2000" dirty="0" smtClean="0"/>
              <a:t>主控站</a:t>
            </a:r>
            <a:r>
              <a:rPr lang="zh-CN" altLang="en-US" sz="2000" dirty="0"/>
              <a:t>拥有</a:t>
            </a:r>
            <a:r>
              <a:rPr lang="zh-CN" altLang="en-US" sz="2000" dirty="0" smtClean="0"/>
              <a:t>以计算机</a:t>
            </a:r>
            <a:r>
              <a:rPr lang="zh-CN" altLang="en-US" sz="2000" dirty="0"/>
              <a:t>为主体的数据收集、计算和传播</a:t>
            </a:r>
            <a:r>
              <a:rPr lang="zh-CN" altLang="en-US" sz="2000" dirty="0" smtClean="0"/>
              <a:t>设备：</a:t>
            </a:r>
            <a:endParaRPr lang="zh-CN" altLang="en-US" sz="2000" dirty="0"/>
          </a:p>
          <a:p>
            <a:pPr>
              <a:buSzPct val="75000"/>
            </a:pPr>
            <a:r>
              <a:rPr lang="zh-CN" altLang="en-US" sz="2000" dirty="0" smtClean="0"/>
              <a:t>收集</a:t>
            </a:r>
            <a:r>
              <a:rPr lang="zh-CN" altLang="en-US" sz="2000" dirty="0"/>
              <a:t>数据：</a:t>
            </a:r>
            <a:r>
              <a:rPr lang="zh-CN" altLang="en-US" sz="2000" dirty="0">
                <a:solidFill>
                  <a:schemeClr val="tx1"/>
                </a:solidFill>
              </a:rPr>
              <a:t>收集各监测站获得的伪距和伪距差观测值，卫星时钟、气象参数和工作状态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SzPct val="75000"/>
            </a:pPr>
            <a:r>
              <a:rPr lang="zh-CN" altLang="en-US" sz="2000" dirty="0" smtClean="0"/>
              <a:t>数据处理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chemeClr val="tx1"/>
                </a:solidFill>
              </a:rPr>
              <a:t>根据收集到的数据计算各卫星的</a:t>
            </a:r>
            <a:r>
              <a:rPr lang="zh-CN" altLang="en-US" sz="2000" dirty="0" smtClean="0">
                <a:solidFill>
                  <a:schemeClr val="tx1"/>
                </a:solidFill>
              </a:rPr>
              <a:t>星历、时钟改正、卫星</a:t>
            </a:r>
            <a:r>
              <a:rPr lang="zh-CN" altLang="en-US" sz="2000" dirty="0">
                <a:solidFill>
                  <a:schemeClr val="tx1"/>
                </a:solidFill>
              </a:rPr>
              <a:t>状态和大气传播</a:t>
            </a:r>
            <a:r>
              <a:rPr lang="zh-CN" altLang="en-US" sz="2000" dirty="0" smtClean="0">
                <a:solidFill>
                  <a:schemeClr val="tx1"/>
                </a:solidFill>
              </a:rPr>
              <a:t>改正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SzPct val="75000"/>
            </a:pPr>
            <a:r>
              <a:rPr lang="zh-CN" altLang="en-US" sz="2000" dirty="0" smtClean="0"/>
              <a:t>生成电文：</a:t>
            </a:r>
            <a:r>
              <a:rPr lang="zh-CN" altLang="en-US" sz="2000" dirty="0" smtClean="0">
                <a:solidFill>
                  <a:schemeClr val="tx1"/>
                </a:solidFill>
              </a:rPr>
              <a:t>按照</a:t>
            </a:r>
            <a:r>
              <a:rPr lang="zh-CN" altLang="en-US" sz="2000" dirty="0">
                <a:solidFill>
                  <a:schemeClr val="tx1"/>
                </a:solidFill>
              </a:rPr>
              <a:t>一定格式编成导航电文</a:t>
            </a:r>
            <a:r>
              <a:rPr lang="zh-CN" altLang="en-US" sz="2000" dirty="0" smtClean="0">
                <a:solidFill>
                  <a:schemeClr val="tx1"/>
                </a:solidFill>
              </a:rPr>
              <a:t>，及时</a:t>
            </a:r>
            <a:r>
              <a:rPr lang="zh-CN" altLang="en-US" sz="2000" dirty="0">
                <a:solidFill>
                  <a:schemeClr val="tx1"/>
                </a:solidFill>
              </a:rPr>
              <a:t>将导航电文传给</a:t>
            </a:r>
            <a:r>
              <a:rPr lang="zh-CN" altLang="en-US" sz="2000" dirty="0" smtClean="0">
                <a:solidFill>
                  <a:schemeClr val="tx1"/>
                </a:solidFill>
              </a:rPr>
              <a:t>注入站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SzPct val="75000"/>
            </a:pPr>
            <a:r>
              <a:rPr lang="zh-CN" altLang="en-US" sz="2000" dirty="0" smtClean="0"/>
              <a:t>控制</a:t>
            </a:r>
            <a:r>
              <a:rPr lang="zh-CN" altLang="en-US" sz="2000" dirty="0"/>
              <a:t>卫星：</a:t>
            </a:r>
            <a:r>
              <a:rPr lang="zh-CN" altLang="en-US" sz="2000" dirty="0">
                <a:solidFill>
                  <a:schemeClr val="tx1"/>
                </a:solidFill>
              </a:rPr>
              <a:t>修正卫星的运行轨道，调用备用卫星更换失效卫星</a:t>
            </a:r>
            <a:r>
              <a:rPr lang="zh-CN" altLang="en-US" sz="2000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75000"/>
              <a:buNone/>
            </a:pPr>
            <a:r>
              <a:rPr lang="zh-CN" altLang="en-US" sz="2800" dirty="0" smtClean="0"/>
              <a:t>     注入站</a:t>
            </a:r>
            <a:r>
              <a:rPr lang="zh-CN" altLang="en-US" sz="2800" dirty="0"/>
              <a:t>是无人值守的工作站，设有</a:t>
            </a:r>
            <a:r>
              <a:rPr lang="en-US" altLang="zh-CN" sz="2800" dirty="0"/>
              <a:t>3.66m</a:t>
            </a:r>
            <a:r>
              <a:rPr lang="zh-CN" altLang="en-US" sz="2800" dirty="0"/>
              <a:t>的抛物面天线，</a:t>
            </a:r>
            <a:r>
              <a:rPr lang="en-US" altLang="zh-CN" sz="2800" dirty="0"/>
              <a:t>1</a:t>
            </a:r>
            <a:r>
              <a:rPr lang="zh-CN" altLang="en-US" sz="2800" dirty="0"/>
              <a:t>台</a:t>
            </a:r>
            <a:r>
              <a:rPr lang="en-US" altLang="zh-CN" sz="2800" dirty="0"/>
              <a:t>C</a:t>
            </a:r>
            <a:r>
              <a:rPr lang="zh-CN" altLang="en-US" sz="2800" dirty="0"/>
              <a:t>波段发射机和一</a:t>
            </a:r>
            <a:r>
              <a:rPr lang="zh-CN" altLang="en-US" sz="2800" dirty="0" smtClean="0"/>
              <a:t>台计算机。其</a:t>
            </a:r>
            <a:r>
              <a:rPr lang="zh-CN" altLang="en-US" sz="2800" dirty="0"/>
              <a:t>作用</a:t>
            </a:r>
            <a:r>
              <a:rPr lang="zh-CN" altLang="en-US" sz="2800" dirty="0" smtClean="0"/>
              <a:t>是：</a:t>
            </a:r>
            <a:endParaRPr lang="en-US" altLang="zh-CN" sz="2800" dirty="0" smtClean="0"/>
          </a:p>
          <a:p>
            <a:pPr marL="0" indent="539750">
              <a:buSzPct val="75000"/>
              <a:buNone/>
            </a:pPr>
            <a:r>
              <a:rPr lang="zh-CN" altLang="en-US" sz="2800" dirty="0" smtClean="0"/>
              <a:t>将</a:t>
            </a:r>
            <a:r>
              <a:rPr lang="zh-CN" altLang="en-US" sz="2800" dirty="0"/>
              <a:t>主控站编制的导航电文等资料以既定的方式注入到</a:t>
            </a:r>
            <a:r>
              <a:rPr lang="zh-CN" altLang="en-US" sz="2800" dirty="0" smtClean="0"/>
              <a:t>卫星，</a:t>
            </a:r>
            <a:r>
              <a:rPr lang="zh-CN" altLang="en-US" sz="2800" dirty="0"/>
              <a:t>供卫星向</a:t>
            </a:r>
            <a:r>
              <a:rPr lang="zh-CN" altLang="en-US" sz="2800" dirty="0" smtClean="0"/>
              <a:t>用户转发。</a:t>
            </a:r>
          </a:p>
          <a:p>
            <a:pPr>
              <a:buSzPct val="75000"/>
              <a:buNone/>
            </a:pPr>
            <a:endParaRPr lang="en-US" altLang="zh-CN" sz="4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8600" y="8382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50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.3 </a:t>
            </a:r>
            <a:r>
              <a:rPr lang="zh-CN" altLang="en-US" dirty="0" smtClean="0"/>
              <a:t>用户接收部分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SzPct val="75000"/>
              <a:buNone/>
            </a:pPr>
            <a:r>
              <a:rPr lang="zh-CN" altLang="en-US" sz="2400" dirty="0" smtClean="0"/>
              <a:t>用户接收机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任务：</a:t>
            </a:r>
            <a:endParaRPr lang="en-US" altLang="zh-CN" sz="2400" dirty="0" smtClean="0"/>
          </a:p>
          <a:p>
            <a:pPr>
              <a:buSzPct val="75000"/>
            </a:pPr>
            <a:r>
              <a:rPr lang="zh-CN" altLang="en-US" sz="2400" dirty="0" smtClean="0"/>
              <a:t>捕获与跟踪：</a:t>
            </a:r>
            <a:r>
              <a:rPr lang="zh-CN" altLang="en-US" sz="2400" dirty="0" smtClean="0">
                <a:solidFill>
                  <a:schemeClr val="tx1"/>
                </a:solidFill>
              </a:rPr>
              <a:t>捕获</a:t>
            </a:r>
            <a:r>
              <a:rPr lang="zh-CN" altLang="en-US" sz="2400" dirty="0">
                <a:solidFill>
                  <a:schemeClr val="tx1"/>
                </a:solidFill>
              </a:rPr>
              <a:t>到按一定卫星高度截止角所选择的待测卫星的信号，并跟踪这些卫星的</a:t>
            </a:r>
            <a:r>
              <a:rPr lang="zh-CN" altLang="en-US" sz="2400" dirty="0" smtClean="0">
                <a:solidFill>
                  <a:schemeClr val="tx1"/>
                </a:solidFill>
              </a:rPr>
              <a:t>运行；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SzPct val="75000"/>
            </a:pPr>
            <a:r>
              <a:rPr lang="zh-CN" altLang="en-US" sz="2400" dirty="0" smtClean="0"/>
              <a:t>射频和基带处理：</a:t>
            </a:r>
            <a:r>
              <a:rPr lang="zh-CN" altLang="en-US" sz="2400" dirty="0" smtClean="0">
                <a:solidFill>
                  <a:schemeClr val="tx1"/>
                </a:solidFill>
              </a:rPr>
              <a:t>对接</a:t>
            </a:r>
            <a:r>
              <a:rPr lang="zh-CN" altLang="en-US" sz="2400" dirty="0">
                <a:solidFill>
                  <a:schemeClr val="tx1"/>
                </a:solidFill>
              </a:rPr>
              <a:t>收到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</a:rPr>
              <a:t>GNSS</a:t>
            </a:r>
            <a:r>
              <a:rPr lang="zh-CN" altLang="en-US" sz="2400" dirty="0" smtClean="0">
                <a:solidFill>
                  <a:schemeClr val="tx1"/>
                </a:solidFill>
              </a:rPr>
              <a:t>信号</a:t>
            </a:r>
            <a:r>
              <a:rPr lang="zh-CN" altLang="en-US" sz="2400" dirty="0">
                <a:solidFill>
                  <a:schemeClr val="tx1"/>
                </a:solidFill>
              </a:rPr>
              <a:t>进行变换、放大和处理，</a:t>
            </a:r>
            <a:r>
              <a:rPr lang="zh-CN" altLang="en-US" sz="2400" dirty="0" smtClean="0">
                <a:solidFill>
                  <a:schemeClr val="tx1"/>
                </a:solidFill>
              </a:rPr>
              <a:t>以测量</a:t>
            </a:r>
            <a:r>
              <a:rPr lang="en-US" altLang="zh-CN" sz="2400" dirty="0" smtClean="0">
                <a:solidFill>
                  <a:schemeClr val="tx1"/>
                </a:solidFill>
              </a:rPr>
              <a:t>GNSS</a:t>
            </a:r>
            <a:r>
              <a:rPr lang="zh-CN" altLang="en-US" sz="2400" dirty="0" smtClean="0">
                <a:solidFill>
                  <a:schemeClr val="tx1"/>
                </a:solidFill>
              </a:rPr>
              <a:t>信号</a:t>
            </a:r>
            <a:r>
              <a:rPr lang="zh-CN" altLang="en-US" sz="2400" dirty="0">
                <a:solidFill>
                  <a:schemeClr val="tx1"/>
                </a:solidFill>
              </a:rPr>
              <a:t>从卫星到接收机天线的传播</a:t>
            </a:r>
            <a:r>
              <a:rPr lang="zh-CN" altLang="en-US" sz="2400" dirty="0" smtClean="0">
                <a:solidFill>
                  <a:schemeClr val="tx1"/>
                </a:solidFill>
              </a:rPr>
              <a:t>时间和伪距；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SzPct val="75000"/>
            </a:pPr>
            <a:r>
              <a:rPr lang="zh-CN" altLang="en-US" sz="2400" dirty="0" smtClean="0"/>
              <a:t>解算：</a:t>
            </a:r>
            <a:r>
              <a:rPr lang="zh-CN" altLang="en-US" sz="2400" dirty="0" smtClean="0">
                <a:solidFill>
                  <a:schemeClr val="tx1"/>
                </a:solidFill>
              </a:rPr>
              <a:t>解</a:t>
            </a:r>
            <a:r>
              <a:rPr lang="zh-CN" altLang="en-US" sz="2400" dirty="0">
                <a:solidFill>
                  <a:schemeClr val="tx1"/>
                </a:solidFill>
              </a:rPr>
              <a:t>译</a:t>
            </a:r>
            <a:r>
              <a:rPr lang="zh-CN" altLang="en-US" sz="2400" dirty="0" smtClean="0">
                <a:solidFill>
                  <a:schemeClr val="tx1"/>
                </a:solidFill>
              </a:rPr>
              <a:t>出</a:t>
            </a:r>
            <a:r>
              <a:rPr lang="en-US" altLang="zh-CN" sz="2400" dirty="0" smtClean="0">
                <a:solidFill>
                  <a:schemeClr val="tx1"/>
                </a:solidFill>
              </a:rPr>
              <a:t>GNSS</a:t>
            </a:r>
            <a:r>
              <a:rPr lang="zh-CN" altLang="en-US" sz="2400" dirty="0" smtClean="0">
                <a:solidFill>
                  <a:schemeClr val="tx1"/>
                </a:solidFill>
              </a:rPr>
              <a:t>卫星</a:t>
            </a:r>
            <a:r>
              <a:rPr lang="zh-CN" altLang="en-US" sz="2400" dirty="0">
                <a:solidFill>
                  <a:schemeClr val="tx1"/>
                </a:solidFill>
              </a:rPr>
              <a:t>所发出的导航电文，</a:t>
            </a:r>
            <a:r>
              <a:rPr lang="zh-CN" altLang="en-US" sz="2400" dirty="0" smtClean="0">
                <a:solidFill>
                  <a:schemeClr val="tx1"/>
                </a:solidFill>
              </a:rPr>
              <a:t>实时地计算测站</a:t>
            </a:r>
            <a:r>
              <a:rPr lang="zh-CN" altLang="en-US" sz="2400" dirty="0">
                <a:solidFill>
                  <a:schemeClr val="tx1"/>
                </a:solidFill>
              </a:rPr>
              <a:t>的三维坐标位置，甚至三维速度和时间。</a:t>
            </a:r>
          </a:p>
          <a:p>
            <a:pPr>
              <a:buSzPct val="75000"/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buSzPct val="75000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67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GNSS</a:t>
            </a:r>
            <a:r>
              <a:rPr lang="zh-CN" altLang="en-US" dirty="0" smtClean="0"/>
              <a:t>接收机</a:t>
            </a:r>
            <a:r>
              <a:rPr lang="zh-CN" altLang="en-US" dirty="0"/>
              <a:t>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</a:pPr>
            <a:r>
              <a:rPr lang="zh-CN" altLang="en-US" sz="2800" dirty="0" smtClean="0"/>
              <a:t>按照</a:t>
            </a:r>
            <a:r>
              <a:rPr lang="zh-CN" altLang="en-US" sz="2800" dirty="0"/>
              <a:t>用途分有：</a:t>
            </a:r>
            <a:r>
              <a:rPr lang="zh-CN" altLang="en-US" sz="2800" dirty="0">
                <a:solidFill>
                  <a:schemeClr val="tx1"/>
                </a:solidFill>
              </a:rPr>
              <a:t>导航型、测地型和授时型</a:t>
            </a:r>
          </a:p>
          <a:p>
            <a:pPr>
              <a:buSzPct val="75000"/>
            </a:pPr>
            <a:r>
              <a:rPr lang="zh-CN" altLang="en-US" sz="2800" dirty="0"/>
              <a:t>按照携带形式分有：</a:t>
            </a:r>
            <a:r>
              <a:rPr lang="zh-CN" altLang="en-US" sz="2800" dirty="0">
                <a:solidFill>
                  <a:schemeClr val="tx1"/>
                </a:solidFill>
              </a:rPr>
              <a:t>手持式、车载式等</a:t>
            </a:r>
          </a:p>
          <a:p>
            <a:pPr>
              <a:buSzPct val="75000"/>
            </a:pPr>
            <a:r>
              <a:rPr lang="zh-CN" altLang="en-US" sz="2800" dirty="0"/>
              <a:t>按照载波频率分有：</a:t>
            </a:r>
            <a:r>
              <a:rPr lang="zh-CN" altLang="en-US" sz="2800" dirty="0">
                <a:solidFill>
                  <a:schemeClr val="tx1"/>
                </a:solidFill>
              </a:rPr>
              <a:t>单频接收机和双频接收机</a:t>
            </a:r>
          </a:p>
          <a:p>
            <a:pPr>
              <a:buSzPct val="75000"/>
            </a:pPr>
            <a:r>
              <a:rPr lang="zh-CN" altLang="en-US" sz="2800" dirty="0"/>
              <a:t>按照工作原理分有：</a:t>
            </a:r>
            <a:r>
              <a:rPr lang="zh-CN" altLang="en-US" sz="2800" dirty="0">
                <a:solidFill>
                  <a:schemeClr val="tx1"/>
                </a:solidFill>
              </a:rPr>
              <a:t>码接收机和无码接收机</a:t>
            </a:r>
          </a:p>
          <a:p>
            <a:endParaRPr lang="zh-CN" altLang="en-US" sz="28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28600" y="8382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6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31752" name="Picture 1032" descr="gpsyiq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4" name="Picture 1034" descr="gpsyiq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6" name="Picture 1036" descr="gpsyiqi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8" name="Picture 1038" descr="gpsyiqi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第一</a:t>
            </a:r>
            <a:r>
              <a:rPr lang="zh-CN" altLang="en-US" dirty="0" smtClean="0"/>
              <a:t>篇 卫星定位导航原理与方法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>
                <a:solidFill>
                  <a:srgbClr val="0000CC"/>
                </a:solidFill>
              </a:rPr>
              <a:t>第一节 </a:t>
            </a:r>
            <a:r>
              <a:rPr lang="zh-CN" altLang="en-US" sz="3200" dirty="0" smtClean="0">
                <a:solidFill>
                  <a:srgbClr val="0000CC"/>
                </a:solidFill>
              </a:rPr>
              <a:t>系统</a:t>
            </a:r>
            <a:r>
              <a:rPr lang="zh-CN" altLang="en-US" sz="3200" dirty="0" smtClean="0">
                <a:solidFill>
                  <a:srgbClr val="0000CC"/>
                </a:solidFill>
              </a:rPr>
              <a:t>组成</a:t>
            </a:r>
            <a:r>
              <a:rPr lang="zh-CN" altLang="en-US" sz="3200" dirty="0" smtClean="0">
                <a:solidFill>
                  <a:srgbClr val="0000CC"/>
                </a:solidFill>
              </a:rPr>
              <a:t>及主要的卫星</a:t>
            </a:r>
            <a:r>
              <a:rPr lang="zh-CN" altLang="en-US" sz="3200" dirty="0" smtClean="0">
                <a:solidFill>
                  <a:srgbClr val="0000CC"/>
                </a:solidFill>
              </a:rPr>
              <a:t>定位系统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41277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航空航天定位导航技术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再看四大要素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）参考</a:t>
            </a:r>
            <a:r>
              <a:rPr lang="zh-CN" altLang="en-US" dirty="0" smtClean="0">
                <a:solidFill>
                  <a:srgbClr val="0000CC"/>
                </a:solidFill>
              </a:rPr>
              <a:t>站位置的确定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通过监测站对卫星监测，在主控站不断确定和修正卫星的位置</a:t>
            </a:r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zh-CN" altLang="en-US" dirty="0" smtClean="0">
                <a:solidFill>
                  <a:schemeClr val="tx1"/>
                </a:solidFill>
              </a:rPr>
              <a:t>，并通过注入站通知卫星，卫星再广播给各测站；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）观测手段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观测卫星广播的电磁波；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）测量方法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接收机接收卫星广播的电磁波信号，并通过对信号处理和分析获得距离信息；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en-US" dirty="0">
                <a:solidFill>
                  <a:srgbClr val="0000CC"/>
                </a:solidFill>
              </a:rPr>
              <a:t>）解算方法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接收机获得到不同卫星的距离，通过多星联合解算得到自身位置；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）参考系统：</a:t>
            </a:r>
            <a:r>
              <a:rPr lang="zh-CN" altLang="en-US" dirty="0" smtClean="0">
                <a:solidFill>
                  <a:schemeClr val="tx1"/>
                </a:solidFill>
              </a:rPr>
              <a:t>采用什么坐标系统和时间系统？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、主要的卫星定位导航系统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全球主要卫星定位系统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美国：       </a:t>
            </a:r>
            <a:r>
              <a:rPr lang="en-US" altLang="zh-CN" dirty="0" smtClean="0"/>
              <a:t>GPS</a:t>
            </a:r>
          </a:p>
          <a:p>
            <a:r>
              <a:rPr lang="zh-CN" altLang="en-US" dirty="0" smtClean="0"/>
              <a:t>俄罗斯：   </a:t>
            </a:r>
            <a:r>
              <a:rPr lang="en-US" altLang="zh-CN" dirty="0" smtClean="0"/>
              <a:t>GLONASS</a:t>
            </a:r>
          </a:p>
          <a:p>
            <a:r>
              <a:rPr lang="zh-CN" altLang="en-US" dirty="0" smtClean="0"/>
              <a:t>中国：      </a:t>
            </a:r>
            <a:r>
              <a:rPr lang="en-US" altLang="zh-CN" dirty="0" smtClean="0"/>
              <a:t>BEIDOU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欧洲：      </a:t>
            </a:r>
            <a:r>
              <a:rPr lang="en-US" altLang="zh-CN" dirty="0" smtClean="0"/>
              <a:t>GALILEO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3200400"/>
            <a:ext cx="381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美国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全球定位系统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发展历程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前身：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1964</a:t>
            </a:r>
            <a:r>
              <a:rPr lang="zh-CN" altLang="zh-CN" sz="1400" dirty="0" smtClean="0"/>
              <a:t>年</a:t>
            </a:r>
            <a:r>
              <a:rPr lang="zh-CN" altLang="zh-CN" sz="1400" dirty="0"/>
              <a:t>，</a:t>
            </a:r>
            <a:r>
              <a:rPr lang="zh-CN" altLang="zh-CN" sz="1400" dirty="0" smtClean="0"/>
              <a:t>美国海军子午仪</a:t>
            </a:r>
            <a:r>
              <a:rPr lang="zh-CN" altLang="zh-CN" sz="1400" dirty="0"/>
              <a:t>卫星定位</a:t>
            </a:r>
            <a:r>
              <a:rPr lang="zh-CN" altLang="zh-CN" sz="1400" dirty="0" smtClean="0"/>
              <a:t>系统</a:t>
            </a:r>
            <a:r>
              <a:rPr lang="zh-CN" altLang="en-US" sz="1400" dirty="0" smtClean="0"/>
              <a:t>（前身）</a:t>
            </a:r>
            <a:r>
              <a:rPr lang="zh-CN" altLang="zh-CN" sz="1400" dirty="0" smtClean="0"/>
              <a:t>。</a:t>
            </a:r>
            <a:endParaRPr lang="zh-CN" altLang="zh-CN" sz="1400" dirty="0"/>
          </a:p>
          <a:p>
            <a:pPr lvl="2"/>
            <a:r>
              <a:rPr lang="en-US" altLang="zh-CN" sz="1400" dirty="0" smtClean="0"/>
              <a:t>1973</a:t>
            </a:r>
            <a:r>
              <a:rPr lang="zh-CN" altLang="en-US" sz="1400" dirty="0"/>
              <a:t>年</a:t>
            </a:r>
            <a:r>
              <a:rPr lang="zh-CN" altLang="en-US" sz="1400" dirty="0" smtClean="0"/>
              <a:t>美国国防部</a:t>
            </a:r>
            <a:r>
              <a:rPr lang="en-US" altLang="zh-CN" sz="1400" dirty="0" err="1" smtClean="0"/>
              <a:t>Navstar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第一代</a:t>
            </a:r>
            <a:r>
              <a:rPr lang="en-US" altLang="zh-CN" sz="1600" dirty="0" smtClean="0"/>
              <a:t>GPS</a:t>
            </a:r>
            <a:r>
              <a:rPr lang="zh-CN" altLang="en-US" sz="1600" dirty="0" smtClean="0"/>
              <a:t>（测试），</a:t>
            </a:r>
            <a:r>
              <a:rPr lang="en-US" altLang="zh-CN" sz="1600" dirty="0" smtClean="0"/>
              <a:t>1978</a:t>
            </a:r>
            <a:r>
              <a:rPr lang="zh-CN" altLang="en-US" sz="1600" dirty="0" smtClean="0"/>
              <a:t>年开始发射，</a:t>
            </a:r>
            <a:r>
              <a:rPr lang="en-US" altLang="zh-CN" sz="1600" dirty="0" smtClean="0"/>
              <a:t>1985</a:t>
            </a:r>
            <a:r>
              <a:rPr lang="zh-CN" altLang="en-US" sz="1600" dirty="0" smtClean="0"/>
              <a:t>年正式运行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 BLOCK I</a:t>
            </a:r>
          </a:p>
          <a:p>
            <a:pPr lvl="2"/>
            <a:r>
              <a:rPr lang="en-US" altLang="zh-CN" sz="1400" dirty="0"/>
              <a:t>1983</a:t>
            </a:r>
            <a:r>
              <a:rPr lang="zh-CN" altLang="en-US" sz="1400" dirty="0"/>
              <a:t>年，开始民用（韩国客机事件）</a:t>
            </a:r>
            <a:endParaRPr lang="en-US" altLang="zh-CN" sz="1400" dirty="0"/>
          </a:p>
          <a:p>
            <a:pPr lvl="2"/>
            <a:r>
              <a:rPr lang="en-US" altLang="zh-CN" sz="1400" dirty="0"/>
              <a:t>1984</a:t>
            </a:r>
            <a:r>
              <a:rPr lang="zh-CN" altLang="en-US" sz="1400" dirty="0"/>
              <a:t>年，提出</a:t>
            </a:r>
            <a:r>
              <a:rPr lang="en-US" altLang="zh-CN" sz="1400" dirty="0"/>
              <a:t>AS</a:t>
            </a:r>
            <a:r>
              <a:rPr lang="zh-CN" altLang="en-US" sz="1400" dirty="0"/>
              <a:t>和</a:t>
            </a:r>
            <a:r>
              <a:rPr lang="en-US" altLang="zh-CN" sz="1400" dirty="0"/>
              <a:t>SA</a:t>
            </a:r>
            <a:r>
              <a:rPr lang="zh-CN" altLang="en-US" sz="1400" dirty="0"/>
              <a:t>政策（民用精度高于预期）</a:t>
            </a:r>
            <a:endParaRPr lang="en-US" altLang="zh-CN" sz="1400" dirty="0"/>
          </a:p>
          <a:p>
            <a:pPr lvl="1"/>
            <a:r>
              <a:rPr lang="zh-CN" altLang="en-US" sz="1600" dirty="0" smtClean="0"/>
              <a:t>第二</a:t>
            </a:r>
            <a:r>
              <a:rPr lang="zh-CN" altLang="en-US" sz="1600" dirty="0"/>
              <a:t>代</a:t>
            </a:r>
            <a:r>
              <a:rPr lang="en-US" altLang="zh-CN" sz="1600" dirty="0" smtClean="0"/>
              <a:t>GPS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1989</a:t>
            </a:r>
            <a:r>
              <a:rPr lang="zh-CN" altLang="en-US" sz="1600" dirty="0" smtClean="0"/>
              <a:t>年开始发射，</a:t>
            </a:r>
            <a:r>
              <a:rPr lang="en-US" altLang="zh-CN" sz="1600" dirty="0" smtClean="0"/>
              <a:t>1995</a:t>
            </a:r>
            <a:r>
              <a:rPr lang="zh-CN" altLang="en-US" sz="1600" dirty="0" smtClean="0"/>
              <a:t>年正式运行，不断改进</a:t>
            </a:r>
            <a:endParaRPr lang="en-US" altLang="zh-CN" sz="1600" dirty="0"/>
          </a:p>
          <a:p>
            <a:pPr lvl="2"/>
            <a:r>
              <a:rPr lang="en-US" altLang="zh-CN" sz="1400" dirty="0" smtClean="0"/>
              <a:t>BLOCK II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 BLOCK </a:t>
            </a:r>
            <a:r>
              <a:rPr lang="en-US" altLang="zh-CN" sz="1400" dirty="0" smtClean="0"/>
              <a:t>II</a:t>
            </a:r>
            <a:r>
              <a:rPr lang="en-US" altLang="zh-CN" sz="1400" dirty="0"/>
              <a:t>A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BLOCK </a:t>
            </a:r>
            <a:r>
              <a:rPr lang="en-US" altLang="zh-CN" sz="1400" dirty="0" smtClean="0"/>
              <a:t>IIR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BLOCK </a:t>
            </a:r>
            <a:r>
              <a:rPr lang="en-US" altLang="zh-CN" sz="1400" dirty="0" smtClean="0"/>
              <a:t>IIRM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 BLOCK </a:t>
            </a:r>
            <a:r>
              <a:rPr lang="en-US" altLang="zh-CN" sz="1400" dirty="0" smtClean="0"/>
              <a:t>IIF</a:t>
            </a:r>
          </a:p>
          <a:p>
            <a:pPr lvl="2"/>
            <a:r>
              <a:rPr lang="en-US" altLang="zh-CN" sz="1400" dirty="0" smtClean="0"/>
              <a:t>2000</a:t>
            </a:r>
            <a:r>
              <a:rPr lang="zh-CN" altLang="en-US" sz="1400" dirty="0" smtClean="0"/>
              <a:t>年，正式取消</a:t>
            </a:r>
            <a:r>
              <a:rPr lang="en-US" altLang="zh-CN" sz="1400" dirty="0" smtClean="0"/>
              <a:t>SA</a:t>
            </a:r>
            <a:r>
              <a:rPr lang="zh-CN" altLang="en-US" sz="1400" dirty="0" smtClean="0"/>
              <a:t>政策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第三代</a:t>
            </a:r>
            <a:r>
              <a:rPr lang="en-US" altLang="zh-CN" sz="1600" dirty="0" smtClean="0"/>
              <a:t>GPS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2008</a:t>
            </a:r>
            <a:r>
              <a:rPr lang="zh-CN" altLang="en-US" sz="1600" dirty="0" smtClean="0"/>
              <a:t>年开始研制，</a:t>
            </a:r>
            <a:r>
              <a:rPr lang="en-US" altLang="zh-CN" sz="1600" dirty="0" smtClean="0"/>
              <a:t>2015</a:t>
            </a:r>
            <a:r>
              <a:rPr lang="zh-CN" altLang="en-US" sz="1600" dirty="0" smtClean="0"/>
              <a:t>年开始发射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BLOCK III</a:t>
            </a:r>
          </a:p>
          <a:p>
            <a:pPr lvl="1"/>
            <a:endParaRPr lang="zh-CN" altLang="en-US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3200400"/>
            <a:ext cx="381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系统的升级之路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第一代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到第二代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的提升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轨道体制构成变化</a:t>
            </a:r>
            <a:r>
              <a:rPr lang="en-US" altLang="zh-CN" dirty="0" smtClean="0"/>
              <a:t>: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个轨道，每个轨道上</a:t>
            </a:r>
            <a:r>
              <a:rPr lang="en-US" altLang="zh-CN" dirty="0"/>
              <a:t>8</a:t>
            </a:r>
            <a:r>
              <a:rPr lang="zh-CN" altLang="en-US" dirty="0"/>
              <a:t>颗星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（</a:t>
            </a:r>
            <a:r>
              <a:rPr lang="en-US" altLang="zh-CN" dirty="0"/>
              <a:t>6</a:t>
            </a:r>
            <a:r>
              <a:rPr lang="zh-CN" altLang="en-US" dirty="0"/>
              <a:t>个轨道，每个轨道</a:t>
            </a:r>
            <a:r>
              <a:rPr lang="en-US" altLang="zh-CN" dirty="0"/>
              <a:t>4</a:t>
            </a:r>
            <a:r>
              <a:rPr lang="zh-CN" altLang="en-US" dirty="0"/>
              <a:t>颗星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频</a:t>
            </a:r>
            <a:r>
              <a:rPr lang="zh-CN" altLang="en-US" dirty="0" smtClean="0"/>
              <a:t>点：</a:t>
            </a:r>
            <a:r>
              <a:rPr lang="en-US" altLang="zh-CN" dirty="0" smtClean="0"/>
              <a:t>L1</a:t>
            </a:r>
            <a:r>
              <a:rPr lang="en-US" altLang="zh-CN" dirty="0" smtClean="0">
                <a:sym typeface="Wingdings" panose="05000000000000000000" pitchFamily="2" charset="2"/>
              </a:rPr>
              <a:t> L1/L2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代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的逐步升级</a:t>
            </a:r>
            <a:endParaRPr lang="en-US" altLang="zh-CN" dirty="0"/>
          </a:p>
          <a:p>
            <a:pPr lvl="1"/>
            <a:r>
              <a:rPr lang="en-US" altLang="zh-CN" dirty="0" smtClean="0"/>
              <a:t>BLOCK IIA(7</a:t>
            </a:r>
            <a:r>
              <a:rPr lang="zh-CN" altLang="en-US" dirty="0" smtClean="0"/>
              <a:t>颗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BLOCK </a:t>
            </a:r>
            <a:r>
              <a:rPr lang="en-US" altLang="zh-CN" dirty="0" smtClean="0"/>
              <a:t>IIR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颗）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BLOCK </a:t>
            </a:r>
            <a:r>
              <a:rPr lang="en-US" altLang="zh-CN" dirty="0" smtClean="0"/>
              <a:t>IIR-M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颗）</a:t>
            </a:r>
            <a:r>
              <a:rPr lang="en-US" altLang="zh-CN" dirty="0" smtClean="0">
                <a:sym typeface="Wingdings" panose="05000000000000000000" pitchFamily="2" charset="2"/>
              </a:rPr>
              <a:t>BLOCK IIIF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ym typeface="Wingdings" panose="05000000000000000000" pitchFamily="2" charset="2"/>
              </a:rPr>
              <a:t>颗）</a:t>
            </a:r>
            <a:endParaRPr lang="en-US" altLang="zh-CN" dirty="0" smtClean="0"/>
          </a:p>
          <a:p>
            <a:pPr lvl="1"/>
            <a:r>
              <a:rPr lang="en-US" altLang="zh-CN" dirty="0"/>
              <a:t>BLOCK </a:t>
            </a:r>
            <a:r>
              <a:rPr lang="en-US" altLang="zh-CN" dirty="0" smtClean="0"/>
              <a:t>IIA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/>
              <a:t>BLOCK IIR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L1/L2</a:t>
            </a:r>
            <a:r>
              <a:rPr lang="zh-CN" altLang="en-US" dirty="0" smtClean="0"/>
              <a:t>两个频点， 取消</a:t>
            </a:r>
            <a:r>
              <a:rPr lang="en-US" altLang="zh-CN" dirty="0" smtClean="0"/>
              <a:t>SA</a:t>
            </a:r>
            <a:r>
              <a:rPr lang="zh-CN" altLang="en-US" dirty="0" smtClean="0"/>
              <a:t>政策，增强卫星信号强度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BLOCKIIRBLOCK IIR-M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/>
              <a:t> </a:t>
            </a:r>
            <a:r>
              <a:rPr lang="zh-CN" altLang="en-US" dirty="0" smtClean="0"/>
              <a:t>新增</a:t>
            </a:r>
            <a:r>
              <a:rPr lang="zh-CN" altLang="zh-CN" dirty="0" smtClean="0"/>
              <a:t>军</a:t>
            </a:r>
            <a:r>
              <a:rPr lang="zh-CN" altLang="zh-CN" dirty="0"/>
              <a:t>码</a:t>
            </a:r>
            <a:r>
              <a:rPr lang="en-US" altLang="zh-CN" dirty="0"/>
              <a:t>M</a:t>
            </a:r>
            <a:r>
              <a:rPr lang="zh-CN" altLang="zh-CN" dirty="0"/>
              <a:t>码和民码</a:t>
            </a:r>
            <a:r>
              <a:rPr lang="en-US" altLang="zh-CN" dirty="0"/>
              <a:t>L2C</a:t>
            </a:r>
            <a:r>
              <a:rPr lang="zh-CN" altLang="zh-CN" dirty="0"/>
              <a:t>，信号强度增加了</a:t>
            </a:r>
            <a:r>
              <a:rPr lang="en-US" altLang="zh-CN" dirty="0"/>
              <a:t>4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 IIRM</a:t>
            </a:r>
            <a:r>
              <a:rPr lang="en-US" altLang="zh-CN" dirty="0" smtClean="0">
                <a:sym typeface="Wingdings" panose="05000000000000000000" pitchFamily="2" charset="2"/>
              </a:rPr>
              <a:t>BLOCK IIF</a:t>
            </a:r>
            <a:r>
              <a:rPr lang="zh-CN" altLang="en-US" dirty="0" smtClean="0">
                <a:sym typeface="Wingdings" panose="05000000000000000000" pitchFamily="2" charset="2"/>
              </a:rPr>
              <a:t>： 增加了</a:t>
            </a:r>
            <a:r>
              <a:rPr lang="en-US" altLang="zh-CN" dirty="0" smtClean="0">
                <a:sym typeface="Wingdings" panose="05000000000000000000" pitchFamily="2" charset="2"/>
              </a:rPr>
              <a:t>L5</a:t>
            </a:r>
            <a:r>
              <a:rPr lang="zh-CN" altLang="en-US" dirty="0" smtClean="0">
                <a:sym typeface="Wingdings" panose="05000000000000000000" pitchFamily="2" charset="2"/>
              </a:rPr>
              <a:t>频点</a:t>
            </a:r>
            <a:endParaRPr lang="en-US" altLang="zh-CN" dirty="0" smtClean="0"/>
          </a:p>
          <a:p>
            <a:r>
              <a:rPr lang="zh-CN" altLang="en-US" dirty="0" smtClean="0"/>
              <a:t>第二代</a:t>
            </a:r>
            <a:r>
              <a:rPr lang="en-US" altLang="zh-CN" dirty="0"/>
              <a:t>GPS</a:t>
            </a:r>
            <a:r>
              <a:rPr lang="zh-CN" altLang="en-US" dirty="0"/>
              <a:t>到</a:t>
            </a:r>
            <a:r>
              <a:rPr lang="zh-CN" altLang="en-US" dirty="0" smtClean="0"/>
              <a:t>第三代</a:t>
            </a:r>
            <a:r>
              <a:rPr lang="en-US" altLang="zh-CN" dirty="0"/>
              <a:t>GPS</a:t>
            </a:r>
            <a:r>
              <a:rPr lang="zh-CN" altLang="en-US" dirty="0"/>
              <a:t>的提升</a:t>
            </a:r>
            <a:endParaRPr lang="en-US" altLang="zh-CN" dirty="0"/>
          </a:p>
          <a:p>
            <a:pPr lvl="1"/>
            <a:r>
              <a:rPr lang="en-US" altLang="zh-CN" dirty="0" smtClean="0"/>
              <a:t>BLOCK IIF</a:t>
            </a:r>
            <a:r>
              <a:rPr lang="en-US" altLang="zh-CN" dirty="0" smtClean="0">
                <a:sym typeface="Wingdings" panose="05000000000000000000" pitchFamily="2" charset="2"/>
              </a:rPr>
              <a:t>BLOCK IIIA</a:t>
            </a:r>
            <a:r>
              <a:rPr lang="zh-CN" altLang="en-US" dirty="0" smtClean="0">
                <a:sym typeface="Wingdings" panose="05000000000000000000" pitchFamily="2" charset="2"/>
              </a:rPr>
              <a:t>：增加</a:t>
            </a:r>
            <a:r>
              <a:rPr lang="zh-CN" altLang="en-US" dirty="0">
                <a:sym typeface="Wingdings" panose="05000000000000000000" pitchFamily="2" charset="2"/>
              </a:rPr>
              <a:t>了民码</a:t>
            </a:r>
            <a:r>
              <a:rPr lang="en-US" altLang="zh-CN" dirty="0" smtClean="0">
                <a:sym typeface="Wingdings" panose="05000000000000000000" pitchFamily="2" charset="2"/>
              </a:rPr>
              <a:t>L1C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信号体制：</a:t>
            </a:r>
            <a:r>
              <a:rPr lang="zh-CN" altLang="en-US" dirty="0" smtClean="0">
                <a:solidFill>
                  <a:schemeClr val="tx1"/>
                </a:solidFill>
              </a:rPr>
              <a:t>码分多址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11653" r="10030" b="10169"/>
          <a:stretch/>
        </p:blipFill>
        <p:spPr bwMode="auto">
          <a:xfrm>
            <a:off x="0" y="2060848"/>
            <a:ext cx="914399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系统的信号体制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GPS</a:t>
            </a:r>
            <a:r>
              <a:rPr lang="zh-CN" altLang="en-US" dirty="0" smtClean="0"/>
              <a:t>系统的星座情况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轨道平面：</a:t>
            </a:r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个轨道</a:t>
            </a:r>
            <a:r>
              <a:rPr lang="zh-CN" altLang="en-US" sz="2400" dirty="0" smtClean="0">
                <a:solidFill>
                  <a:schemeClr val="tx1"/>
                </a:solidFill>
              </a:rPr>
              <a:t>平面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轨道倾角：</a:t>
            </a:r>
            <a:r>
              <a:rPr lang="zh-CN" altLang="en-US" sz="2400" dirty="0">
                <a:solidFill>
                  <a:schemeClr val="tx1"/>
                </a:solidFill>
              </a:rPr>
              <a:t>倾角为</a:t>
            </a:r>
            <a:r>
              <a:rPr lang="en-US" altLang="zh-CN" sz="2400" dirty="0">
                <a:solidFill>
                  <a:schemeClr val="tx1"/>
                </a:solidFill>
              </a:rPr>
              <a:t>55</a:t>
            </a:r>
            <a:r>
              <a:rPr lang="en-US" altLang="zh-CN" sz="2400" dirty="0" smtClean="0">
                <a:solidFill>
                  <a:schemeClr val="tx1"/>
                </a:solidFill>
              </a:rPr>
              <a:t>°</a:t>
            </a:r>
          </a:p>
          <a:p>
            <a:r>
              <a:rPr lang="zh-CN" altLang="en-US" sz="2400" dirty="0"/>
              <a:t>轨道平面</a:t>
            </a:r>
            <a:r>
              <a:rPr lang="zh-CN" altLang="en-US" sz="2400" dirty="0" smtClean="0"/>
              <a:t>间距：</a:t>
            </a:r>
            <a:r>
              <a:rPr lang="en-US" altLang="zh-CN" sz="2400" dirty="0" smtClean="0">
                <a:solidFill>
                  <a:schemeClr val="tx1"/>
                </a:solidFill>
              </a:rPr>
              <a:t>60</a:t>
            </a:r>
            <a:r>
              <a:rPr lang="en-US" altLang="zh-CN" sz="2400" dirty="0">
                <a:solidFill>
                  <a:schemeClr val="tx1"/>
                </a:solidFill>
              </a:rPr>
              <a:t>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轨道周期：</a:t>
            </a:r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</a:rPr>
              <a:t>小时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卫星数量：</a:t>
            </a:r>
            <a:r>
              <a:rPr lang="zh-CN" altLang="en-US" sz="2400" dirty="0" smtClean="0">
                <a:solidFill>
                  <a:schemeClr val="tx1"/>
                </a:solidFill>
              </a:rPr>
              <a:t>不少于</a:t>
            </a:r>
            <a:r>
              <a:rPr lang="en-US" altLang="zh-CN" sz="2400" dirty="0" smtClean="0">
                <a:solidFill>
                  <a:schemeClr val="tx1"/>
                </a:solidFill>
              </a:rPr>
              <a:t>24</a:t>
            </a:r>
            <a:r>
              <a:rPr lang="zh-CN" altLang="en-US" sz="2400" dirty="0" smtClean="0">
                <a:solidFill>
                  <a:schemeClr val="tx1"/>
                </a:solidFill>
              </a:rPr>
              <a:t>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卫星角距：</a:t>
            </a:r>
            <a:r>
              <a:rPr lang="en-US" altLang="zh-CN" sz="2400" dirty="0" smtClean="0">
                <a:solidFill>
                  <a:schemeClr val="tx1"/>
                </a:solidFill>
              </a:rPr>
              <a:t>90</a:t>
            </a:r>
            <a:r>
              <a:rPr lang="zh-CN" altLang="en-US" sz="2400" dirty="0" smtClean="0">
                <a:solidFill>
                  <a:schemeClr val="tx1"/>
                </a:solidFill>
              </a:rPr>
              <a:t>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卫星高度：</a:t>
            </a:r>
            <a:r>
              <a:rPr lang="zh-CN" altLang="en-US" sz="2400" dirty="0" smtClean="0">
                <a:solidFill>
                  <a:schemeClr val="tx1"/>
                </a:solidFill>
              </a:rPr>
              <a:t>两万公里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/>
              <a:t>任一</a:t>
            </a:r>
            <a:r>
              <a:rPr lang="zh-CN" altLang="en-US" sz="2400" dirty="0"/>
              <a:t>轨道上的卫星比西边相邻轨道上的相应卫星超前</a:t>
            </a:r>
            <a:r>
              <a:rPr lang="en-US" altLang="zh-CN" sz="2400" dirty="0"/>
              <a:t>30</a:t>
            </a:r>
            <a:r>
              <a:rPr lang="en-US" altLang="zh-CN" sz="2400" dirty="0" smtClean="0"/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6657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GNSS</a:t>
            </a:r>
            <a:r>
              <a:rPr lang="zh-CN" altLang="en-US" dirty="0" smtClean="0"/>
              <a:t>在轨卫星情况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06371"/>
              </p:ext>
            </p:extLst>
          </p:nvPr>
        </p:nvGraphicFramePr>
        <p:xfrm>
          <a:off x="179512" y="1700808"/>
          <a:ext cx="8686797" cy="4389120"/>
        </p:xfrm>
        <a:graphic>
          <a:graphicData uri="http://schemas.openxmlformats.org/drawingml/2006/table">
            <a:tbl>
              <a:tblPr/>
              <a:tblGrid>
                <a:gridCol w="1240971"/>
                <a:gridCol w="1240971"/>
                <a:gridCol w="1240971"/>
                <a:gridCol w="957607"/>
                <a:gridCol w="1224136"/>
                <a:gridCol w="1080120"/>
                <a:gridCol w="17020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Block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Launched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Operational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usable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Retired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Launch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Failures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Remarks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Block 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L1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L1,L2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Block IIA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L1,L2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IIR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L1,L2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IIRM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L1,L2,M-code, L2C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Block IIF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7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L1,L2,M-code, L2C,L5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Block IIIA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0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0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0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0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L1,L2,M-code, L2C,L5,</a:t>
                      </a:r>
                      <a:r>
                        <a:rPr lang="en-US" dirty="0" smtClean="0">
                          <a:effectLst/>
                        </a:rPr>
                        <a:t>L1C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/>
                        </a:rPr>
                        <a:t>67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effectLst/>
                        </a:rPr>
                        <a:t>32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81051"/>
              </p:ext>
            </p:extLst>
          </p:nvPr>
        </p:nvGraphicFramePr>
        <p:xfrm>
          <a:off x="107504" y="-27384"/>
          <a:ext cx="9036498" cy="4525960"/>
        </p:xfrm>
        <a:graphic>
          <a:graphicData uri="http://schemas.openxmlformats.org/drawingml/2006/table">
            <a:tbl>
              <a:tblPr/>
              <a:tblGrid>
                <a:gridCol w="1506083"/>
                <a:gridCol w="1506083"/>
                <a:gridCol w="1506083"/>
                <a:gridCol w="1506083"/>
                <a:gridCol w="1506083"/>
                <a:gridCol w="1506083"/>
              </a:tblGrid>
              <a:tr h="5657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Rocket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Launch site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Satellite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SVN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May 2014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Delta IV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M+(4,2)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 SLC-37B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IIF-6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67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July 2014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Atlas V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401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 SLC-41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IIF-7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68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Unknown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Atlas V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401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 SLC-41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IIF-8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69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Unknown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Delta IV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M+(4,2)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 SLC-37B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IIF-9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70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Unknown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Delta IV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M+(4,2)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 SLC-37B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IIF-10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71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Unknown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TBD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TBD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IIF-11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72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Unknown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TBD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TBD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CCAFS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GNSS </a:t>
                      </a:r>
                      <a:r>
                        <a:rPr lang="en-US" sz="1600" dirty="0">
                          <a:effectLst/>
                        </a:rPr>
                        <a:t>IIF-12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73</a:t>
                      </a:r>
                    </a:p>
                  </a:txBody>
                  <a:tcPr marL="80821" marR="80821" marT="40410" marB="4041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60855"/>
              </p:ext>
            </p:extLst>
          </p:nvPr>
        </p:nvGraphicFramePr>
        <p:xfrm>
          <a:off x="36512" y="4618816"/>
          <a:ext cx="9144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Rocket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Launch site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Satellite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SVN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 2015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CCAFS (TBD)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GNSS </a:t>
                      </a:r>
                      <a:r>
                        <a:rPr lang="en-US" dirty="0">
                          <a:effectLst/>
                        </a:rPr>
                        <a:t>IIIA-1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 2015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CCAFS (TBD)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GNSS </a:t>
                      </a:r>
                      <a:r>
                        <a:rPr lang="en-US" dirty="0">
                          <a:effectLst/>
                        </a:rPr>
                        <a:t>IIIA-2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CCAFS (TBD)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GNSS </a:t>
                      </a:r>
                      <a:r>
                        <a:rPr lang="en-US" dirty="0">
                          <a:effectLst/>
                        </a:rPr>
                        <a:t>IIIA-3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CCAFS (TBD)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GNSS </a:t>
                      </a:r>
                      <a:r>
                        <a:rPr lang="en-US" dirty="0">
                          <a:effectLst/>
                        </a:rPr>
                        <a:t>IIIA-4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CCAFS (TBD)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GNSS </a:t>
                      </a:r>
                      <a:r>
                        <a:rPr lang="en-US" dirty="0">
                          <a:effectLst/>
                        </a:rPr>
                        <a:t>IIIA-5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俄罗斯</a:t>
            </a:r>
            <a:r>
              <a:rPr lang="en-US" altLang="zh-CN" dirty="0" smtClean="0"/>
              <a:t>GLONASS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800" dirty="0" smtClean="0"/>
              <a:t>发展历程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1976</a:t>
            </a:r>
            <a:r>
              <a:rPr lang="zh-CN" altLang="en-US" sz="2400" dirty="0" smtClean="0"/>
              <a:t>年项目启动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第一阶段：</a:t>
            </a:r>
            <a:r>
              <a:rPr lang="en-US" altLang="zh-CN" sz="2400" dirty="0" smtClean="0"/>
              <a:t>1982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-1990</a:t>
            </a:r>
          </a:p>
          <a:p>
            <a:pPr lvl="2"/>
            <a:r>
              <a:rPr lang="en-US" altLang="zh-CN" sz="2000" dirty="0" smtClean="0"/>
              <a:t>10</a:t>
            </a:r>
            <a:r>
              <a:rPr lang="zh-CN" altLang="en-US" sz="2000" dirty="0" smtClean="0"/>
              <a:t>颗卫星，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个轨道面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第二阶段：</a:t>
            </a:r>
            <a:r>
              <a:rPr lang="en-US" altLang="zh-CN" sz="2400" dirty="0" smtClean="0"/>
              <a:t>1990-1995</a:t>
            </a:r>
          </a:p>
          <a:p>
            <a:pPr lvl="2"/>
            <a:r>
              <a:rPr lang="en-US" altLang="zh-CN" sz="2000" dirty="0" smtClean="0"/>
              <a:t>24</a:t>
            </a:r>
            <a:r>
              <a:rPr lang="zh-CN" altLang="en-US" sz="2000" dirty="0" smtClean="0"/>
              <a:t>颗卫星，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个轨道面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1993</a:t>
            </a:r>
            <a:r>
              <a:rPr lang="zh-CN" altLang="en-US" sz="2000" dirty="0" smtClean="0"/>
              <a:t>年初步具备能力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1995</a:t>
            </a:r>
            <a:r>
              <a:rPr lang="zh-CN" altLang="en-US" sz="2000" dirty="0" smtClean="0"/>
              <a:t>年完成组网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BlockⅠ,BlockⅡa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BlockⅡb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BlockⅡ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第三阶段：</a:t>
            </a:r>
            <a:r>
              <a:rPr lang="en-US" altLang="zh-CN" sz="2400" dirty="0" smtClean="0"/>
              <a:t>1996</a:t>
            </a:r>
            <a:r>
              <a:rPr lang="zh-CN" altLang="en-US" sz="2400" dirty="0" smtClean="0"/>
              <a:t>年至今，改进型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GLONASS M I/GLONASS M II</a:t>
            </a:r>
          </a:p>
          <a:p>
            <a:pPr lvl="2"/>
            <a:r>
              <a:rPr lang="zh-CN" altLang="en-US" sz="2000" dirty="0" smtClean="0"/>
              <a:t>曾经只剩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颗卫星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目前在</a:t>
            </a:r>
            <a:r>
              <a:rPr lang="zh-CN" altLang="en-US" sz="2000" dirty="0" smtClean="0"/>
              <a:t>轨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颗，其中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余颗正常工作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目前正在研制</a:t>
            </a:r>
            <a:r>
              <a:rPr lang="en-US" altLang="zh-CN" sz="2000" dirty="0" smtClean="0"/>
              <a:t>GLONASS K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4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的定位原理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的系统组成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三、全球四大卫星定位系统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37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GLONASS</a:t>
            </a:r>
            <a:r>
              <a:rPr lang="zh-CN" altLang="en-US" dirty="0" smtClean="0"/>
              <a:t>系统的信号体制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信号</a:t>
            </a:r>
            <a:r>
              <a:rPr lang="zh-CN" altLang="en-US" sz="2800" dirty="0"/>
              <a:t>体制：</a:t>
            </a:r>
            <a:r>
              <a:rPr lang="zh-CN" altLang="en-US" sz="2800" dirty="0">
                <a:solidFill>
                  <a:schemeClr val="tx1"/>
                </a:solidFill>
              </a:rPr>
              <a:t>频分多址</a:t>
            </a:r>
            <a:r>
              <a:rPr lang="zh-CN" altLang="en-US" sz="2800" dirty="0" smtClean="0">
                <a:solidFill>
                  <a:schemeClr val="tx1"/>
                </a:solidFill>
              </a:rPr>
              <a:t>体制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/>
              <a:t>频段：</a:t>
            </a:r>
            <a:r>
              <a:rPr lang="en-US" altLang="zh-CN" sz="2800" dirty="0" smtClean="0">
                <a:solidFill>
                  <a:schemeClr val="tx1"/>
                </a:solidFill>
              </a:rPr>
              <a:t>L1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L2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</a:rPr>
              <a:t>L3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198068"/>
            <a:ext cx="87534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GLONASS</a:t>
            </a:r>
            <a:r>
              <a:rPr lang="zh-CN" altLang="en-US" dirty="0" smtClean="0"/>
              <a:t>系统的星座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卫星数量：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</a:rPr>
              <a:t>不少于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24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颗卫星组成（现已达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颗卫星在轨运行）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卫星轨道：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</a:rPr>
              <a:t>轨道平面：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个轨道平面，两两相隔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</a:rPr>
              <a:t>卫星角距：同平面内的卫星之间相隔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45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卫星高度：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19100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千米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轨道倾角：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64.8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度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轨道周期：</a:t>
            </a:r>
            <a:r>
              <a:rPr lang="en-US" altLang="zh-CN" sz="2400" dirty="0" smtClean="0"/>
              <a:t>11</a:t>
            </a:r>
            <a:r>
              <a:rPr lang="zh-CN" altLang="en-US" sz="2400" dirty="0"/>
              <a:t>小时</a:t>
            </a:r>
            <a:r>
              <a:rPr lang="en-US" altLang="zh-CN" sz="2400" dirty="0"/>
              <a:t>15</a:t>
            </a:r>
            <a:r>
              <a:rPr lang="zh-CN" altLang="en-US" sz="2400" dirty="0"/>
              <a:t>分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03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欧洲</a:t>
            </a:r>
            <a:r>
              <a:rPr lang="en-US" altLang="zh-CN" dirty="0" smtClean="0"/>
              <a:t>GALILEO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发展历程：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1999</a:t>
            </a:r>
            <a:r>
              <a:rPr lang="zh-CN" altLang="en-US" dirty="0" smtClean="0"/>
              <a:t>年，公布 “伽利略”计划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2000</a:t>
            </a:r>
            <a:r>
              <a:rPr lang="zh-CN" altLang="en-US" dirty="0" smtClean="0"/>
              <a:t>年，中国加入伽利略计划，投资</a:t>
            </a:r>
            <a:r>
              <a:rPr lang="en-US" altLang="zh-CN" dirty="0" smtClean="0"/>
              <a:t>2</a:t>
            </a:r>
            <a:r>
              <a:rPr lang="zh-CN" altLang="en-US" dirty="0" smtClean="0"/>
              <a:t>亿欧元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2010</a:t>
            </a:r>
            <a:r>
              <a:rPr lang="zh-CN" altLang="en-US" dirty="0" smtClean="0"/>
              <a:t>年，第一颗卫星发射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2013-2014</a:t>
            </a:r>
            <a:r>
              <a:rPr lang="zh-CN" altLang="en-US" dirty="0" smtClean="0"/>
              <a:t>年，密集发射期间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原计划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年正式运行，至今尚未正式运行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GALILEO</a:t>
            </a:r>
            <a:r>
              <a:rPr lang="zh-CN" altLang="en-US" dirty="0" smtClean="0"/>
              <a:t>系统的信号体制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信号体制：</a:t>
            </a:r>
            <a:r>
              <a:rPr lang="zh-CN" altLang="en-US" dirty="0" smtClean="0">
                <a:solidFill>
                  <a:schemeClr val="tx1"/>
                </a:solidFill>
              </a:rPr>
              <a:t>码分多址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频段：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E2-L1-E1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672036"/>
            <a:ext cx="87249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7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GALILEO</a:t>
            </a:r>
            <a:r>
              <a:rPr lang="zh-CN" altLang="en-US" dirty="0"/>
              <a:t>系统</a:t>
            </a:r>
            <a:r>
              <a:rPr lang="zh-CN" altLang="en-US" dirty="0" smtClean="0"/>
              <a:t>的星座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卫星数量</a:t>
            </a:r>
            <a:r>
              <a:rPr lang="en-US" altLang="zh-CN" sz="2400" dirty="0"/>
              <a:t>: 30</a:t>
            </a:r>
            <a:r>
              <a:rPr lang="zh-CN" altLang="en-US" sz="2400" dirty="0" smtClean="0"/>
              <a:t>颗，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颗工作，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颗备份</a:t>
            </a:r>
            <a:endParaRPr lang="en-US" altLang="zh-CN" sz="2400" dirty="0" smtClean="0"/>
          </a:p>
          <a:p>
            <a:r>
              <a:rPr lang="zh-CN" altLang="en-US" sz="2400" dirty="0" smtClean="0"/>
              <a:t>卫星轨道：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个轨道面</a:t>
            </a:r>
            <a:endParaRPr lang="en-US" altLang="zh-CN" sz="2400" dirty="0" smtClean="0"/>
          </a:p>
          <a:p>
            <a:r>
              <a:rPr lang="zh-CN" altLang="en-US" sz="2400" dirty="0" smtClean="0"/>
              <a:t>轨道倾角：</a:t>
            </a:r>
            <a:r>
              <a:rPr lang="en-US" altLang="zh-CN" sz="2400" dirty="0"/>
              <a:t> 56°</a:t>
            </a:r>
            <a:r>
              <a:rPr lang="zh-CN" altLang="en-US" sz="2400" dirty="0" smtClean="0"/>
              <a:t>倾角</a:t>
            </a:r>
            <a:endParaRPr lang="en-US" altLang="zh-CN" sz="2400" dirty="0" smtClean="0"/>
          </a:p>
          <a:p>
            <a:r>
              <a:rPr lang="zh-CN" altLang="en-US" sz="2400" dirty="0" smtClean="0"/>
              <a:t>卫星高度：</a:t>
            </a:r>
            <a:r>
              <a:rPr lang="en-US" altLang="zh-CN" sz="2400" dirty="0" smtClean="0"/>
              <a:t>23222</a:t>
            </a:r>
            <a:r>
              <a:rPr lang="zh-CN" altLang="en-US" sz="2400" dirty="0" smtClean="0"/>
              <a:t>公里 </a:t>
            </a:r>
            <a:r>
              <a:rPr lang="en-US" altLang="zh-CN" sz="2400" dirty="0"/>
              <a:t>(MEO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轨道周期：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小时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25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BEIDOU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北斗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代：</a:t>
            </a:r>
            <a:endParaRPr lang="en-US" altLang="zh-CN" dirty="0" smtClean="0"/>
          </a:p>
          <a:p>
            <a:pPr lvl="2"/>
            <a:r>
              <a:rPr lang="en-US" altLang="zh-CN" dirty="0">
                <a:latin typeface="宋体" pitchFamily="2" charset="-122"/>
              </a:rPr>
              <a:t>1994</a:t>
            </a:r>
            <a:r>
              <a:rPr lang="zh-CN" altLang="en-US" dirty="0" smtClean="0">
                <a:latin typeface="宋体" pitchFamily="2" charset="-122"/>
              </a:rPr>
              <a:t>年，正式批准研制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en-US" altLang="zh-CN" dirty="0" smtClean="0">
                <a:latin typeface="宋体" pitchFamily="2" charset="-122"/>
              </a:rPr>
              <a:t>2000</a:t>
            </a:r>
            <a:r>
              <a:rPr lang="zh-CN" altLang="en-US" dirty="0" smtClean="0">
                <a:latin typeface="宋体" pitchFamily="2" charset="-122"/>
              </a:rPr>
              <a:t>年开始工作，</a:t>
            </a:r>
            <a:r>
              <a:rPr lang="en-US" altLang="zh-CN" dirty="0" smtClean="0">
                <a:latin typeface="宋体" pitchFamily="2" charset="-122"/>
              </a:rPr>
              <a:t>2007</a:t>
            </a:r>
            <a:r>
              <a:rPr lang="zh-CN" altLang="en-US" dirty="0" smtClean="0">
                <a:latin typeface="宋体" pitchFamily="2" charset="-122"/>
              </a:rPr>
              <a:t>年完成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zh-CN" altLang="en-US" dirty="0" smtClean="0">
                <a:latin typeface="宋体" pitchFamily="2" charset="-122"/>
              </a:rPr>
              <a:t>双星定位体制，三颗地球静止轨道卫星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北斗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代：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en-US" altLang="zh-CN" dirty="0" smtClean="0">
                <a:latin typeface="宋体" pitchFamily="2" charset="-122"/>
              </a:rPr>
              <a:t>2004</a:t>
            </a:r>
            <a:r>
              <a:rPr lang="zh-CN" altLang="en-US" dirty="0" smtClean="0">
                <a:latin typeface="宋体" pitchFamily="2" charset="-122"/>
              </a:rPr>
              <a:t>年，正式立项研制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en-US" altLang="zh-CN" dirty="0" smtClean="0">
                <a:latin typeface="宋体" pitchFamily="2" charset="-122"/>
              </a:rPr>
              <a:t>2012</a:t>
            </a:r>
            <a:r>
              <a:rPr lang="zh-CN" altLang="en-US" dirty="0" smtClean="0">
                <a:latin typeface="宋体" pitchFamily="2" charset="-122"/>
              </a:rPr>
              <a:t>年，亚太地区正式运行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en-US" altLang="zh-CN" dirty="0" smtClean="0">
                <a:latin typeface="宋体" pitchFamily="2" charset="-122"/>
              </a:rPr>
              <a:t>2020</a:t>
            </a:r>
            <a:r>
              <a:rPr lang="zh-CN" altLang="en-US" dirty="0" smtClean="0">
                <a:latin typeface="宋体" pitchFamily="2" charset="-122"/>
              </a:rPr>
              <a:t>年，计划全球运行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4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BEIDOU</a:t>
            </a:r>
            <a:r>
              <a:rPr lang="zh-CN" altLang="en-US" dirty="0" smtClean="0"/>
              <a:t>系统的信号体制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信号体制：码分多址</a:t>
            </a:r>
            <a:endParaRPr lang="en-US" altLang="zh-CN" dirty="0" smtClean="0"/>
          </a:p>
          <a:p>
            <a:r>
              <a:rPr lang="zh-CN" altLang="en-US" dirty="0"/>
              <a:t>频</a:t>
            </a:r>
            <a:r>
              <a:rPr lang="zh-CN" altLang="en-US" dirty="0" smtClean="0"/>
              <a:t>点：</a:t>
            </a:r>
            <a:r>
              <a:rPr lang="en-US" altLang="zh-CN" dirty="0" smtClean="0"/>
              <a:t>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B3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052767" cy="35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8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BEIDOU</a:t>
            </a:r>
            <a:r>
              <a:rPr lang="zh-CN" altLang="en-US" dirty="0" smtClean="0"/>
              <a:t>系统的星座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400" dirty="0">
                <a:latin typeface="宋体" pitchFamily="2" charset="-122"/>
                <a:sym typeface="Arial" pitchFamily="34" charset="0"/>
              </a:rPr>
              <a:t>空间段</a:t>
            </a:r>
            <a:r>
              <a:rPr lang="zh-CN" altLang="en-US" sz="1400" dirty="0" smtClean="0">
                <a:latin typeface="宋体" pitchFamily="2" charset="-122"/>
                <a:sym typeface="Arial" pitchFamily="34" charset="0"/>
              </a:rPr>
              <a:t>：</a:t>
            </a:r>
            <a:endParaRPr lang="en-US" altLang="zh-CN" sz="14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5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颗静止轨道卫星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(GEO) </a:t>
            </a:r>
            <a:endParaRPr lang="en-US" altLang="zh-CN" sz="12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27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颗中轨卫星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(MEO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)</a:t>
            </a: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3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颗倾斜同步卫星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(IGSO)</a:t>
            </a:r>
          </a:p>
          <a:p>
            <a:pPr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en-US" altLang="zh-CN" sz="1400" dirty="0">
                <a:latin typeface="宋体" pitchFamily="2" charset="-122"/>
                <a:sym typeface="Arial" pitchFamily="34" charset="0"/>
              </a:rPr>
              <a:t>MEO</a:t>
            </a:r>
            <a:r>
              <a:rPr lang="zh-CN" altLang="en-US" sz="1400" dirty="0" smtClean="0">
                <a:latin typeface="宋体" pitchFamily="2" charset="-122"/>
                <a:sym typeface="Arial" pitchFamily="34" charset="0"/>
              </a:rPr>
              <a:t>：</a:t>
            </a:r>
            <a:endParaRPr lang="en-US" altLang="zh-CN" sz="14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轨道面：   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3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个轨道面，两两之间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120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度</a:t>
            </a:r>
            <a:endParaRPr lang="en-US" altLang="zh-CN" sz="12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卫星角距： 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60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度</a:t>
            </a:r>
            <a:endParaRPr lang="en-US" altLang="zh-CN" sz="12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轨道倾角： 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55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度</a:t>
            </a:r>
            <a:endParaRPr lang="en-US" altLang="zh-CN" sz="12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轨道高度： 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21500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公里</a:t>
            </a:r>
            <a:endParaRPr lang="en-US" altLang="zh-CN" sz="12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轨道周期： </a:t>
            </a:r>
            <a:r>
              <a:rPr lang="en-US" altLang="zh-CN" sz="1200" dirty="0" smtClean="0">
                <a:latin typeface="宋体" pitchFamily="2" charset="-122"/>
                <a:sym typeface="Arial" pitchFamily="34" charset="0"/>
              </a:rPr>
              <a:t>12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小时</a:t>
            </a:r>
            <a:endParaRPr lang="zh-CN" altLang="en-US" sz="1200" dirty="0">
              <a:latin typeface="宋体" pitchFamily="2" charset="-122"/>
              <a:sym typeface="Arial" pitchFamily="34" charset="0"/>
            </a:endParaRPr>
          </a:p>
          <a:p>
            <a:pPr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en-US" altLang="zh-CN" sz="1400" dirty="0">
                <a:latin typeface="宋体" pitchFamily="2" charset="-122"/>
                <a:sym typeface="Arial" pitchFamily="34" charset="0"/>
              </a:rPr>
              <a:t>IGSO</a:t>
            </a:r>
            <a:r>
              <a:rPr lang="zh-CN" altLang="en-US" sz="1400" dirty="0" smtClean="0">
                <a:latin typeface="宋体" pitchFamily="2" charset="-122"/>
                <a:sym typeface="Arial" pitchFamily="34" charset="0"/>
              </a:rPr>
              <a:t>：</a:t>
            </a:r>
            <a:endParaRPr lang="en-US" altLang="zh-CN" sz="1400" dirty="0" smtClean="0">
              <a:latin typeface="宋体" pitchFamily="2" charset="-122"/>
              <a:sym typeface="Arial" pitchFamily="34" charset="0"/>
            </a:endParaRPr>
          </a:p>
          <a:p>
            <a:pPr lvl="1">
              <a:lnSpc>
                <a:spcPct val="170000"/>
              </a:lnSpc>
              <a:buSzPct val="75000"/>
              <a:buFont typeface="Wingdings" pitchFamily="2" charset="2"/>
              <a:buChar char="Ø"/>
            </a:pP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为了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满足高纬度地区信号增强需求，增设了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3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颗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IGSO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轨道卫星。高度和静止轨道卫星相同，</a:t>
            </a:r>
            <a:r>
              <a:rPr lang="zh-CN" altLang="en-US" sz="1200" dirty="0" smtClean="0">
                <a:latin typeface="宋体" pitchFamily="2" charset="-122"/>
                <a:sym typeface="Arial" pitchFamily="34" charset="0"/>
              </a:rPr>
              <a:t>但纬度不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为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0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，克服了</a:t>
            </a:r>
            <a:r>
              <a:rPr lang="en-US" altLang="zh-CN" sz="1200" dirty="0">
                <a:latin typeface="宋体" pitchFamily="2" charset="-122"/>
                <a:sym typeface="Arial" pitchFamily="34" charset="0"/>
              </a:rPr>
              <a:t>GEO</a:t>
            </a:r>
            <a:r>
              <a:rPr lang="zh-CN" altLang="en-US" sz="1200" dirty="0">
                <a:latin typeface="宋体" pitchFamily="2" charset="-122"/>
                <a:sym typeface="Arial" pitchFamily="34" charset="0"/>
              </a:rPr>
              <a:t>卫星在高纬度地区仰角过低的问题，可以对高纬度地区进行有效的信号增强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2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四种系统的对比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80245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1440160"/>
                <a:gridCol w="1800200"/>
                <a:gridCol w="1656184"/>
                <a:gridCol w="188255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GPS</a:t>
                      </a:r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GLONASS</a:t>
                      </a:r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GALILEO</a:t>
                      </a:r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BEIDOU</a:t>
                      </a:r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卫星数量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轨道面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轨道类型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GEO+MEO+IGSO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轨道高度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轨道倾角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单轨卫星数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卫星角距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r>
                        <a:rPr lang="zh-CN" altLang="en-US" dirty="0" smtClean="0"/>
                        <a:t>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r>
                        <a:rPr lang="zh-CN" altLang="en-US" dirty="0" smtClean="0"/>
                        <a:t>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轨道周期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58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55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信号体制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FDMA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CDMA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授时精度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L1/L2/L5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L1/L2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L1/E5/E6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B1/B2/B3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四种系统的频率占用情况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57313"/>
            <a:ext cx="92011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7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的定位原理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851920" y="3645024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太阳形 3"/>
          <p:cNvSpPr/>
          <p:nvPr/>
        </p:nvSpPr>
        <p:spPr>
          <a:xfrm>
            <a:off x="1835696" y="1556792"/>
            <a:ext cx="432048" cy="3600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太阳形 5"/>
          <p:cNvSpPr/>
          <p:nvPr/>
        </p:nvSpPr>
        <p:spPr>
          <a:xfrm>
            <a:off x="4067944" y="908720"/>
            <a:ext cx="432048" cy="3600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太阳形 6"/>
          <p:cNvSpPr/>
          <p:nvPr/>
        </p:nvSpPr>
        <p:spPr>
          <a:xfrm>
            <a:off x="6516216" y="1484784"/>
            <a:ext cx="432048" cy="3600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卫星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0657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卫星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4248" y="10527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卫星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>
          <a:xfrm>
            <a:off x="1094282" y="4346925"/>
            <a:ext cx="6715593" cy="1274386"/>
          </a:xfrm>
          <a:custGeom>
            <a:avLst/>
            <a:gdLst>
              <a:gd name="connsiteX0" fmla="*/ 0 w 6715593"/>
              <a:gd name="connsiteY0" fmla="*/ 1199436 h 1274386"/>
              <a:gd name="connsiteX1" fmla="*/ 1274164 w 6715593"/>
              <a:gd name="connsiteY1" fmla="*/ 240065 h 1274386"/>
              <a:gd name="connsiteX2" fmla="*/ 3102964 w 6715593"/>
              <a:gd name="connsiteY2" fmla="*/ 223 h 1274386"/>
              <a:gd name="connsiteX3" fmla="*/ 5081666 w 6715593"/>
              <a:gd name="connsiteY3" fmla="*/ 225075 h 1274386"/>
              <a:gd name="connsiteX4" fmla="*/ 6715593 w 6715593"/>
              <a:gd name="connsiteY4" fmla="*/ 1274386 h 12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93" h="1274386">
                <a:moveTo>
                  <a:pt x="0" y="1199436"/>
                </a:moveTo>
                <a:cubicBezTo>
                  <a:pt x="378501" y="819685"/>
                  <a:pt x="757003" y="439934"/>
                  <a:pt x="1274164" y="240065"/>
                </a:cubicBezTo>
                <a:cubicBezTo>
                  <a:pt x="1791325" y="40196"/>
                  <a:pt x="2468380" y="2721"/>
                  <a:pt x="3102964" y="223"/>
                </a:cubicBezTo>
                <a:cubicBezTo>
                  <a:pt x="3737548" y="-2275"/>
                  <a:pt x="4479561" y="12715"/>
                  <a:pt x="5081666" y="225075"/>
                </a:cubicBezTo>
                <a:cubicBezTo>
                  <a:pt x="5683771" y="437435"/>
                  <a:pt x="6199682" y="855910"/>
                  <a:pt x="6715593" y="127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259874" y="4005064"/>
            <a:ext cx="384134" cy="269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5721471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如果已知卫星的位置，同时可以测量得到被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到卫星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的距离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，则通过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三球交会，可以得到一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个被测点位置所在的球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测量误差导致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00608" y="-1179512"/>
            <a:ext cx="6120680" cy="6048672"/>
            <a:chOff x="-900608" y="-1179512"/>
            <a:chExt cx="6120680" cy="6048672"/>
          </a:xfrm>
        </p:grpSpPr>
        <p:sp>
          <p:nvSpPr>
            <p:cNvPr id="15" name="椭圆 14"/>
            <p:cNvSpPr/>
            <p:nvPr/>
          </p:nvSpPr>
          <p:spPr>
            <a:xfrm>
              <a:off x="-900608" y="-1179512"/>
              <a:ext cx="6120680" cy="60486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51720" y="1736812"/>
              <a:ext cx="2340260" cy="240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331640" y="-1755576"/>
            <a:ext cx="6120680" cy="6048672"/>
            <a:chOff x="1331640" y="-1755576"/>
            <a:chExt cx="6120680" cy="6048672"/>
          </a:xfrm>
        </p:grpSpPr>
        <p:sp>
          <p:nvSpPr>
            <p:cNvPr id="16" name="椭圆 15"/>
            <p:cNvSpPr/>
            <p:nvPr/>
          </p:nvSpPr>
          <p:spPr>
            <a:xfrm>
              <a:off x="1331640" y="-1755576"/>
              <a:ext cx="6120680" cy="60486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283968" y="1052736"/>
              <a:ext cx="144016" cy="30872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07904" y="-1179512"/>
            <a:ext cx="6120680" cy="6048672"/>
            <a:chOff x="3707904" y="-1179512"/>
            <a:chExt cx="6120680" cy="6048672"/>
          </a:xfrm>
        </p:grpSpPr>
        <p:sp>
          <p:nvSpPr>
            <p:cNvPr id="17" name="椭圆 16"/>
            <p:cNvSpPr/>
            <p:nvPr/>
          </p:nvSpPr>
          <p:spPr>
            <a:xfrm>
              <a:off x="3707904" y="-1179512"/>
              <a:ext cx="6120680" cy="60486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4452078" y="1664804"/>
              <a:ext cx="2316166" cy="24751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0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思考：观测方程组是什么？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r>
              <a:rPr lang="en-US" altLang="zh-CN" sz="3200" dirty="0" smtClean="0">
                <a:solidFill>
                  <a:srgbClr val="0000CC"/>
                </a:solidFill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四要素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）参考站：</a:t>
            </a:r>
            <a:r>
              <a:rPr lang="zh-CN" altLang="en-US" dirty="0" smtClean="0">
                <a:solidFill>
                  <a:schemeClr val="tx1"/>
                </a:solidFill>
              </a:rPr>
              <a:t>卫星的位置在哪？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）观测手段：</a:t>
            </a:r>
            <a:r>
              <a:rPr lang="zh-CN" altLang="en-US" dirty="0" smtClean="0">
                <a:solidFill>
                  <a:schemeClr val="tx1"/>
                </a:solidFill>
              </a:rPr>
              <a:t>观测什么？怎么观测？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）测量方法：</a:t>
            </a:r>
            <a:r>
              <a:rPr lang="zh-CN" altLang="en-US" dirty="0">
                <a:solidFill>
                  <a:schemeClr val="tx1"/>
                </a:solidFill>
              </a:rPr>
              <a:t>测站到卫星的距离如何测量？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en-US" dirty="0">
                <a:solidFill>
                  <a:srgbClr val="0000CC"/>
                </a:solidFill>
              </a:rPr>
              <a:t>）解算方法：</a:t>
            </a:r>
            <a:r>
              <a:rPr lang="zh-CN" altLang="en-US" dirty="0" smtClean="0">
                <a:solidFill>
                  <a:schemeClr val="tx1"/>
                </a:solidFill>
              </a:rPr>
              <a:t>如何解算测站的位置？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）参考系统：</a:t>
            </a:r>
            <a:r>
              <a:rPr lang="zh-CN" altLang="en-US" dirty="0" smtClean="0">
                <a:solidFill>
                  <a:schemeClr val="tx1"/>
                </a:solidFill>
              </a:rPr>
              <a:t>采用什么坐标系统和时间系统？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、卫星定位系统的</a:t>
            </a:r>
            <a:r>
              <a:rPr lang="zh-CN" altLang="en-US" sz="3600" dirty="0" smtClean="0"/>
              <a:t>组成及工作原理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40343401"/>
              </p:ext>
            </p:extLst>
          </p:nvPr>
        </p:nvGraphicFramePr>
        <p:xfrm>
          <a:off x="827584" y="1628800"/>
          <a:ext cx="6912768" cy="41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60648"/>
            <a:ext cx="5145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定位系统包括三个部分</a:t>
            </a:r>
          </a:p>
        </p:txBody>
      </p:sp>
    </p:spTree>
    <p:extLst>
      <p:ext uri="{BB962C8B-B14F-4D97-AF65-F5344CB8AC3E}">
        <p14:creationId xmlns:p14="http://schemas.microsoft.com/office/powerpoint/2010/main" val="4165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</TotalTime>
  <Words>2080</Words>
  <Application>Microsoft Office PowerPoint</Application>
  <PresentationFormat>全屏显示(4:3)</PresentationFormat>
  <Paragraphs>418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回顾</vt:lpstr>
      <vt:lpstr>第一篇 卫星定位导航原理与方法 第一节 系统组成及主要的卫星定位系统</vt:lpstr>
      <vt:lpstr>课程内容</vt:lpstr>
      <vt:lpstr>一、GNSS的定位原理</vt:lpstr>
      <vt:lpstr>PowerPoint 演示文稿</vt:lpstr>
      <vt:lpstr>思考：观测方程组是什么？</vt:lpstr>
      <vt:lpstr>需要解决的问题—四要素</vt:lpstr>
      <vt:lpstr>二、卫星定位系统的组成及工作原理</vt:lpstr>
      <vt:lpstr>PowerPoint 演示文稿</vt:lpstr>
      <vt:lpstr>2.1 空间GNSS卫星</vt:lpstr>
      <vt:lpstr>2.2 地面监控部分</vt:lpstr>
      <vt:lpstr>PowerPoint 演示文稿</vt:lpstr>
      <vt:lpstr>地面监控系统的工作程序</vt:lpstr>
      <vt:lpstr>监测站</vt:lpstr>
      <vt:lpstr>主控站</vt:lpstr>
      <vt:lpstr>注入站</vt:lpstr>
      <vt:lpstr>2.3 用户接收部分</vt:lpstr>
      <vt:lpstr>GNSS接收机的分类</vt:lpstr>
      <vt:lpstr>PowerPoint 演示文稿</vt:lpstr>
      <vt:lpstr>再看四大要素</vt:lpstr>
      <vt:lpstr>三、主要的卫星定位导航系统</vt:lpstr>
      <vt:lpstr>全球主要卫星定位系统</vt:lpstr>
      <vt:lpstr>3.1 美国GPS全球定位系统</vt:lpstr>
      <vt:lpstr>GPS系统的升级之路</vt:lpstr>
      <vt:lpstr>GPS系统的信号体制</vt:lpstr>
      <vt:lpstr>GPS系统的星座情况</vt:lpstr>
      <vt:lpstr>GNSS在轨卫星情况</vt:lpstr>
      <vt:lpstr>PowerPoint 演示文稿</vt:lpstr>
      <vt:lpstr>3.2 俄罗斯GLONASS系统</vt:lpstr>
      <vt:lpstr>GLONASS系统的信号体制</vt:lpstr>
      <vt:lpstr>GLONASS系统的星座</vt:lpstr>
      <vt:lpstr>3.3 欧洲GALILEO系统</vt:lpstr>
      <vt:lpstr>GALILEO系统的信号体制</vt:lpstr>
      <vt:lpstr>GALILEO系统的星座</vt:lpstr>
      <vt:lpstr>3.4 中国BEIDOU系统</vt:lpstr>
      <vt:lpstr>BEIDOU系统的信号体制</vt:lpstr>
      <vt:lpstr>BEIDOU系统的星座</vt:lpstr>
      <vt:lpstr>3.5 四种系统的对比</vt:lpstr>
      <vt:lpstr>四种系统的频率占用情况</vt:lpstr>
      <vt:lpstr>本节结束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濮国梁</cp:lastModifiedBy>
  <cp:revision>156</cp:revision>
  <dcterms:created xsi:type="dcterms:W3CDTF">2014-02-15T02:28:57Z</dcterms:created>
  <dcterms:modified xsi:type="dcterms:W3CDTF">2017-02-22T06:36:59Z</dcterms:modified>
</cp:coreProperties>
</file>