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9"/>
  </p:notesMasterIdLst>
  <p:sldIdLst>
    <p:sldId id="256" r:id="rId2"/>
    <p:sldId id="599" r:id="rId3"/>
    <p:sldId id="600" r:id="rId4"/>
    <p:sldId id="257" r:id="rId5"/>
    <p:sldId id="471" r:id="rId6"/>
    <p:sldId id="510" r:id="rId7"/>
    <p:sldId id="513" r:id="rId8"/>
    <p:sldId id="514" r:id="rId9"/>
    <p:sldId id="519" r:id="rId10"/>
    <p:sldId id="509" r:id="rId11"/>
    <p:sldId id="592" r:id="rId12"/>
    <p:sldId id="593" r:id="rId13"/>
    <p:sldId id="594" r:id="rId14"/>
    <p:sldId id="596" r:id="rId15"/>
    <p:sldId id="515" r:id="rId16"/>
    <p:sldId id="516" r:id="rId17"/>
    <p:sldId id="517" r:id="rId18"/>
    <p:sldId id="532" r:id="rId19"/>
    <p:sldId id="521" r:id="rId20"/>
    <p:sldId id="522" r:id="rId21"/>
    <p:sldId id="597" r:id="rId22"/>
    <p:sldId id="533" r:id="rId23"/>
    <p:sldId id="523" r:id="rId24"/>
    <p:sldId id="534" r:id="rId25"/>
    <p:sldId id="525" r:id="rId26"/>
    <p:sldId id="524" r:id="rId27"/>
    <p:sldId id="591" r:id="rId28"/>
    <p:sldId id="526" r:id="rId29"/>
    <p:sldId id="589" r:id="rId30"/>
    <p:sldId id="520" r:id="rId31"/>
    <p:sldId id="486" r:id="rId32"/>
    <p:sldId id="499" r:id="rId33"/>
    <p:sldId id="501" r:id="rId34"/>
    <p:sldId id="619" r:id="rId35"/>
    <p:sldId id="620" r:id="rId36"/>
    <p:sldId id="621" r:id="rId37"/>
    <p:sldId id="487" r:id="rId38"/>
    <p:sldId id="489" r:id="rId39"/>
    <p:sldId id="502" r:id="rId40"/>
    <p:sldId id="490" r:id="rId41"/>
    <p:sldId id="491" r:id="rId42"/>
    <p:sldId id="492" r:id="rId43"/>
    <p:sldId id="503" r:id="rId44"/>
    <p:sldId id="493" r:id="rId45"/>
    <p:sldId id="505" r:id="rId46"/>
    <p:sldId id="494" r:id="rId47"/>
    <p:sldId id="535" r:id="rId48"/>
    <p:sldId id="536" r:id="rId49"/>
    <p:sldId id="495" r:id="rId50"/>
    <p:sldId id="496" r:id="rId51"/>
    <p:sldId id="539" r:id="rId52"/>
    <p:sldId id="617" r:id="rId53"/>
    <p:sldId id="540" r:id="rId54"/>
    <p:sldId id="616" r:id="rId55"/>
    <p:sldId id="609" r:id="rId56"/>
    <p:sldId id="614" r:id="rId57"/>
    <p:sldId id="541" r:id="rId58"/>
    <p:sldId id="615" r:id="rId59"/>
    <p:sldId id="610" r:id="rId60"/>
    <p:sldId id="611" r:id="rId61"/>
    <p:sldId id="542" r:id="rId62"/>
    <p:sldId id="622" r:id="rId63"/>
    <p:sldId id="613" r:id="rId64"/>
    <p:sldId id="612" r:id="rId65"/>
    <p:sldId id="603" r:id="rId66"/>
    <p:sldId id="472" r:id="rId67"/>
    <p:sldId id="473" r:id="rId68"/>
    <p:sldId id="474" r:id="rId69"/>
    <p:sldId id="584" r:id="rId70"/>
    <p:sldId id="476" r:id="rId71"/>
    <p:sldId id="582" r:id="rId72"/>
    <p:sldId id="547" r:id="rId73"/>
    <p:sldId id="585" r:id="rId74"/>
    <p:sldId id="546" r:id="rId75"/>
    <p:sldId id="548" r:id="rId76"/>
    <p:sldId id="587" r:id="rId77"/>
    <p:sldId id="588" r:id="rId78"/>
    <p:sldId id="586" r:id="rId79"/>
    <p:sldId id="563" r:id="rId80"/>
    <p:sldId id="565" r:id="rId81"/>
    <p:sldId id="566" r:id="rId82"/>
    <p:sldId id="567" r:id="rId83"/>
    <p:sldId id="568" r:id="rId84"/>
    <p:sldId id="569" r:id="rId85"/>
    <p:sldId id="570" r:id="rId86"/>
    <p:sldId id="571" r:id="rId87"/>
    <p:sldId id="572" r:id="rId88"/>
    <p:sldId id="573" r:id="rId89"/>
    <p:sldId id="578" r:id="rId90"/>
    <p:sldId id="579" r:id="rId91"/>
    <p:sldId id="623" r:id="rId92"/>
    <p:sldId id="341" r:id="rId93"/>
    <p:sldId id="342" r:id="rId94"/>
    <p:sldId id="343" r:id="rId95"/>
    <p:sldId id="345" r:id="rId96"/>
    <p:sldId id="346" r:id="rId97"/>
    <p:sldId id="348" r:id="rId98"/>
    <p:sldId id="350" r:id="rId99"/>
    <p:sldId id="351" r:id="rId100"/>
    <p:sldId id="352" r:id="rId101"/>
    <p:sldId id="353" r:id="rId102"/>
    <p:sldId id="354" r:id="rId103"/>
    <p:sldId id="355" r:id="rId104"/>
    <p:sldId id="356" r:id="rId105"/>
    <p:sldId id="258" r:id="rId106"/>
    <p:sldId id="604" r:id="rId107"/>
    <p:sldId id="624" r:id="rId10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69620" autoAdjust="0"/>
  </p:normalViewPr>
  <p:slideViewPr>
    <p:cSldViewPr>
      <p:cViewPr>
        <p:scale>
          <a:sx n="87" d="100"/>
          <a:sy n="87" d="100"/>
        </p:scale>
        <p:origin x="780"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5.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6.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emf"/><Relationship Id="rId4"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10" Type="http://schemas.openxmlformats.org/officeDocument/2006/relationships/image" Target="../media/image19.wmf"/><Relationship Id="rId4" Type="http://schemas.openxmlformats.org/officeDocument/2006/relationships/image" Target="../media/image13.wmf"/><Relationship Id="rId9"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84859E-B5DE-4D2A-BE77-75767300FE90}" type="datetimeFigureOut">
              <a:rPr lang="zh-CN" altLang="en-US" smtClean="0"/>
              <a:t>2017/3/9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C7FFE3-5F16-4757-8986-F7D2ECE2FC84}" type="slidenum">
              <a:rPr lang="zh-CN" altLang="en-US" smtClean="0"/>
              <a:t>‹#›</a:t>
            </a:fld>
            <a:endParaRPr lang="zh-CN" altLang="en-US"/>
          </a:p>
        </p:txBody>
      </p:sp>
    </p:spTree>
    <p:extLst>
      <p:ext uri="{BB962C8B-B14F-4D97-AF65-F5344CB8AC3E}">
        <p14:creationId xmlns:p14="http://schemas.microsoft.com/office/powerpoint/2010/main" val="2330585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a:t>
            </a:r>
            <a:r>
              <a:rPr lang="zh-CN" altLang="en-US" dirty="0" smtClean="0"/>
              <a:t>波段：卫星定位导航；</a:t>
            </a:r>
            <a:r>
              <a:rPr lang="en-US" altLang="zh-CN" dirty="0" smtClean="0"/>
              <a:t>S</a:t>
            </a:r>
            <a:r>
              <a:rPr lang="zh-CN" altLang="en-US" dirty="0" smtClean="0"/>
              <a:t>波段、</a:t>
            </a:r>
            <a:r>
              <a:rPr lang="en-US" altLang="zh-CN" dirty="0" smtClean="0"/>
              <a:t>C</a:t>
            </a:r>
            <a:r>
              <a:rPr lang="zh-CN" altLang="en-US" dirty="0" smtClean="0"/>
              <a:t>波段、</a:t>
            </a:r>
            <a:r>
              <a:rPr lang="en-US" altLang="zh-CN" dirty="0" smtClean="0"/>
              <a:t>X</a:t>
            </a:r>
            <a:r>
              <a:rPr lang="zh-CN" altLang="en-US" dirty="0" smtClean="0"/>
              <a:t>波段：各种雷达、地面和星地微波通信；</a:t>
            </a:r>
            <a:r>
              <a:rPr lang="en-US" altLang="zh-CN" dirty="0" smtClean="0"/>
              <a:t>Ku</a:t>
            </a:r>
            <a:r>
              <a:rPr lang="zh-CN" altLang="en-US" dirty="0" smtClean="0"/>
              <a:t>、</a:t>
            </a:r>
            <a:r>
              <a:rPr lang="en-US" altLang="zh-CN" dirty="0" smtClean="0"/>
              <a:t>K</a:t>
            </a:r>
            <a:r>
              <a:rPr lang="zh-CN" altLang="en-US" dirty="0" smtClean="0"/>
              <a:t>、</a:t>
            </a:r>
            <a:r>
              <a:rPr lang="en-US" altLang="zh-CN" dirty="0" err="1" smtClean="0"/>
              <a:t>Ka</a:t>
            </a:r>
            <a:r>
              <a:rPr lang="zh-CN" altLang="en-US" dirty="0" smtClean="0"/>
              <a:t>波段：星地微波通信；</a:t>
            </a:r>
            <a:r>
              <a:rPr lang="en-US" altLang="zh-CN" dirty="0" err="1" smtClean="0"/>
              <a:t>Ka</a:t>
            </a:r>
            <a:r>
              <a:rPr lang="zh-CN" altLang="en-US" dirty="0" smtClean="0"/>
              <a:t>以上：星间宽带微波通信</a:t>
            </a:r>
            <a:endParaRPr lang="zh-CN" altLang="en-US" dirty="0"/>
          </a:p>
        </p:txBody>
      </p:sp>
      <p:sp>
        <p:nvSpPr>
          <p:cNvPr id="4" name="灯片编号占位符 3"/>
          <p:cNvSpPr>
            <a:spLocks noGrp="1"/>
          </p:cNvSpPr>
          <p:nvPr>
            <p:ph type="sldNum" sz="quarter" idx="10"/>
          </p:nvPr>
        </p:nvSpPr>
        <p:spPr/>
        <p:txBody>
          <a:bodyPr/>
          <a:lstStyle/>
          <a:p>
            <a:fld id="{57C7FFE3-5F16-4757-8986-F7D2ECE2FC84}" type="slidenum">
              <a:rPr lang="zh-CN" altLang="en-US" smtClean="0"/>
              <a:t>9</a:t>
            </a:fld>
            <a:endParaRPr lang="zh-CN" altLang="en-US"/>
          </a:p>
        </p:txBody>
      </p:sp>
    </p:spTree>
    <p:extLst>
      <p:ext uri="{BB962C8B-B14F-4D97-AF65-F5344CB8AC3E}">
        <p14:creationId xmlns:p14="http://schemas.microsoft.com/office/powerpoint/2010/main" val="1265521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BD6C91-E88C-42EC-AD1E-E5A102DC6C8C}" type="slidenum">
              <a:rPr lang="en-US" altLang="zh-CN"/>
              <a:pPr/>
              <a:t>15</a:t>
            </a:fld>
            <a:endParaRPr lang="en-US" altLang="zh-CN"/>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2561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6D4F7-EA12-45A8-BFBD-4A8D7D20D3DE}" type="slidenum">
              <a:rPr lang="en-US" altLang="zh-CN"/>
              <a:pPr/>
              <a:t>16</a:t>
            </a:fld>
            <a:endParaRPr lang="en-US"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96436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789828-544C-4FFD-B938-BB564C991547}" type="slidenum">
              <a:rPr lang="en-US" altLang="zh-CN"/>
              <a:pPr/>
              <a:t>71</a:t>
            </a:fld>
            <a:endParaRPr lang="en-US" altLang="zh-CN"/>
          </a:p>
        </p:txBody>
      </p:sp>
      <p:sp>
        <p:nvSpPr>
          <p:cNvPr id="1310722" name="Rectangle 2"/>
          <p:cNvSpPr>
            <a:spLocks noGrp="1" noRot="1" noChangeAspect="1" noChangeArrowheads="1" noTextEdit="1"/>
          </p:cNvSpPr>
          <p:nvPr>
            <p:ph type="sldImg"/>
          </p:nvPr>
        </p:nvSpPr>
        <p:spPr>
          <a:xfrm>
            <a:off x="1155700" y="703263"/>
            <a:ext cx="4584700" cy="3438525"/>
          </a:xfrm>
          <a:ln/>
        </p:spPr>
      </p:sp>
      <p:sp>
        <p:nvSpPr>
          <p:cNvPr id="1310723" name="Rectangle 3"/>
          <p:cNvSpPr>
            <a:spLocks noGrp="1" noChangeArrowheads="1"/>
          </p:cNvSpPr>
          <p:nvPr>
            <p:ph type="body" idx="1"/>
          </p:nvPr>
        </p:nvSpPr>
        <p:spPr>
          <a:xfrm>
            <a:off x="939496" y="4350727"/>
            <a:ext cx="5015387" cy="4142642"/>
          </a:xfrm>
        </p:spPr>
        <p:txBody>
          <a:bodyPr lIns="85512" tIns="42756" rIns="85512" bIns="42756"/>
          <a:lstStyle/>
          <a:p>
            <a:r>
              <a:rPr lang="zh-CN" altLang="en-US"/>
              <a:t>大气结构非常复杂，这里主要介绍电离层对</a:t>
            </a:r>
            <a:r>
              <a:rPr lang="en-US" altLang="zh-CN"/>
              <a:t>GPS</a:t>
            </a:r>
            <a:r>
              <a:rPr lang="zh-CN" altLang="en-US"/>
              <a:t>信号的影响。</a:t>
            </a:r>
          </a:p>
          <a:p>
            <a:r>
              <a:rPr lang="en-US" altLang="zh-CN"/>
              <a:t>GPS</a:t>
            </a:r>
            <a:r>
              <a:rPr lang="zh-CN" altLang="en-US"/>
              <a:t>信号在电离层中传播时，速度和传播路径都会发生变化。</a:t>
            </a:r>
          </a:p>
          <a:p>
            <a:endParaRPr lang="en-US" altLang="zh-CN"/>
          </a:p>
        </p:txBody>
      </p:sp>
    </p:spTree>
    <p:extLst>
      <p:ext uri="{BB962C8B-B14F-4D97-AF65-F5344CB8AC3E}">
        <p14:creationId xmlns:p14="http://schemas.microsoft.com/office/powerpoint/2010/main" val="4002031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B45003-3AF7-456E-8F9D-4895CFB24DCA}" type="slidenum">
              <a:rPr lang="en-US" altLang="zh-CN"/>
              <a:pPr/>
              <a:t>79</a:t>
            </a:fld>
            <a:endParaRPr lang="en-US" altLang="zh-CN"/>
          </a:p>
        </p:txBody>
      </p:sp>
      <p:sp>
        <p:nvSpPr>
          <p:cNvPr id="1312770" name="Rectangle 2"/>
          <p:cNvSpPr>
            <a:spLocks noGrp="1" noRot="1" noChangeAspect="1" noChangeArrowheads="1" noTextEdit="1"/>
          </p:cNvSpPr>
          <p:nvPr>
            <p:ph type="sldImg"/>
          </p:nvPr>
        </p:nvSpPr>
        <p:spPr>
          <a:xfrm>
            <a:off x="1155700" y="703263"/>
            <a:ext cx="4584700" cy="3438525"/>
          </a:xfrm>
          <a:ln/>
        </p:spPr>
      </p:sp>
      <p:sp>
        <p:nvSpPr>
          <p:cNvPr id="1312771" name="Rectangle 3"/>
          <p:cNvSpPr>
            <a:spLocks noGrp="1" noChangeArrowheads="1"/>
          </p:cNvSpPr>
          <p:nvPr>
            <p:ph type="body" idx="1"/>
          </p:nvPr>
        </p:nvSpPr>
        <p:spPr>
          <a:xfrm>
            <a:off x="939496" y="4350727"/>
            <a:ext cx="5015387" cy="4142642"/>
          </a:xfrm>
        </p:spPr>
        <p:txBody>
          <a:bodyPr lIns="85512" tIns="42756" rIns="85512" bIns="42756"/>
          <a:lstStyle/>
          <a:p>
            <a:r>
              <a:rPr lang="en-US" altLang="zh-CN"/>
              <a:t>GPS</a:t>
            </a:r>
            <a:r>
              <a:rPr lang="zh-CN" altLang="en-US"/>
              <a:t>信号由载波、测距码和导航电文三部分所组成。</a:t>
            </a:r>
          </a:p>
          <a:p>
            <a:r>
              <a:rPr lang="zh-CN" altLang="en-US"/>
              <a:t>用户可以利用载波和测距码测定卫星到接收机的距离。</a:t>
            </a:r>
          </a:p>
          <a:p>
            <a:r>
              <a:rPr lang="zh-CN" altLang="en-US"/>
              <a:t>载波在电离层中以相速传播，测距码在电离层中以群速传播。</a:t>
            </a:r>
          </a:p>
        </p:txBody>
      </p:sp>
    </p:spTree>
    <p:extLst>
      <p:ext uri="{BB962C8B-B14F-4D97-AF65-F5344CB8AC3E}">
        <p14:creationId xmlns:p14="http://schemas.microsoft.com/office/powerpoint/2010/main" val="2160124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1">
                <a:solidFill>
                  <a:srgbClr val="C00000"/>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400416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1202763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3369452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 2"/>
          <p:cNvSpPr>
            <a:spLocks noGrp="1"/>
          </p:cNvSpPr>
          <p:nvPr>
            <p:ph type="body" sz="half" idx="1"/>
          </p:nvPr>
        </p:nvSpPr>
        <p:spPr>
          <a:xfrm>
            <a:off x="457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 3"/>
          <p:cNvSpPr>
            <a:spLocks noGrp="1"/>
          </p:cNvSpPr>
          <p:nvPr>
            <p:ph sz="half" idx="2"/>
          </p:nvPr>
        </p:nvSpPr>
        <p:spPr>
          <a:xfrm>
            <a:off x="4648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03665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42870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80527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96A2064-D072-4B93-B129-337C1007EB1B}" type="datetimeFigureOut">
              <a:rPr lang="zh-CN" altLang="en-US" smtClean="0"/>
              <a:t>2017/3/9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3906245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96A2064-D072-4B93-B129-337C1007EB1B}" type="datetimeFigureOut">
              <a:rPr lang="zh-CN" altLang="en-US" smtClean="0"/>
              <a:t>2017/3/9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54617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96A2064-D072-4B93-B129-337C1007EB1B}" type="datetimeFigureOut">
              <a:rPr lang="zh-CN" altLang="en-US" smtClean="0"/>
              <a:t>2017/3/9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590630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96A2064-D072-4B93-B129-337C1007EB1B}" type="datetimeFigureOut">
              <a:rPr lang="zh-CN" altLang="en-US" smtClean="0"/>
              <a:t>2017/3/9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786072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96A2064-D072-4B93-B129-337C1007EB1B}" type="datetimeFigureOut">
              <a:rPr lang="zh-CN" altLang="en-US" smtClean="0"/>
              <a:t>2017/3/9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4232055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6A2064-D072-4B93-B129-337C1007EB1B}" type="datetimeFigureOut">
              <a:rPr lang="zh-CN" altLang="en-US" smtClean="0"/>
              <a:t>2017/3/9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374465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6A2064-D072-4B93-B129-337C1007EB1B}" type="datetimeFigureOut">
              <a:rPr lang="zh-CN" altLang="en-US" smtClean="0"/>
              <a:t>2017/3/9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127013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A2064-D072-4B93-B129-337C1007EB1B}" type="datetimeFigureOut">
              <a:rPr lang="zh-CN" altLang="en-US" smtClean="0"/>
              <a:t>2017/3/9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040935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b="1" kern="1200">
          <a:solidFill>
            <a:srgbClr val="C00000"/>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lnSpc>
          <a:spcPct val="150000"/>
        </a:lnSpc>
        <a:spcBef>
          <a:spcPct val="20000"/>
        </a:spcBef>
        <a:buFont typeface="Arial" panose="020B0604020202020204" pitchFamily="34" charset="0"/>
        <a:buChar char="•"/>
        <a:defRPr sz="3200" b="1" kern="1200">
          <a:solidFill>
            <a:srgbClr val="000099"/>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lnSpc>
          <a:spcPct val="150000"/>
        </a:lnSpc>
        <a:spcBef>
          <a:spcPct val="20000"/>
        </a:spcBef>
        <a:buFont typeface="Arial" panose="020B0604020202020204" pitchFamily="34" charset="0"/>
        <a:buChar char="–"/>
        <a:defRPr sz="2800" b="1"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ct val="20000"/>
        </a:spcBef>
        <a:buFont typeface="Arial" panose="020B0604020202020204" pitchFamily="34" charset="0"/>
        <a:buChar char="•"/>
        <a:defRPr sz="2400" b="1"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ct val="20000"/>
        </a:spcBef>
        <a:buFont typeface="Arial" panose="020B0604020202020204" pitchFamily="34" charset="0"/>
        <a:buChar char="–"/>
        <a:defRPr sz="2000" b="1"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ct val="20000"/>
        </a:spcBef>
        <a:buFont typeface="Arial" panose="020B0604020202020204" pitchFamily="34" charset="0"/>
        <a:buChar char="»"/>
        <a:defRPr sz="2000" b="1"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9.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8.emf"/><Relationship Id="rId4" Type="http://schemas.openxmlformats.org/officeDocument/2006/relationships/image" Target="../media/image5.wmf"/><Relationship Id="rId9"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2.bin"/><Relationship Id="rId18" Type="http://schemas.openxmlformats.org/officeDocument/2006/relationships/image" Target="../media/image17.wmf"/><Relationship Id="rId3" Type="http://schemas.openxmlformats.org/officeDocument/2006/relationships/oleObject" Target="../embeddings/oleObject7.bin"/><Relationship Id="rId21" Type="http://schemas.openxmlformats.org/officeDocument/2006/relationships/oleObject" Target="../embeddings/oleObject16.bin"/><Relationship Id="rId7" Type="http://schemas.openxmlformats.org/officeDocument/2006/relationships/oleObject" Target="../embeddings/oleObject9.bin"/><Relationship Id="rId12" Type="http://schemas.openxmlformats.org/officeDocument/2006/relationships/image" Target="../media/image14.wmf"/><Relationship Id="rId17" Type="http://schemas.openxmlformats.org/officeDocument/2006/relationships/oleObject" Target="../embeddings/oleObject14.bin"/><Relationship Id="rId2" Type="http://schemas.openxmlformats.org/officeDocument/2006/relationships/slideLayout" Target="../slideLayouts/slideLayout7.xml"/><Relationship Id="rId16" Type="http://schemas.openxmlformats.org/officeDocument/2006/relationships/image" Target="../media/image16.wmf"/><Relationship Id="rId20" Type="http://schemas.openxmlformats.org/officeDocument/2006/relationships/image" Target="../media/image18.wmf"/><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13.wmf"/><Relationship Id="rId19" Type="http://schemas.openxmlformats.org/officeDocument/2006/relationships/oleObject" Target="../embeddings/oleObject15.bin"/><Relationship Id="rId4" Type="http://schemas.openxmlformats.org/officeDocument/2006/relationships/image" Target="../media/image10.wmf"/><Relationship Id="rId9" Type="http://schemas.openxmlformats.org/officeDocument/2006/relationships/oleObject" Target="../embeddings/oleObject10.bin"/><Relationship Id="rId14" Type="http://schemas.openxmlformats.org/officeDocument/2006/relationships/image" Target="../media/image15.wmf"/><Relationship Id="rId22" Type="http://schemas.openxmlformats.org/officeDocument/2006/relationships/image" Target="../media/image19.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6.wmf"/><Relationship Id="rId5" Type="http://schemas.openxmlformats.org/officeDocument/2006/relationships/oleObject" Target="../embeddings/oleObject18.bin"/><Relationship Id="rId4" Type="http://schemas.openxmlformats.org/officeDocument/2006/relationships/image" Target="../media/image25.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5.wmf"/></Relationships>
</file>

<file path=ppt/slides/_rels/slide58.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42.wmf"/><Relationship Id="rId5" Type="http://schemas.openxmlformats.org/officeDocument/2006/relationships/oleObject" Target="../embeddings/oleObject21.bin"/><Relationship Id="rId4" Type="http://schemas.openxmlformats.org/officeDocument/2006/relationships/image" Target="../media/image41.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3.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5.emf"/><Relationship Id="rId5" Type="http://schemas.openxmlformats.org/officeDocument/2006/relationships/oleObject" Target="../embeddings/oleObject24.bin"/><Relationship Id="rId4" Type="http://schemas.openxmlformats.org/officeDocument/2006/relationships/image" Target="../media/image44.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6.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7.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5.xml"/><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8.bin"/><Relationship Id="rId11" Type="http://schemas.openxmlformats.org/officeDocument/2006/relationships/image" Target="../media/image51.wmf"/><Relationship Id="rId5" Type="http://schemas.openxmlformats.org/officeDocument/2006/relationships/image" Target="../media/image48.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50.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52.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53.wmf"/></Relationships>
</file>

<file path=ppt/slides/_rels/slide82.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55.png"/></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56.png"/></Relationships>
</file>

<file path=ppt/slides/_rels/slide8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59.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pPr>
              <a:lnSpc>
                <a:spcPct val="150000"/>
              </a:lnSpc>
            </a:pPr>
            <a:r>
              <a:rPr lang="zh-CN" altLang="en-US" dirty="0"/>
              <a:t>第一</a:t>
            </a:r>
            <a:r>
              <a:rPr lang="zh-CN" altLang="en-US" dirty="0" smtClean="0"/>
              <a:t>篇 卫星定位导航原理与方法</a:t>
            </a:r>
            <a:r>
              <a:rPr lang="en-US" altLang="zh-CN" dirty="0" smtClean="0"/>
              <a:t/>
            </a:r>
            <a:br>
              <a:rPr lang="en-US" altLang="zh-CN" dirty="0" smtClean="0"/>
            </a:br>
            <a:r>
              <a:rPr lang="zh-CN" altLang="en-US" sz="3200" dirty="0" smtClean="0">
                <a:solidFill>
                  <a:srgbClr val="0000CC"/>
                </a:solidFill>
              </a:rPr>
              <a:t>第</a:t>
            </a:r>
            <a:r>
              <a:rPr lang="zh-CN" altLang="en-US" sz="3200" dirty="0">
                <a:solidFill>
                  <a:srgbClr val="0000CC"/>
                </a:solidFill>
              </a:rPr>
              <a:t>二</a:t>
            </a:r>
            <a:r>
              <a:rPr lang="zh-CN" altLang="en-US" sz="3200" dirty="0" smtClean="0">
                <a:solidFill>
                  <a:srgbClr val="0000CC"/>
                </a:solidFill>
              </a:rPr>
              <a:t>节 卫星定位导航信号</a:t>
            </a:r>
            <a:endParaRPr lang="zh-CN" altLang="en-US" sz="3200" dirty="0">
              <a:solidFill>
                <a:srgbClr val="0000CC"/>
              </a:solidFill>
            </a:endParaRPr>
          </a:p>
        </p:txBody>
      </p:sp>
      <p:sp>
        <p:nvSpPr>
          <p:cNvPr id="3" name="副标题 2"/>
          <p:cNvSpPr>
            <a:spLocks noGrp="1"/>
          </p:cNvSpPr>
          <p:nvPr>
            <p:ph type="subTitle" idx="1"/>
          </p:nvPr>
        </p:nvSpPr>
        <p:spPr/>
        <p:txBody>
          <a:bodyPr/>
          <a:lstStyle/>
          <a:p>
            <a:r>
              <a:rPr lang="zh-CN" altLang="en-US" dirty="0" smtClean="0"/>
              <a:t>濮国梁</a:t>
            </a:r>
            <a:endParaRPr lang="en-US" altLang="zh-CN" dirty="0" smtClean="0"/>
          </a:p>
          <a:p>
            <a:r>
              <a:rPr lang="zh-CN" altLang="en-US" dirty="0" smtClean="0"/>
              <a:t>北京大学工学院</a:t>
            </a:r>
            <a:endParaRPr lang="zh-CN" altLang="en-US" dirty="0"/>
          </a:p>
        </p:txBody>
      </p:sp>
      <p:sp>
        <p:nvSpPr>
          <p:cNvPr id="6" name="TextBox 3"/>
          <p:cNvSpPr txBox="1"/>
          <p:nvPr/>
        </p:nvSpPr>
        <p:spPr>
          <a:xfrm>
            <a:off x="1401902" y="1412776"/>
            <a:ext cx="6340197" cy="707886"/>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dirty="0" smtClean="0">
                <a:latin typeface="华文新魏" panose="02010800040101010101" pitchFamily="2" charset="-122"/>
                <a:ea typeface="华文新魏" panose="02010800040101010101" pitchFamily="2" charset="-122"/>
              </a:rPr>
              <a:t>《</a:t>
            </a:r>
            <a:r>
              <a:rPr lang="zh-CN" altLang="en-US" sz="4000" b="1" dirty="0" smtClean="0">
                <a:latin typeface="华文新魏" panose="02010800040101010101" pitchFamily="2" charset="-122"/>
                <a:ea typeface="华文新魏" panose="02010800040101010101" pitchFamily="2" charset="-122"/>
              </a:rPr>
              <a:t>航空航天定位导航技术</a:t>
            </a:r>
            <a:r>
              <a:rPr lang="en-US" altLang="zh-CN" sz="4000" b="1" dirty="0" smtClean="0">
                <a:latin typeface="华文新魏" panose="02010800040101010101" pitchFamily="2" charset="-122"/>
                <a:ea typeface="华文新魏" panose="02010800040101010101" pitchFamily="2" charset="-122"/>
              </a:rPr>
              <a:t>》</a:t>
            </a:r>
            <a:endParaRPr lang="zh-CN" altLang="en-US" sz="40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344029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en-US" dirty="0" smtClean="0"/>
              <a:t>无线电通信的</a:t>
            </a:r>
            <a:r>
              <a:rPr lang="zh-CN" altLang="en-US" dirty="0"/>
              <a:t>几个</a:t>
            </a:r>
            <a:r>
              <a:rPr lang="zh-CN" altLang="en-US" dirty="0" smtClean="0"/>
              <a:t>特点</a:t>
            </a:r>
            <a:endParaRPr lang="zh-CN" altLang="en-US" dirty="0"/>
          </a:p>
        </p:txBody>
      </p:sp>
      <p:sp>
        <p:nvSpPr>
          <p:cNvPr id="3" name="内容占位符 2"/>
          <p:cNvSpPr>
            <a:spLocks noGrp="1"/>
          </p:cNvSpPr>
          <p:nvPr>
            <p:ph idx="1"/>
          </p:nvPr>
        </p:nvSpPr>
        <p:spPr>
          <a:xfrm>
            <a:off x="323528" y="1600200"/>
            <a:ext cx="8363272" cy="4525963"/>
          </a:xfrm>
        </p:spPr>
        <p:txBody>
          <a:bodyPr>
            <a:normAutofit/>
          </a:bodyPr>
          <a:lstStyle/>
          <a:p>
            <a:pPr marL="0" indent="0">
              <a:lnSpc>
                <a:spcPct val="170000"/>
              </a:lnSpc>
              <a:buNone/>
            </a:pPr>
            <a:r>
              <a:rPr lang="zh-CN" altLang="en-US" sz="2000" dirty="0" smtClean="0"/>
              <a:t>（</a:t>
            </a:r>
            <a:r>
              <a:rPr lang="en-US" altLang="zh-CN" sz="2000" dirty="0" smtClean="0"/>
              <a:t>1</a:t>
            </a:r>
            <a:r>
              <a:rPr lang="zh-CN" altLang="en-US" sz="2000" dirty="0"/>
              <a:t>）</a:t>
            </a:r>
            <a:r>
              <a:rPr lang="zh-CN" altLang="en-US" sz="2000" dirty="0" smtClean="0"/>
              <a:t>收发天线的尺寸与波长成正比，意味着理论上高频波更利于降低天线尺寸（不考虑增益的情况下），使得设备更小型化。</a:t>
            </a:r>
            <a:endParaRPr lang="en-US" altLang="zh-CN" sz="2000" dirty="0" smtClean="0"/>
          </a:p>
          <a:p>
            <a:pPr marL="0" indent="0">
              <a:lnSpc>
                <a:spcPct val="170000"/>
              </a:lnSpc>
              <a:buNone/>
            </a:pPr>
            <a:r>
              <a:rPr lang="zh-CN" altLang="en-US" sz="2000" dirty="0" smtClean="0"/>
              <a:t>（</a:t>
            </a:r>
            <a:r>
              <a:rPr lang="en-US" altLang="zh-CN" sz="2000" dirty="0" smtClean="0"/>
              <a:t>2</a:t>
            </a:r>
            <a:r>
              <a:rPr lang="zh-CN" altLang="en-US" sz="2000" dirty="0" smtClean="0"/>
              <a:t>）高频频谱范围较低频更宽，意味着高频电磁波的频率资源更为丰富。</a:t>
            </a:r>
            <a:endParaRPr lang="en-US" altLang="zh-CN" sz="2000" dirty="0" smtClean="0"/>
          </a:p>
          <a:p>
            <a:pPr marL="0" indent="0">
              <a:lnSpc>
                <a:spcPct val="170000"/>
              </a:lnSpc>
              <a:buNone/>
            </a:pPr>
            <a:r>
              <a:rPr lang="zh-CN" altLang="en-US" sz="2000" dirty="0" smtClean="0"/>
              <a:t>（</a:t>
            </a:r>
            <a:r>
              <a:rPr lang="en-US" altLang="zh-CN" sz="2000" dirty="0" smtClean="0"/>
              <a:t>3</a:t>
            </a:r>
            <a:r>
              <a:rPr lang="zh-CN" altLang="en-US" sz="2000" dirty="0" smtClean="0"/>
              <a:t>）高频电磁波的能量较低频电磁波更大，意味着在同样的传输介质中，高频电磁波传输的距离更远。</a:t>
            </a:r>
            <a:endParaRPr lang="en-US" altLang="zh-CN" sz="2000" dirty="0" smtClean="0"/>
          </a:p>
          <a:p>
            <a:pPr marL="0" indent="0">
              <a:lnSpc>
                <a:spcPct val="170000"/>
              </a:lnSpc>
              <a:buNone/>
            </a:pPr>
            <a:r>
              <a:rPr lang="zh-CN" altLang="en-US" sz="2000" dirty="0" smtClean="0"/>
              <a:t>（</a:t>
            </a:r>
            <a:r>
              <a:rPr lang="en-US" altLang="zh-CN" sz="2000" dirty="0" smtClean="0"/>
              <a:t>4</a:t>
            </a:r>
            <a:r>
              <a:rPr lang="zh-CN" altLang="en-US" sz="2000" dirty="0" smtClean="0"/>
              <a:t>）电磁波的绕射能力与波长成正比，意味着高频电磁波跨越障碍物的能力有限</a:t>
            </a:r>
            <a:endParaRPr lang="zh-CN" altLang="en-US" sz="2000" dirty="0"/>
          </a:p>
        </p:txBody>
      </p:sp>
      <p:sp>
        <p:nvSpPr>
          <p:cNvPr id="4" name="圆角矩形 3"/>
          <p:cNvSpPr/>
          <p:nvPr/>
        </p:nvSpPr>
        <p:spPr>
          <a:xfrm>
            <a:off x="395536" y="5517232"/>
            <a:ext cx="842493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微软雅黑" panose="020B0503020204020204" pitchFamily="34" charset="-122"/>
                <a:ea typeface="微软雅黑" panose="020B0503020204020204" pitchFamily="34" charset="-122"/>
              </a:rPr>
              <a:t>星地之间的无线电通信更倾向于采用高频率的电磁波</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微波</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928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533400" y="1185664"/>
            <a:ext cx="7772400" cy="5123656"/>
          </a:xfrm>
        </p:spPr>
        <p:txBody>
          <a:bodyPr>
            <a:noAutofit/>
          </a:bodyPr>
          <a:lstStyle/>
          <a:p>
            <a:pPr marL="0" indent="0">
              <a:lnSpc>
                <a:spcPct val="160000"/>
              </a:lnSpc>
              <a:buNone/>
            </a:pPr>
            <a:r>
              <a:rPr lang="zh-CN" altLang="en-US" sz="2400" dirty="0">
                <a:solidFill>
                  <a:schemeClr val="tx1"/>
                </a:solidFill>
              </a:rPr>
              <a:t>（</a:t>
            </a:r>
            <a:r>
              <a:rPr lang="en-US" altLang="zh-CN" sz="2400" dirty="0">
                <a:solidFill>
                  <a:schemeClr val="tx1"/>
                </a:solidFill>
              </a:rPr>
              <a:t>3</a:t>
            </a:r>
            <a:r>
              <a:rPr lang="zh-CN" altLang="en-US" sz="2400" dirty="0">
                <a:solidFill>
                  <a:schemeClr val="tx1"/>
                </a:solidFill>
              </a:rPr>
              <a:t>）多路径效应：</a:t>
            </a:r>
            <a:endParaRPr lang="en-US" altLang="zh-CN" sz="2400" dirty="0">
              <a:solidFill>
                <a:schemeClr val="tx1"/>
              </a:solidFill>
            </a:endParaRPr>
          </a:p>
          <a:p>
            <a:pPr lvl="1">
              <a:lnSpc>
                <a:spcPct val="160000"/>
              </a:lnSpc>
            </a:pPr>
            <a:r>
              <a:rPr lang="zh-CN" altLang="en-US" sz="2000" dirty="0"/>
              <a:t>接收机天线除直接收到卫星发射的信号外，还可能收到经天线周围地物一次或多次反射的卫星信号。两种信号迭加，将引起测量参考点位置变化，使观测量产生误差。</a:t>
            </a:r>
            <a:endParaRPr lang="en-US" altLang="zh-CN" sz="2000" dirty="0"/>
          </a:p>
          <a:p>
            <a:pPr>
              <a:lnSpc>
                <a:spcPct val="160000"/>
              </a:lnSpc>
            </a:pPr>
            <a:r>
              <a:rPr lang="zh-CN" altLang="en-US" sz="2400" dirty="0" smtClean="0">
                <a:solidFill>
                  <a:schemeClr val="tx1"/>
                </a:solidFill>
              </a:rPr>
              <a:t>改善措施：</a:t>
            </a:r>
            <a:endParaRPr lang="en-US" altLang="zh-CN" sz="2400" dirty="0" smtClean="0">
              <a:solidFill>
                <a:schemeClr val="tx1"/>
              </a:solidFill>
            </a:endParaRPr>
          </a:p>
          <a:p>
            <a:pPr lvl="1">
              <a:lnSpc>
                <a:spcPct val="160000"/>
              </a:lnSpc>
            </a:pPr>
            <a:r>
              <a:rPr lang="zh-CN" altLang="en-US" sz="2000" dirty="0" smtClean="0">
                <a:solidFill>
                  <a:schemeClr val="tx1"/>
                </a:solidFill>
              </a:rPr>
              <a:t>改变位置，避开较强反射面。</a:t>
            </a:r>
            <a:endParaRPr lang="zh-CN" altLang="en-US" sz="2000" dirty="0">
              <a:solidFill>
                <a:schemeClr val="tx1"/>
              </a:solidFill>
            </a:endParaRPr>
          </a:p>
          <a:p>
            <a:pPr lvl="1">
              <a:lnSpc>
                <a:spcPct val="160000"/>
              </a:lnSpc>
            </a:pPr>
            <a:r>
              <a:rPr lang="zh-CN" altLang="en-US" sz="2000" dirty="0" smtClean="0">
                <a:solidFill>
                  <a:schemeClr val="tx1"/>
                </a:solidFill>
              </a:rPr>
              <a:t>改变天线，选择</a:t>
            </a:r>
            <a:r>
              <a:rPr lang="zh-CN" altLang="en-US" sz="2000" dirty="0">
                <a:solidFill>
                  <a:schemeClr val="tx1"/>
                </a:solidFill>
              </a:rPr>
              <a:t>造型适宜且屏蔽良好的</a:t>
            </a:r>
            <a:r>
              <a:rPr lang="zh-CN" altLang="en-US" sz="2000" dirty="0" smtClean="0">
                <a:solidFill>
                  <a:schemeClr val="tx1"/>
                </a:solidFill>
              </a:rPr>
              <a:t>天线。</a:t>
            </a:r>
            <a:endParaRPr lang="zh-CN" altLang="en-US" sz="2000" dirty="0">
              <a:solidFill>
                <a:schemeClr val="tx1"/>
              </a:solidFill>
            </a:endParaRPr>
          </a:p>
          <a:p>
            <a:pPr lvl="1">
              <a:lnSpc>
                <a:spcPct val="160000"/>
              </a:lnSpc>
            </a:pPr>
            <a:r>
              <a:rPr lang="zh-CN" altLang="en-US" sz="2000" dirty="0" smtClean="0">
                <a:solidFill>
                  <a:schemeClr val="tx1"/>
                </a:solidFill>
              </a:rPr>
              <a:t>延长</a:t>
            </a:r>
            <a:r>
              <a:rPr lang="zh-CN" altLang="en-US" sz="2000" dirty="0">
                <a:solidFill>
                  <a:schemeClr val="tx1"/>
                </a:solidFill>
              </a:rPr>
              <a:t>观测时间，削弱周期性影响。</a:t>
            </a:r>
          </a:p>
          <a:p>
            <a:pPr lvl="1">
              <a:lnSpc>
                <a:spcPct val="160000"/>
              </a:lnSpc>
            </a:pPr>
            <a:r>
              <a:rPr lang="zh-CN" altLang="en-US" sz="2000" dirty="0"/>
              <a:t>改善接收机的电路设计。</a:t>
            </a:r>
          </a:p>
        </p:txBody>
      </p:sp>
      <p:sp>
        <p:nvSpPr>
          <p:cNvPr id="3" name="标题 1"/>
          <p:cNvSpPr>
            <a:spLocks noGrp="1"/>
          </p:cNvSpPr>
          <p:nvPr>
            <p:ph type="title"/>
          </p:nvPr>
        </p:nvSpPr>
        <p:spPr>
          <a:xfrm>
            <a:off x="457200" y="116632"/>
            <a:ext cx="8229600" cy="1143000"/>
          </a:xfrm>
        </p:spPr>
        <p:txBody>
          <a:bodyPr/>
          <a:lstStyle/>
          <a:p>
            <a:r>
              <a:rPr lang="en-US" altLang="zh-CN" dirty="0"/>
              <a:t>3</a:t>
            </a:r>
            <a:r>
              <a:rPr lang="en-US" altLang="zh-CN" dirty="0" smtClean="0"/>
              <a:t>.3 </a:t>
            </a:r>
            <a:r>
              <a:rPr lang="zh-CN" altLang="en-US" dirty="0" smtClean="0"/>
              <a:t>与信号传播有关</a:t>
            </a:r>
            <a:r>
              <a:rPr lang="zh-CN" altLang="en-US" dirty="0"/>
              <a:t>的误差</a:t>
            </a:r>
          </a:p>
        </p:txBody>
      </p:sp>
    </p:spTree>
    <p:extLst>
      <p:ext uri="{BB962C8B-B14F-4D97-AF65-F5344CB8AC3E}">
        <p14:creationId xmlns:p14="http://schemas.microsoft.com/office/powerpoint/2010/main" val="247711881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685800" y="1447800"/>
            <a:ext cx="7772400" cy="4114800"/>
          </a:xfrm>
        </p:spPr>
        <p:txBody>
          <a:bodyPr>
            <a:normAutofit fontScale="92500"/>
          </a:bodyPr>
          <a:lstStyle/>
          <a:p>
            <a:pPr>
              <a:lnSpc>
                <a:spcPct val="170000"/>
              </a:lnSpc>
              <a:buFont typeface="Wingdings" pitchFamily="2" charset="2"/>
              <a:buNone/>
            </a:pPr>
            <a:r>
              <a:rPr lang="zh-CN" altLang="en-US" sz="2800" dirty="0" smtClean="0">
                <a:solidFill>
                  <a:schemeClr val="tx1"/>
                </a:solidFill>
              </a:rPr>
              <a:t>（</a:t>
            </a:r>
            <a:r>
              <a:rPr lang="en-US" altLang="zh-CN" sz="2800" dirty="0">
                <a:solidFill>
                  <a:schemeClr val="tx1"/>
                </a:solidFill>
              </a:rPr>
              <a:t>1</a:t>
            </a:r>
            <a:r>
              <a:rPr lang="zh-CN" altLang="en-US" sz="2800" dirty="0">
                <a:solidFill>
                  <a:schemeClr val="tx1"/>
                </a:solidFill>
              </a:rPr>
              <a:t>）</a:t>
            </a:r>
            <a:r>
              <a:rPr lang="zh-CN" altLang="en-US" sz="2800" dirty="0" smtClean="0">
                <a:solidFill>
                  <a:schemeClr val="tx1"/>
                </a:solidFill>
              </a:rPr>
              <a:t>观测误差</a:t>
            </a:r>
            <a:endParaRPr lang="en-US" altLang="zh-CN" sz="2800" dirty="0" smtClean="0">
              <a:solidFill>
                <a:schemeClr val="tx1"/>
              </a:solidFill>
            </a:endParaRPr>
          </a:p>
          <a:p>
            <a:pPr>
              <a:lnSpc>
                <a:spcPct val="170000"/>
              </a:lnSpc>
            </a:pPr>
            <a:r>
              <a:rPr lang="zh-CN" altLang="en-US" sz="2800" dirty="0" smtClean="0">
                <a:solidFill>
                  <a:schemeClr val="tx1"/>
                </a:solidFill>
              </a:rPr>
              <a:t>分辨误差：</a:t>
            </a:r>
            <a:endParaRPr lang="en-US" altLang="zh-CN" sz="2800" dirty="0" smtClean="0">
              <a:solidFill>
                <a:schemeClr val="tx1"/>
              </a:solidFill>
            </a:endParaRPr>
          </a:p>
          <a:p>
            <a:pPr lvl="1">
              <a:lnSpc>
                <a:spcPct val="170000"/>
              </a:lnSpc>
            </a:pPr>
            <a:r>
              <a:rPr lang="zh-CN" altLang="en-US" sz="2400" dirty="0" smtClean="0">
                <a:solidFill>
                  <a:schemeClr val="tx1"/>
                </a:solidFill>
              </a:rPr>
              <a:t>一般</a:t>
            </a:r>
            <a:r>
              <a:rPr lang="zh-CN" altLang="en-US" sz="2400" dirty="0">
                <a:solidFill>
                  <a:schemeClr val="tx1"/>
                </a:solidFill>
              </a:rPr>
              <a:t>认为约为信号</a:t>
            </a:r>
            <a:r>
              <a:rPr lang="zh-CN" altLang="en-US" sz="2400" dirty="0" smtClean="0">
                <a:solidFill>
                  <a:schemeClr val="tx1"/>
                </a:solidFill>
              </a:rPr>
              <a:t>波长（或码元宽度）的</a:t>
            </a:r>
            <a:r>
              <a:rPr lang="en-US" altLang="zh-CN" sz="2400" dirty="0">
                <a:solidFill>
                  <a:schemeClr val="tx1"/>
                </a:solidFill>
              </a:rPr>
              <a:t>1%</a:t>
            </a:r>
            <a:r>
              <a:rPr lang="zh-CN" altLang="en-US" sz="2400" dirty="0" smtClean="0">
                <a:solidFill>
                  <a:schemeClr val="tx1"/>
                </a:solidFill>
              </a:rPr>
              <a:t>。</a:t>
            </a:r>
            <a:endParaRPr lang="en-US" altLang="zh-CN" sz="2400" dirty="0" smtClean="0">
              <a:solidFill>
                <a:schemeClr val="tx1"/>
              </a:solidFill>
            </a:endParaRPr>
          </a:p>
          <a:p>
            <a:pPr>
              <a:lnSpc>
                <a:spcPct val="170000"/>
              </a:lnSpc>
            </a:pPr>
            <a:r>
              <a:rPr lang="zh-CN" altLang="en-US" sz="2800" dirty="0" smtClean="0">
                <a:solidFill>
                  <a:schemeClr val="tx1"/>
                </a:solidFill>
              </a:rPr>
              <a:t>安置误差：</a:t>
            </a:r>
            <a:endParaRPr lang="en-US" altLang="zh-CN" sz="2800" dirty="0" smtClean="0">
              <a:solidFill>
                <a:schemeClr val="tx1"/>
              </a:solidFill>
            </a:endParaRPr>
          </a:p>
          <a:p>
            <a:pPr lvl="1">
              <a:lnSpc>
                <a:spcPct val="170000"/>
              </a:lnSpc>
            </a:pPr>
            <a:r>
              <a:rPr lang="zh-CN" altLang="en-US" sz="2400" dirty="0" smtClean="0">
                <a:solidFill>
                  <a:schemeClr val="tx1"/>
                </a:solidFill>
              </a:rPr>
              <a:t>主要</a:t>
            </a:r>
            <a:r>
              <a:rPr lang="zh-CN" altLang="en-US" sz="2400" dirty="0">
                <a:solidFill>
                  <a:schemeClr val="tx1"/>
                </a:solidFill>
              </a:rPr>
              <a:t>有天线的置</a:t>
            </a:r>
            <a:r>
              <a:rPr lang="zh-CN" altLang="en-US" sz="2400" dirty="0" smtClean="0">
                <a:solidFill>
                  <a:schemeClr val="tx1"/>
                </a:solidFill>
              </a:rPr>
              <a:t>平误差、对</a:t>
            </a:r>
            <a:r>
              <a:rPr lang="zh-CN" altLang="en-US" sz="2400" dirty="0">
                <a:solidFill>
                  <a:schemeClr val="tx1"/>
                </a:solidFill>
              </a:rPr>
              <a:t>中误差</a:t>
            </a:r>
            <a:r>
              <a:rPr lang="zh-CN" altLang="en-US" sz="2400" dirty="0" smtClean="0">
                <a:solidFill>
                  <a:schemeClr val="tx1"/>
                </a:solidFill>
              </a:rPr>
              <a:t>和天线</a:t>
            </a:r>
            <a:r>
              <a:rPr lang="zh-CN" altLang="en-US" sz="2400" dirty="0">
                <a:solidFill>
                  <a:schemeClr val="tx1"/>
                </a:solidFill>
              </a:rPr>
              <a:t>相位中心高度（天线高）误差</a:t>
            </a:r>
            <a:r>
              <a:rPr lang="zh-CN" altLang="en-US" sz="2400" dirty="0" smtClean="0">
                <a:solidFill>
                  <a:schemeClr val="tx1"/>
                </a:solidFill>
              </a:rPr>
              <a:t>。</a:t>
            </a:r>
            <a:endParaRPr lang="en-US" altLang="zh-CN" sz="2400" dirty="0" smtClean="0">
              <a:solidFill>
                <a:schemeClr val="tx1"/>
              </a:solidFill>
            </a:endParaRPr>
          </a:p>
        </p:txBody>
      </p:sp>
      <p:sp>
        <p:nvSpPr>
          <p:cNvPr id="5" name="标题 1"/>
          <p:cNvSpPr>
            <a:spLocks noGrp="1"/>
          </p:cNvSpPr>
          <p:nvPr>
            <p:ph type="title"/>
          </p:nvPr>
        </p:nvSpPr>
        <p:spPr>
          <a:xfrm>
            <a:off x="457200" y="116632"/>
            <a:ext cx="8229600" cy="1143000"/>
          </a:xfrm>
        </p:spPr>
        <p:txBody>
          <a:bodyPr/>
          <a:lstStyle/>
          <a:p>
            <a:r>
              <a:rPr lang="en-US" altLang="zh-CN" dirty="0"/>
              <a:t>3</a:t>
            </a:r>
            <a:r>
              <a:rPr lang="en-US" altLang="zh-CN" dirty="0" smtClean="0"/>
              <a:t>.4 </a:t>
            </a:r>
            <a:r>
              <a:rPr lang="zh-CN" altLang="en-US" dirty="0" smtClean="0"/>
              <a:t>与接收</a:t>
            </a:r>
            <a:r>
              <a:rPr lang="zh-CN" altLang="en-US" dirty="0"/>
              <a:t>设备有关的误差</a:t>
            </a:r>
          </a:p>
        </p:txBody>
      </p:sp>
    </p:spTree>
    <p:extLst>
      <p:ext uri="{BB962C8B-B14F-4D97-AF65-F5344CB8AC3E}">
        <p14:creationId xmlns:p14="http://schemas.microsoft.com/office/powerpoint/2010/main" val="21585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页脚占位符 4"/>
          <p:cNvSpPr>
            <a:spLocks noGrp="1"/>
          </p:cNvSpPr>
          <p:nvPr>
            <p:ph type="ftr" sz="quarter" idx="11"/>
          </p:nvPr>
        </p:nvSpPr>
        <p:spPr/>
        <p:txBody>
          <a:bodyPr/>
          <a:lstStyle/>
          <a:p>
            <a:endParaRPr lang="en-US" altLang="zh-CN" dirty="0"/>
          </a:p>
        </p:txBody>
      </p:sp>
      <p:sp>
        <p:nvSpPr>
          <p:cNvPr id="37891" name="Rectangle 3"/>
          <p:cNvSpPr>
            <a:spLocks noGrp="1" noChangeArrowheads="1"/>
          </p:cNvSpPr>
          <p:nvPr>
            <p:ph type="body" idx="1"/>
          </p:nvPr>
        </p:nvSpPr>
        <p:spPr>
          <a:xfrm>
            <a:off x="685800" y="1066800"/>
            <a:ext cx="7772400" cy="457200"/>
          </a:xfrm>
        </p:spPr>
        <p:txBody>
          <a:bodyPr>
            <a:normAutofit lnSpcReduction="10000"/>
          </a:bodyPr>
          <a:lstStyle/>
          <a:p>
            <a:pPr>
              <a:lnSpc>
                <a:spcPct val="90000"/>
              </a:lnSpc>
              <a:buFont typeface="Wingdings" pitchFamily="2" charset="2"/>
              <a:buNone/>
            </a:pPr>
            <a:r>
              <a:rPr lang="zh-CN" altLang="en-US" sz="2800"/>
              <a:t>码相位与载波相位的分辨误差</a:t>
            </a:r>
          </a:p>
        </p:txBody>
      </p:sp>
      <p:graphicFrame>
        <p:nvGraphicFramePr>
          <p:cNvPr id="37918" name="Group 30"/>
          <p:cNvGraphicFramePr>
            <a:graphicFrameLocks noGrp="1"/>
          </p:cNvGraphicFramePr>
          <p:nvPr>
            <p:extLst>
              <p:ext uri="{D42A27DB-BD31-4B8C-83A1-F6EECF244321}">
                <p14:modId xmlns:p14="http://schemas.microsoft.com/office/powerpoint/2010/main" val="3100596761"/>
              </p:ext>
            </p:extLst>
          </p:nvPr>
        </p:nvGraphicFramePr>
        <p:xfrm>
          <a:off x="838200" y="2286000"/>
          <a:ext cx="7315200" cy="2946402"/>
        </p:xfrm>
        <a:graphic>
          <a:graphicData uri="http://schemas.openxmlformats.org/drawingml/2006/table">
            <a:tbl>
              <a:tblPr/>
              <a:tblGrid>
                <a:gridCol w="2438400"/>
                <a:gridCol w="2438400"/>
                <a:gridCol w="2438400"/>
              </a:tblGrid>
              <a:tr h="588963">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信号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波长</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观测误差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P</a:t>
                      </a:r>
                      <a:r>
                        <a:rPr kumimoji="1"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29.3m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0.3m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0550">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C/A</a:t>
                      </a:r>
                      <a:r>
                        <a:rPr kumimoji="1"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293m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2.9m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zh-CN" altLang="en-US"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载波</a:t>
                      </a:r>
                      <a:r>
                        <a:rPr kumimoji="1" lang="en-US" altLang="zh-CN"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L</a:t>
                      </a:r>
                      <a:r>
                        <a:rPr kumimoji="1" lang="en-US" altLang="zh-CN" sz="2400" b="0" i="0" u="none" strike="noStrike" cap="none" normalizeH="0" baseline="-25000" smtClean="0">
                          <a:ln>
                            <a:noFill/>
                          </a:ln>
                          <a:solidFill>
                            <a:schemeClr val="tx1"/>
                          </a:solidFill>
                          <a:effectLst/>
                          <a:latin typeface="微软雅黑" panose="020B0503020204020204" pitchFamily="34" charset="-122"/>
                          <a:ea typeface="微软雅黑" panose="020B0503020204020204" pitchFamily="34" charset="-122"/>
                        </a:rPr>
                        <a:t>1</a:t>
                      </a:r>
                      <a:endParaRPr kumimoji="1" lang="en-US" altLang="zh-CN"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19.05cm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2.0mm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载波</a:t>
                      </a:r>
                      <a:r>
                        <a:rPr kumimoji="1" lang="en-US" altLang="zh-CN"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L</a:t>
                      </a:r>
                      <a:r>
                        <a:rPr kumimoji="1" lang="en-US" altLang="zh-CN" sz="2400" b="0" i="0" u="none" strike="noStrike" cap="none" normalizeH="0" baseline="-25000" dirty="0" smtClean="0">
                          <a:ln>
                            <a:noFill/>
                          </a:ln>
                          <a:solidFill>
                            <a:schemeClr val="tx1"/>
                          </a:solidFill>
                          <a:effectLst/>
                          <a:latin typeface="微软雅黑" panose="020B0503020204020204" pitchFamily="34" charset="-122"/>
                          <a:ea typeface="微软雅黑" panose="020B0503020204020204" pitchFamily="34" charset="-122"/>
                        </a:rPr>
                        <a:t>2</a:t>
                      </a:r>
                      <a:endParaRPr kumimoji="1" lang="en-US" altLang="zh-CN"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2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24.45cm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2.5mm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950044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endParaRPr lang="en-US" altLang="zh-CN" dirty="0"/>
          </a:p>
        </p:txBody>
      </p:sp>
      <p:sp>
        <p:nvSpPr>
          <p:cNvPr id="38915" name="Rectangle 3"/>
          <p:cNvSpPr>
            <a:spLocks noGrp="1" noChangeArrowheads="1"/>
          </p:cNvSpPr>
          <p:nvPr>
            <p:ph type="body" idx="1"/>
          </p:nvPr>
        </p:nvSpPr>
        <p:spPr>
          <a:xfrm>
            <a:off x="685800" y="476672"/>
            <a:ext cx="7772400" cy="5184576"/>
          </a:xfrm>
        </p:spPr>
        <p:txBody>
          <a:bodyPr>
            <a:normAutofit fontScale="77500" lnSpcReduction="20000"/>
          </a:bodyPr>
          <a:lstStyle/>
          <a:p>
            <a:pPr marL="0" indent="0">
              <a:buNone/>
            </a:pPr>
            <a:r>
              <a:rPr lang="zh-CN" altLang="en-US" sz="2800" dirty="0">
                <a:solidFill>
                  <a:schemeClr val="tx1"/>
                </a:solidFill>
              </a:rPr>
              <a:t>（</a:t>
            </a:r>
            <a:r>
              <a:rPr lang="en-US" altLang="zh-CN" sz="2800" dirty="0">
                <a:solidFill>
                  <a:schemeClr val="tx1"/>
                </a:solidFill>
              </a:rPr>
              <a:t>2</a:t>
            </a:r>
            <a:r>
              <a:rPr lang="zh-CN" altLang="en-US" sz="2800" dirty="0">
                <a:solidFill>
                  <a:schemeClr val="tx1"/>
                </a:solidFill>
              </a:rPr>
              <a:t>）接收机钟差</a:t>
            </a:r>
          </a:p>
          <a:p>
            <a:r>
              <a:rPr lang="zh-CN" altLang="en-US" sz="2800" dirty="0" smtClean="0">
                <a:solidFill>
                  <a:schemeClr val="tx1"/>
                </a:solidFill>
              </a:rPr>
              <a:t>如果</a:t>
            </a:r>
            <a:r>
              <a:rPr lang="zh-CN" altLang="en-US" sz="2800" dirty="0">
                <a:solidFill>
                  <a:schemeClr val="tx1"/>
                </a:solidFill>
              </a:rPr>
              <a:t>接收机钟与卫星钟之间的同步差为</a:t>
            </a:r>
            <a:r>
              <a:rPr lang="en-US" altLang="zh-CN" sz="2800" dirty="0">
                <a:solidFill>
                  <a:schemeClr val="tx1"/>
                </a:solidFill>
              </a:rPr>
              <a:t>1</a:t>
            </a:r>
            <a:r>
              <a:rPr lang="en-US" altLang="zh-CN" sz="2800" dirty="0">
                <a:solidFill>
                  <a:schemeClr val="tx1"/>
                </a:solidFill>
                <a:sym typeface="Symbol" pitchFamily="18" charset="2"/>
              </a:rPr>
              <a:t>s</a:t>
            </a:r>
            <a:r>
              <a:rPr lang="zh-CN" altLang="en-US" sz="2800" dirty="0">
                <a:solidFill>
                  <a:schemeClr val="tx1"/>
                </a:solidFill>
                <a:sym typeface="Symbol" pitchFamily="18" charset="2"/>
              </a:rPr>
              <a:t>，则引起的等效距离误差为</a:t>
            </a:r>
            <a:r>
              <a:rPr lang="en-US" altLang="zh-CN" sz="2800" dirty="0">
                <a:solidFill>
                  <a:schemeClr val="tx1"/>
                </a:solidFill>
                <a:sym typeface="Symbol" pitchFamily="18" charset="2"/>
              </a:rPr>
              <a:t>300m</a:t>
            </a:r>
            <a:r>
              <a:rPr lang="zh-CN" altLang="en-US" sz="2800" dirty="0" smtClean="0">
                <a:solidFill>
                  <a:schemeClr val="tx1"/>
                </a:solidFill>
                <a:sym typeface="Symbol" pitchFamily="18" charset="2"/>
              </a:rPr>
              <a:t>。</a:t>
            </a:r>
            <a:endParaRPr lang="en-US" altLang="zh-CN" sz="2800" dirty="0" smtClean="0">
              <a:solidFill>
                <a:schemeClr val="tx1"/>
              </a:solidFill>
              <a:sym typeface="Symbol" pitchFamily="18" charset="2"/>
            </a:endParaRPr>
          </a:p>
          <a:p>
            <a:pPr marL="0" indent="0">
              <a:buNone/>
            </a:pPr>
            <a:endParaRPr lang="en-US" altLang="zh-CN" sz="2800" dirty="0">
              <a:solidFill>
                <a:schemeClr val="tx1"/>
              </a:solidFill>
              <a:sym typeface="Symbol" pitchFamily="18" charset="2"/>
            </a:endParaRPr>
          </a:p>
          <a:p>
            <a:pPr marL="0" indent="0">
              <a:buNone/>
            </a:pPr>
            <a:r>
              <a:rPr lang="zh-CN" altLang="en-US" sz="2800" dirty="0" smtClean="0">
                <a:solidFill>
                  <a:schemeClr val="tx1"/>
                </a:solidFill>
                <a:sym typeface="Symbol" pitchFamily="18" charset="2"/>
              </a:rPr>
              <a:t>处理</a:t>
            </a:r>
            <a:r>
              <a:rPr lang="zh-CN" altLang="en-US" sz="2800" dirty="0">
                <a:solidFill>
                  <a:schemeClr val="tx1"/>
                </a:solidFill>
                <a:sym typeface="Symbol" pitchFamily="18" charset="2"/>
              </a:rPr>
              <a:t>接收机钟差的方法：</a:t>
            </a:r>
          </a:p>
          <a:p>
            <a:r>
              <a:rPr lang="zh-CN" altLang="en-US" sz="2800" dirty="0" smtClean="0">
                <a:solidFill>
                  <a:srgbClr val="0000CC"/>
                </a:solidFill>
              </a:rPr>
              <a:t>单机作为未知数：</a:t>
            </a:r>
            <a:r>
              <a:rPr lang="zh-CN" altLang="en-US" sz="2800" dirty="0" smtClean="0">
                <a:solidFill>
                  <a:schemeClr val="tx1"/>
                </a:solidFill>
              </a:rPr>
              <a:t>在</a:t>
            </a:r>
            <a:r>
              <a:rPr lang="zh-CN" altLang="en-US" sz="2800" dirty="0">
                <a:solidFill>
                  <a:schemeClr val="tx1"/>
                </a:solidFill>
              </a:rPr>
              <a:t>数据处理中</a:t>
            </a:r>
            <a:r>
              <a:rPr lang="zh-CN" altLang="en-US" sz="2800" dirty="0" smtClean="0">
                <a:solidFill>
                  <a:schemeClr val="tx1"/>
                </a:solidFill>
              </a:rPr>
              <a:t>求解，常用。</a:t>
            </a:r>
            <a:endParaRPr lang="zh-CN" altLang="en-US" sz="2800" dirty="0">
              <a:solidFill>
                <a:schemeClr val="tx1"/>
              </a:solidFill>
            </a:endParaRPr>
          </a:p>
          <a:p>
            <a:r>
              <a:rPr lang="zh-CN" altLang="en-US" sz="2800" dirty="0" smtClean="0">
                <a:solidFill>
                  <a:srgbClr val="0000CC"/>
                </a:solidFill>
              </a:rPr>
              <a:t>多机利用</a:t>
            </a:r>
            <a:r>
              <a:rPr lang="zh-CN" altLang="en-US" sz="2800" dirty="0">
                <a:solidFill>
                  <a:srgbClr val="0000CC"/>
                </a:solidFill>
              </a:rPr>
              <a:t>观测值求差</a:t>
            </a:r>
            <a:r>
              <a:rPr lang="zh-CN" altLang="en-US" sz="2800" dirty="0" smtClean="0">
                <a:solidFill>
                  <a:srgbClr val="0000CC"/>
                </a:solidFill>
              </a:rPr>
              <a:t>方法：</a:t>
            </a:r>
            <a:r>
              <a:rPr lang="zh-CN" altLang="en-US" sz="2800" dirty="0" smtClean="0">
                <a:solidFill>
                  <a:schemeClr val="tx1"/>
                </a:solidFill>
              </a:rPr>
              <a:t>减弱</a:t>
            </a:r>
            <a:r>
              <a:rPr lang="zh-CN" altLang="en-US" sz="2800" dirty="0">
                <a:solidFill>
                  <a:schemeClr val="tx1"/>
                </a:solidFill>
              </a:rPr>
              <a:t>接收机钟差影响。</a:t>
            </a:r>
          </a:p>
          <a:p>
            <a:r>
              <a:rPr lang="zh-CN" altLang="en-US" sz="2800" dirty="0">
                <a:solidFill>
                  <a:srgbClr val="0000CC"/>
                </a:solidFill>
              </a:rPr>
              <a:t>外</a:t>
            </a:r>
            <a:r>
              <a:rPr lang="zh-CN" altLang="en-US" sz="2800" dirty="0" smtClean="0">
                <a:solidFill>
                  <a:srgbClr val="0000CC"/>
                </a:solidFill>
              </a:rPr>
              <a:t>接时钟：</a:t>
            </a:r>
            <a:r>
              <a:rPr lang="zh-CN" altLang="en-US" sz="2800" dirty="0" smtClean="0">
                <a:solidFill>
                  <a:schemeClr val="tx1"/>
                </a:solidFill>
              </a:rPr>
              <a:t>定位</a:t>
            </a:r>
            <a:r>
              <a:rPr lang="zh-CN" altLang="en-US" sz="2800" dirty="0">
                <a:solidFill>
                  <a:schemeClr val="tx1"/>
                </a:solidFill>
              </a:rPr>
              <a:t>精度要求较高时，可采用</a:t>
            </a:r>
            <a:r>
              <a:rPr lang="zh-CN" altLang="en-US" sz="2800" dirty="0">
                <a:solidFill>
                  <a:srgbClr val="0000CC"/>
                </a:solidFill>
              </a:rPr>
              <a:t>外接频标</a:t>
            </a:r>
            <a:r>
              <a:rPr lang="zh-CN" altLang="en-US" sz="2800" dirty="0">
                <a:solidFill>
                  <a:schemeClr val="tx1"/>
                </a:solidFill>
              </a:rPr>
              <a:t>，如铷、铯原子钟，提高接收机时间标准</a:t>
            </a:r>
            <a:r>
              <a:rPr lang="zh-CN" altLang="en-US" sz="2800" dirty="0" smtClean="0">
                <a:solidFill>
                  <a:schemeClr val="tx1"/>
                </a:solidFill>
              </a:rPr>
              <a:t>精度，常用于高精度授时系统。</a:t>
            </a:r>
            <a:endParaRPr lang="zh-CN" altLang="en-US" sz="2800" dirty="0">
              <a:solidFill>
                <a:schemeClr val="tx1"/>
              </a:solidFill>
            </a:endParaRPr>
          </a:p>
        </p:txBody>
      </p:sp>
    </p:spTree>
    <p:extLst>
      <p:ext uri="{BB962C8B-B14F-4D97-AF65-F5344CB8AC3E}">
        <p14:creationId xmlns:p14="http://schemas.microsoft.com/office/powerpoint/2010/main" val="248853461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685800" y="476672"/>
            <a:ext cx="7772400" cy="5009728"/>
          </a:xfrm>
        </p:spPr>
        <p:txBody>
          <a:bodyPr>
            <a:noAutofit/>
          </a:bodyPr>
          <a:lstStyle/>
          <a:p>
            <a:pPr marL="0" indent="0">
              <a:lnSpc>
                <a:spcPct val="160000"/>
              </a:lnSpc>
              <a:buNone/>
            </a:pPr>
            <a:r>
              <a:rPr lang="zh-CN" altLang="en-US" sz="2000" dirty="0" smtClean="0">
                <a:solidFill>
                  <a:schemeClr val="tx1"/>
                </a:solidFill>
              </a:rPr>
              <a:t>（</a:t>
            </a:r>
            <a:r>
              <a:rPr lang="en-US" altLang="zh-CN" sz="2000" dirty="0" smtClean="0">
                <a:solidFill>
                  <a:schemeClr val="tx1"/>
                </a:solidFill>
              </a:rPr>
              <a:t>3</a:t>
            </a:r>
            <a:r>
              <a:rPr lang="zh-CN" altLang="en-US" sz="2000" dirty="0" smtClean="0">
                <a:solidFill>
                  <a:schemeClr val="tx1"/>
                </a:solidFill>
              </a:rPr>
              <a:t>）</a:t>
            </a:r>
            <a:r>
              <a:rPr lang="zh-CN" altLang="en-US" sz="2000" dirty="0">
                <a:solidFill>
                  <a:schemeClr val="tx1"/>
                </a:solidFill>
              </a:rPr>
              <a:t>天线相位中心位置偏差</a:t>
            </a:r>
          </a:p>
          <a:p>
            <a:pPr>
              <a:lnSpc>
                <a:spcPct val="160000"/>
              </a:lnSpc>
            </a:pPr>
            <a:r>
              <a:rPr lang="en-US" altLang="zh-CN" sz="2000" dirty="0" smtClean="0">
                <a:solidFill>
                  <a:schemeClr val="tx1"/>
                </a:solidFill>
              </a:rPr>
              <a:t>GNSS</a:t>
            </a:r>
            <a:r>
              <a:rPr lang="zh-CN" altLang="en-US" sz="2000" dirty="0" smtClean="0">
                <a:solidFill>
                  <a:schemeClr val="tx1"/>
                </a:solidFill>
              </a:rPr>
              <a:t>定位</a:t>
            </a:r>
            <a:r>
              <a:rPr lang="zh-CN" altLang="en-US" sz="2000" dirty="0">
                <a:solidFill>
                  <a:schemeClr val="tx1"/>
                </a:solidFill>
              </a:rPr>
              <a:t>中，观测值都是以接收机天线的相位中心位置为准，在理论上，天线相位中心与仪器的几何中心应保持一致</a:t>
            </a:r>
            <a:r>
              <a:rPr lang="zh-CN" altLang="en-US" sz="2000" dirty="0" smtClean="0">
                <a:solidFill>
                  <a:schemeClr val="tx1"/>
                </a:solidFill>
              </a:rPr>
              <a:t>。</a:t>
            </a:r>
            <a:endParaRPr lang="en-US" altLang="zh-CN" sz="2000" dirty="0" smtClean="0">
              <a:solidFill>
                <a:schemeClr val="tx1"/>
              </a:solidFill>
            </a:endParaRPr>
          </a:p>
          <a:p>
            <a:pPr>
              <a:lnSpc>
                <a:spcPct val="160000"/>
              </a:lnSpc>
            </a:pPr>
            <a:r>
              <a:rPr lang="zh-CN" altLang="en-US" sz="2000" dirty="0" smtClean="0">
                <a:solidFill>
                  <a:schemeClr val="tx1"/>
                </a:solidFill>
              </a:rPr>
              <a:t>实际上</a:t>
            </a:r>
            <a:r>
              <a:rPr lang="zh-CN" altLang="en-US" sz="2000" dirty="0">
                <a:solidFill>
                  <a:schemeClr val="tx1"/>
                </a:solidFill>
              </a:rPr>
              <a:t>，随着信号输入的强度和方向不同，天线相位</a:t>
            </a:r>
            <a:r>
              <a:rPr lang="zh-CN" altLang="en-US" sz="2000" dirty="0" smtClean="0">
                <a:solidFill>
                  <a:schemeClr val="tx1"/>
                </a:solidFill>
              </a:rPr>
              <a:t>中心有</a:t>
            </a:r>
            <a:r>
              <a:rPr lang="zh-CN" altLang="en-US" sz="2000" dirty="0">
                <a:solidFill>
                  <a:schemeClr val="tx1"/>
                </a:solidFill>
              </a:rPr>
              <a:t>所变化</a:t>
            </a:r>
            <a:r>
              <a:rPr lang="zh-CN" altLang="en-US" sz="2000" dirty="0" smtClean="0">
                <a:solidFill>
                  <a:schemeClr val="tx1"/>
                </a:solidFill>
              </a:rPr>
              <a:t>，可</a:t>
            </a:r>
            <a:r>
              <a:rPr lang="zh-CN" altLang="en-US" sz="2000" dirty="0">
                <a:solidFill>
                  <a:schemeClr val="tx1"/>
                </a:solidFill>
              </a:rPr>
              <a:t>达数毫米至数厘米。如何减小相位中心的偏移，是天线设计的一个迫切问题</a:t>
            </a:r>
            <a:r>
              <a:rPr lang="zh-CN" altLang="en-US" sz="2000" dirty="0" smtClean="0">
                <a:solidFill>
                  <a:schemeClr val="tx1"/>
                </a:solidFill>
              </a:rPr>
              <a:t>。</a:t>
            </a:r>
            <a:endParaRPr lang="en-US" altLang="zh-CN" sz="2000" dirty="0" smtClean="0">
              <a:solidFill>
                <a:schemeClr val="tx1"/>
              </a:solidFill>
            </a:endParaRPr>
          </a:p>
          <a:p>
            <a:pPr>
              <a:lnSpc>
                <a:spcPct val="160000"/>
              </a:lnSpc>
            </a:pPr>
            <a:r>
              <a:rPr lang="zh-CN" altLang="en-US" sz="2000" dirty="0" smtClean="0">
                <a:solidFill>
                  <a:schemeClr val="tx1"/>
                </a:solidFill>
              </a:rPr>
              <a:t>主要影响高精度测量</a:t>
            </a:r>
            <a:endParaRPr lang="zh-CN" altLang="en-US" sz="2000" dirty="0">
              <a:solidFill>
                <a:schemeClr val="tx1"/>
              </a:solidFill>
            </a:endParaRPr>
          </a:p>
        </p:txBody>
      </p:sp>
    </p:spTree>
    <p:extLst>
      <p:ext uri="{BB962C8B-B14F-4D97-AF65-F5344CB8AC3E}">
        <p14:creationId xmlns:p14="http://schemas.microsoft.com/office/powerpoint/2010/main" val="171467047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本节结束</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9040379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课程设计</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测距码的相关计算</a:t>
            </a:r>
            <a:endParaRPr lang="en-US" altLang="zh-CN" dirty="0" smtClean="0"/>
          </a:p>
          <a:p>
            <a:pPr lvl="1"/>
            <a:r>
              <a:rPr lang="zh-CN" altLang="en-US" dirty="0" smtClean="0"/>
              <a:t>目的：</a:t>
            </a:r>
            <a:endParaRPr lang="en-US" altLang="zh-CN" dirty="0" smtClean="0"/>
          </a:p>
          <a:p>
            <a:pPr lvl="2"/>
            <a:r>
              <a:rPr lang="zh-CN" altLang="en-US" dirty="0" smtClean="0"/>
              <a:t>加强对测距码相关特性的理解</a:t>
            </a:r>
            <a:endParaRPr lang="en-US" altLang="zh-CN" dirty="0" smtClean="0"/>
          </a:p>
          <a:p>
            <a:pPr lvl="1"/>
            <a:r>
              <a:rPr lang="zh-CN" altLang="en-US" dirty="0" smtClean="0"/>
              <a:t>输入：</a:t>
            </a:r>
            <a:endParaRPr lang="en-US" altLang="zh-CN" dirty="0" smtClean="0"/>
          </a:p>
          <a:p>
            <a:pPr lvl="2"/>
            <a:r>
              <a:rPr lang="zh-CN" altLang="en-US" dirty="0" smtClean="0"/>
              <a:t>两颗卫星的测距码编号（编号可以相同）</a:t>
            </a:r>
            <a:endParaRPr lang="en-US" altLang="zh-CN" dirty="0" smtClean="0"/>
          </a:p>
          <a:p>
            <a:pPr lvl="1"/>
            <a:r>
              <a:rPr lang="zh-CN" altLang="en-US" dirty="0" smtClean="0"/>
              <a:t>输出：</a:t>
            </a:r>
            <a:endParaRPr lang="en-US" altLang="zh-CN" dirty="0" smtClean="0"/>
          </a:p>
          <a:p>
            <a:pPr lvl="2"/>
            <a:r>
              <a:rPr lang="zh-CN" altLang="en-US" dirty="0" smtClean="0"/>
              <a:t>以一个码元为步长，计算出不同码相位情况下，两组卫星测距码的相关指数</a:t>
            </a:r>
            <a:endParaRPr lang="en-US" altLang="zh-CN" dirty="0" smtClean="0"/>
          </a:p>
          <a:p>
            <a:pPr lvl="1"/>
            <a:r>
              <a:rPr lang="zh-CN" altLang="en-US" dirty="0" smtClean="0"/>
              <a:t>条件：</a:t>
            </a:r>
            <a:endParaRPr lang="en-US" altLang="zh-CN" dirty="0" smtClean="0"/>
          </a:p>
          <a:p>
            <a:pPr lvl="2"/>
            <a:r>
              <a:rPr lang="zh-CN" altLang="en-US" dirty="0" smtClean="0"/>
              <a:t>给大家提供</a:t>
            </a:r>
            <a:r>
              <a:rPr lang="en-US" altLang="zh-CN" dirty="0" smtClean="0"/>
              <a:t>CA</a:t>
            </a:r>
            <a:r>
              <a:rPr lang="zh-CN" altLang="en-US" dirty="0" smtClean="0"/>
              <a:t>码生成函数，可根据</a:t>
            </a:r>
            <a:r>
              <a:rPr lang="zh-CN" altLang="en-US" dirty="0"/>
              <a:t>卫星编号自动生产相应的</a:t>
            </a:r>
            <a:r>
              <a:rPr lang="en-US" altLang="zh-CN" dirty="0"/>
              <a:t>CA</a:t>
            </a:r>
            <a:r>
              <a:rPr lang="zh-CN" altLang="en-US" dirty="0"/>
              <a:t>码序列</a:t>
            </a:r>
            <a:endParaRPr lang="en-US" altLang="zh-CN" dirty="0" smtClean="0"/>
          </a:p>
          <a:p>
            <a:pPr lvl="2"/>
            <a:endParaRPr lang="zh-CN" altLang="en-US" dirty="0"/>
          </a:p>
        </p:txBody>
      </p:sp>
    </p:spTree>
    <p:extLst>
      <p:ext uri="{BB962C8B-B14F-4D97-AF65-F5344CB8AC3E}">
        <p14:creationId xmlns:p14="http://schemas.microsoft.com/office/powerpoint/2010/main" val="376549135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课程设计</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某颗卫星的信号生成器</a:t>
            </a:r>
            <a:endParaRPr lang="en-US" altLang="zh-CN" dirty="0" smtClean="0"/>
          </a:p>
          <a:p>
            <a:pPr lvl="1"/>
            <a:r>
              <a:rPr lang="zh-CN" altLang="en-US" dirty="0" smtClean="0"/>
              <a:t>目的：</a:t>
            </a:r>
            <a:endParaRPr lang="en-US" altLang="zh-CN" dirty="0" smtClean="0"/>
          </a:p>
          <a:p>
            <a:pPr lvl="2"/>
            <a:r>
              <a:rPr lang="zh-CN" altLang="en-US" smtClean="0"/>
              <a:t>加深对卫星信号组成及其生成过程的理解</a:t>
            </a:r>
            <a:endParaRPr lang="en-US" altLang="zh-CN" dirty="0" smtClean="0"/>
          </a:p>
          <a:p>
            <a:pPr lvl="1"/>
            <a:r>
              <a:rPr lang="zh-CN" altLang="en-US" dirty="0" smtClean="0"/>
              <a:t>输入：</a:t>
            </a:r>
            <a:endParaRPr lang="en-US" altLang="zh-CN" dirty="0" smtClean="0"/>
          </a:p>
          <a:p>
            <a:pPr lvl="2"/>
            <a:r>
              <a:rPr lang="zh-CN" altLang="en-US" dirty="0" smtClean="0"/>
              <a:t>卫星导航电文码序列、卫星编号</a:t>
            </a:r>
            <a:endParaRPr lang="en-US" altLang="zh-CN" dirty="0" smtClean="0"/>
          </a:p>
          <a:p>
            <a:pPr lvl="1"/>
            <a:r>
              <a:rPr lang="zh-CN" altLang="en-US" dirty="0" smtClean="0"/>
              <a:t>输出：</a:t>
            </a:r>
            <a:endParaRPr lang="en-US" altLang="zh-CN" dirty="0" smtClean="0"/>
          </a:p>
          <a:p>
            <a:pPr lvl="2"/>
            <a:r>
              <a:rPr lang="zh-CN" altLang="en-US" dirty="0" smtClean="0"/>
              <a:t>以该帧电文为内容的卫星数字模拟信号</a:t>
            </a:r>
            <a:endParaRPr lang="en-US" altLang="zh-CN" dirty="0" smtClean="0"/>
          </a:p>
          <a:p>
            <a:pPr lvl="1"/>
            <a:r>
              <a:rPr lang="zh-CN" altLang="en-US" dirty="0" smtClean="0"/>
              <a:t>条件：</a:t>
            </a:r>
            <a:endParaRPr lang="en-US" altLang="zh-CN" dirty="0" smtClean="0"/>
          </a:p>
          <a:p>
            <a:pPr lvl="2"/>
            <a:r>
              <a:rPr lang="zh-CN" altLang="en-US" dirty="0" smtClean="0"/>
              <a:t>给大家提供</a:t>
            </a:r>
            <a:r>
              <a:rPr lang="en-US" altLang="zh-CN" dirty="0" smtClean="0"/>
              <a:t>CA</a:t>
            </a:r>
            <a:r>
              <a:rPr lang="zh-CN" altLang="en-US" dirty="0" smtClean="0"/>
              <a:t>码生成函数，可根据</a:t>
            </a:r>
            <a:r>
              <a:rPr lang="zh-CN" altLang="en-US" dirty="0"/>
              <a:t>卫星编号自动生产相应的</a:t>
            </a:r>
            <a:r>
              <a:rPr lang="en-US" altLang="zh-CN" dirty="0"/>
              <a:t>CA</a:t>
            </a:r>
            <a:r>
              <a:rPr lang="zh-CN" altLang="en-US" dirty="0"/>
              <a:t>码序列</a:t>
            </a:r>
            <a:endParaRPr lang="en-US" altLang="zh-CN" dirty="0" smtClean="0"/>
          </a:p>
          <a:p>
            <a:pPr lvl="2"/>
            <a:endParaRPr lang="zh-CN" altLang="en-US" dirty="0"/>
          </a:p>
        </p:txBody>
      </p:sp>
    </p:spTree>
    <p:extLst>
      <p:ext uri="{BB962C8B-B14F-4D97-AF65-F5344CB8AC3E}">
        <p14:creationId xmlns:p14="http://schemas.microsoft.com/office/powerpoint/2010/main" val="3461119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en-US" dirty="0" smtClean="0"/>
              <a:t>电磁波传输的几个特殊效应</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170000"/>
              </a:lnSpc>
            </a:pPr>
            <a:r>
              <a:rPr lang="zh-CN" altLang="en-US" dirty="0" smtClean="0"/>
              <a:t>多普勒效应</a:t>
            </a:r>
            <a:endParaRPr lang="en-US" altLang="zh-CN" dirty="0" smtClean="0"/>
          </a:p>
          <a:p>
            <a:pPr lvl="1">
              <a:lnSpc>
                <a:spcPct val="170000"/>
              </a:lnSpc>
            </a:pPr>
            <a:r>
              <a:rPr lang="zh-CN" altLang="en-US" dirty="0" smtClean="0"/>
              <a:t>由于信源和信宿之间的相对运动，导致接收到的电磁波频率发生变化</a:t>
            </a:r>
            <a:endParaRPr lang="en-US" altLang="zh-CN" dirty="0" smtClean="0"/>
          </a:p>
          <a:p>
            <a:pPr>
              <a:lnSpc>
                <a:spcPct val="170000"/>
              </a:lnSpc>
            </a:pPr>
            <a:r>
              <a:rPr lang="zh-CN" altLang="en-US" dirty="0" smtClean="0"/>
              <a:t>色散效应</a:t>
            </a:r>
            <a:endParaRPr lang="en-US" altLang="zh-CN" dirty="0" smtClean="0"/>
          </a:p>
          <a:p>
            <a:pPr lvl="1">
              <a:lnSpc>
                <a:spcPct val="170000"/>
              </a:lnSpc>
            </a:pPr>
            <a:r>
              <a:rPr lang="zh-CN" altLang="en-US" dirty="0" smtClean="0"/>
              <a:t>在某些介质中，电磁波</a:t>
            </a:r>
            <a:r>
              <a:rPr lang="zh-CN" altLang="en-US" dirty="0"/>
              <a:t>的传播</a:t>
            </a:r>
            <a:r>
              <a:rPr lang="zh-CN" altLang="en-US" dirty="0" smtClean="0"/>
              <a:t>特性受介质参数和频率变化约束，</a:t>
            </a:r>
            <a:r>
              <a:rPr lang="zh-CN" altLang="en-US" dirty="0"/>
              <a:t>不同频率电磁波的传播</a:t>
            </a:r>
            <a:r>
              <a:rPr lang="zh-CN" altLang="en-US" dirty="0" smtClean="0"/>
              <a:t>特性产生不同，这种现象被称为色散</a:t>
            </a:r>
            <a:r>
              <a:rPr lang="zh-CN" altLang="en-US" dirty="0"/>
              <a:t>效应</a:t>
            </a:r>
            <a:r>
              <a:rPr lang="zh-CN" altLang="en-US" dirty="0" smtClean="0"/>
              <a:t>，具有这种特性的介质被称为色散媒质</a:t>
            </a:r>
            <a:endParaRPr lang="zh-CN" altLang="en-US" dirty="0"/>
          </a:p>
        </p:txBody>
      </p:sp>
    </p:spTree>
    <p:extLst>
      <p:ext uri="{BB962C8B-B14F-4D97-AF65-F5344CB8AC3E}">
        <p14:creationId xmlns:p14="http://schemas.microsoft.com/office/powerpoint/2010/main" val="946209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灯片编号占位符 3"/>
          <p:cNvSpPr>
            <a:spLocks noGrp="1"/>
          </p:cNvSpPr>
          <p:nvPr>
            <p:ph type="sldNum" sz="quarter" idx="12"/>
          </p:nvPr>
        </p:nvSpPr>
        <p:spPr/>
        <p:txBody>
          <a:bodyPr/>
          <a:lstStyle/>
          <a:p>
            <a:fld id="{EC858D3E-6D57-42ED-B9CF-B06C847D6B90}" type="slidenum">
              <a:rPr lang="en-US" altLang="zh-CN"/>
              <a:pPr/>
              <a:t>12</a:t>
            </a:fld>
            <a:endParaRPr lang="en-US" altLang="zh-CN"/>
          </a:p>
        </p:txBody>
      </p:sp>
      <p:grpSp>
        <p:nvGrpSpPr>
          <p:cNvPr id="4098" name="Group 2"/>
          <p:cNvGrpSpPr>
            <a:grpSpLocks/>
          </p:cNvGrpSpPr>
          <p:nvPr/>
        </p:nvGrpSpPr>
        <p:grpSpPr bwMode="auto">
          <a:xfrm>
            <a:off x="381000" y="2985864"/>
            <a:ext cx="7924800" cy="2819400"/>
            <a:chOff x="432" y="1872"/>
            <a:chExt cx="4992" cy="1776"/>
          </a:xfrm>
        </p:grpSpPr>
        <p:grpSp>
          <p:nvGrpSpPr>
            <p:cNvPr id="4099" name="Group 3"/>
            <p:cNvGrpSpPr>
              <a:grpSpLocks/>
            </p:cNvGrpSpPr>
            <p:nvPr/>
          </p:nvGrpSpPr>
          <p:grpSpPr bwMode="auto">
            <a:xfrm>
              <a:off x="432" y="1872"/>
              <a:ext cx="4896" cy="1728"/>
              <a:chOff x="432" y="1872"/>
              <a:chExt cx="4896" cy="1728"/>
            </a:xfrm>
          </p:grpSpPr>
          <p:grpSp>
            <p:nvGrpSpPr>
              <p:cNvPr id="4100" name="Group 4"/>
              <p:cNvGrpSpPr>
                <a:grpSpLocks/>
              </p:cNvGrpSpPr>
              <p:nvPr/>
            </p:nvGrpSpPr>
            <p:grpSpPr bwMode="auto">
              <a:xfrm>
                <a:off x="432" y="1872"/>
                <a:ext cx="4896" cy="1728"/>
                <a:chOff x="432" y="1872"/>
                <a:chExt cx="4896" cy="1728"/>
              </a:xfrm>
            </p:grpSpPr>
            <p:sp>
              <p:nvSpPr>
                <p:cNvPr id="4101" name="Rectangle 5"/>
                <p:cNvSpPr>
                  <a:spLocks noChangeArrowheads="1"/>
                </p:cNvSpPr>
                <p:nvPr/>
              </p:nvSpPr>
              <p:spPr bwMode="auto">
                <a:xfrm>
                  <a:off x="432" y="1872"/>
                  <a:ext cx="4896" cy="1728"/>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102" name="Object 6"/>
                <p:cNvGraphicFramePr>
                  <a:graphicFrameLocks noChangeAspect="1"/>
                </p:cNvGraphicFramePr>
                <p:nvPr/>
              </p:nvGraphicFramePr>
              <p:xfrm>
                <a:off x="579" y="1920"/>
                <a:ext cx="717" cy="1296"/>
              </p:xfrm>
              <a:graphic>
                <a:graphicData uri="http://schemas.openxmlformats.org/presentationml/2006/ole">
                  <mc:AlternateContent xmlns:mc="http://schemas.openxmlformats.org/markup-compatibility/2006">
                    <mc:Choice xmlns:v="urn:schemas-microsoft-com:vml" Requires="v">
                      <p:oleObj spid="_x0000_s55658" name="Clip" r:id="rId3" imgW="2440080" imgH="4413240" progId="MS_ClipArt_Gallery.5">
                        <p:embed/>
                      </p:oleObj>
                    </mc:Choice>
                    <mc:Fallback>
                      <p:oleObj name="Clip" r:id="rId3" imgW="2440080" imgH="441324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 y="1920"/>
                              <a:ext cx="717" cy="1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3" name="AutoShape 7"/>
                <p:cNvSpPr>
                  <a:spLocks noChangeArrowheads="1"/>
                </p:cNvSpPr>
                <p:nvPr/>
              </p:nvSpPr>
              <p:spPr bwMode="auto">
                <a:xfrm>
                  <a:off x="1824" y="2203"/>
                  <a:ext cx="2208" cy="288"/>
                </a:xfrm>
                <a:prstGeom prst="rightArrow">
                  <a:avLst>
                    <a:gd name="adj1" fmla="val 55954"/>
                    <a:gd name="adj2" fmla="val 191667"/>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04" name="Group 8"/>
                <p:cNvGrpSpPr>
                  <a:grpSpLocks/>
                </p:cNvGrpSpPr>
                <p:nvPr/>
              </p:nvGrpSpPr>
              <p:grpSpPr bwMode="auto">
                <a:xfrm>
                  <a:off x="4128" y="1920"/>
                  <a:ext cx="882" cy="1358"/>
                  <a:chOff x="4128" y="2112"/>
                  <a:chExt cx="882" cy="1358"/>
                </a:xfrm>
              </p:grpSpPr>
              <p:grpSp>
                <p:nvGrpSpPr>
                  <p:cNvPr id="4105" name="Group 9"/>
                  <p:cNvGrpSpPr>
                    <a:grpSpLocks/>
                  </p:cNvGrpSpPr>
                  <p:nvPr/>
                </p:nvGrpSpPr>
                <p:grpSpPr bwMode="auto">
                  <a:xfrm>
                    <a:off x="4179" y="3024"/>
                    <a:ext cx="826" cy="446"/>
                    <a:chOff x="2603" y="2089"/>
                    <a:chExt cx="646" cy="446"/>
                  </a:xfrm>
                </p:grpSpPr>
                <p:sp>
                  <p:nvSpPr>
                    <p:cNvPr id="4106" name="Freeform 10"/>
                    <p:cNvSpPr>
                      <a:spLocks/>
                    </p:cNvSpPr>
                    <p:nvPr/>
                  </p:nvSpPr>
                  <p:spPr bwMode="auto">
                    <a:xfrm>
                      <a:off x="2603" y="2089"/>
                      <a:ext cx="646" cy="446"/>
                    </a:xfrm>
                    <a:custGeom>
                      <a:avLst/>
                      <a:gdLst>
                        <a:gd name="T0" fmla="*/ 411 w 1292"/>
                        <a:gd name="T1" fmla="*/ 312 h 894"/>
                        <a:gd name="T2" fmla="*/ 449 w 1292"/>
                        <a:gd name="T3" fmla="*/ 192 h 894"/>
                        <a:gd name="T4" fmla="*/ 468 w 1292"/>
                        <a:gd name="T5" fmla="*/ 129 h 894"/>
                        <a:gd name="T6" fmla="*/ 477 w 1292"/>
                        <a:gd name="T7" fmla="*/ 101 h 894"/>
                        <a:gd name="T8" fmla="*/ 496 w 1292"/>
                        <a:gd name="T9" fmla="*/ 0 h 894"/>
                        <a:gd name="T10" fmla="*/ 863 w 1292"/>
                        <a:gd name="T11" fmla="*/ 12 h 894"/>
                        <a:gd name="T12" fmla="*/ 868 w 1292"/>
                        <a:gd name="T13" fmla="*/ 42 h 894"/>
                        <a:gd name="T14" fmla="*/ 870 w 1292"/>
                        <a:gd name="T15" fmla="*/ 75 h 894"/>
                        <a:gd name="T16" fmla="*/ 865 w 1292"/>
                        <a:gd name="T17" fmla="*/ 106 h 894"/>
                        <a:gd name="T18" fmla="*/ 860 w 1292"/>
                        <a:gd name="T19" fmla="*/ 127 h 894"/>
                        <a:gd name="T20" fmla="*/ 848 w 1292"/>
                        <a:gd name="T21" fmla="*/ 147 h 894"/>
                        <a:gd name="T22" fmla="*/ 832 w 1292"/>
                        <a:gd name="T23" fmla="*/ 166 h 894"/>
                        <a:gd name="T24" fmla="*/ 795 w 1292"/>
                        <a:gd name="T25" fmla="*/ 213 h 894"/>
                        <a:gd name="T26" fmla="*/ 774 w 1292"/>
                        <a:gd name="T27" fmla="*/ 241 h 894"/>
                        <a:gd name="T28" fmla="*/ 682 w 1292"/>
                        <a:gd name="T29" fmla="*/ 331 h 894"/>
                        <a:gd name="T30" fmla="*/ 687 w 1292"/>
                        <a:gd name="T31" fmla="*/ 359 h 894"/>
                        <a:gd name="T32" fmla="*/ 660 w 1292"/>
                        <a:gd name="T33" fmla="*/ 371 h 894"/>
                        <a:gd name="T34" fmla="*/ 705 w 1292"/>
                        <a:gd name="T35" fmla="*/ 598 h 894"/>
                        <a:gd name="T36" fmla="*/ 752 w 1292"/>
                        <a:gd name="T37" fmla="*/ 697 h 894"/>
                        <a:gd name="T38" fmla="*/ 816 w 1292"/>
                        <a:gd name="T39" fmla="*/ 775 h 894"/>
                        <a:gd name="T40" fmla="*/ 917 w 1292"/>
                        <a:gd name="T41" fmla="*/ 803 h 894"/>
                        <a:gd name="T42" fmla="*/ 1034 w 1292"/>
                        <a:gd name="T43" fmla="*/ 796 h 894"/>
                        <a:gd name="T44" fmla="*/ 1098 w 1292"/>
                        <a:gd name="T45" fmla="*/ 817 h 894"/>
                        <a:gd name="T46" fmla="*/ 1248 w 1292"/>
                        <a:gd name="T47" fmla="*/ 817 h 894"/>
                        <a:gd name="T48" fmla="*/ 1292 w 1292"/>
                        <a:gd name="T49" fmla="*/ 836 h 894"/>
                        <a:gd name="T50" fmla="*/ 1278 w 1292"/>
                        <a:gd name="T51" fmla="*/ 864 h 894"/>
                        <a:gd name="T52" fmla="*/ 1184 w 1292"/>
                        <a:gd name="T53" fmla="*/ 894 h 894"/>
                        <a:gd name="T54" fmla="*/ 875 w 1292"/>
                        <a:gd name="T55" fmla="*/ 894 h 894"/>
                        <a:gd name="T56" fmla="*/ 781 w 1292"/>
                        <a:gd name="T57" fmla="*/ 873 h 894"/>
                        <a:gd name="T58" fmla="*/ 703 w 1292"/>
                        <a:gd name="T59" fmla="*/ 873 h 894"/>
                        <a:gd name="T60" fmla="*/ 628 w 1292"/>
                        <a:gd name="T61" fmla="*/ 876 h 894"/>
                        <a:gd name="T62" fmla="*/ 595 w 1292"/>
                        <a:gd name="T63" fmla="*/ 841 h 894"/>
                        <a:gd name="T64" fmla="*/ 557 w 1292"/>
                        <a:gd name="T65" fmla="*/ 866 h 894"/>
                        <a:gd name="T66" fmla="*/ 527 w 1292"/>
                        <a:gd name="T67" fmla="*/ 867 h 894"/>
                        <a:gd name="T68" fmla="*/ 498 w 1292"/>
                        <a:gd name="T69" fmla="*/ 871 h 894"/>
                        <a:gd name="T70" fmla="*/ 397 w 1292"/>
                        <a:gd name="T71" fmla="*/ 859 h 894"/>
                        <a:gd name="T72" fmla="*/ 339 w 1292"/>
                        <a:gd name="T73" fmla="*/ 859 h 894"/>
                        <a:gd name="T74" fmla="*/ 179 w 1292"/>
                        <a:gd name="T75" fmla="*/ 871 h 894"/>
                        <a:gd name="T76" fmla="*/ 7 w 1292"/>
                        <a:gd name="T77" fmla="*/ 855 h 894"/>
                        <a:gd name="T78" fmla="*/ 0 w 1292"/>
                        <a:gd name="T79" fmla="*/ 831 h 894"/>
                        <a:gd name="T80" fmla="*/ 64 w 1292"/>
                        <a:gd name="T81" fmla="*/ 824 h 894"/>
                        <a:gd name="T82" fmla="*/ 115 w 1292"/>
                        <a:gd name="T83" fmla="*/ 777 h 894"/>
                        <a:gd name="T84" fmla="*/ 188 w 1292"/>
                        <a:gd name="T85" fmla="*/ 766 h 894"/>
                        <a:gd name="T86" fmla="*/ 289 w 1292"/>
                        <a:gd name="T87" fmla="*/ 791 h 894"/>
                        <a:gd name="T88" fmla="*/ 395 w 1292"/>
                        <a:gd name="T89" fmla="*/ 791 h 894"/>
                        <a:gd name="T90" fmla="*/ 437 w 1292"/>
                        <a:gd name="T91" fmla="*/ 707 h 894"/>
                        <a:gd name="T92" fmla="*/ 391 w 1292"/>
                        <a:gd name="T93" fmla="*/ 411 h 894"/>
                        <a:gd name="T94" fmla="*/ 390 w 1292"/>
                        <a:gd name="T95" fmla="*/ 385 h 894"/>
                        <a:gd name="T96" fmla="*/ 395 w 1292"/>
                        <a:gd name="T97" fmla="*/ 361 h 894"/>
                        <a:gd name="T98" fmla="*/ 411 w 1292"/>
                        <a:gd name="T99" fmla="*/ 312 h 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92" h="894">
                          <a:moveTo>
                            <a:pt x="411" y="312"/>
                          </a:moveTo>
                          <a:lnTo>
                            <a:pt x="449" y="192"/>
                          </a:lnTo>
                          <a:lnTo>
                            <a:pt x="468" y="129"/>
                          </a:lnTo>
                          <a:lnTo>
                            <a:pt x="477" y="101"/>
                          </a:lnTo>
                          <a:lnTo>
                            <a:pt x="496" y="0"/>
                          </a:lnTo>
                          <a:lnTo>
                            <a:pt x="863" y="12"/>
                          </a:lnTo>
                          <a:lnTo>
                            <a:pt x="868" y="42"/>
                          </a:lnTo>
                          <a:lnTo>
                            <a:pt x="870" y="75"/>
                          </a:lnTo>
                          <a:lnTo>
                            <a:pt x="865" y="106"/>
                          </a:lnTo>
                          <a:lnTo>
                            <a:pt x="860" y="127"/>
                          </a:lnTo>
                          <a:lnTo>
                            <a:pt x="848" y="147"/>
                          </a:lnTo>
                          <a:lnTo>
                            <a:pt x="832" y="166"/>
                          </a:lnTo>
                          <a:lnTo>
                            <a:pt x="795" y="213"/>
                          </a:lnTo>
                          <a:lnTo>
                            <a:pt x="774" y="241"/>
                          </a:lnTo>
                          <a:lnTo>
                            <a:pt x="682" y="331"/>
                          </a:lnTo>
                          <a:lnTo>
                            <a:pt x="687" y="359"/>
                          </a:lnTo>
                          <a:lnTo>
                            <a:pt x="660" y="371"/>
                          </a:lnTo>
                          <a:lnTo>
                            <a:pt x="705" y="598"/>
                          </a:lnTo>
                          <a:lnTo>
                            <a:pt x="752" y="697"/>
                          </a:lnTo>
                          <a:lnTo>
                            <a:pt x="816" y="775"/>
                          </a:lnTo>
                          <a:lnTo>
                            <a:pt x="917" y="803"/>
                          </a:lnTo>
                          <a:lnTo>
                            <a:pt x="1034" y="796"/>
                          </a:lnTo>
                          <a:lnTo>
                            <a:pt x="1098" y="817"/>
                          </a:lnTo>
                          <a:lnTo>
                            <a:pt x="1248" y="817"/>
                          </a:lnTo>
                          <a:lnTo>
                            <a:pt x="1292" y="836"/>
                          </a:lnTo>
                          <a:lnTo>
                            <a:pt x="1278" y="864"/>
                          </a:lnTo>
                          <a:lnTo>
                            <a:pt x="1184" y="894"/>
                          </a:lnTo>
                          <a:lnTo>
                            <a:pt x="875" y="894"/>
                          </a:lnTo>
                          <a:lnTo>
                            <a:pt x="781" y="873"/>
                          </a:lnTo>
                          <a:lnTo>
                            <a:pt x="703" y="873"/>
                          </a:lnTo>
                          <a:lnTo>
                            <a:pt x="628" y="876"/>
                          </a:lnTo>
                          <a:lnTo>
                            <a:pt x="595" y="841"/>
                          </a:lnTo>
                          <a:lnTo>
                            <a:pt x="557" y="866"/>
                          </a:lnTo>
                          <a:lnTo>
                            <a:pt x="527" y="867"/>
                          </a:lnTo>
                          <a:lnTo>
                            <a:pt x="498" y="871"/>
                          </a:lnTo>
                          <a:lnTo>
                            <a:pt x="397" y="859"/>
                          </a:lnTo>
                          <a:lnTo>
                            <a:pt x="339" y="859"/>
                          </a:lnTo>
                          <a:lnTo>
                            <a:pt x="179" y="871"/>
                          </a:lnTo>
                          <a:lnTo>
                            <a:pt x="7" y="855"/>
                          </a:lnTo>
                          <a:lnTo>
                            <a:pt x="0" y="831"/>
                          </a:lnTo>
                          <a:lnTo>
                            <a:pt x="64" y="824"/>
                          </a:lnTo>
                          <a:lnTo>
                            <a:pt x="115" y="777"/>
                          </a:lnTo>
                          <a:lnTo>
                            <a:pt x="188" y="766"/>
                          </a:lnTo>
                          <a:lnTo>
                            <a:pt x="289" y="791"/>
                          </a:lnTo>
                          <a:lnTo>
                            <a:pt x="395" y="791"/>
                          </a:lnTo>
                          <a:lnTo>
                            <a:pt x="437" y="707"/>
                          </a:lnTo>
                          <a:lnTo>
                            <a:pt x="391" y="411"/>
                          </a:lnTo>
                          <a:lnTo>
                            <a:pt x="390" y="385"/>
                          </a:lnTo>
                          <a:lnTo>
                            <a:pt x="395" y="361"/>
                          </a:lnTo>
                          <a:lnTo>
                            <a:pt x="411" y="312"/>
                          </a:lnTo>
                          <a:close/>
                        </a:path>
                      </a:pathLst>
                    </a:custGeom>
                    <a:solidFill>
                      <a:srgbClr val="0020A0"/>
                    </a:solidFill>
                    <a:ln w="9525">
                      <a:solidFill>
                        <a:srgbClr val="000000"/>
                      </a:solidFill>
                      <a:prstDash val="solid"/>
                      <a:round/>
                      <a:headEnd/>
                      <a:tailEnd/>
                    </a:ln>
                  </p:spPr>
                  <p:txBody>
                    <a:bodyPr/>
                    <a:lstStyle/>
                    <a:p>
                      <a:endParaRPr lang="zh-CN" altLang="en-US"/>
                    </a:p>
                  </p:txBody>
                </p:sp>
                <p:grpSp>
                  <p:nvGrpSpPr>
                    <p:cNvPr id="4107" name="Group 11"/>
                    <p:cNvGrpSpPr>
                      <a:grpSpLocks/>
                    </p:cNvGrpSpPr>
                    <p:nvPr/>
                  </p:nvGrpSpPr>
                  <p:grpSpPr bwMode="auto">
                    <a:xfrm>
                      <a:off x="2866" y="2145"/>
                      <a:ext cx="66" cy="349"/>
                      <a:chOff x="2866" y="2145"/>
                      <a:chExt cx="66" cy="349"/>
                    </a:xfrm>
                  </p:grpSpPr>
                  <p:sp>
                    <p:nvSpPr>
                      <p:cNvPr id="4108" name="Freeform 12"/>
                      <p:cNvSpPr>
                        <a:spLocks/>
                      </p:cNvSpPr>
                      <p:nvPr/>
                    </p:nvSpPr>
                    <p:spPr bwMode="auto">
                      <a:xfrm>
                        <a:off x="2866" y="2148"/>
                        <a:ext cx="66" cy="346"/>
                      </a:xfrm>
                      <a:custGeom>
                        <a:avLst/>
                        <a:gdLst>
                          <a:gd name="T0" fmla="*/ 132 w 132"/>
                          <a:gd name="T1" fmla="*/ 0 h 691"/>
                          <a:gd name="T2" fmla="*/ 88 w 132"/>
                          <a:gd name="T3" fmla="*/ 92 h 691"/>
                          <a:gd name="T4" fmla="*/ 15 w 132"/>
                          <a:gd name="T5" fmla="*/ 212 h 691"/>
                          <a:gd name="T6" fmla="*/ 1 w 132"/>
                          <a:gd name="T7" fmla="*/ 238 h 691"/>
                          <a:gd name="T8" fmla="*/ 0 w 132"/>
                          <a:gd name="T9" fmla="*/ 264 h 691"/>
                          <a:gd name="T10" fmla="*/ 1 w 132"/>
                          <a:gd name="T11" fmla="*/ 297 h 691"/>
                          <a:gd name="T12" fmla="*/ 47 w 132"/>
                          <a:gd name="T13" fmla="*/ 512 h 691"/>
                          <a:gd name="T14" fmla="*/ 59 w 132"/>
                          <a:gd name="T15" fmla="*/ 691 h 6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691">
                            <a:moveTo>
                              <a:pt x="132" y="0"/>
                            </a:moveTo>
                            <a:lnTo>
                              <a:pt x="88" y="92"/>
                            </a:lnTo>
                            <a:lnTo>
                              <a:pt x="15" y="212"/>
                            </a:lnTo>
                            <a:lnTo>
                              <a:pt x="1" y="238"/>
                            </a:lnTo>
                            <a:lnTo>
                              <a:pt x="0" y="264"/>
                            </a:lnTo>
                            <a:lnTo>
                              <a:pt x="1" y="297"/>
                            </a:lnTo>
                            <a:lnTo>
                              <a:pt x="47" y="512"/>
                            </a:lnTo>
                            <a:lnTo>
                              <a:pt x="59" y="691"/>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9" name="Line 13"/>
                      <p:cNvSpPr>
                        <a:spLocks noChangeShapeType="1"/>
                      </p:cNvSpPr>
                      <p:nvPr/>
                    </p:nvSpPr>
                    <p:spPr bwMode="auto">
                      <a:xfrm>
                        <a:off x="2912" y="2145"/>
                        <a:ext cx="2" cy="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110" name="Group 14"/>
                  <p:cNvGrpSpPr>
                    <a:grpSpLocks/>
                  </p:cNvGrpSpPr>
                  <p:nvPr/>
                </p:nvGrpSpPr>
                <p:grpSpPr bwMode="auto">
                  <a:xfrm>
                    <a:off x="4128" y="2686"/>
                    <a:ext cx="882" cy="434"/>
                    <a:chOff x="2563" y="1683"/>
                    <a:chExt cx="690" cy="434"/>
                  </a:xfrm>
                </p:grpSpPr>
                <p:grpSp>
                  <p:nvGrpSpPr>
                    <p:cNvPr id="4111" name="Group 15"/>
                    <p:cNvGrpSpPr>
                      <a:grpSpLocks/>
                    </p:cNvGrpSpPr>
                    <p:nvPr/>
                  </p:nvGrpSpPr>
                  <p:grpSpPr bwMode="auto">
                    <a:xfrm>
                      <a:off x="2670" y="1750"/>
                      <a:ext cx="482" cy="367"/>
                      <a:chOff x="2670" y="1750"/>
                      <a:chExt cx="482" cy="367"/>
                    </a:xfrm>
                  </p:grpSpPr>
                  <p:grpSp>
                    <p:nvGrpSpPr>
                      <p:cNvPr id="4112" name="Group 16"/>
                      <p:cNvGrpSpPr>
                        <a:grpSpLocks/>
                      </p:cNvGrpSpPr>
                      <p:nvPr/>
                    </p:nvGrpSpPr>
                    <p:grpSpPr bwMode="auto">
                      <a:xfrm>
                        <a:off x="2670" y="1760"/>
                        <a:ext cx="482" cy="357"/>
                        <a:chOff x="2670" y="1760"/>
                        <a:chExt cx="482" cy="357"/>
                      </a:xfrm>
                    </p:grpSpPr>
                    <p:grpSp>
                      <p:nvGrpSpPr>
                        <p:cNvPr id="4113" name="Group 17"/>
                        <p:cNvGrpSpPr>
                          <a:grpSpLocks/>
                        </p:cNvGrpSpPr>
                        <p:nvPr/>
                      </p:nvGrpSpPr>
                      <p:grpSpPr bwMode="auto">
                        <a:xfrm>
                          <a:off x="2670" y="1760"/>
                          <a:ext cx="482" cy="357"/>
                          <a:chOff x="2670" y="1760"/>
                          <a:chExt cx="482" cy="357"/>
                        </a:xfrm>
                      </p:grpSpPr>
                      <p:grpSp>
                        <p:nvGrpSpPr>
                          <p:cNvPr id="4114" name="Group 18"/>
                          <p:cNvGrpSpPr>
                            <a:grpSpLocks/>
                          </p:cNvGrpSpPr>
                          <p:nvPr/>
                        </p:nvGrpSpPr>
                        <p:grpSpPr bwMode="auto">
                          <a:xfrm>
                            <a:off x="2670" y="1761"/>
                            <a:ext cx="482" cy="161"/>
                            <a:chOff x="2670" y="1761"/>
                            <a:chExt cx="482" cy="161"/>
                          </a:xfrm>
                        </p:grpSpPr>
                        <p:sp>
                          <p:nvSpPr>
                            <p:cNvPr id="4115" name="Freeform 19"/>
                            <p:cNvSpPr>
                              <a:spLocks/>
                            </p:cNvSpPr>
                            <p:nvPr/>
                          </p:nvSpPr>
                          <p:spPr bwMode="auto">
                            <a:xfrm>
                              <a:off x="3044" y="1761"/>
                              <a:ext cx="108" cy="126"/>
                            </a:xfrm>
                            <a:custGeom>
                              <a:avLst/>
                              <a:gdLst>
                                <a:gd name="T0" fmla="*/ 0 w 216"/>
                                <a:gd name="T1" fmla="*/ 148 h 250"/>
                                <a:gd name="T2" fmla="*/ 14 w 216"/>
                                <a:gd name="T3" fmla="*/ 90 h 250"/>
                                <a:gd name="T4" fmla="*/ 29 w 216"/>
                                <a:gd name="T5" fmla="*/ 57 h 250"/>
                                <a:gd name="T6" fmla="*/ 52 w 216"/>
                                <a:gd name="T7" fmla="*/ 26 h 250"/>
                                <a:gd name="T8" fmla="*/ 83 w 216"/>
                                <a:gd name="T9" fmla="*/ 0 h 250"/>
                                <a:gd name="T10" fmla="*/ 90 w 216"/>
                                <a:gd name="T11" fmla="*/ 45 h 250"/>
                                <a:gd name="T12" fmla="*/ 109 w 216"/>
                                <a:gd name="T13" fmla="*/ 83 h 250"/>
                                <a:gd name="T14" fmla="*/ 148 w 216"/>
                                <a:gd name="T15" fmla="*/ 132 h 250"/>
                                <a:gd name="T16" fmla="*/ 193 w 216"/>
                                <a:gd name="T17" fmla="*/ 170 h 250"/>
                                <a:gd name="T18" fmla="*/ 216 w 216"/>
                                <a:gd name="T19" fmla="*/ 174 h 250"/>
                                <a:gd name="T20" fmla="*/ 195 w 216"/>
                                <a:gd name="T21" fmla="*/ 217 h 250"/>
                                <a:gd name="T22" fmla="*/ 170 w 216"/>
                                <a:gd name="T23" fmla="*/ 250 h 250"/>
                                <a:gd name="T24" fmla="*/ 106 w 216"/>
                                <a:gd name="T25" fmla="*/ 224 h 250"/>
                                <a:gd name="T26" fmla="*/ 0 w 216"/>
                                <a:gd name="T27" fmla="*/ 14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50">
                                  <a:moveTo>
                                    <a:pt x="0" y="148"/>
                                  </a:moveTo>
                                  <a:lnTo>
                                    <a:pt x="14" y="90"/>
                                  </a:lnTo>
                                  <a:lnTo>
                                    <a:pt x="29" y="57"/>
                                  </a:lnTo>
                                  <a:lnTo>
                                    <a:pt x="52" y="26"/>
                                  </a:lnTo>
                                  <a:lnTo>
                                    <a:pt x="83" y="0"/>
                                  </a:lnTo>
                                  <a:lnTo>
                                    <a:pt x="90" y="45"/>
                                  </a:lnTo>
                                  <a:lnTo>
                                    <a:pt x="109" y="83"/>
                                  </a:lnTo>
                                  <a:lnTo>
                                    <a:pt x="148" y="132"/>
                                  </a:lnTo>
                                  <a:lnTo>
                                    <a:pt x="193" y="170"/>
                                  </a:lnTo>
                                  <a:lnTo>
                                    <a:pt x="216" y="174"/>
                                  </a:lnTo>
                                  <a:lnTo>
                                    <a:pt x="195" y="217"/>
                                  </a:lnTo>
                                  <a:lnTo>
                                    <a:pt x="170" y="250"/>
                                  </a:lnTo>
                                  <a:lnTo>
                                    <a:pt x="106" y="224"/>
                                  </a:lnTo>
                                  <a:lnTo>
                                    <a:pt x="0" y="148"/>
                                  </a:lnTo>
                                  <a:close/>
                                </a:path>
                              </a:pathLst>
                            </a:custGeom>
                            <a:solidFill>
                              <a:srgbClr val="6000A0"/>
                            </a:solidFill>
                            <a:ln w="9525">
                              <a:solidFill>
                                <a:srgbClr val="000000"/>
                              </a:solidFill>
                              <a:prstDash val="solid"/>
                              <a:round/>
                              <a:headEnd/>
                              <a:tailEnd/>
                            </a:ln>
                          </p:spPr>
                          <p:txBody>
                            <a:bodyPr/>
                            <a:lstStyle/>
                            <a:p>
                              <a:endParaRPr lang="zh-CN" altLang="en-US"/>
                            </a:p>
                          </p:txBody>
                        </p:sp>
                        <p:sp>
                          <p:nvSpPr>
                            <p:cNvPr id="4116" name="Freeform 20"/>
                            <p:cNvSpPr>
                              <a:spLocks/>
                            </p:cNvSpPr>
                            <p:nvPr/>
                          </p:nvSpPr>
                          <p:spPr bwMode="auto">
                            <a:xfrm>
                              <a:off x="2670" y="1822"/>
                              <a:ext cx="107" cy="100"/>
                            </a:xfrm>
                            <a:custGeom>
                              <a:avLst/>
                              <a:gdLst>
                                <a:gd name="T0" fmla="*/ 0 w 214"/>
                                <a:gd name="T1" fmla="*/ 124 h 201"/>
                                <a:gd name="T2" fmla="*/ 59 w 214"/>
                                <a:gd name="T3" fmla="*/ 201 h 201"/>
                                <a:gd name="T4" fmla="*/ 113 w 214"/>
                                <a:gd name="T5" fmla="*/ 190 h 201"/>
                                <a:gd name="T6" fmla="*/ 160 w 214"/>
                                <a:gd name="T7" fmla="*/ 159 h 201"/>
                                <a:gd name="T8" fmla="*/ 207 w 214"/>
                                <a:gd name="T9" fmla="*/ 124 h 201"/>
                                <a:gd name="T10" fmla="*/ 214 w 214"/>
                                <a:gd name="T11" fmla="*/ 81 h 201"/>
                                <a:gd name="T12" fmla="*/ 122 w 214"/>
                                <a:gd name="T13" fmla="*/ 0 h 201"/>
                                <a:gd name="T14" fmla="*/ 68 w 214"/>
                                <a:gd name="T15" fmla="*/ 56 h 201"/>
                                <a:gd name="T16" fmla="*/ 0 w 214"/>
                                <a:gd name="T17" fmla="*/ 12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201">
                                  <a:moveTo>
                                    <a:pt x="0" y="124"/>
                                  </a:moveTo>
                                  <a:lnTo>
                                    <a:pt x="59" y="201"/>
                                  </a:lnTo>
                                  <a:lnTo>
                                    <a:pt x="113" y="190"/>
                                  </a:lnTo>
                                  <a:lnTo>
                                    <a:pt x="160" y="159"/>
                                  </a:lnTo>
                                  <a:lnTo>
                                    <a:pt x="207" y="124"/>
                                  </a:lnTo>
                                  <a:lnTo>
                                    <a:pt x="214" y="81"/>
                                  </a:lnTo>
                                  <a:lnTo>
                                    <a:pt x="122" y="0"/>
                                  </a:lnTo>
                                  <a:lnTo>
                                    <a:pt x="68" y="56"/>
                                  </a:lnTo>
                                  <a:lnTo>
                                    <a:pt x="0" y="124"/>
                                  </a:lnTo>
                                  <a:close/>
                                </a:path>
                              </a:pathLst>
                            </a:custGeom>
                            <a:solidFill>
                              <a:srgbClr val="6000A0"/>
                            </a:solidFill>
                            <a:ln w="9525">
                              <a:solidFill>
                                <a:srgbClr val="000000"/>
                              </a:solidFill>
                              <a:prstDash val="solid"/>
                              <a:round/>
                              <a:headEnd/>
                              <a:tailEnd/>
                            </a:ln>
                          </p:spPr>
                          <p:txBody>
                            <a:bodyPr/>
                            <a:lstStyle/>
                            <a:p>
                              <a:endParaRPr lang="zh-CN" altLang="en-US"/>
                            </a:p>
                          </p:txBody>
                        </p:sp>
                      </p:grpSp>
                      <p:sp>
                        <p:nvSpPr>
                          <p:cNvPr id="4117" name="Freeform 21"/>
                          <p:cNvSpPr>
                            <a:spLocks/>
                          </p:cNvSpPr>
                          <p:nvPr/>
                        </p:nvSpPr>
                        <p:spPr bwMode="auto">
                          <a:xfrm>
                            <a:off x="2690" y="1760"/>
                            <a:ext cx="449" cy="357"/>
                          </a:xfrm>
                          <a:custGeom>
                            <a:avLst/>
                            <a:gdLst>
                              <a:gd name="T0" fmla="*/ 520 w 896"/>
                              <a:gd name="T1" fmla="*/ 33 h 716"/>
                              <a:gd name="T2" fmla="*/ 604 w 896"/>
                              <a:gd name="T3" fmla="*/ 54 h 716"/>
                              <a:gd name="T4" fmla="*/ 639 w 896"/>
                              <a:gd name="T5" fmla="*/ 71 h 716"/>
                              <a:gd name="T6" fmla="*/ 665 w 896"/>
                              <a:gd name="T7" fmla="*/ 96 h 716"/>
                              <a:gd name="T8" fmla="*/ 712 w 896"/>
                              <a:gd name="T9" fmla="*/ 117 h 716"/>
                              <a:gd name="T10" fmla="*/ 761 w 896"/>
                              <a:gd name="T11" fmla="*/ 174 h 716"/>
                              <a:gd name="T12" fmla="*/ 816 w 896"/>
                              <a:gd name="T13" fmla="*/ 218 h 716"/>
                              <a:gd name="T14" fmla="*/ 896 w 896"/>
                              <a:gd name="T15" fmla="*/ 237 h 716"/>
                              <a:gd name="T16" fmla="*/ 893 w 896"/>
                              <a:gd name="T17" fmla="*/ 329 h 716"/>
                              <a:gd name="T18" fmla="*/ 862 w 896"/>
                              <a:gd name="T19" fmla="*/ 414 h 716"/>
                              <a:gd name="T20" fmla="*/ 794 w 896"/>
                              <a:gd name="T21" fmla="*/ 439 h 716"/>
                              <a:gd name="T22" fmla="*/ 735 w 896"/>
                              <a:gd name="T23" fmla="*/ 460 h 716"/>
                              <a:gd name="T24" fmla="*/ 747 w 896"/>
                              <a:gd name="T25" fmla="*/ 543 h 716"/>
                              <a:gd name="T26" fmla="*/ 748 w 896"/>
                              <a:gd name="T27" fmla="*/ 657 h 716"/>
                              <a:gd name="T28" fmla="*/ 696 w 896"/>
                              <a:gd name="T29" fmla="*/ 686 h 716"/>
                              <a:gd name="T30" fmla="*/ 578 w 896"/>
                              <a:gd name="T31" fmla="*/ 702 h 716"/>
                              <a:gd name="T32" fmla="*/ 470 w 896"/>
                              <a:gd name="T33" fmla="*/ 697 h 716"/>
                              <a:gd name="T34" fmla="*/ 383 w 896"/>
                              <a:gd name="T35" fmla="*/ 716 h 716"/>
                              <a:gd name="T36" fmla="*/ 257 w 896"/>
                              <a:gd name="T37" fmla="*/ 688 h 716"/>
                              <a:gd name="T38" fmla="*/ 188 w 896"/>
                              <a:gd name="T39" fmla="*/ 653 h 716"/>
                              <a:gd name="T40" fmla="*/ 181 w 896"/>
                              <a:gd name="T41" fmla="*/ 562 h 716"/>
                              <a:gd name="T42" fmla="*/ 165 w 896"/>
                              <a:gd name="T43" fmla="*/ 486 h 716"/>
                              <a:gd name="T44" fmla="*/ 123 w 896"/>
                              <a:gd name="T45" fmla="*/ 442 h 716"/>
                              <a:gd name="T46" fmla="*/ 97 w 896"/>
                              <a:gd name="T47" fmla="*/ 374 h 716"/>
                              <a:gd name="T48" fmla="*/ 42 w 896"/>
                              <a:gd name="T49" fmla="*/ 348 h 716"/>
                              <a:gd name="T50" fmla="*/ 0 w 896"/>
                              <a:gd name="T51" fmla="*/ 313 h 716"/>
                              <a:gd name="T52" fmla="*/ 68 w 896"/>
                              <a:gd name="T53" fmla="*/ 287 h 716"/>
                              <a:gd name="T54" fmla="*/ 141 w 896"/>
                              <a:gd name="T55" fmla="*/ 214 h 716"/>
                              <a:gd name="T56" fmla="*/ 165 w 896"/>
                              <a:gd name="T57" fmla="*/ 153 h 716"/>
                              <a:gd name="T58" fmla="*/ 195 w 896"/>
                              <a:gd name="T59" fmla="*/ 98 h 716"/>
                              <a:gd name="T60" fmla="*/ 240 w 896"/>
                              <a:gd name="T61" fmla="*/ 61 h 716"/>
                              <a:gd name="T62" fmla="*/ 308 w 896"/>
                              <a:gd name="T63" fmla="*/ 23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96" h="716">
                                <a:moveTo>
                                  <a:pt x="395" y="0"/>
                                </a:moveTo>
                                <a:lnTo>
                                  <a:pt x="520" y="33"/>
                                </a:lnTo>
                                <a:lnTo>
                                  <a:pt x="571" y="44"/>
                                </a:lnTo>
                                <a:lnTo>
                                  <a:pt x="604" y="54"/>
                                </a:lnTo>
                                <a:lnTo>
                                  <a:pt x="621" y="61"/>
                                </a:lnTo>
                                <a:lnTo>
                                  <a:pt x="639" y="71"/>
                                </a:lnTo>
                                <a:lnTo>
                                  <a:pt x="653" y="82"/>
                                </a:lnTo>
                                <a:lnTo>
                                  <a:pt x="665" y="96"/>
                                </a:lnTo>
                                <a:lnTo>
                                  <a:pt x="677" y="118"/>
                                </a:lnTo>
                                <a:lnTo>
                                  <a:pt x="712" y="117"/>
                                </a:lnTo>
                                <a:lnTo>
                                  <a:pt x="735" y="146"/>
                                </a:lnTo>
                                <a:lnTo>
                                  <a:pt x="761" y="174"/>
                                </a:lnTo>
                                <a:lnTo>
                                  <a:pt x="785" y="195"/>
                                </a:lnTo>
                                <a:lnTo>
                                  <a:pt x="816" y="218"/>
                                </a:lnTo>
                                <a:lnTo>
                                  <a:pt x="855" y="232"/>
                                </a:lnTo>
                                <a:lnTo>
                                  <a:pt x="896" y="237"/>
                                </a:lnTo>
                                <a:lnTo>
                                  <a:pt x="896" y="273"/>
                                </a:lnTo>
                                <a:lnTo>
                                  <a:pt x="893" y="329"/>
                                </a:lnTo>
                                <a:lnTo>
                                  <a:pt x="879" y="380"/>
                                </a:lnTo>
                                <a:lnTo>
                                  <a:pt x="862" y="414"/>
                                </a:lnTo>
                                <a:lnTo>
                                  <a:pt x="834" y="435"/>
                                </a:lnTo>
                                <a:lnTo>
                                  <a:pt x="794" y="439"/>
                                </a:lnTo>
                                <a:lnTo>
                                  <a:pt x="745" y="425"/>
                                </a:lnTo>
                                <a:lnTo>
                                  <a:pt x="735" y="460"/>
                                </a:lnTo>
                                <a:lnTo>
                                  <a:pt x="736" y="498"/>
                                </a:lnTo>
                                <a:lnTo>
                                  <a:pt x="747" y="543"/>
                                </a:lnTo>
                                <a:lnTo>
                                  <a:pt x="750" y="603"/>
                                </a:lnTo>
                                <a:lnTo>
                                  <a:pt x="748" y="657"/>
                                </a:lnTo>
                                <a:lnTo>
                                  <a:pt x="748" y="691"/>
                                </a:lnTo>
                                <a:lnTo>
                                  <a:pt x="696" y="686"/>
                                </a:lnTo>
                                <a:lnTo>
                                  <a:pt x="658" y="690"/>
                                </a:lnTo>
                                <a:lnTo>
                                  <a:pt x="578" y="702"/>
                                </a:lnTo>
                                <a:lnTo>
                                  <a:pt x="512" y="704"/>
                                </a:lnTo>
                                <a:lnTo>
                                  <a:pt x="470" y="697"/>
                                </a:lnTo>
                                <a:lnTo>
                                  <a:pt x="437" y="711"/>
                                </a:lnTo>
                                <a:lnTo>
                                  <a:pt x="383" y="716"/>
                                </a:lnTo>
                                <a:lnTo>
                                  <a:pt x="313" y="707"/>
                                </a:lnTo>
                                <a:lnTo>
                                  <a:pt x="257" y="688"/>
                                </a:lnTo>
                                <a:lnTo>
                                  <a:pt x="221" y="672"/>
                                </a:lnTo>
                                <a:lnTo>
                                  <a:pt x="188" y="653"/>
                                </a:lnTo>
                                <a:lnTo>
                                  <a:pt x="155" y="629"/>
                                </a:lnTo>
                                <a:lnTo>
                                  <a:pt x="181" y="562"/>
                                </a:lnTo>
                                <a:lnTo>
                                  <a:pt x="195" y="510"/>
                                </a:lnTo>
                                <a:lnTo>
                                  <a:pt x="165" y="486"/>
                                </a:lnTo>
                                <a:lnTo>
                                  <a:pt x="139" y="463"/>
                                </a:lnTo>
                                <a:lnTo>
                                  <a:pt x="123" y="442"/>
                                </a:lnTo>
                                <a:lnTo>
                                  <a:pt x="113" y="414"/>
                                </a:lnTo>
                                <a:lnTo>
                                  <a:pt x="97" y="374"/>
                                </a:lnTo>
                                <a:lnTo>
                                  <a:pt x="71" y="359"/>
                                </a:lnTo>
                                <a:lnTo>
                                  <a:pt x="42" y="348"/>
                                </a:lnTo>
                                <a:lnTo>
                                  <a:pt x="17" y="333"/>
                                </a:lnTo>
                                <a:lnTo>
                                  <a:pt x="0" y="313"/>
                                </a:lnTo>
                                <a:lnTo>
                                  <a:pt x="26" y="307"/>
                                </a:lnTo>
                                <a:lnTo>
                                  <a:pt x="68" y="287"/>
                                </a:lnTo>
                                <a:lnTo>
                                  <a:pt x="103" y="263"/>
                                </a:lnTo>
                                <a:lnTo>
                                  <a:pt x="141" y="214"/>
                                </a:lnTo>
                                <a:lnTo>
                                  <a:pt x="146" y="178"/>
                                </a:lnTo>
                                <a:lnTo>
                                  <a:pt x="165" y="153"/>
                                </a:lnTo>
                                <a:lnTo>
                                  <a:pt x="183" y="131"/>
                                </a:lnTo>
                                <a:lnTo>
                                  <a:pt x="195" y="98"/>
                                </a:lnTo>
                                <a:lnTo>
                                  <a:pt x="210" y="75"/>
                                </a:lnTo>
                                <a:lnTo>
                                  <a:pt x="240" y="61"/>
                                </a:lnTo>
                                <a:lnTo>
                                  <a:pt x="270" y="61"/>
                                </a:lnTo>
                                <a:lnTo>
                                  <a:pt x="308" y="23"/>
                                </a:lnTo>
                                <a:lnTo>
                                  <a:pt x="395" y="0"/>
                                </a:lnTo>
                                <a:close/>
                              </a:path>
                            </a:pathLst>
                          </a:custGeom>
                          <a:solidFill>
                            <a:srgbClr val="C060FF"/>
                          </a:solidFill>
                          <a:ln w="9525">
                            <a:solidFill>
                              <a:srgbClr val="000000"/>
                            </a:solidFill>
                            <a:prstDash val="solid"/>
                            <a:round/>
                            <a:headEnd/>
                            <a:tailEnd/>
                          </a:ln>
                        </p:spPr>
                        <p:txBody>
                          <a:bodyPr/>
                          <a:lstStyle/>
                          <a:p>
                            <a:endParaRPr lang="zh-CN" altLang="en-US"/>
                          </a:p>
                        </p:txBody>
                      </p:sp>
                    </p:grpSp>
                    <p:grpSp>
                      <p:nvGrpSpPr>
                        <p:cNvPr id="4118" name="Group 22"/>
                        <p:cNvGrpSpPr>
                          <a:grpSpLocks/>
                        </p:cNvGrpSpPr>
                        <p:nvPr/>
                      </p:nvGrpSpPr>
                      <p:grpSpPr bwMode="auto">
                        <a:xfrm>
                          <a:off x="2762" y="1805"/>
                          <a:ext cx="298" cy="242"/>
                          <a:chOff x="2762" y="1805"/>
                          <a:chExt cx="298" cy="242"/>
                        </a:xfrm>
                      </p:grpSpPr>
                      <p:grpSp>
                        <p:nvGrpSpPr>
                          <p:cNvPr id="4119" name="Group 23"/>
                          <p:cNvGrpSpPr>
                            <a:grpSpLocks/>
                          </p:cNvGrpSpPr>
                          <p:nvPr/>
                        </p:nvGrpSpPr>
                        <p:grpSpPr bwMode="auto">
                          <a:xfrm>
                            <a:off x="2762" y="1805"/>
                            <a:ext cx="298" cy="242"/>
                            <a:chOff x="2762" y="1805"/>
                            <a:chExt cx="298" cy="242"/>
                          </a:xfrm>
                        </p:grpSpPr>
                        <p:sp>
                          <p:nvSpPr>
                            <p:cNvPr id="4120" name="Freeform 24"/>
                            <p:cNvSpPr>
                              <a:spLocks/>
                            </p:cNvSpPr>
                            <p:nvPr/>
                          </p:nvSpPr>
                          <p:spPr bwMode="auto">
                            <a:xfrm>
                              <a:off x="2762" y="1832"/>
                              <a:ext cx="56" cy="64"/>
                            </a:xfrm>
                            <a:custGeom>
                              <a:avLst/>
                              <a:gdLst>
                                <a:gd name="T0" fmla="*/ 0 w 113"/>
                                <a:gd name="T1" fmla="*/ 31 h 128"/>
                                <a:gd name="T2" fmla="*/ 20 w 113"/>
                                <a:gd name="T3" fmla="*/ 52 h 128"/>
                                <a:gd name="T4" fmla="*/ 22 w 113"/>
                                <a:gd name="T5" fmla="*/ 64 h 128"/>
                                <a:gd name="T6" fmla="*/ 33 w 113"/>
                                <a:gd name="T7" fmla="*/ 78 h 128"/>
                                <a:gd name="T8" fmla="*/ 48 w 113"/>
                                <a:gd name="T9" fmla="*/ 85 h 128"/>
                                <a:gd name="T10" fmla="*/ 62 w 113"/>
                                <a:gd name="T11" fmla="*/ 99 h 128"/>
                                <a:gd name="T12" fmla="*/ 71 w 113"/>
                                <a:gd name="T13" fmla="*/ 115 h 128"/>
                                <a:gd name="T14" fmla="*/ 97 w 113"/>
                                <a:gd name="T15" fmla="*/ 121 h 128"/>
                                <a:gd name="T16" fmla="*/ 113 w 113"/>
                                <a:gd name="T17" fmla="*/ 128 h 128"/>
                                <a:gd name="T18" fmla="*/ 83 w 113"/>
                                <a:gd name="T19" fmla="*/ 108 h 128"/>
                                <a:gd name="T20" fmla="*/ 67 w 113"/>
                                <a:gd name="T21" fmla="*/ 90 h 128"/>
                                <a:gd name="T22" fmla="*/ 55 w 113"/>
                                <a:gd name="T23" fmla="*/ 78 h 128"/>
                                <a:gd name="T24" fmla="*/ 54 w 113"/>
                                <a:gd name="T25" fmla="*/ 54 h 128"/>
                                <a:gd name="T26" fmla="*/ 45 w 113"/>
                                <a:gd name="T27" fmla="*/ 59 h 128"/>
                                <a:gd name="T28" fmla="*/ 33 w 113"/>
                                <a:gd name="T29" fmla="*/ 52 h 128"/>
                                <a:gd name="T30" fmla="*/ 24 w 113"/>
                                <a:gd name="T31" fmla="*/ 33 h 128"/>
                                <a:gd name="T32" fmla="*/ 20 w 113"/>
                                <a:gd name="T33" fmla="*/ 19 h 128"/>
                                <a:gd name="T34" fmla="*/ 22 w 113"/>
                                <a:gd name="T35" fmla="*/ 0 h 128"/>
                                <a:gd name="T36" fmla="*/ 10 w 113"/>
                                <a:gd name="T37" fmla="*/ 10 h 128"/>
                                <a:gd name="T38" fmla="*/ 0 w 113"/>
                                <a:gd name="T39" fmla="*/ 3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 h="128">
                                  <a:moveTo>
                                    <a:pt x="0" y="31"/>
                                  </a:moveTo>
                                  <a:lnTo>
                                    <a:pt x="20" y="52"/>
                                  </a:lnTo>
                                  <a:lnTo>
                                    <a:pt x="22" y="64"/>
                                  </a:lnTo>
                                  <a:lnTo>
                                    <a:pt x="33" y="78"/>
                                  </a:lnTo>
                                  <a:lnTo>
                                    <a:pt x="48" y="85"/>
                                  </a:lnTo>
                                  <a:lnTo>
                                    <a:pt x="62" y="99"/>
                                  </a:lnTo>
                                  <a:lnTo>
                                    <a:pt x="71" y="115"/>
                                  </a:lnTo>
                                  <a:lnTo>
                                    <a:pt x="97" y="121"/>
                                  </a:lnTo>
                                  <a:lnTo>
                                    <a:pt x="113" y="128"/>
                                  </a:lnTo>
                                  <a:lnTo>
                                    <a:pt x="83" y="108"/>
                                  </a:lnTo>
                                  <a:lnTo>
                                    <a:pt x="67" y="90"/>
                                  </a:lnTo>
                                  <a:lnTo>
                                    <a:pt x="55" y="78"/>
                                  </a:lnTo>
                                  <a:lnTo>
                                    <a:pt x="54" y="54"/>
                                  </a:lnTo>
                                  <a:lnTo>
                                    <a:pt x="45" y="59"/>
                                  </a:lnTo>
                                  <a:lnTo>
                                    <a:pt x="33" y="52"/>
                                  </a:lnTo>
                                  <a:lnTo>
                                    <a:pt x="24" y="33"/>
                                  </a:lnTo>
                                  <a:lnTo>
                                    <a:pt x="20" y="19"/>
                                  </a:lnTo>
                                  <a:lnTo>
                                    <a:pt x="22" y="0"/>
                                  </a:lnTo>
                                  <a:lnTo>
                                    <a:pt x="10" y="10"/>
                                  </a:lnTo>
                                  <a:lnTo>
                                    <a:pt x="0" y="31"/>
                                  </a:lnTo>
                                  <a:close/>
                                </a:path>
                              </a:pathLst>
                            </a:custGeom>
                            <a:solidFill>
                              <a:srgbClr val="6000A0"/>
                            </a:solidFill>
                            <a:ln w="9525">
                              <a:solidFill>
                                <a:srgbClr val="000000"/>
                              </a:solidFill>
                              <a:prstDash val="solid"/>
                              <a:round/>
                              <a:headEnd/>
                              <a:tailEnd/>
                            </a:ln>
                          </p:spPr>
                          <p:txBody>
                            <a:bodyPr/>
                            <a:lstStyle/>
                            <a:p>
                              <a:endParaRPr lang="zh-CN" altLang="en-US"/>
                            </a:p>
                          </p:txBody>
                        </p:sp>
                        <p:sp>
                          <p:nvSpPr>
                            <p:cNvPr id="4121" name="Freeform 25"/>
                            <p:cNvSpPr>
                              <a:spLocks/>
                            </p:cNvSpPr>
                            <p:nvPr/>
                          </p:nvSpPr>
                          <p:spPr bwMode="auto">
                            <a:xfrm>
                              <a:off x="2762" y="1995"/>
                              <a:ext cx="60" cy="52"/>
                            </a:xfrm>
                            <a:custGeom>
                              <a:avLst/>
                              <a:gdLst>
                                <a:gd name="T0" fmla="*/ 0 w 120"/>
                                <a:gd name="T1" fmla="*/ 0 h 105"/>
                                <a:gd name="T2" fmla="*/ 14 w 120"/>
                                <a:gd name="T3" fmla="*/ 16 h 105"/>
                                <a:gd name="T4" fmla="*/ 26 w 120"/>
                                <a:gd name="T5" fmla="*/ 26 h 105"/>
                                <a:gd name="T6" fmla="*/ 40 w 120"/>
                                <a:gd name="T7" fmla="*/ 40 h 105"/>
                                <a:gd name="T8" fmla="*/ 54 w 120"/>
                                <a:gd name="T9" fmla="*/ 54 h 105"/>
                                <a:gd name="T10" fmla="*/ 71 w 120"/>
                                <a:gd name="T11" fmla="*/ 68 h 105"/>
                                <a:gd name="T12" fmla="*/ 81 w 120"/>
                                <a:gd name="T13" fmla="*/ 105 h 105"/>
                                <a:gd name="T14" fmla="*/ 80 w 120"/>
                                <a:gd name="T15" fmla="*/ 70 h 105"/>
                                <a:gd name="T16" fmla="*/ 73 w 120"/>
                                <a:gd name="T17" fmla="*/ 54 h 105"/>
                                <a:gd name="T18" fmla="*/ 57 w 120"/>
                                <a:gd name="T19" fmla="*/ 44 h 105"/>
                                <a:gd name="T20" fmla="*/ 54 w 120"/>
                                <a:gd name="T21" fmla="*/ 37 h 105"/>
                                <a:gd name="T22" fmla="*/ 69 w 120"/>
                                <a:gd name="T23" fmla="*/ 40 h 105"/>
                                <a:gd name="T24" fmla="*/ 95 w 120"/>
                                <a:gd name="T25" fmla="*/ 42 h 105"/>
                                <a:gd name="T26" fmla="*/ 120 w 120"/>
                                <a:gd name="T27" fmla="*/ 37 h 105"/>
                                <a:gd name="T28" fmla="*/ 92 w 120"/>
                                <a:gd name="T29" fmla="*/ 33 h 105"/>
                                <a:gd name="T30" fmla="*/ 55 w 120"/>
                                <a:gd name="T31" fmla="*/ 28 h 105"/>
                                <a:gd name="T32" fmla="*/ 29 w 120"/>
                                <a:gd name="T33" fmla="*/ 19 h 105"/>
                                <a:gd name="T34" fmla="*/ 0 w 120"/>
                                <a:gd name="T3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05">
                                  <a:moveTo>
                                    <a:pt x="0" y="0"/>
                                  </a:moveTo>
                                  <a:lnTo>
                                    <a:pt x="14" y="16"/>
                                  </a:lnTo>
                                  <a:lnTo>
                                    <a:pt x="26" y="26"/>
                                  </a:lnTo>
                                  <a:lnTo>
                                    <a:pt x="40" y="40"/>
                                  </a:lnTo>
                                  <a:lnTo>
                                    <a:pt x="54" y="54"/>
                                  </a:lnTo>
                                  <a:lnTo>
                                    <a:pt x="71" y="68"/>
                                  </a:lnTo>
                                  <a:lnTo>
                                    <a:pt x="81" y="105"/>
                                  </a:lnTo>
                                  <a:lnTo>
                                    <a:pt x="80" y="70"/>
                                  </a:lnTo>
                                  <a:lnTo>
                                    <a:pt x="73" y="54"/>
                                  </a:lnTo>
                                  <a:lnTo>
                                    <a:pt x="57" y="44"/>
                                  </a:lnTo>
                                  <a:lnTo>
                                    <a:pt x="54" y="37"/>
                                  </a:lnTo>
                                  <a:lnTo>
                                    <a:pt x="69" y="40"/>
                                  </a:lnTo>
                                  <a:lnTo>
                                    <a:pt x="95" y="42"/>
                                  </a:lnTo>
                                  <a:lnTo>
                                    <a:pt x="120" y="37"/>
                                  </a:lnTo>
                                  <a:lnTo>
                                    <a:pt x="92" y="33"/>
                                  </a:lnTo>
                                  <a:lnTo>
                                    <a:pt x="55" y="28"/>
                                  </a:lnTo>
                                  <a:lnTo>
                                    <a:pt x="29" y="19"/>
                                  </a:lnTo>
                                  <a:lnTo>
                                    <a:pt x="0" y="0"/>
                                  </a:lnTo>
                                  <a:close/>
                                </a:path>
                              </a:pathLst>
                            </a:custGeom>
                            <a:solidFill>
                              <a:srgbClr val="6000A0"/>
                            </a:solidFill>
                            <a:ln w="9525">
                              <a:solidFill>
                                <a:srgbClr val="000000"/>
                              </a:solidFill>
                              <a:prstDash val="solid"/>
                              <a:round/>
                              <a:headEnd/>
                              <a:tailEnd/>
                            </a:ln>
                          </p:spPr>
                          <p:txBody>
                            <a:bodyPr/>
                            <a:lstStyle/>
                            <a:p>
                              <a:endParaRPr lang="zh-CN" altLang="en-US"/>
                            </a:p>
                          </p:txBody>
                        </p:sp>
                        <p:sp>
                          <p:nvSpPr>
                            <p:cNvPr id="4122" name="Freeform 26"/>
                            <p:cNvSpPr>
                              <a:spLocks/>
                            </p:cNvSpPr>
                            <p:nvPr/>
                          </p:nvSpPr>
                          <p:spPr bwMode="auto">
                            <a:xfrm>
                              <a:off x="2998" y="1805"/>
                              <a:ext cx="42" cy="83"/>
                            </a:xfrm>
                            <a:custGeom>
                              <a:avLst/>
                              <a:gdLst>
                                <a:gd name="T0" fmla="*/ 46 w 86"/>
                                <a:gd name="T1" fmla="*/ 0 h 165"/>
                                <a:gd name="T2" fmla="*/ 54 w 86"/>
                                <a:gd name="T3" fmla="*/ 10 h 165"/>
                                <a:gd name="T4" fmla="*/ 60 w 86"/>
                                <a:gd name="T5" fmla="*/ 20 h 165"/>
                                <a:gd name="T6" fmla="*/ 70 w 86"/>
                                <a:gd name="T7" fmla="*/ 20 h 165"/>
                                <a:gd name="T8" fmla="*/ 79 w 86"/>
                                <a:gd name="T9" fmla="*/ 20 h 165"/>
                                <a:gd name="T10" fmla="*/ 86 w 86"/>
                                <a:gd name="T11" fmla="*/ 22 h 165"/>
                                <a:gd name="T12" fmla="*/ 72 w 86"/>
                                <a:gd name="T13" fmla="*/ 27 h 165"/>
                                <a:gd name="T14" fmla="*/ 61 w 86"/>
                                <a:gd name="T15" fmla="*/ 40 h 165"/>
                                <a:gd name="T16" fmla="*/ 54 w 86"/>
                                <a:gd name="T17" fmla="*/ 52 h 165"/>
                                <a:gd name="T18" fmla="*/ 54 w 86"/>
                                <a:gd name="T19" fmla="*/ 62 h 165"/>
                                <a:gd name="T20" fmla="*/ 56 w 86"/>
                                <a:gd name="T21" fmla="*/ 76 h 165"/>
                                <a:gd name="T22" fmla="*/ 54 w 86"/>
                                <a:gd name="T23" fmla="*/ 92 h 165"/>
                                <a:gd name="T24" fmla="*/ 40 w 86"/>
                                <a:gd name="T25" fmla="*/ 109 h 165"/>
                                <a:gd name="T26" fmla="*/ 21 w 86"/>
                                <a:gd name="T27" fmla="*/ 116 h 165"/>
                                <a:gd name="T28" fmla="*/ 28 w 86"/>
                                <a:gd name="T29" fmla="*/ 109 h 165"/>
                                <a:gd name="T30" fmla="*/ 39 w 86"/>
                                <a:gd name="T31" fmla="*/ 102 h 165"/>
                                <a:gd name="T32" fmla="*/ 47 w 86"/>
                                <a:gd name="T33" fmla="*/ 76 h 165"/>
                                <a:gd name="T34" fmla="*/ 49 w 86"/>
                                <a:gd name="T35" fmla="*/ 69 h 165"/>
                                <a:gd name="T36" fmla="*/ 35 w 86"/>
                                <a:gd name="T37" fmla="*/ 76 h 165"/>
                                <a:gd name="T38" fmla="*/ 21 w 86"/>
                                <a:gd name="T39" fmla="*/ 95 h 165"/>
                                <a:gd name="T40" fmla="*/ 14 w 86"/>
                                <a:gd name="T41" fmla="*/ 113 h 165"/>
                                <a:gd name="T42" fmla="*/ 13 w 86"/>
                                <a:gd name="T43" fmla="*/ 130 h 165"/>
                                <a:gd name="T44" fmla="*/ 18 w 86"/>
                                <a:gd name="T45" fmla="*/ 151 h 165"/>
                                <a:gd name="T46" fmla="*/ 27 w 86"/>
                                <a:gd name="T47" fmla="*/ 165 h 165"/>
                                <a:gd name="T48" fmla="*/ 11 w 86"/>
                                <a:gd name="T49" fmla="*/ 149 h 165"/>
                                <a:gd name="T50" fmla="*/ 7 w 86"/>
                                <a:gd name="T51" fmla="*/ 130 h 165"/>
                                <a:gd name="T52" fmla="*/ 7 w 86"/>
                                <a:gd name="T53" fmla="*/ 113 h 165"/>
                                <a:gd name="T54" fmla="*/ 11 w 86"/>
                                <a:gd name="T55" fmla="*/ 95 h 165"/>
                                <a:gd name="T56" fmla="*/ 20 w 86"/>
                                <a:gd name="T57" fmla="*/ 80 h 165"/>
                                <a:gd name="T58" fmla="*/ 33 w 86"/>
                                <a:gd name="T59" fmla="*/ 62 h 165"/>
                                <a:gd name="T60" fmla="*/ 39 w 86"/>
                                <a:gd name="T61" fmla="*/ 47 h 165"/>
                                <a:gd name="T62" fmla="*/ 20 w 86"/>
                                <a:gd name="T63" fmla="*/ 59 h 165"/>
                                <a:gd name="T64" fmla="*/ 0 w 86"/>
                                <a:gd name="T65" fmla="*/ 57 h 165"/>
                                <a:gd name="T66" fmla="*/ 18 w 86"/>
                                <a:gd name="T67" fmla="*/ 54 h 165"/>
                                <a:gd name="T68" fmla="*/ 25 w 86"/>
                                <a:gd name="T69" fmla="*/ 47 h 165"/>
                                <a:gd name="T70" fmla="*/ 35 w 86"/>
                                <a:gd name="T71" fmla="*/ 41 h 165"/>
                                <a:gd name="T72" fmla="*/ 42 w 86"/>
                                <a:gd name="T73" fmla="*/ 27 h 165"/>
                                <a:gd name="T74" fmla="*/ 47 w 86"/>
                                <a:gd name="T75" fmla="*/ 15 h 165"/>
                                <a:gd name="T76" fmla="*/ 46 w 86"/>
                                <a:gd name="T7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165">
                                  <a:moveTo>
                                    <a:pt x="46" y="0"/>
                                  </a:moveTo>
                                  <a:lnTo>
                                    <a:pt x="54" y="10"/>
                                  </a:lnTo>
                                  <a:lnTo>
                                    <a:pt x="60" y="20"/>
                                  </a:lnTo>
                                  <a:lnTo>
                                    <a:pt x="70" y="20"/>
                                  </a:lnTo>
                                  <a:lnTo>
                                    <a:pt x="79" y="20"/>
                                  </a:lnTo>
                                  <a:lnTo>
                                    <a:pt x="86" y="22"/>
                                  </a:lnTo>
                                  <a:lnTo>
                                    <a:pt x="72" y="27"/>
                                  </a:lnTo>
                                  <a:lnTo>
                                    <a:pt x="61" y="40"/>
                                  </a:lnTo>
                                  <a:lnTo>
                                    <a:pt x="54" y="52"/>
                                  </a:lnTo>
                                  <a:lnTo>
                                    <a:pt x="54" y="62"/>
                                  </a:lnTo>
                                  <a:lnTo>
                                    <a:pt x="56" y="76"/>
                                  </a:lnTo>
                                  <a:lnTo>
                                    <a:pt x="54" y="92"/>
                                  </a:lnTo>
                                  <a:lnTo>
                                    <a:pt x="40" y="109"/>
                                  </a:lnTo>
                                  <a:lnTo>
                                    <a:pt x="21" y="116"/>
                                  </a:lnTo>
                                  <a:lnTo>
                                    <a:pt x="28" y="109"/>
                                  </a:lnTo>
                                  <a:lnTo>
                                    <a:pt x="39" y="102"/>
                                  </a:lnTo>
                                  <a:lnTo>
                                    <a:pt x="47" y="76"/>
                                  </a:lnTo>
                                  <a:lnTo>
                                    <a:pt x="49" y="69"/>
                                  </a:lnTo>
                                  <a:lnTo>
                                    <a:pt x="35" y="76"/>
                                  </a:lnTo>
                                  <a:lnTo>
                                    <a:pt x="21" y="95"/>
                                  </a:lnTo>
                                  <a:lnTo>
                                    <a:pt x="14" y="113"/>
                                  </a:lnTo>
                                  <a:lnTo>
                                    <a:pt x="13" y="130"/>
                                  </a:lnTo>
                                  <a:lnTo>
                                    <a:pt x="18" y="151"/>
                                  </a:lnTo>
                                  <a:lnTo>
                                    <a:pt x="27" y="165"/>
                                  </a:lnTo>
                                  <a:lnTo>
                                    <a:pt x="11" y="149"/>
                                  </a:lnTo>
                                  <a:lnTo>
                                    <a:pt x="7" y="130"/>
                                  </a:lnTo>
                                  <a:lnTo>
                                    <a:pt x="7" y="113"/>
                                  </a:lnTo>
                                  <a:lnTo>
                                    <a:pt x="11" y="95"/>
                                  </a:lnTo>
                                  <a:lnTo>
                                    <a:pt x="20" y="80"/>
                                  </a:lnTo>
                                  <a:lnTo>
                                    <a:pt x="33" y="62"/>
                                  </a:lnTo>
                                  <a:lnTo>
                                    <a:pt x="39" y="47"/>
                                  </a:lnTo>
                                  <a:lnTo>
                                    <a:pt x="20" y="59"/>
                                  </a:lnTo>
                                  <a:lnTo>
                                    <a:pt x="0" y="57"/>
                                  </a:lnTo>
                                  <a:lnTo>
                                    <a:pt x="18" y="54"/>
                                  </a:lnTo>
                                  <a:lnTo>
                                    <a:pt x="25" y="47"/>
                                  </a:lnTo>
                                  <a:lnTo>
                                    <a:pt x="35" y="41"/>
                                  </a:lnTo>
                                  <a:lnTo>
                                    <a:pt x="42" y="27"/>
                                  </a:lnTo>
                                  <a:lnTo>
                                    <a:pt x="47" y="15"/>
                                  </a:lnTo>
                                  <a:lnTo>
                                    <a:pt x="46" y="0"/>
                                  </a:lnTo>
                                  <a:close/>
                                </a:path>
                              </a:pathLst>
                            </a:custGeom>
                            <a:solidFill>
                              <a:srgbClr val="8000E0"/>
                            </a:solidFill>
                            <a:ln w="9525">
                              <a:solidFill>
                                <a:srgbClr val="000000"/>
                              </a:solidFill>
                              <a:prstDash val="solid"/>
                              <a:round/>
                              <a:headEnd/>
                              <a:tailEnd/>
                            </a:ln>
                          </p:spPr>
                          <p:txBody>
                            <a:bodyPr/>
                            <a:lstStyle/>
                            <a:p>
                              <a:endParaRPr lang="zh-CN" altLang="en-US"/>
                            </a:p>
                          </p:txBody>
                        </p:sp>
                        <p:sp>
                          <p:nvSpPr>
                            <p:cNvPr id="4123" name="Freeform 27"/>
                            <p:cNvSpPr>
                              <a:spLocks/>
                            </p:cNvSpPr>
                            <p:nvPr/>
                          </p:nvSpPr>
                          <p:spPr bwMode="auto">
                            <a:xfrm>
                              <a:off x="3015" y="1928"/>
                              <a:ext cx="45" cy="74"/>
                            </a:xfrm>
                            <a:custGeom>
                              <a:avLst/>
                              <a:gdLst>
                                <a:gd name="T0" fmla="*/ 89 w 89"/>
                                <a:gd name="T1" fmla="*/ 89 h 150"/>
                                <a:gd name="T2" fmla="*/ 79 w 89"/>
                                <a:gd name="T3" fmla="*/ 82 h 150"/>
                                <a:gd name="T4" fmla="*/ 66 w 89"/>
                                <a:gd name="T5" fmla="*/ 66 h 150"/>
                                <a:gd name="T6" fmla="*/ 63 w 89"/>
                                <a:gd name="T7" fmla="*/ 42 h 150"/>
                                <a:gd name="T8" fmla="*/ 61 w 89"/>
                                <a:gd name="T9" fmla="*/ 23 h 150"/>
                                <a:gd name="T10" fmla="*/ 65 w 89"/>
                                <a:gd name="T11" fmla="*/ 0 h 150"/>
                                <a:gd name="T12" fmla="*/ 58 w 89"/>
                                <a:gd name="T13" fmla="*/ 12 h 150"/>
                                <a:gd name="T14" fmla="*/ 52 w 89"/>
                                <a:gd name="T15" fmla="*/ 37 h 150"/>
                                <a:gd name="T16" fmla="*/ 52 w 89"/>
                                <a:gd name="T17" fmla="*/ 51 h 150"/>
                                <a:gd name="T18" fmla="*/ 56 w 89"/>
                                <a:gd name="T19" fmla="*/ 63 h 150"/>
                                <a:gd name="T20" fmla="*/ 37 w 89"/>
                                <a:gd name="T21" fmla="*/ 63 h 150"/>
                                <a:gd name="T22" fmla="*/ 18 w 89"/>
                                <a:gd name="T23" fmla="*/ 75 h 150"/>
                                <a:gd name="T24" fmla="*/ 0 w 89"/>
                                <a:gd name="T25" fmla="*/ 89 h 150"/>
                                <a:gd name="T26" fmla="*/ 19 w 89"/>
                                <a:gd name="T27" fmla="*/ 82 h 150"/>
                                <a:gd name="T28" fmla="*/ 40 w 89"/>
                                <a:gd name="T29" fmla="*/ 75 h 150"/>
                                <a:gd name="T30" fmla="*/ 58 w 89"/>
                                <a:gd name="T31" fmla="*/ 75 h 150"/>
                                <a:gd name="T32" fmla="*/ 40 w 89"/>
                                <a:gd name="T33" fmla="*/ 84 h 150"/>
                                <a:gd name="T34" fmla="*/ 33 w 89"/>
                                <a:gd name="T35" fmla="*/ 98 h 150"/>
                                <a:gd name="T36" fmla="*/ 25 w 89"/>
                                <a:gd name="T37" fmla="*/ 112 h 150"/>
                                <a:gd name="T38" fmla="*/ 21 w 89"/>
                                <a:gd name="T39" fmla="*/ 125 h 150"/>
                                <a:gd name="T40" fmla="*/ 30 w 89"/>
                                <a:gd name="T41" fmla="*/ 115 h 150"/>
                                <a:gd name="T42" fmla="*/ 42 w 89"/>
                                <a:gd name="T43" fmla="*/ 99 h 150"/>
                                <a:gd name="T44" fmla="*/ 61 w 89"/>
                                <a:gd name="T45" fmla="*/ 89 h 150"/>
                                <a:gd name="T46" fmla="*/ 66 w 89"/>
                                <a:gd name="T47" fmla="*/ 87 h 150"/>
                                <a:gd name="T48" fmla="*/ 66 w 89"/>
                                <a:gd name="T49" fmla="*/ 99 h 150"/>
                                <a:gd name="T50" fmla="*/ 70 w 89"/>
                                <a:gd name="T51" fmla="*/ 113 h 150"/>
                                <a:gd name="T52" fmla="*/ 73 w 89"/>
                                <a:gd name="T53" fmla="*/ 125 h 150"/>
                                <a:gd name="T54" fmla="*/ 77 w 89"/>
                                <a:gd name="T55" fmla="*/ 139 h 150"/>
                                <a:gd name="T56" fmla="*/ 84 w 89"/>
                                <a:gd name="T57" fmla="*/ 150 h 150"/>
                                <a:gd name="T58" fmla="*/ 82 w 89"/>
                                <a:gd name="T59" fmla="*/ 136 h 150"/>
                                <a:gd name="T60" fmla="*/ 82 w 89"/>
                                <a:gd name="T61" fmla="*/ 125 h 150"/>
                                <a:gd name="T62" fmla="*/ 80 w 89"/>
                                <a:gd name="T63" fmla="*/ 115 h 150"/>
                                <a:gd name="T64" fmla="*/ 84 w 89"/>
                                <a:gd name="T65" fmla="*/ 106 h 150"/>
                                <a:gd name="T66" fmla="*/ 89 w 89"/>
                                <a:gd name="T67" fmla="*/ 8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 h="150">
                                  <a:moveTo>
                                    <a:pt x="89" y="89"/>
                                  </a:moveTo>
                                  <a:lnTo>
                                    <a:pt x="79" y="82"/>
                                  </a:lnTo>
                                  <a:lnTo>
                                    <a:pt x="66" y="66"/>
                                  </a:lnTo>
                                  <a:lnTo>
                                    <a:pt x="63" y="42"/>
                                  </a:lnTo>
                                  <a:lnTo>
                                    <a:pt x="61" y="23"/>
                                  </a:lnTo>
                                  <a:lnTo>
                                    <a:pt x="65" y="0"/>
                                  </a:lnTo>
                                  <a:lnTo>
                                    <a:pt x="58" y="12"/>
                                  </a:lnTo>
                                  <a:lnTo>
                                    <a:pt x="52" y="37"/>
                                  </a:lnTo>
                                  <a:lnTo>
                                    <a:pt x="52" y="51"/>
                                  </a:lnTo>
                                  <a:lnTo>
                                    <a:pt x="56" y="63"/>
                                  </a:lnTo>
                                  <a:lnTo>
                                    <a:pt x="37" y="63"/>
                                  </a:lnTo>
                                  <a:lnTo>
                                    <a:pt x="18" y="75"/>
                                  </a:lnTo>
                                  <a:lnTo>
                                    <a:pt x="0" y="89"/>
                                  </a:lnTo>
                                  <a:lnTo>
                                    <a:pt x="19" y="82"/>
                                  </a:lnTo>
                                  <a:lnTo>
                                    <a:pt x="40" y="75"/>
                                  </a:lnTo>
                                  <a:lnTo>
                                    <a:pt x="58" y="75"/>
                                  </a:lnTo>
                                  <a:lnTo>
                                    <a:pt x="40" y="84"/>
                                  </a:lnTo>
                                  <a:lnTo>
                                    <a:pt x="33" y="98"/>
                                  </a:lnTo>
                                  <a:lnTo>
                                    <a:pt x="25" y="112"/>
                                  </a:lnTo>
                                  <a:lnTo>
                                    <a:pt x="21" y="125"/>
                                  </a:lnTo>
                                  <a:lnTo>
                                    <a:pt x="30" y="115"/>
                                  </a:lnTo>
                                  <a:lnTo>
                                    <a:pt x="42" y="99"/>
                                  </a:lnTo>
                                  <a:lnTo>
                                    <a:pt x="61" y="89"/>
                                  </a:lnTo>
                                  <a:lnTo>
                                    <a:pt x="66" y="87"/>
                                  </a:lnTo>
                                  <a:lnTo>
                                    <a:pt x="66" y="99"/>
                                  </a:lnTo>
                                  <a:lnTo>
                                    <a:pt x="70" y="113"/>
                                  </a:lnTo>
                                  <a:lnTo>
                                    <a:pt x="73" y="125"/>
                                  </a:lnTo>
                                  <a:lnTo>
                                    <a:pt x="77" y="139"/>
                                  </a:lnTo>
                                  <a:lnTo>
                                    <a:pt x="84" y="150"/>
                                  </a:lnTo>
                                  <a:lnTo>
                                    <a:pt x="82" y="136"/>
                                  </a:lnTo>
                                  <a:lnTo>
                                    <a:pt x="82" y="125"/>
                                  </a:lnTo>
                                  <a:lnTo>
                                    <a:pt x="80" y="115"/>
                                  </a:lnTo>
                                  <a:lnTo>
                                    <a:pt x="84" y="106"/>
                                  </a:lnTo>
                                  <a:lnTo>
                                    <a:pt x="89" y="89"/>
                                  </a:lnTo>
                                  <a:close/>
                                </a:path>
                              </a:pathLst>
                            </a:custGeom>
                            <a:solidFill>
                              <a:srgbClr val="6000A0"/>
                            </a:solidFill>
                            <a:ln w="9525">
                              <a:solidFill>
                                <a:srgbClr val="000000"/>
                              </a:solidFill>
                              <a:prstDash val="solid"/>
                              <a:round/>
                              <a:headEnd/>
                              <a:tailEnd/>
                            </a:ln>
                          </p:spPr>
                          <p:txBody>
                            <a:bodyPr/>
                            <a:lstStyle/>
                            <a:p>
                              <a:endParaRPr lang="zh-CN" altLang="en-US"/>
                            </a:p>
                          </p:txBody>
                        </p:sp>
                      </p:grpSp>
                      <p:sp>
                        <p:nvSpPr>
                          <p:cNvPr id="4124" name="Line 28"/>
                          <p:cNvSpPr>
                            <a:spLocks noChangeShapeType="1"/>
                          </p:cNvSpPr>
                          <p:nvPr/>
                        </p:nvSpPr>
                        <p:spPr bwMode="auto">
                          <a:xfrm flipV="1">
                            <a:off x="2941" y="2022"/>
                            <a:ext cx="105" cy="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125" name="Group 29"/>
                      <p:cNvGrpSpPr>
                        <a:grpSpLocks/>
                      </p:cNvGrpSpPr>
                      <p:nvPr/>
                    </p:nvGrpSpPr>
                    <p:grpSpPr bwMode="auto">
                      <a:xfrm>
                        <a:off x="2802" y="1750"/>
                        <a:ext cx="151" cy="173"/>
                        <a:chOff x="2802" y="1750"/>
                        <a:chExt cx="151" cy="173"/>
                      </a:xfrm>
                    </p:grpSpPr>
                    <p:grpSp>
                      <p:nvGrpSpPr>
                        <p:cNvPr id="4126" name="Group 30"/>
                        <p:cNvGrpSpPr>
                          <a:grpSpLocks/>
                        </p:cNvGrpSpPr>
                        <p:nvPr/>
                      </p:nvGrpSpPr>
                      <p:grpSpPr bwMode="auto">
                        <a:xfrm>
                          <a:off x="2811" y="1750"/>
                          <a:ext cx="134" cy="161"/>
                          <a:chOff x="2811" y="1750"/>
                          <a:chExt cx="134" cy="161"/>
                        </a:xfrm>
                      </p:grpSpPr>
                      <p:grpSp>
                        <p:nvGrpSpPr>
                          <p:cNvPr id="4127" name="Group 31"/>
                          <p:cNvGrpSpPr>
                            <a:grpSpLocks/>
                          </p:cNvGrpSpPr>
                          <p:nvPr/>
                        </p:nvGrpSpPr>
                        <p:grpSpPr bwMode="auto">
                          <a:xfrm>
                            <a:off x="2811" y="1750"/>
                            <a:ext cx="134" cy="160"/>
                            <a:chOff x="2811" y="1750"/>
                            <a:chExt cx="134" cy="160"/>
                          </a:xfrm>
                        </p:grpSpPr>
                        <p:sp>
                          <p:nvSpPr>
                            <p:cNvPr id="4128" name="Freeform 32"/>
                            <p:cNvSpPr>
                              <a:spLocks/>
                            </p:cNvSpPr>
                            <p:nvPr/>
                          </p:nvSpPr>
                          <p:spPr bwMode="auto">
                            <a:xfrm>
                              <a:off x="2811" y="1750"/>
                              <a:ext cx="134" cy="160"/>
                            </a:xfrm>
                            <a:custGeom>
                              <a:avLst/>
                              <a:gdLst>
                                <a:gd name="T0" fmla="*/ 77 w 268"/>
                                <a:gd name="T1" fmla="*/ 26 h 320"/>
                                <a:gd name="T2" fmla="*/ 0 w 268"/>
                                <a:gd name="T3" fmla="*/ 75 h 320"/>
                                <a:gd name="T4" fmla="*/ 33 w 268"/>
                                <a:gd name="T5" fmla="*/ 186 h 320"/>
                                <a:gd name="T6" fmla="*/ 71 w 268"/>
                                <a:gd name="T7" fmla="*/ 249 h 320"/>
                                <a:gd name="T8" fmla="*/ 131 w 268"/>
                                <a:gd name="T9" fmla="*/ 320 h 320"/>
                                <a:gd name="T10" fmla="*/ 171 w 268"/>
                                <a:gd name="T11" fmla="*/ 272 h 320"/>
                                <a:gd name="T12" fmla="*/ 268 w 268"/>
                                <a:gd name="T13" fmla="*/ 43 h 320"/>
                                <a:gd name="T14" fmla="*/ 223 w 268"/>
                                <a:gd name="T15" fmla="*/ 0 h 320"/>
                                <a:gd name="T16" fmla="*/ 146 w 268"/>
                                <a:gd name="T17" fmla="*/ 56 h 320"/>
                                <a:gd name="T18" fmla="*/ 77 w 268"/>
                                <a:gd name="T19" fmla="*/ 2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320">
                                  <a:moveTo>
                                    <a:pt x="77" y="26"/>
                                  </a:moveTo>
                                  <a:lnTo>
                                    <a:pt x="0" y="75"/>
                                  </a:lnTo>
                                  <a:lnTo>
                                    <a:pt x="33" y="186"/>
                                  </a:lnTo>
                                  <a:lnTo>
                                    <a:pt x="71" y="249"/>
                                  </a:lnTo>
                                  <a:lnTo>
                                    <a:pt x="131" y="320"/>
                                  </a:lnTo>
                                  <a:lnTo>
                                    <a:pt x="171" y="272"/>
                                  </a:lnTo>
                                  <a:lnTo>
                                    <a:pt x="268" y="43"/>
                                  </a:lnTo>
                                  <a:lnTo>
                                    <a:pt x="223" y="0"/>
                                  </a:lnTo>
                                  <a:lnTo>
                                    <a:pt x="146" y="56"/>
                                  </a:lnTo>
                                  <a:lnTo>
                                    <a:pt x="77" y="26"/>
                                  </a:lnTo>
                                  <a:close/>
                                </a:path>
                              </a:pathLst>
                            </a:custGeom>
                            <a:solidFill>
                              <a:srgbClr val="E0E0FF"/>
                            </a:solidFill>
                            <a:ln w="9525">
                              <a:solidFill>
                                <a:srgbClr val="000000"/>
                              </a:solidFill>
                              <a:prstDash val="solid"/>
                              <a:round/>
                              <a:headEnd/>
                              <a:tailEnd/>
                            </a:ln>
                          </p:spPr>
                          <p:txBody>
                            <a:bodyPr/>
                            <a:lstStyle/>
                            <a:p>
                              <a:endParaRPr lang="zh-CN" altLang="en-US"/>
                            </a:p>
                          </p:txBody>
                        </p:sp>
                        <p:sp>
                          <p:nvSpPr>
                            <p:cNvPr id="4129" name="Freeform 33"/>
                            <p:cNvSpPr>
                              <a:spLocks/>
                            </p:cNvSpPr>
                            <p:nvPr/>
                          </p:nvSpPr>
                          <p:spPr bwMode="auto">
                            <a:xfrm>
                              <a:off x="2884" y="1814"/>
                              <a:ext cx="37" cy="16"/>
                            </a:xfrm>
                            <a:custGeom>
                              <a:avLst/>
                              <a:gdLst>
                                <a:gd name="T0" fmla="*/ 0 w 75"/>
                                <a:gd name="T1" fmla="*/ 0 h 33"/>
                                <a:gd name="T2" fmla="*/ 75 w 75"/>
                                <a:gd name="T3" fmla="*/ 33 h 33"/>
                                <a:gd name="T4" fmla="*/ 33 w 75"/>
                                <a:gd name="T5" fmla="*/ 28 h 33"/>
                                <a:gd name="T6" fmla="*/ 0 w 75"/>
                                <a:gd name="T7" fmla="*/ 0 h 33"/>
                              </a:gdLst>
                              <a:ahLst/>
                              <a:cxnLst>
                                <a:cxn ang="0">
                                  <a:pos x="T0" y="T1"/>
                                </a:cxn>
                                <a:cxn ang="0">
                                  <a:pos x="T2" y="T3"/>
                                </a:cxn>
                                <a:cxn ang="0">
                                  <a:pos x="T4" y="T5"/>
                                </a:cxn>
                                <a:cxn ang="0">
                                  <a:pos x="T6" y="T7"/>
                                </a:cxn>
                              </a:cxnLst>
                              <a:rect l="0" t="0" r="r" b="b"/>
                              <a:pathLst>
                                <a:path w="75" h="33">
                                  <a:moveTo>
                                    <a:pt x="0" y="0"/>
                                  </a:moveTo>
                                  <a:lnTo>
                                    <a:pt x="75" y="33"/>
                                  </a:lnTo>
                                  <a:lnTo>
                                    <a:pt x="33" y="28"/>
                                  </a:lnTo>
                                  <a:lnTo>
                                    <a:pt x="0" y="0"/>
                                  </a:lnTo>
                                  <a:close/>
                                </a:path>
                              </a:pathLst>
                            </a:custGeom>
                            <a:solidFill>
                              <a:srgbClr val="C0C0E0"/>
                            </a:solidFill>
                            <a:ln w="9525">
                              <a:solidFill>
                                <a:srgbClr val="000000"/>
                              </a:solidFill>
                              <a:prstDash val="solid"/>
                              <a:round/>
                              <a:headEnd/>
                              <a:tailEnd/>
                            </a:ln>
                          </p:spPr>
                          <p:txBody>
                            <a:bodyPr/>
                            <a:lstStyle/>
                            <a:p>
                              <a:endParaRPr lang="zh-CN" altLang="en-US"/>
                            </a:p>
                          </p:txBody>
                        </p:sp>
                        <p:sp>
                          <p:nvSpPr>
                            <p:cNvPr id="4130" name="Freeform 34"/>
                            <p:cNvSpPr>
                              <a:spLocks/>
                            </p:cNvSpPr>
                            <p:nvPr/>
                          </p:nvSpPr>
                          <p:spPr bwMode="auto">
                            <a:xfrm>
                              <a:off x="2823" y="1819"/>
                              <a:ext cx="15" cy="8"/>
                            </a:xfrm>
                            <a:custGeom>
                              <a:avLst/>
                              <a:gdLst>
                                <a:gd name="T0" fmla="*/ 30 w 30"/>
                                <a:gd name="T1" fmla="*/ 0 h 18"/>
                                <a:gd name="T2" fmla="*/ 0 w 30"/>
                                <a:gd name="T3" fmla="*/ 18 h 18"/>
                                <a:gd name="T4" fmla="*/ 21 w 30"/>
                                <a:gd name="T5" fmla="*/ 13 h 18"/>
                                <a:gd name="T6" fmla="*/ 30 w 30"/>
                                <a:gd name="T7" fmla="*/ 0 h 18"/>
                              </a:gdLst>
                              <a:ahLst/>
                              <a:cxnLst>
                                <a:cxn ang="0">
                                  <a:pos x="T0" y="T1"/>
                                </a:cxn>
                                <a:cxn ang="0">
                                  <a:pos x="T2" y="T3"/>
                                </a:cxn>
                                <a:cxn ang="0">
                                  <a:pos x="T4" y="T5"/>
                                </a:cxn>
                                <a:cxn ang="0">
                                  <a:pos x="T6" y="T7"/>
                                </a:cxn>
                              </a:cxnLst>
                              <a:rect l="0" t="0" r="r" b="b"/>
                              <a:pathLst>
                                <a:path w="30" h="18">
                                  <a:moveTo>
                                    <a:pt x="30" y="0"/>
                                  </a:moveTo>
                                  <a:lnTo>
                                    <a:pt x="0" y="18"/>
                                  </a:lnTo>
                                  <a:lnTo>
                                    <a:pt x="21" y="13"/>
                                  </a:lnTo>
                                  <a:lnTo>
                                    <a:pt x="30" y="0"/>
                                  </a:lnTo>
                                  <a:close/>
                                </a:path>
                              </a:pathLst>
                            </a:custGeom>
                            <a:solidFill>
                              <a:srgbClr val="C0C0E0"/>
                            </a:solidFill>
                            <a:ln w="9525">
                              <a:solidFill>
                                <a:srgbClr val="000000"/>
                              </a:solidFill>
                              <a:prstDash val="solid"/>
                              <a:round/>
                              <a:headEnd/>
                              <a:tailEnd/>
                            </a:ln>
                          </p:spPr>
                          <p:txBody>
                            <a:bodyPr/>
                            <a:lstStyle/>
                            <a:p>
                              <a:endParaRPr lang="zh-CN" altLang="en-US"/>
                            </a:p>
                          </p:txBody>
                        </p:sp>
                      </p:grpSp>
                      <p:grpSp>
                        <p:nvGrpSpPr>
                          <p:cNvPr id="4131" name="Group 35"/>
                          <p:cNvGrpSpPr>
                            <a:grpSpLocks/>
                          </p:cNvGrpSpPr>
                          <p:nvPr/>
                        </p:nvGrpSpPr>
                        <p:grpSpPr bwMode="auto">
                          <a:xfrm>
                            <a:off x="2844" y="1796"/>
                            <a:ext cx="50" cy="115"/>
                            <a:chOff x="2844" y="1796"/>
                            <a:chExt cx="50" cy="115"/>
                          </a:xfrm>
                        </p:grpSpPr>
                        <p:sp>
                          <p:nvSpPr>
                            <p:cNvPr id="4132" name="Freeform 36"/>
                            <p:cNvSpPr>
                              <a:spLocks/>
                            </p:cNvSpPr>
                            <p:nvPr/>
                          </p:nvSpPr>
                          <p:spPr bwMode="auto">
                            <a:xfrm>
                              <a:off x="2844" y="1796"/>
                              <a:ext cx="50" cy="115"/>
                            </a:xfrm>
                            <a:custGeom>
                              <a:avLst/>
                              <a:gdLst>
                                <a:gd name="T0" fmla="*/ 25 w 101"/>
                                <a:gd name="T1" fmla="*/ 0 h 230"/>
                                <a:gd name="T2" fmla="*/ 68 w 101"/>
                                <a:gd name="T3" fmla="*/ 35 h 230"/>
                                <a:gd name="T4" fmla="*/ 58 w 101"/>
                                <a:gd name="T5" fmla="*/ 96 h 230"/>
                                <a:gd name="T6" fmla="*/ 101 w 101"/>
                                <a:gd name="T7" fmla="*/ 180 h 230"/>
                                <a:gd name="T8" fmla="*/ 63 w 101"/>
                                <a:gd name="T9" fmla="*/ 230 h 230"/>
                                <a:gd name="T10" fmla="*/ 9 w 101"/>
                                <a:gd name="T11" fmla="*/ 159 h 230"/>
                                <a:gd name="T12" fmla="*/ 19 w 101"/>
                                <a:gd name="T13" fmla="*/ 96 h 230"/>
                                <a:gd name="T14" fmla="*/ 0 w 101"/>
                                <a:gd name="T15" fmla="*/ 51 h 230"/>
                                <a:gd name="T16" fmla="*/ 25 w 101"/>
                                <a:gd name="T1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230">
                                  <a:moveTo>
                                    <a:pt x="25" y="0"/>
                                  </a:moveTo>
                                  <a:lnTo>
                                    <a:pt x="68" y="35"/>
                                  </a:lnTo>
                                  <a:lnTo>
                                    <a:pt x="58" y="96"/>
                                  </a:lnTo>
                                  <a:lnTo>
                                    <a:pt x="101" y="180"/>
                                  </a:lnTo>
                                  <a:lnTo>
                                    <a:pt x="63" y="230"/>
                                  </a:lnTo>
                                  <a:lnTo>
                                    <a:pt x="9" y="159"/>
                                  </a:lnTo>
                                  <a:lnTo>
                                    <a:pt x="19" y="96"/>
                                  </a:lnTo>
                                  <a:lnTo>
                                    <a:pt x="0" y="51"/>
                                  </a:lnTo>
                                  <a:lnTo>
                                    <a:pt x="25" y="0"/>
                                  </a:lnTo>
                                  <a:close/>
                                </a:path>
                              </a:pathLst>
                            </a:custGeom>
                            <a:solidFill>
                              <a:srgbClr val="FF00A0"/>
                            </a:solidFill>
                            <a:ln w="9525">
                              <a:solidFill>
                                <a:srgbClr val="000000"/>
                              </a:solidFill>
                              <a:prstDash val="solid"/>
                              <a:round/>
                              <a:headEnd/>
                              <a:tailEnd/>
                            </a:ln>
                          </p:spPr>
                          <p:txBody>
                            <a:bodyPr/>
                            <a:lstStyle/>
                            <a:p>
                              <a:endParaRPr lang="zh-CN" altLang="en-US"/>
                            </a:p>
                          </p:txBody>
                        </p:sp>
                        <p:sp>
                          <p:nvSpPr>
                            <p:cNvPr id="4133" name="Freeform 37"/>
                            <p:cNvSpPr>
                              <a:spLocks/>
                            </p:cNvSpPr>
                            <p:nvPr/>
                          </p:nvSpPr>
                          <p:spPr bwMode="auto">
                            <a:xfrm>
                              <a:off x="2852" y="1844"/>
                              <a:ext cx="19" cy="4"/>
                            </a:xfrm>
                            <a:custGeom>
                              <a:avLst/>
                              <a:gdLst>
                                <a:gd name="T0" fmla="*/ 0 w 38"/>
                                <a:gd name="T1" fmla="*/ 2 h 9"/>
                                <a:gd name="T2" fmla="*/ 22 w 38"/>
                                <a:gd name="T3" fmla="*/ 5 h 9"/>
                                <a:gd name="T4" fmla="*/ 38 w 38"/>
                                <a:gd name="T5" fmla="*/ 0 h 9"/>
                                <a:gd name="T6" fmla="*/ 22 w 38"/>
                                <a:gd name="T7" fmla="*/ 9 h 9"/>
                                <a:gd name="T8" fmla="*/ 0 w 38"/>
                                <a:gd name="T9" fmla="*/ 2 h 9"/>
                              </a:gdLst>
                              <a:ahLst/>
                              <a:cxnLst>
                                <a:cxn ang="0">
                                  <a:pos x="T0" y="T1"/>
                                </a:cxn>
                                <a:cxn ang="0">
                                  <a:pos x="T2" y="T3"/>
                                </a:cxn>
                                <a:cxn ang="0">
                                  <a:pos x="T4" y="T5"/>
                                </a:cxn>
                                <a:cxn ang="0">
                                  <a:pos x="T6" y="T7"/>
                                </a:cxn>
                                <a:cxn ang="0">
                                  <a:pos x="T8" y="T9"/>
                                </a:cxn>
                              </a:cxnLst>
                              <a:rect l="0" t="0" r="r" b="b"/>
                              <a:pathLst>
                                <a:path w="38" h="9">
                                  <a:moveTo>
                                    <a:pt x="0" y="2"/>
                                  </a:moveTo>
                                  <a:lnTo>
                                    <a:pt x="22" y="5"/>
                                  </a:lnTo>
                                  <a:lnTo>
                                    <a:pt x="38" y="0"/>
                                  </a:lnTo>
                                  <a:lnTo>
                                    <a:pt x="22" y="9"/>
                                  </a:lnTo>
                                  <a:lnTo>
                                    <a:pt x="0" y="2"/>
                                  </a:lnTo>
                                  <a:close/>
                                </a:path>
                              </a:pathLst>
                            </a:custGeom>
                            <a:solidFill>
                              <a:srgbClr val="E040A0"/>
                            </a:solidFill>
                            <a:ln w="9525">
                              <a:solidFill>
                                <a:srgbClr val="000000"/>
                              </a:solidFill>
                              <a:prstDash val="solid"/>
                              <a:round/>
                              <a:headEnd/>
                              <a:tailEnd/>
                            </a:ln>
                          </p:spPr>
                          <p:txBody>
                            <a:bodyPr/>
                            <a:lstStyle/>
                            <a:p>
                              <a:endParaRPr lang="zh-CN" altLang="en-US"/>
                            </a:p>
                          </p:txBody>
                        </p:sp>
                      </p:grpSp>
                    </p:grpSp>
                    <p:sp>
                      <p:nvSpPr>
                        <p:cNvPr id="4134" name="Freeform 38"/>
                        <p:cNvSpPr>
                          <a:spLocks/>
                        </p:cNvSpPr>
                        <p:nvPr/>
                      </p:nvSpPr>
                      <p:spPr bwMode="auto">
                        <a:xfrm>
                          <a:off x="2802" y="1772"/>
                          <a:ext cx="151" cy="151"/>
                        </a:xfrm>
                        <a:custGeom>
                          <a:avLst/>
                          <a:gdLst>
                            <a:gd name="T0" fmla="*/ 17 w 303"/>
                            <a:gd name="T1" fmla="*/ 28 h 303"/>
                            <a:gd name="T2" fmla="*/ 50 w 303"/>
                            <a:gd name="T3" fmla="*/ 141 h 303"/>
                            <a:gd name="T4" fmla="*/ 90 w 303"/>
                            <a:gd name="T5" fmla="*/ 208 h 303"/>
                            <a:gd name="T6" fmla="*/ 148 w 303"/>
                            <a:gd name="T7" fmla="*/ 279 h 303"/>
                            <a:gd name="T8" fmla="*/ 186 w 303"/>
                            <a:gd name="T9" fmla="*/ 229 h 303"/>
                            <a:gd name="T10" fmla="*/ 236 w 303"/>
                            <a:gd name="T11" fmla="*/ 112 h 303"/>
                            <a:gd name="T12" fmla="*/ 283 w 303"/>
                            <a:gd name="T13" fmla="*/ 0 h 303"/>
                            <a:gd name="T14" fmla="*/ 303 w 303"/>
                            <a:gd name="T15" fmla="*/ 4 h 303"/>
                            <a:gd name="T16" fmla="*/ 202 w 303"/>
                            <a:gd name="T17" fmla="*/ 232 h 303"/>
                            <a:gd name="T18" fmla="*/ 148 w 303"/>
                            <a:gd name="T19" fmla="*/ 303 h 303"/>
                            <a:gd name="T20" fmla="*/ 76 w 303"/>
                            <a:gd name="T21" fmla="*/ 216 h 303"/>
                            <a:gd name="T22" fmla="*/ 34 w 303"/>
                            <a:gd name="T23" fmla="*/ 148 h 303"/>
                            <a:gd name="T24" fmla="*/ 0 w 303"/>
                            <a:gd name="T25" fmla="*/ 35 h 303"/>
                            <a:gd name="T26" fmla="*/ 17 w 303"/>
                            <a:gd name="T27" fmla="*/ 2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3" h="303">
                              <a:moveTo>
                                <a:pt x="17" y="28"/>
                              </a:moveTo>
                              <a:lnTo>
                                <a:pt x="50" y="141"/>
                              </a:lnTo>
                              <a:lnTo>
                                <a:pt x="90" y="208"/>
                              </a:lnTo>
                              <a:lnTo>
                                <a:pt x="148" y="279"/>
                              </a:lnTo>
                              <a:lnTo>
                                <a:pt x="186" y="229"/>
                              </a:lnTo>
                              <a:lnTo>
                                <a:pt x="236" y="112"/>
                              </a:lnTo>
                              <a:lnTo>
                                <a:pt x="283" y="0"/>
                              </a:lnTo>
                              <a:lnTo>
                                <a:pt x="303" y="4"/>
                              </a:lnTo>
                              <a:lnTo>
                                <a:pt x="202" y="232"/>
                              </a:lnTo>
                              <a:lnTo>
                                <a:pt x="148" y="303"/>
                              </a:lnTo>
                              <a:lnTo>
                                <a:pt x="76" y="216"/>
                              </a:lnTo>
                              <a:lnTo>
                                <a:pt x="34" y="148"/>
                              </a:lnTo>
                              <a:lnTo>
                                <a:pt x="0" y="35"/>
                              </a:lnTo>
                              <a:lnTo>
                                <a:pt x="17" y="28"/>
                              </a:lnTo>
                              <a:close/>
                            </a:path>
                          </a:pathLst>
                        </a:custGeom>
                        <a:solidFill>
                          <a:srgbClr val="6000A0"/>
                        </a:solidFill>
                        <a:ln w="9525">
                          <a:solidFill>
                            <a:srgbClr val="000000"/>
                          </a:solidFill>
                          <a:prstDash val="solid"/>
                          <a:round/>
                          <a:headEnd/>
                          <a:tailEnd/>
                        </a:ln>
                      </p:spPr>
                      <p:txBody>
                        <a:bodyPr/>
                        <a:lstStyle/>
                        <a:p>
                          <a:endParaRPr lang="zh-CN" altLang="en-US"/>
                        </a:p>
                      </p:txBody>
                    </p:sp>
                  </p:grpSp>
                </p:grpSp>
                <p:grpSp>
                  <p:nvGrpSpPr>
                    <p:cNvPr id="4135" name="Group 39"/>
                    <p:cNvGrpSpPr>
                      <a:grpSpLocks/>
                    </p:cNvGrpSpPr>
                    <p:nvPr/>
                  </p:nvGrpSpPr>
                  <p:grpSpPr bwMode="auto">
                    <a:xfrm>
                      <a:off x="2563" y="1683"/>
                      <a:ext cx="690" cy="203"/>
                      <a:chOff x="2563" y="1683"/>
                      <a:chExt cx="690" cy="203"/>
                    </a:xfrm>
                  </p:grpSpPr>
                  <p:sp>
                    <p:nvSpPr>
                      <p:cNvPr id="4136" name="Freeform 40"/>
                      <p:cNvSpPr>
                        <a:spLocks/>
                      </p:cNvSpPr>
                      <p:nvPr/>
                    </p:nvSpPr>
                    <p:spPr bwMode="auto">
                      <a:xfrm>
                        <a:off x="2563" y="1723"/>
                        <a:ext cx="167" cy="163"/>
                      </a:xfrm>
                      <a:custGeom>
                        <a:avLst/>
                        <a:gdLst>
                          <a:gd name="T0" fmla="*/ 306 w 334"/>
                          <a:gd name="T1" fmla="*/ 101 h 326"/>
                          <a:gd name="T2" fmla="*/ 323 w 334"/>
                          <a:gd name="T3" fmla="*/ 125 h 326"/>
                          <a:gd name="T4" fmla="*/ 334 w 334"/>
                          <a:gd name="T5" fmla="*/ 167 h 326"/>
                          <a:gd name="T6" fmla="*/ 325 w 334"/>
                          <a:gd name="T7" fmla="*/ 212 h 326"/>
                          <a:gd name="T8" fmla="*/ 306 w 334"/>
                          <a:gd name="T9" fmla="*/ 245 h 326"/>
                          <a:gd name="T10" fmla="*/ 271 w 334"/>
                          <a:gd name="T11" fmla="*/ 289 h 326"/>
                          <a:gd name="T12" fmla="*/ 242 w 334"/>
                          <a:gd name="T13" fmla="*/ 312 h 326"/>
                          <a:gd name="T14" fmla="*/ 205 w 334"/>
                          <a:gd name="T15" fmla="*/ 326 h 326"/>
                          <a:gd name="T16" fmla="*/ 163 w 334"/>
                          <a:gd name="T17" fmla="*/ 326 h 326"/>
                          <a:gd name="T18" fmla="*/ 137 w 334"/>
                          <a:gd name="T19" fmla="*/ 312 h 326"/>
                          <a:gd name="T20" fmla="*/ 109 w 334"/>
                          <a:gd name="T21" fmla="*/ 292 h 326"/>
                          <a:gd name="T22" fmla="*/ 59 w 334"/>
                          <a:gd name="T23" fmla="*/ 289 h 326"/>
                          <a:gd name="T24" fmla="*/ 12 w 334"/>
                          <a:gd name="T25" fmla="*/ 284 h 326"/>
                          <a:gd name="T26" fmla="*/ 0 w 334"/>
                          <a:gd name="T27" fmla="*/ 273 h 326"/>
                          <a:gd name="T28" fmla="*/ 0 w 334"/>
                          <a:gd name="T29" fmla="*/ 254 h 326"/>
                          <a:gd name="T30" fmla="*/ 12 w 334"/>
                          <a:gd name="T31" fmla="*/ 244 h 326"/>
                          <a:gd name="T32" fmla="*/ 47 w 334"/>
                          <a:gd name="T33" fmla="*/ 237 h 326"/>
                          <a:gd name="T34" fmla="*/ 85 w 334"/>
                          <a:gd name="T35" fmla="*/ 242 h 326"/>
                          <a:gd name="T36" fmla="*/ 3 w 334"/>
                          <a:gd name="T37" fmla="*/ 179 h 326"/>
                          <a:gd name="T38" fmla="*/ 0 w 334"/>
                          <a:gd name="T39" fmla="*/ 160 h 326"/>
                          <a:gd name="T40" fmla="*/ 7 w 334"/>
                          <a:gd name="T41" fmla="*/ 144 h 326"/>
                          <a:gd name="T42" fmla="*/ 26 w 334"/>
                          <a:gd name="T43" fmla="*/ 136 h 326"/>
                          <a:gd name="T44" fmla="*/ 116 w 334"/>
                          <a:gd name="T45" fmla="*/ 191 h 326"/>
                          <a:gd name="T46" fmla="*/ 62 w 334"/>
                          <a:gd name="T47" fmla="*/ 148 h 326"/>
                          <a:gd name="T48" fmla="*/ 21 w 334"/>
                          <a:gd name="T49" fmla="*/ 106 h 326"/>
                          <a:gd name="T50" fmla="*/ 22 w 334"/>
                          <a:gd name="T51" fmla="*/ 89 h 326"/>
                          <a:gd name="T52" fmla="*/ 33 w 334"/>
                          <a:gd name="T53" fmla="*/ 78 h 326"/>
                          <a:gd name="T54" fmla="*/ 52 w 334"/>
                          <a:gd name="T55" fmla="*/ 77 h 326"/>
                          <a:gd name="T56" fmla="*/ 155 w 334"/>
                          <a:gd name="T57" fmla="*/ 148 h 326"/>
                          <a:gd name="T58" fmla="*/ 116 w 334"/>
                          <a:gd name="T59" fmla="*/ 113 h 326"/>
                          <a:gd name="T60" fmla="*/ 80 w 334"/>
                          <a:gd name="T61" fmla="*/ 61 h 326"/>
                          <a:gd name="T62" fmla="*/ 80 w 334"/>
                          <a:gd name="T63" fmla="*/ 47 h 326"/>
                          <a:gd name="T64" fmla="*/ 88 w 334"/>
                          <a:gd name="T65" fmla="*/ 36 h 326"/>
                          <a:gd name="T66" fmla="*/ 106 w 334"/>
                          <a:gd name="T67" fmla="*/ 33 h 326"/>
                          <a:gd name="T68" fmla="*/ 146 w 334"/>
                          <a:gd name="T69" fmla="*/ 59 h 326"/>
                          <a:gd name="T70" fmla="*/ 188 w 334"/>
                          <a:gd name="T71" fmla="*/ 96 h 326"/>
                          <a:gd name="T72" fmla="*/ 221 w 334"/>
                          <a:gd name="T73" fmla="*/ 115 h 326"/>
                          <a:gd name="T74" fmla="*/ 235 w 334"/>
                          <a:gd name="T75" fmla="*/ 111 h 326"/>
                          <a:gd name="T76" fmla="*/ 221 w 334"/>
                          <a:gd name="T77" fmla="*/ 83 h 326"/>
                          <a:gd name="T78" fmla="*/ 222 w 334"/>
                          <a:gd name="T79" fmla="*/ 49 h 326"/>
                          <a:gd name="T80" fmla="*/ 242 w 334"/>
                          <a:gd name="T81" fmla="*/ 19 h 326"/>
                          <a:gd name="T82" fmla="*/ 259 w 334"/>
                          <a:gd name="T83" fmla="*/ 3 h 326"/>
                          <a:gd name="T84" fmla="*/ 271 w 334"/>
                          <a:gd name="T85" fmla="*/ 0 h 326"/>
                          <a:gd name="T86" fmla="*/ 282 w 334"/>
                          <a:gd name="T87" fmla="*/ 7 h 326"/>
                          <a:gd name="T88" fmla="*/ 290 w 334"/>
                          <a:gd name="T89" fmla="*/ 23 h 326"/>
                          <a:gd name="T90" fmla="*/ 282 w 334"/>
                          <a:gd name="T91" fmla="*/ 45 h 326"/>
                          <a:gd name="T92" fmla="*/ 278 w 334"/>
                          <a:gd name="T93" fmla="*/ 71 h 326"/>
                          <a:gd name="T94" fmla="*/ 287 w 334"/>
                          <a:gd name="T95" fmla="*/ 90 h 326"/>
                          <a:gd name="T96" fmla="*/ 306 w 334"/>
                          <a:gd name="T97" fmla="*/ 101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26">
                            <a:moveTo>
                              <a:pt x="306" y="101"/>
                            </a:moveTo>
                            <a:lnTo>
                              <a:pt x="323" y="125"/>
                            </a:lnTo>
                            <a:lnTo>
                              <a:pt x="334" y="167"/>
                            </a:lnTo>
                            <a:lnTo>
                              <a:pt x="325" y="212"/>
                            </a:lnTo>
                            <a:lnTo>
                              <a:pt x="306" y="245"/>
                            </a:lnTo>
                            <a:lnTo>
                              <a:pt x="271" y="289"/>
                            </a:lnTo>
                            <a:lnTo>
                              <a:pt x="242" y="312"/>
                            </a:lnTo>
                            <a:lnTo>
                              <a:pt x="205" y="326"/>
                            </a:lnTo>
                            <a:lnTo>
                              <a:pt x="163" y="326"/>
                            </a:lnTo>
                            <a:lnTo>
                              <a:pt x="137" y="312"/>
                            </a:lnTo>
                            <a:lnTo>
                              <a:pt x="109" y="292"/>
                            </a:lnTo>
                            <a:lnTo>
                              <a:pt x="59" y="289"/>
                            </a:lnTo>
                            <a:lnTo>
                              <a:pt x="12" y="284"/>
                            </a:lnTo>
                            <a:lnTo>
                              <a:pt x="0" y="273"/>
                            </a:lnTo>
                            <a:lnTo>
                              <a:pt x="0" y="254"/>
                            </a:lnTo>
                            <a:lnTo>
                              <a:pt x="12" y="244"/>
                            </a:lnTo>
                            <a:lnTo>
                              <a:pt x="47" y="237"/>
                            </a:lnTo>
                            <a:lnTo>
                              <a:pt x="85" y="242"/>
                            </a:lnTo>
                            <a:lnTo>
                              <a:pt x="3" y="179"/>
                            </a:lnTo>
                            <a:lnTo>
                              <a:pt x="0" y="160"/>
                            </a:lnTo>
                            <a:lnTo>
                              <a:pt x="7" y="144"/>
                            </a:lnTo>
                            <a:lnTo>
                              <a:pt x="26" y="136"/>
                            </a:lnTo>
                            <a:lnTo>
                              <a:pt x="116" y="191"/>
                            </a:lnTo>
                            <a:lnTo>
                              <a:pt x="62" y="148"/>
                            </a:lnTo>
                            <a:lnTo>
                              <a:pt x="21" y="106"/>
                            </a:lnTo>
                            <a:lnTo>
                              <a:pt x="22" y="89"/>
                            </a:lnTo>
                            <a:lnTo>
                              <a:pt x="33" y="78"/>
                            </a:lnTo>
                            <a:lnTo>
                              <a:pt x="52" y="77"/>
                            </a:lnTo>
                            <a:lnTo>
                              <a:pt x="155" y="148"/>
                            </a:lnTo>
                            <a:lnTo>
                              <a:pt x="116" y="113"/>
                            </a:lnTo>
                            <a:lnTo>
                              <a:pt x="80" y="61"/>
                            </a:lnTo>
                            <a:lnTo>
                              <a:pt x="80" y="47"/>
                            </a:lnTo>
                            <a:lnTo>
                              <a:pt x="88" y="36"/>
                            </a:lnTo>
                            <a:lnTo>
                              <a:pt x="106" y="33"/>
                            </a:lnTo>
                            <a:lnTo>
                              <a:pt x="146" y="59"/>
                            </a:lnTo>
                            <a:lnTo>
                              <a:pt x="188" y="96"/>
                            </a:lnTo>
                            <a:lnTo>
                              <a:pt x="221" y="115"/>
                            </a:lnTo>
                            <a:lnTo>
                              <a:pt x="235" y="111"/>
                            </a:lnTo>
                            <a:lnTo>
                              <a:pt x="221" y="83"/>
                            </a:lnTo>
                            <a:lnTo>
                              <a:pt x="222" y="49"/>
                            </a:lnTo>
                            <a:lnTo>
                              <a:pt x="242" y="19"/>
                            </a:lnTo>
                            <a:lnTo>
                              <a:pt x="259" y="3"/>
                            </a:lnTo>
                            <a:lnTo>
                              <a:pt x="271" y="0"/>
                            </a:lnTo>
                            <a:lnTo>
                              <a:pt x="282" y="7"/>
                            </a:lnTo>
                            <a:lnTo>
                              <a:pt x="290" y="23"/>
                            </a:lnTo>
                            <a:lnTo>
                              <a:pt x="282" y="45"/>
                            </a:lnTo>
                            <a:lnTo>
                              <a:pt x="278" y="71"/>
                            </a:lnTo>
                            <a:lnTo>
                              <a:pt x="287" y="90"/>
                            </a:lnTo>
                            <a:lnTo>
                              <a:pt x="306" y="101"/>
                            </a:lnTo>
                            <a:close/>
                          </a:path>
                        </a:pathLst>
                      </a:custGeom>
                      <a:solidFill>
                        <a:srgbClr val="E0A080"/>
                      </a:solidFill>
                      <a:ln w="9525">
                        <a:solidFill>
                          <a:srgbClr val="000000"/>
                        </a:solidFill>
                        <a:prstDash val="solid"/>
                        <a:round/>
                        <a:headEnd/>
                        <a:tailEnd/>
                      </a:ln>
                    </p:spPr>
                    <p:txBody>
                      <a:bodyPr/>
                      <a:lstStyle/>
                      <a:p>
                        <a:endParaRPr lang="zh-CN" altLang="en-US"/>
                      </a:p>
                    </p:txBody>
                  </p:sp>
                  <p:sp>
                    <p:nvSpPr>
                      <p:cNvPr id="4137" name="Freeform 41"/>
                      <p:cNvSpPr>
                        <a:spLocks/>
                      </p:cNvSpPr>
                      <p:nvPr/>
                    </p:nvSpPr>
                    <p:spPr bwMode="auto">
                      <a:xfrm>
                        <a:off x="3084" y="1683"/>
                        <a:ext cx="169" cy="163"/>
                      </a:xfrm>
                      <a:custGeom>
                        <a:avLst/>
                        <a:gdLst>
                          <a:gd name="T0" fmla="*/ 28 w 338"/>
                          <a:gd name="T1" fmla="*/ 101 h 325"/>
                          <a:gd name="T2" fmla="*/ 10 w 338"/>
                          <a:gd name="T3" fmla="*/ 125 h 325"/>
                          <a:gd name="T4" fmla="*/ 0 w 338"/>
                          <a:gd name="T5" fmla="*/ 167 h 325"/>
                          <a:gd name="T6" fmla="*/ 8 w 338"/>
                          <a:gd name="T7" fmla="*/ 212 h 325"/>
                          <a:gd name="T8" fmla="*/ 28 w 338"/>
                          <a:gd name="T9" fmla="*/ 245 h 325"/>
                          <a:gd name="T10" fmla="*/ 62 w 338"/>
                          <a:gd name="T11" fmla="*/ 289 h 325"/>
                          <a:gd name="T12" fmla="*/ 92 w 338"/>
                          <a:gd name="T13" fmla="*/ 313 h 325"/>
                          <a:gd name="T14" fmla="*/ 129 w 338"/>
                          <a:gd name="T15" fmla="*/ 325 h 325"/>
                          <a:gd name="T16" fmla="*/ 172 w 338"/>
                          <a:gd name="T17" fmla="*/ 324 h 325"/>
                          <a:gd name="T18" fmla="*/ 198 w 338"/>
                          <a:gd name="T19" fmla="*/ 313 h 325"/>
                          <a:gd name="T20" fmla="*/ 226 w 338"/>
                          <a:gd name="T21" fmla="*/ 292 h 325"/>
                          <a:gd name="T22" fmla="*/ 278 w 338"/>
                          <a:gd name="T23" fmla="*/ 289 h 325"/>
                          <a:gd name="T24" fmla="*/ 325 w 338"/>
                          <a:gd name="T25" fmla="*/ 284 h 325"/>
                          <a:gd name="T26" fmla="*/ 338 w 338"/>
                          <a:gd name="T27" fmla="*/ 273 h 325"/>
                          <a:gd name="T28" fmla="*/ 338 w 338"/>
                          <a:gd name="T29" fmla="*/ 254 h 325"/>
                          <a:gd name="T30" fmla="*/ 325 w 338"/>
                          <a:gd name="T31" fmla="*/ 244 h 325"/>
                          <a:gd name="T32" fmla="*/ 291 w 338"/>
                          <a:gd name="T33" fmla="*/ 237 h 325"/>
                          <a:gd name="T34" fmla="*/ 250 w 338"/>
                          <a:gd name="T35" fmla="*/ 242 h 325"/>
                          <a:gd name="T36" fmla="*/ 334 w 338"/>
                          <a:gd name="T37" fmla="*/ 179 h 325"/>
                          <a:gd name="T38" fmla="*/ 338 w 338"/>
                          <a:gd name="T39" fmla="*/ 160 h 325"/>
                          <a:gd name="T40" fmla="*/ 331 w 338"/>
                          <a:gd name="T41" fmla="*/ 144 h 325"/>
                          <a:gd name="T42" fmla="*/ 315 w 338"/>
                          <a:gd name="T43" fmla="*/ 137 h 325"/>
                          <a:gd name="T44" fmla="*/ 219 w 338"/>
                          <a:gd name="T45" fmla="*/ 191 h 325"/>
                          <a:gd name="T46" fmla="*/ 308 w 338"/>
                          <a:gd name="T47" fmla="*/ 120 h 325"/>
                          <a:gd name="T48" fmla="*/ 313 w 338"/>
                          <a:gd name="T49" fmla="*/ 108 h 325"/>
                          <a:gd name="T50" fmla="*/ 313 w 338"/>
                          <a:gd name="T51" fmla="*/ 92 h 325"/>
                          <a:gd name="T52" fmla="*/ 304 w 338"/>
                          <a:gd name="T53" fmla="*/ 82 h 325"/>
                          <a:gd name="T54" fmla="*/ 289 w 338"/>
                          <a:gd name="T55" fmla="*/ 78 h 325"/>
                          <a:gd name="T56" fmla="*/ 181 w 338"/>
                          <a:gd name="T57" fmla="*/ 150 h 325"/>
                          <a:gd name="T58" fmla="*/ 242 w 338"/>
                          <a:gd name="T59" fmla="*/ 83 h 325"/>
                          <a:gd name="T60" fmla="*/ 259 w 338"/>
                          <a:gd name="T61" fmla="*/ 64 h 325"/>
                          <a:gd name="T62" fmla="*/ 256 w 338"/>
                          <a:gd name="T63" fmla="*/ 45 h 325"/>
                          <a:gd name="T64" fmla="*/ 244 w 338"/>
                          <a:gd name="T65" fmla="*/ 35 h 325"/>
                          <a:gd name="T66" fmla="*/ 230 w 338"/>
                          <a:gd name="T67" fmla="*/ 33 h 325"/>
                          <a:gd name="T68" fmla="*/ 190 w 338"/>
                          <a:gd name="T69" fmla="*/ 61 h 325"/>
                          <a:gd name="T70" fmla="*/ 148 w 338"/>
                          <a:gd name="T71" fmla="*/ 96 h 325"/>
                          <a:gd name="T72" fmla="*/ 113 w 338"/>
                          <a:gd name="T73" fmla="*/ 115 h 325"/>
                          <a:gd name="T74" fmla="*/ 99 w 338"/>
                          <a:gd name="T75" fmla="*/ 111 h 325"/>
                          <a:gd name="T76" fmla="*/ 113 w 338"/>
                          <a:gd name="T77" fmla="*/ 83 h 325"/>
                          <a:gd name="T78" fmla="*/ 111 w 338"/>
                          <a:gd name="T79" fmla="*/ 49 h 325"/>
                          <a:gd name="T80" fmla="*/ 92 w 338"/>
                          <a:gd name="T81" fmla="*/ 19 h 325"/>
                          <a:gd name="T82" fmla="*/ 75 w 338"/>
                          <a:gd name="T83" fmla="*/ 3 h 325"/>
                          <a:gd name="T84" fmla="*/ 62 w 338"/>
                          <a:gd name="T85" fmla="*/ 0 h 325"/>
                          <a:gd name="T86" fmla="*/ 52 w 338"/>
                          <a:gd name="T87" fmla="*/ 7 h 325"/>
                          <a:gd name="T88" fmla="*/ 43 w 338"/>
                          <a:gd name="T89" fmla="*/ 24 h 325"/>
                          <a:gd name="T90" fmla="*/ 52 w 338"/>
                          <a:gd name="T91" fmla="*/ 45 h 325"/>
                          <a:gd name="T92" fmla="*/ 55 w 338"/>
                          <a:gd name="T93" fmla="*/ 71 h 325"/>
                          <a:gd name="T94" fmla="*/ 47 w 338"/>
                          <a:gd name="T95" fmla="*/ 89 h 325"/>
                          <a:gd name="T96" fmla="*/ 28 w 338"/>
                          <a:gd name="T97" fmla="*/ 10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8" h="325">
                            <a:moveTo>
                              <a:pt x="28" y="101"/>
                            </a:moveTo>
                            <a:lnTo>
                              <a:pt x="10" y="125"/>
                            </a:lnTo>
                            <a:lnTo>
                              <a:pt x="0" y="167"/>
                            </a:lnTo>
                            <a:lnTo>
                              <a:pt x="8" y="212"/>
                            </a:lnTo>
                            <a:lnTo>
                              <a:pt x="28" y="245"/>
                            </a:lnTo>
                            <a:lnTo>
                              <a:pt x="62" y="289"/>
                            </a:lnTo>
                            <a:lnTo>
                              <a:pt x="92" y="313"/>
                            </a:lnTo>
                            <a:lnTo>
                              <a:pt x="129" y="325"/>
                            </a:lnTo>
                            <a:lnTo>
                              <a:pt x="172" y="324"/>
                            </a:lnTo>
                            <a:lnTo>
                              <a:pt x="198" y="313"/>
                            </a:lnTo>
                            <a:lnTo>
                              <a:pt x="226" y="292"/>
                            </a:lnTo>
                            <a:lnTo>
                              <a:pt x="278" y="289"/>
                            </a:lnTo>
                            <a:lnTo>
                              <a:pt x="325" y="284"/>
                            </a:lnTo>
                            <a:lnTo>
                              <a:pt x="338" y="273"/>
                            </a:lnTo>
                            <a:lnTo>
                              <a:pt x="338" y="254"/>
                            </a:lnTo>
                            <a:lnTo>
                              <a:pt x="325" y="244"/>
                            </a:lnTo>
                            <a:lnTo>
                              <a:pt x="291" y="237"/>
                            </a:lnTo>
                            <a:lnTo>
                              <a:pt x="250" y="242"/>
                            </a:lnTo>
                            <a:lnTo>
                              <a:pt x="334" y="179"/>
                            </a:lnTo>
                            <a:lnTo>
                              <a:pt x="338" y="160"/>
                            </a:lnTo>
                            <a:lnTo>
                              <a:pt x="331" y="144"/>
                            </a:lnTo>
                            <a:lnTo>
                              <a:pt x="315" y="137"/>
                            </a:lnTo>
                            <a:lnTo>
                              <a:pt x="219" y="191"/>
                            </a:lnTo>
                            <a:lnTo>
                              <a:pt x="308" y="120"/>
                            </a:lnTo>
                            <a:lnTo>
                              <a:pt x="313" y="108"/>
                            </a:lnTo>
                            <a:lnTo>
                              <a:pt x="313" y="92"/>
                            </a:lnTo>
                            <a:lnTo>
                              <a:pt x="304" y="82"/>
                            </a:lnTo>
                            <a:lnTo>
                              <a:pt x="289" y="78"/>
                            </a:lnTo>
                            <a:lnTo>
                              <a:pt x="181" y="150"/>
                            </a:lnTo>
                            <a:lnTo>
                              <a:pt x="242" y="83"/>
                            </a:lnTo>
                            <a:lnTo>
                              <a:pt x="259" y="64"/>
                            </a:lnTo>
                            <a:lnTo>
                              <a:pt x="256" y="45"/>
                            </a:lnTo>
                            <a:lnTo>
                              <a:pt x="244" y="35"/>
                            </a:lnTo>
                            <a:lnTo>
                              <a:pt x="230" y="33"/>
                            </a:lnTo>
                            <a:lnTo>
                              <a:pt x="190" y="61"/>
                            </a:lnTo>
                            <a:lnTo>
                              <a:pt x="148" y="96"/>
                            </a:lnTo>
                            <a:lnTo>
                              <a:pt x="113" y="115"/>
                            </a:lnTo>
                            <a:lnTo>
                              <a:pt x="99" y="111"/>
                            </a:lnTo>
                            <a:lnTo>
                              <a:pt x="113" y="83"/>
                            </a:lnTo>
                            <a:lnTo>
                              <a:pt x="111" y="49"/>
                            </a:lnTo>
                            <a:lnTo>
                              <a:pt x="92" y="19"/>
                            </a:lnTo>
                            <a:lnTo>
                              <a:pt x="75" y="3"/>
                            </a:lnTo>
                            <a:lnTo>
                              <a:pt x="62" y="0"/>
                            </a:lnTo>
                            <a:lnTo>
                              <a:pt x="52" y="7"/>
                            </a:lnTo>
                            <a:lnTo>
                              <a:pt x="43" y="24"/>
                            </a:lnTo>
                            <a:lnTo>
                              <a:pt x="52" y="45"/>
                            </a:lnTo>
                            <a:lnTo>
                              <a:pt x="55" y="71"/>
                            </a:lnTo>
                            <a:lnTo>
                              <a:pt x="47" y="89"/>
                            </a:lnTo>
                            <a:lnTo>
                              <a:pt x="28" y="101"/>
                            </a:lnTo>
                            <a:close/>
                          </a:path>
                        </a:pathLst>
                      </a:custGeom>
                      <a:solidFill>
                        <a:srgbClr val="E0A080"/>
                      </a:solidFill>
                      <a:ln w="9525">
                        <a:solidFill>
                          <a:srgbClr val="000000"/>
                        </a:solidFill>
                        <a:prstDash val="solid"/>
                        <a:round/>
                        <a:headEnd/>
                        <a:tailEnd/>
                      </a:ln>
                    </p:spPr>
                    <p:txBody>
                      <a:bodyPr/>
                      <a:lstStyle/>
                      <a:p>
                        <a:endParaRPr lang="zh-CN" altLang="en-US"/>
                      </a:p>
                    </p:txBody>
                  </p:sp>
                </p:grpSp>
              </p:grpSp>
              <p:grpSp>
                <p:nvGrpSpPr>
                  <p:cNvPr id="4138" name="Group 42"/>
                  <p:cNvGrpSpPr>
                    <a:grpSpLocks/>
                  </p:cNvGrpSpPr>
                  <p:nvPr/>
                </p:nvGrpSpPr>
                <p:grpSpPr bwMode="auto">
                  <a:xfrm>
                    <a:off x="4224" y="2112"/>
                    <a:ext cx="561" cy="653"/>
                    <a:chOff x="2621" y="1156"/>
                    <a:chExt cx="439" cy="653"/>
                  </a:xfrm>
                </p:grpSpPr>
                <p:grpSp>
                  <p:nvGrpSpPr>
                    <p:cNvPr id="4139" name="Group 43"/>
                    <p:cNvGrpSpPr>
                      <a:grpSpLocks/>
                    </p:cNvGrpSpPr>
                    <p:nvPr/>
                  </p:nvGrpSpPr>
                  <p:grpSpPr bwMode="auto">
                    <a:xfrm>
                      <a:off x="2621" y="1156"/>
                      <a:ext cx="439" cy="653"/>
                      <a:chOff x="2621" y="1156"/>
                      <a:chExt cx="439" cy="653"/>
                    </a:xfrm>
                  </p:grpSpPr>
                  <p:grpSp>
                    <p:nvGrpSpPr>
                      <p:cNvPr id="4140" name="Group 44"/>
                      <p:cNvGrpSpPr>
                        <a:grpSpLocks/>
                      </p:cNvGrpSpPr>
                      <p:nvPr/>
                    </p:nvGrpSpPr>
                    <p:grpSpPr bwMode="auto">
                      <a:xfrm>
                        <a:off x="2621" y="1187"/>
                        <a:ext cx="402" cy="622"/>
                        <a:chOff x="2621" y="1187"/>
                        <a:chExt cx="402" cy="622"/>
                      </a:xfrm>
                    </p:grpSpPr>
                    <p:sp>
                      <p:nvSpPr>
                        <p:cNvPr id="4141" name="Freeform 45"/>
                        <p:cNvSpPr>
                          <a:spLocks/>
                        </p:cNvSpPr>
                        <p:nvPr/>
                      </p:nvSpPr>
                      <p:spPr bwMode="auto">
                        <a:xfrm>
                          <a:off x="2621" y="1187"/>
                          <a:ext cx="402" cy="622"/>
                        </a:xfrm>
                        <a:custGeom>
                          <a:avLst/>
                          <a:gdLst>
                            <a:gd name="T0" fmla="*/ 393 w 804"/>
                            <a:gd name="T1" fmla="*/ 127 h 1245"/>
                            <a:gd name="T2" fmla="*/ 356 w 804"/>
                            <a:gd name="T3" fmla="*/ 194 h 1245"/>
                            <a:gd name="T4" fmla="*/ 327 w 804"/>
                            <a:gd name="T5" fmla="*/ 298 h 1245"/>
                            <a:gd name="T6" fmla="*/ 308 w 804"/>
                            <a:gd name="T7" fmla="*/ 375 h 1245"/>
                            <a:gd name="T8" fmla="*/ 249 w 804"/>
                            <a:gd name="T9" fmla="*/ 415 h 1245"/>
                            <a:gd name="T10" fmla="*/ 141 w 804"/>
                            <a:gd name="T11" fmla="*/ 453 h 1245"/>
                            <a:gd name="T12" fmla="*/ 50 w 804"/>
                            <a:gd name="T13" fmla="*/ 495 h 1245"/>
                            <a:gd name="T14" fmla="*/ 5 w 804"/>
                            <a:gd name="T15" fmla="*/ 547 h 1245"/>
                            <a:gd name="T16" fmla="*/ 0 w 804"/>
                            <a:gd name="T17" fmla="*/ 613 h 1245"/>
                            <a:gd name="T18" fmla="*/ 29 w 804"/>
                            <a:gd name="T19" fmla="*/ 667 h 1245"/>
                            <a:gd name="T20" fmla="*/ 95 w 804"/>
                            <a:gd name="T21" fmla="*/ 699 h 1245"/>
                            <a:gd name="T22" fmla="*/ 201 w 804"/>
                            <a:gd name="T23" fmla="*/ 707 h 1245"/>
                            <a:gd name="T24" fmla="*/ 299 w 804"/>
                            <a:gd name="T25" fmla="*/ 692 h 1245"/>
                            <a:gd name="T26" fmla="*/ 287 w 804"/>
                            <a:gd name="T27" fmla="*/ 822 h 1245"/>
                            <a:gd name="T28" fmla="*/ 304 w 804"/>
                            <a:gd name="T29" fmla="*/ 1002 h 1245"/>
                            <a:gd name="T30" fmla="*/ 337 w 804"/>
                            <a:gd name="T31" fmla="*/ 1122 h 1245"/>
                            <a:gd name="T32" fmla="*/ 381 w 804"/>
                            <a:gd name="T33" fmla="*/ 1190 h 1245"/>
                            <a:gd name="T34" fmla="*/ 440 w 804"/>
                            <a:gd name="T35" fmla="*/ 1237 h 1245"/>
                            <a:gd name="T36" fmla="*/ 506 w 804"/>
                            <a:gd name="T37" fmla="*/ 1237 h 1245"/>
                            <a:gd name="T38" fmla="*/ 585 w 804"/>
                            <a:gd name="T39" fmla="*/ 1181 h 1245"/>
                            <a:gd name="T40" fmla="*/ 635 w 804"/>
                            <a:gd name="T41" fmla="*/ 1075 h 1245"/>
                            <a:gd name="T42" fmla="*/ 682 w 804"/>
                            <a:gd name="T43" fmla="*/ 913 h 1245"/>
                            <a:gd name="T44" fmla="*/ 710 w 804"/>
                            <a:gd name="T45" fmla="*/ 789 h 1245"/>
                            <a:gd name="T46" fmla="*/ 727 w 804"/>
                            <a:gd name="T47" fmla="*/ 632 h 1245"/>
                            <a:gd name="T48" fmla="*/ 727 w 804"/>
                            <a:gd name="T49" fmla="*/ 561 h 1245"/>
                            <a:gd name="T50" fmla="*/ 769 w 804"/>
                            <a:gd name="T51" fmla="*/ 556 h 1245"/>
                            <a:gd name="T52" fmla="*/ 800 w 804"/>
                            <a:gd name="T53" fmla="*/ 509 h 1245"/>
                            <a:gd name="T54" fmla="*/ 799 w 804"/>
                            <a:gd name="T55" fmla="*/ 460 h 1245"/>
                            <a:gd name="T56" fmla="*/ 764 w 804"/>
                            <a:gd name="T57" fmla="*/ 439 h 1245"/>
                            <a:gd name="T58" fmla="*/ 766 w 804"/>
                            <a:gd name="T59" fmla="*/ 385 h 1245"/>
                            <a:gd name="T60" fmla="*/ 783 w 804"/>
                            <a:gd name="T61" fmla="*/ 213 h 1245"/>
                            <a:gd name="T62" fmla="*/ 717 w 804"/>
                            <a:gd name="T63" fmla="*/ 40 h 1245"/>
                            <a:gd name="T64" fmla="*/ 578 w 804"/>
                            <a:gd name="T65" fmla="*/ 0 h 1245"/>
                            <a:gd name="T66" fmla="*/ 445 w 804"/>
                            <a:gd name="T67" fmla="*/ 63 h 1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04" h="1245">
                              <a:moveTo>
                                <a:pt x="445" y="63"/>
                              </a:moveTo>
                              <a:lnTo>
                                <a:pt x="393" y="127"/>
                              </a:lnTo>
                              <a:lnTo>
                                <a:pt x="372" y="159"/>
                              </a:lnTo>
                              <a:lnTo>
                                <a:pt x="356" y="194"/>
                              </a:lnTo>
                              <a:lnTo>
                                <a:pt x="341" y="241"/>
                              </a:lnTo>
                              <a:lnTo>
                                <a:pt x="327" y="298"/>
                              </a:lnTo>
                              <a:lnTo>
                                <a:pt x="315" y="343"/>
                              </a:lnTo>
                              <a:lnTo>
                                <a:pt x="308" y="375"/>
                              </a:lnTo>
                              <a:lnTo>
                                <a:pt x="292" y="396"/>
                              </a:lnTo>
                              <a:lnTo>
                                <a:pt x="249" y="415"/>
                              </a:lnTo>
                              <a:lnTo>
                                <a:pt x="195" y="430"/>
                              </a:lnTo>
                              <a:lnTo>
                                <a:pt x="141" y="453"/>
                              </a:lnTo>
                              <a:lnTo>
                                <a:pt x="85" y="476"/>
                              </a:lnTo>
                              <a:lnTo>
                                <a:pt x="50" y="495"/>
                              </a:lnTo>
                              <a:lnTo>
                                <a:pt x="22" y="517"/>
                              </a:lnTo>
                              <a:lnTo>
                                <a:pt x="5" y="547"/>
                              </a:lnTo>
                              <a:lnTo>
                                <a:pt x="0" y="580"/>
                              </a:lnTo>
                              <a:lnTo>
                                <a:pt x="0" y="613"/>
                              </a:lnTo>
                              <a:lnTo>
                                <a:pt x="10" y="641"/>
                              </a:lnTo>
                              <a:lnTo>
                                <a:pt x="29" y="667"/>
                              </a:lnTo>
                              <a:lnTo>
                                <a:pt x="57" y="685"/>
                              </a:lnTo>
                              <a:lnTo>
                                <a:pt x="95" y="699"/>
                              </a:lnTo>
                              <a:lnTo>
                                <a:pt x="149" y="705"/>
                              </a:lnTo>
                              <a:lnTo>
                                <a:pt x="201" y="707"/>
                              </a:lnTo>
                              <a:lnTo>
                                <a:pt x="259" y="702"/>
                              </a:lnTo>
                              <a:lnTo>
                                <a:pt x="299" y="692"/>
                              </a:lnTo>
                              <a:lnTo>
                                <a:pt x="292" y="740"/>
                              </a:lnTo>
                              <a:lnTo>
                                <a:pt x="287" y="822"/>
                              </a:lnTo>
                              <a:lnTo>
                                <a:pt x="292" y="907"/>
                              </a:lnTo>
                              <a:lnTo>
                                <a:pt x="304" y="1002"/>
                              </a:lnTo>
                              <a:lnTo>
                                <a:pt x="323" y="1087"/>
                              </a:lnTo>
                              <a:lnTo>
                                <a:pt x="337" y="1122"/>
                              </a:lnTo>
                              <a:lnTo>
                                <a:pt x="355" y="1155"/>
                              </a:lnTo>
                              <a:lnTo>
                                <a:pt x="381" y="1190"/>
                              </a:lnTo>
                              <a:lnTo>
                                <a:pt x="417" y="1223"/>
                              </a:lnTo>
                              <a:lnTo>
                                <a:pt x="440" y="1237"/>
                              </a:lnTo>
                              <a:lnTo>
                                <a:pt x="478" y="1245"/>
                              </a:lnTo>
                              <a:lnTo>
                                <a:pt x="506" y="1237"/>
                              </a:lnTo>
                              <a:lnTo>
                                <a:pt x="541" y="1223"/>
                              </a:lnTo>
                              <a:lnTo>
                                <a:pt x="585" y="1181"/>
                              </a:lnTo>
                              <a:lnTo>
                                <a:pt x="612" y="1130"/>
                              </a:lnTo>
                              <a:lnTo>
                                <a:pt x="635" y="1075"/>
                              </a:lnTo>
                              <a:lnTo>
                                <a:pt x="661" y="984"/>
                              </a:lnTo>
                              <a:lnTo>
                                <a:pt x="682" y="913"/>
                              </a:lnTo>
                              <a:lnTo>
                                <a:pt x="699" y="838"/>
                              </a:lnTo>
                              <a:lnTo>
                                <a:pt x="710" y="789"/>
                              </a:lnTo>
                              <a:lnTo>
                                <a:pt x="722" y="704"/>
                              </a:lnTo>
                              <a:lnTo>
                                <a:pt x="727" y="632"/>
                              </a:lnTo>
                              <a:lnTo>
                                <a:pt x="733" y="587"/>
                              </a:lnTo>
                              <a:lnTo>
                                <a:pt x="727" y="561"/>
                              </a:lnTo>
                              <a:lnTo>
                                <a:pt x="746" y="564"/>
                              </a:lnTo>
                              <a:lnTo>
                                <a:pt x="769" y="556"/>
                              </a:lnTo>
                              <a:lnTo>
                                <a:pt x="788" y="533"/>
                              </a:lnTo>
                              <a:lnTo>
                                <a:pt x="800" y="509"/>
                              </a:lnTo>
                              <a:lnTo>
                                <a:pt x="804" y="483"/>
                              </a:lnTo>
                              <a:lnTo>
                                <a:pt x="799" y="460"/>
                              </a:lnTo>
                              <a:lnTo>
                                <a:pt x="783" y="443"/>
                              </a:lnTo>
                              <a:lnTo>
                                <a:pt x="764" y="439"/>
                              </a:lnTo>
                              <a:lnTo>
                                <a:pt x="741" y="439"/>
                              </a:lnTo>
                              <a:lnTo>
                                <a:pt x="766" y="385"/>
                              </a:lnTo>
                              <a:lnTo>
                                <a:pt x="780" y="303"/>
                              </a:lnTo>
                              <a:lnTo>
                                <a:pt x="783" y="213"/>
                              </a:lnTo>
                              <a:lnTo>
                                <a:pt x="780" y="112"/>
                              </a:lnTo>
                              <a:lnTo>
                                <a:pt x="717" y="40"/>
                              </a:lnTo>
                              <a:lnTo>
                                <a:pt x="659" y="7"/>
                              </a:lnTo>
                              <a:lnTo>
                                <a:pt x="578" y="0"/>
                              </a:lnTo>
                              <a:lnTo>
                                <a:pt x="503" y="19"/>
                              </a:lnTo>
                              <a:lnTo>
                                <a:pt x="445" y="63"/>
                              </a:lnTo>
                              <a:close/>
                            </a:path>
                          </a:pathLst>
                        </a:custGeom>
                        <a:solidFill>
                          <a:srgbClr val="E0A080"/>
                        </a:solidFill>
                        <a:ln w="9525">
                          <a:solidFill>
                            <a:srgbClr val="000000"/>
                          </a:solidFill>
                          <a:prstDash val="solid"/>
                          <a:round/>
                          <a:headEnd/>
                          <a:tailEnd/>
                        </a:ln>
                      </p:spPr>
                      <p:txBody>
                        <a:bodyPr/>
                        <a:lstStyle/>
                        <a:p>
                          <a:endParaRPr lang="zh-CN" altLang="en-US"/>
                        </a:p>
                      </p:txBody>
                    </p:sp>
                    <p:sp>
                      <p:nvSpPr>
                        <p:cNvPr id="4142" name="Freeform 46"/>
                        <p:cNvSpPr>
                          <a:spLocks/>
                        </p:cNvSpPr>
                        <p:nvPr/>
                      </p:nvSpPr>
                      <p:spPr bwMode="auto">
                        <a:xfrm>
                          <a:off x="2768" y="1497"/>
                          <a:ext cx="76" cy="39"/>
                        </a:xfrm>
                        <a:custGeom>
                          <a:avLst/>
                          <a:gdLst>
                            <a:gd name="T0" fmla="*/ 0 w 151"/>
                            <a:gd name="T1" fmla="*/ 79 h 79"/>
                            <a:gd name="T2" fmla="*/ 33 w 151"/>
                            <a:gd name="T3" fmla="*/ 72 h 79"/>
                            <a:gd name="T4" fmla="*/ 73 w 151"/>
                            <a:gd name="T5" fmla="*/ 56 h 79"/>
                            <a:gd name="T6" fmla="*/ 104 w 151"/>
                            <a:gd name="T7" fmla="*/ 42 h 79"/>
                            <a:gd name="T8" fmla="*/ 132 w 151"/>
                            <a:gd name="T9" fmla="*/ 23 h 79"/>
                            <a:gd name="T10" fmla="*/ 151 w 151"/>
                            <a:gd name="T11" fmla="*/ 0 h 79"/>
                          </a:gdLst>
                          <a:ahLst/>
                          <a:cxnLst>
                            <a:cxn ang="0">
                              <a:pos x="T0" y="T1"/>
                            </a:cxn>
                            <a:cxn ang="0">
                              <a:pos x="T2" y="T3"/>
                            </a:cxn>
                            <a:cxn ang="0">
                              <a:pos x="T4" y="T5"/>
                            </a:cxn>
                            <a:cxn ang="0">
                              <a:pos x="T6" y="T7"/>
                            </a:cxn>
                            <a:cxn ang="0">
                              <a:pos x="T8" y="T9"/>
                            </a:cxn>
                            <a:cxn ang="0">
                              <a:pos x="T10" y="T11"/>
                            </a:cxn>
                          </a:cxnLst>
                          <a:rect l="0" t="0" r="r" b="b"/>
                          <a:pathLst>
                            <a:path w="151" h="79">
                              <a:moveTo>
                                <a:pt x="0" y="79"/>
                              </a:moveTo>
                              <a:lnTo>
                                <a:pt x="33" y="72"/>
                              </a:lnTo>
                              <a:lnTo>
                                <a:pt x="73" y="56"/>
                              </a:lnTo>
                              <a:lnTo>
                                <a:pt x="104" y="42"/>
                              </a:lnTo>
                              <a:lnTo>
                                <a:pt x="132" y="23"/>
                              </a:lnTo>
                              <a:lnTo>
                                <a:pt x="151"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143" name="Group 47"/>
                      <p:cNvGrpSpPr>
                        <a:grpSpLocks/>
                      </p:cNvGrpSpPr>
                      <p:nvPr/>
                    </p:nvGrpSpPr>
                    <p:grpSpPr bwMode="auto">
                      <a:xfrm>
                        <a:off x="2770" y="1156"/>
                        <a:ext cx="290" cy="258"/>
                        <a:chOff x="2770" y="1156"/>
                        <a:chExt cx="290" cy="258"/>
                      </a:xfrm>
                    </p:grpSpPr>
                    <p:sp>
                      <p:nvSpPr>
                        <p:cNvPr id="4144" name="Freeform 48"/>
                        <p:cNvSpPr>
                          <a:spLocks/>
                        </p:cNvSpPr>
                        <p:nvPr/>
                      </p:nvSpPr>
                      <p:spPr bwMode="auto">
                        <a:xfrm>
                          <a:off x="2770" y="1156"/>
                          <a:ext cx="290" cy="258"/>
                        </a:xfrm>
                        <a:custGeom>
                          <a:avLst/>
                          <a:gdLst>
                            <a:gd name="T0" fmla="*/ 3 w 580"/>
                            <a:gd name="T1" fmla="*/ 124 h 516"/>
                            <a:gd name="T2" fmla="*/ 26 w 580"/>
                            <a:gd name="T3" fmla="*/ 87 h 516"/>
                            <a:gd name="T4" fmla="*/ 80 w 580"/>
                            <a:gd name="T5" fmla="*/ 54 h 516"/>
                            <a:gd name="T6" fmla="*/ 157 w 580"/>
                            <a:gd name="T7" fmla="*/ 30 h 516"/>
                            <a:gd name="T8" fmla="*/ 219 w 580"/>
                            <a:gd name="T9" fmla="*/ 9 h 516"/>
                            <a:gd name="T10" fmla="*/ 284 w 580"/>
                            <a:gd name="T11" fmla="*/ 9 h 516"/>
                            <a:gd name="T12" fmla="*/ 350 w 580"/>
                            <a:gd name="T13" fmla="*/ 30 h 516"/>
                            <a:gd name="T14" fmla="*/ 406 w 580"/>
                            <a:gd name="T15" fmla="*/ 58 h 516"/>
                            <a:gd name="T16" fmla="*/ 460 w 580"/>
                            <a:gd name="T17" fmla="*/ 94 h 516"/>
                            <a:gd name="T18" fmla="*/ 507 w 580"/>
                            <a:gd name="T19" fmla="*/ 136 h 516"/>
                            <a:gd name="T20" fmla="*/ 536 w 580"/>
                            <a:gd name="T21" fmla="*/ 176 h 516"/>
                            <a:gd name="T22" fmla="*/ 561 w 580"/>
                            <a:gd name="T23" fmla="*/ 221 h 516"/>
                            <a:gd name="T24" fmla="*/ 575 w 580"/>
                            <a:gd name="T25" fmla="*/ 272 h 516"/>
                            <a:gd name="T26" fmla="*/ 576 w 580"/>
                            <a:gd name="T27" fmla="*/ 319 h 516"/>
                            <a:gd name="T28" fmla="*/ 580 w 580"/>
                            <a:gd name="T29" fmla="*/ 376 h 516"/>
                            <a:gd name="T30" fmla="*/ 548 w 580"/>
                            <a:gd name="T31" fmla="*/ 436 h 516"/>
                            <a:gd name="T32" fmla="*/ 514 w 580"/>
                            <a:gd name="T33" fmla="*/ 474 h 516"/>
                            <a:gd name="T34" fmla="*/ 467 w 580"/>
                            <a:gd name="T35" fmla="*/ 504 h 516"/>
                            <a:gd name="T36" fmla="*/ 416 w 580"/>
                            <a:gd name="T37" fmla="*/ 509 h 516"/>
                            <a:gd name="T38" fmla="*/ 404 w 580"/>
                            <a:gd name="T39" fmla="*/ 472 h 516"/>
                            <a:gd name="T40" fmla="*/ 397 w 580"/>
                            <a:gd name="T41" fmla="*/ 425 h 516"/>
                            <a:gd name="T42" fmla="*/ 367 w 580"/>
                            <a:gd name="T43" fmla="*/ 390 h 516"/>
                            <a:gd name="T44" fmla="*/ 343 w 580"/>
                            <a:gd name="T45" fmla="*/ 343 h 516"/>
                            <a:gd name="T46" fmla="*/ 343 w 580"/>
                            <a:gd name="T47" fmla="*/ 279 h 516"/>
                            <a:gd name="T48" fmla="*/ 360 w 580"/>
                            <a:gd name="T49" fmla="*/ 225 h 516"/>
                            <a:gd name="T50" fmla="*/ 380 w 580"/>
                            <a:gd name="T51" fmla="*/ 185 h 516"/>
                            <a:gd name="T52" fmla="*/ 329 w 580"/>
                            <a:gd name="T53" fmla="*/ 201 h 516"/>
                            <a:gd name="T54" fmla="*/ 287 w 580"/>
                            <a:gd name="T55" fmla="*/ 201 h 516"/>
                            <a:gd name="T56" fmla="*/ 256 w 580"/>
                            <a:gd name="T57" fmla="*/ 181 h 516"/>
                            <a:gd name="T58" fmla="*/ 209 w 580"/>
                            <a:gd name="T59" fmla="*/ 174 h 516"/>
                            <a:gd name="T60" fmla="*/ 176 w 580"/>
                            <a:gd name="T61" fmla="*/ 171 h 516"/>
                            <a:gd name="T62" fmla="*/ 113 w 580"/>
                            <a:gd name="T63" fmla="*/ 181 h 516"/>
                            <a:gd name="T64" fmla="*/ 54 w 580"/>
                            <a:gd name="T65" fmla="*/ 180 h 516"/>
                            <a:gd name="T66" fmla="*/ 9 w 580"/>
                            <a:gd name="T67" fmla="*/ 162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80" h="516">
                              <a:moveTo>
                                <a:pt x="0" y="141"/>
                              </a:moveTo>
                              <a:lnTo>
                                <a:pt x="3" y="124"/>
                              </a:lnTo>
                              <a:lnTo>
                                <a:pt x="9" y="110"/>
                              </a:lnTo>
                              <a:lnTo>
                                <a:pt x="26" y="87"/>
                              </a:lnTo>
                              <a:lnTo>
                                <a:pt x="50" y="70"/>
                              </a:lnTo>
                              <a:lnTo>
                                <a:pt x="80" y="54"/>
                              </a:lnTo>
                              <a:lnTo>
                                <a:pt x="113" y="40"/>
                              </a:lnTo>
                              <a:lnTo>
                                <a:pt x="157" y="30"/>
                              </a:lnTo>
                              <a:lnTo>
                                <a:pt x="192" y="25"/>
                              </a:lnTo>
                              <a:lnTo>
                                <a:pt x="219" y="9"/>
                              </a:lnTo>
                              <a:lnTo>
                                <a:pt x="247" y="0"/>
                              </a:lnTo>
                              <a:lnTo>
                                <a:pt x="284" y="9"/>
                              </a:lnTo>
                              <a:lnTo>
                                <a:pt x="322" y="19"/>
                              </a:lnTo>
                              <a:lnTo>
                                <a:pt x="350" y="30"/>
                              </a:lnTo>
                              <a:lnTo>
                                <a:pt x="381" y="44"/>
                              </a:lnTo>
                              <a:lnTo>
                                <a:pt x="406" y="58"/>
                              </a:lnTo>
                              <a:lnTo>
                                <a:pt x="434" y="77"/>
                              </a:lnTo>
                              <a:lnTo>
                                <a:pt x="460" y="94"/>
                              </a:lnTo>
                              <a:lnTo>
                                <a:pt x="484" y="115"/>
                              </a:lnTo>
                              <a:lnTo>
                                <a:pt x="507" y="136"/>
                              </a:lnTo>
                              <a:lnTo>
                                <a:pt x="522" y="155"/>
                              </a:lnTo>
                              <a:lnTo>
                                <a:pt x="536" y="176"/>
                              </a:lnTo>
                              <a:lnTo>
                                <a:pt x="550" y="201"/>
                              </a:lnTo>
                              <a:lnTo>
                                <a:pt x="561" y="221"/>
                              </a:lnTo>
                              <a:lnTo>
                                <a:pt x="569" y="244"/>
                              </a:lnTo>
                              <a:lnTo>
                                <a:pt x="575" y="272"/>
                              </a:lnTo>
                              <a:lnTo>
                                <a:pt x="568" y="300"/>
                              </a:lnTo>
                              <a:lnTo>
                                <a:pt x="576" y="319"/>
                              </a:lnTo>
                              <a:lnTo>
                                <a:pt x="580" y="350"/>
                              </a:lnTo>
                              <a:lnTo>
                                <a:pt x="580" y="376"/>
                              </a:lnTo>
                              <a:lnTo>
                                <a:pt x="571" y="399"/>
                              </a:lnTo>
                              <a:lnTo>
                                <a:pt x="548" y="436"/>
                              </a:lnTo>
                              <a:lnTo>
                                <a:pt x="529" y="457"/>
                              </a:lnTo>
                              <a:lnTo>
                                <a:pt x="514" y="474"/>
                              </a:lnTo>
                              <a:lnTo>
                                <a:pt x="491" y="491"/>
                              </a:lnTo>
                              <a:lnTo>
                                <a:pt x="467" y="504"/>
                              </a:lnTo>
                              <a:lnTo>
                                <a:pt x="439" y="516"/>
                              </a:lnTo>
                              <a:lnTo>
                                <a:pt x="416" y="509"/>
                              </a:lnTo>
                              <a:lnTo>
                                <a:pt x="395" y="500"/>
                              </a:lnTo>
                              <a:lnTo>
                                <a:pt x="404" y="472"/>
                              </a:lnTo>
                              <a:lnTo>
                                <a:pt x="402" y="446"/>
                              </a:lnTo>
                              <a:lnTo>
                                <a:pt x="397" y="425"/>
                              </a:lnTo>
                              <a:lnTo>
                                <a:pt x="388" y="403"/>
                              </a:lnTo>
                              <a:lnTo>
                                <a:pt x="367" y="390"/>
                              </a:lnTo>
                              <a:lnTo>
                                <a:pt x="350" y="371"/>
                              </a:lnTo>
                              <a:lnTo>
                                <a:pt x="343" y="343"/>
                              </a:lnTo>
                              <a:lnTo>
                                <a:pt x="341" y="314"/>
                              </a:lnTo>
                              <a:lnTo>
                                <a:pt x="343" y="279"/>
                              </a:lnTo>
                              <a:lnTo>
                                <a:pt x="348" y="251"/>
                              </a:lnTo>
                              <a:lnTo>
                                <a:pt x="360" y="225"/>
                              </a:lnTo>
                              <a:lnTo>
                                <a:pt x="371" y="204"/>
                              </a:lnTo>
                              <a:lnTo>
                                <a:pt x="380" y="185"/>
                              </a:lnTo>
                              <a:lnTo>
                                <a:pt x="360" y="192"/>
                              </a:lnTo>
                              <a:lnTo>
                                <a:pt x="329" y="201"/>
                              </a:lnTo>
                              <a:lnTo>
                                <a:pt x="310" y="202"/>
                              </a:lnTo>
                              <a:lnTo>
                                <a:pt x="287" y="201"/>
                              </a:lnTo>
                              <a:lnTo>
                                <a:pt x="270" y="192"/>
                              </a:lnTo>
                              <a:lnTo>
                                <a:pt x="256" y="181"/>
                              </a:lnTo>
                              <a:lnTo>
                                <a:pt x="233" y="180"/>
                              </a:lnTo>
                              <a:lnTo>
                                <a:pt x="209" y="174"/>
                              </a:lnTo>
                              <a:lnTo>
                                <a:pt x="195" y="164"/>
                              </a:lnTo>
                              <a:lnTo>
                                <a:pt x="176" y="171"/>
                              </a:lnTo>
                              <a:lnTo>
                                <a:pt x="146" y="180"/>
                              </a:lnTo>
                              <a:lnTo>
                                <a:pt x="113" y="181"/>
                              </a:lnTo>
                              <a:lnTo>
                                <a:pt x="82" y="183"/>
                              </a:lnTo>
                              <a:lnTo>
                                <a:pt x="54" y="180"/>
                              </a:lnTo>
                              <a:lnTo>
                                <a:pt x="26" y="173"/>
                              </a:lnTo>
                              <a:lnTo>
                                <a:pt x="9" y="162"/>
                              </a:lnTo>
                              <a:lnTo>
                                <a:pt x="0" y="141"/>
                              </a:lnTo>
                              <a:close/>
                            </a:path>
                          </a:pathLst>
                        </a:custGeom>
                        <a:solidFill>
                          <a:srgbClr val="A04000"/>
                        </a:solidFill>
                        <a:ln w="9525">
                          <a:solidFill>
                            <a:srgbClr val="000000"/>
                          </a:solidFill>
                          <a:prstDash val="solid"/>
                          <a:round/>
                          <a:headEnd/>
                          <a:tailEnd/>
                        </a:ln>
                      </p:spPr>
                      <p:txBody>
                        <a:bodyPr/>
                        <a:lstStyle/>
                        <a:p>
                          <a:endParaRPr lang="zh-CN" altLang="en-US"/>
                        </a:p>
                      </p:txBody>
                    </p:sp>
                    <p:grpSp>
                      <p:nvGrpSpPr>
                        <p:cNvPr id="4145" name="Group 49"/>
                        <p:cNvGrpSpPr>
                          <a:grpSpLocks/>
                        </p:cNvGrpSpPr>
                        <p:nvPr/>
                      </p:nvGrpSpPr>
                      <p:grpSpPr bwMode="auto">
                        <a:xfrm>
                          <a:off x="2866" y="1217"/>
                          <a:ext cx="119" cy="162"/>
                          <a:chOff x="2866" y="1217"/>
                          <a:chExt cx="119" cy="162"/>
                        </a:xfrm>
                      </p:grpSpPr>
                      <p:grpSp>
                        <p:nvGrpSpPr>
                          <p:cNvPr id="4146" name="Group 50"/>
                          <p:cNvGrpSpPr>
                            <a:grpSpLocks/>
                          </p:cNvGrpSpPr>
                          <p:nvPr/>
                        </p:nvGrpSpPr>
                        <p:grpSpPr bwMode="auto">
                          <a:xfrm>
                            <a:off x="2867" y="1223"/>
                            <a:ext cx="118" cy="156"/>
                            <a:chOff x="2867" y="1223"/>
                            <a:chExt cx="118" cy="156"/>
                          </a:xfrm>
                        </p:grpSpPr>
                        <p:sp>
                          <p:nvSpPr>
                            <p:cNvPr id="4147" name="Freeform 51"/>
                            <p:cNvSpPr>
                              <a:spLocks/>
                            </p:cNvSpPr>
                            <p:nvPr/>
                          </p:nvSpPr>
                          <p:spPr bwMode="auto">
                            <a:xfrm>
                              <a:off x="2942" y="1223"/>
                              <a:ext cx="43" cy="45"/>
                            </a:xfrm>
                            <a:custGeom>
                              <a:avLst/>
                              <a:gdLst>
                                <a:gd name="T0" fmla="*/ 0 w 85"/>
                                <a:gd name="T1" fmla="*/ 60 h 91"/>
                                <a:gd name="T2" fmla="*/ 31 w 85"/>
                                <a:gd name="T3" fmla="*/ 42 h 91"/>
                                <a:gd name="T4" fmla="*/ 45 w 85"/>
                                <a:gd name="T5" fmla="*/ 26 h 91"/>
                                <a:gd name="T6" fmla="*/ 42 w 85"/>
                                <a:gd name="T7" fmla="*/ 14 h 91"/>
                                <a:gd name="T8" fmla="*/ 37 w 85"/>
                                <a:gd name="T9" fmla="*/ 0 h 91"/>
                                <a:gd name="T10" fmla="*/ 50 w 85"/>
                                <a:gd name="T11" fmla="*/ 7 h 91"/>
                                <a:gd name="T12" fmla="*/ 56 w 85"/>
                                <a:gd name="T13" fmla="*/ 18 h 91"/>
                                <a:gd name="T14" fmla="*/ 54 w 85"/>
                                <a:gd name="T15" fmla="*/ 30 h 91"/>
                                <a:gd name="T16" fmla="*/ 47 w 85"/>
                                <a:gd name="T17" fmla="*/ 46 h 91"/>
                                <a:gd name="T18" fmla="*/ 68 w 85"/>
                                <a:gd name="T19" fmla="*/ 46 h 91"/>
                                <a:gd name="T20" fmla="*/ 85 w 85"/>
                                <a:gd name="T21" fmla="*/ 67 h 91"/>
                                <a:gd name="T22" fmla="*/ 75 w 85"/>
                                <a:gd name="T23" fmla="*/ 60 h 91"/>
                                <a:gd name="T24" fmla="*/ 64 w 85"/>
                                <a:gd name="T25" fmla="*/ 56 h 91"/>
                                <a:gd name="T26" fmla="*/ 56 w 85"/>
                                <a:gd name="T27" fmla="*/ 60 h 91"/>
                                <a:gd name="T28" fmla="*/ 59 w 85"/>
                                <a:gd name="T29" fmla="*/ 72 h 91"/>
                                <a:gd name="T30" fmla="*/ 50 w 85"/>
                                <a:gd name="T31" fmla="*/ 84 h 91"/>
                                <a:gd name="T32" fmla="*/ 38 w 85"/>
                                <a:gd name="T33" fmla="*/ 91 h 91"/>
                                <a:gd name="T34" fmla="*/ 50 w 85"/>
                                <a:gd name="T35" fmla="*/ 72 h 91"/>
                                <a:gd name="T36" fmla="*/ 49 w 85"/>
                                <a:gd name="T37" fmla="*/ 58 h 91"/>
                                <a:gd name="T38" fmla="*/ 40 w 85"/>
                                <a:gd name="T39" fmla="*/ 53 h 91"/>
                                <a:gd name="T40" fmla="*/ 31 w 85"/>
                                <a:gd name="T41" fmla="*/ 56 h 91"/>
                                <a:gd name="T42" fmla="*/ 10 w 85"/>
                                <a:gd name="T43" fmla="*/ 80 h 91"/>
                                <a:gd name="T44" fmla="*/ 23 w 85"/>
                                <a:gd name="T45" fmla="*/ 54 h 91"/>
                                <a:gd name="T46" fmla="*/ 0 w 85"/>
                                <a:gd name="T47" fmla="*/ 6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5" h="91">
                                  <a:moveTo>
                                    <a:pt x="0" y="60"/>
                                  </a:moveTo>
                                  <a:lnTo>
                                    <a:pt x="31" y="42"/>
                                  </a:lnTo>
                                  <a:lnTo>
                                    <a:pt x="45" y="26"/>
                                  </a:lnTo>
                                  <a:lnTo>
                                    <a:pt x="42" y="14"/>
                                  </a:lnTo>
                                  <a:lnTo>
                                    <a:pt x="37" y="0"/>
                                  </a:lnTo>
                                  <a:lnTo>
                                    <a:pt x="50" y="7"/>
                                  </a:lnTo>
                                  <a:lnTo>
                                    <a:pt x="56" y="18"/>
                                  </a:lnTo>
                                  <a:lnTo>
                                    <a:pt x="54" y="30"/>
                                  </a:lnTo>
                                  <a:lnTo>
                                    <a:pt x="47" y="46"/>
                                  </a:lnTo>
                                  <a:lnTo>
                                    <a:pt x="68" y="46"/>
                                  </a:lnTo>
                                  <a:lnTo>
                                    <a:pt x="85" y="67"/>
                                  </a:lnTo>
                                  <a:lnTo>
                                    <a:pt x="75" y="60"/>
                                  </a:lnTo>
                                  <a:lnTo>
                                    <a:pt x="64" y="56"/>
                                  </a:lnTo>
                                  <a:lnTo>
                                    <a:pt x="56" y="60"/>
                                  </a:lnTo>
                                  <a:lnTo>
                                    <a:pt x="59" y="72"/>
                                  </a:lnTo>
                                  <a:lnTo>
                                    <a:pt x="50" y="84"/>
                                  </a:lnTo>
                                  <a:lnTo>
                                    <a:pt x="38" y="91"/>
                                  </a:lnTo>
                                  <a:lnTo>
                                    <a:pt x="50" y="72"/>
                                  </a:lnTo>
                                  <a:lnTo>
                                    <a:pt x="49" y="58"/>
                                  </a:lnTo>
                                  <a:lnTo>
                                    <a:pt x="40" y="53"/>
                                  </a:lnTo>
                                  <a:lnTo>
                                    <a:pt x="31" y="56"/>
                                  </a:lnTo>
                                  <a:lnTo>
                                    <a:pt x="10" y="80"/>
                                  </a:lnTo>
                                  <a:lnTo>
                                    <a:pt x="23" y="54"/>
                                  </a:lnTo>
                                  <a:lnTo>
                                    <a:pt x="0" y="60"/>
                                  </a:lnTo>
                                  <a:close/>
                                </a:path>
                              </a:pathLst>
                            </a:custGeom>
                            <a:solidFill>
                              <a:srgbClr val="604020"/>
                            </a:solidFill>
                            <a:ln w="9525">
                              <a:solidFill>
                                <a:srgbClr val="000000"/>
                              </a:solidFill>
                              <a:prstDash val="solid"/>
                              <a:round/>
                              <a:headEnd/>
                              <a:tailEnd/>
                            </a:ln>
                          </p:spPr>
                          <p:txBody>
                            <a:bodyPr/>
                            <a:lstStyle/>
                            <a:p>
                              <a:endParaRPr lang="zh-CN" altLang="en-US"/>
                            </a:p>
                          </p:txBody>
                        </p:sp>
                        <p:sp>
                          <p:nvSpPr>
                            <p:cNvPr id="4148" name="Freeform 52"/>
                            <p:cNvSpPr>
                              <a:spLocks/>
                            </p:cNvSpPr>
                            <p:nvPr/>
                          </p:nvSpPr>
                          <p:spPr bwMode="auto">
                            <a:xfrm>
                              <a:off x="2963" y="1335"/>
                              <a:ext cx="17" cy="44"/>
                            </a:xfrm>
                            <a:custGeom>
                              <a:avLst/>
                              <a:gdLst>
                                <a:gd name="T0" fmla="*/ 0 w 35"/>
                                <a:gd name="T1" fmla="*/ 42 h 87"/>
                                <a:gd name="T2" fmla="*/ 12 w 35"/>
                                <a:gd name="T3" fmla="*/ 42 h 87"/>
                                <a:gd name="T4" fmla="*/ 24 w 35"/>
                                <a:gd name="T5" fmla="*/ 35 h 87"/>
                                <a:gd name="T6" fmla="*/ 29 w 35"/>
                                <a:gd name="T7" fmla="*/ 17 h 87"/>
                                <a:gd name="T8" fmla="*/ 35 w 35"/>
                                <a:gd name="T9" fmla="*/ 0 h 87"/>
                                <a:gd name="T10" fmla="*/ 33 w 35"/>
                                <a:gd name="T11" fmla="*/ 21 h 87"/>
                                <a:gd name="T12" fmla="*/ 29 w 35"/>
                                <a:gd name="T13" fmla="*/ 38 h 87"/>
                                <a:gd name="T14" fmla="*/ 24 w 35"/>
                                <a:gd name="T15" fmla="*/ 49 h 87"/>
                                <a:gd name="T16" fmla="*/ 15 w 35"/>
                                <a:gd name="T17" fmla="*/ 56 h 87"/>
                                <a:gd name="T18" fmla="*/ 14 w 35"/>
                                <a:gd name="T19" fmla="*/ 66 h 87"/>
                                <a:gd name="T20" fmla="*/ 14 w 35"/>
                                <a:gd name="T21" fmla="*/ 78 h 87"/>
                                <a:gd name="T22" fmla="*/ 33 w 35"/>
                                <a:gd name="T23" fmla="*/ 78 h 87"/>
                                <a:gd name="T24" fmla="*/ 10 w 35"/>
                                <a:gd name="T25" fmla="*/ 87 h 87"/>
                                <a:gd name="T26" fmla="*/ 8 w 35"/>
                                <a:gd name="T27" fmla="*/ 68 h 87"/>
                                <a:gd name="T28" fmla="*/ 0 w 35"/>
                                <a:gd name="T29" fmla="*/ 4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87">
                                  <a:moveTo>
                                    <a:pt x="0" y="42"/>
                                  </a:moveTo>
                                  <a:lnTo>
                                    <a:pt x="12" y="42"/>
                                  </a:lnTo>
                                  <a:lnTo>
                                    <a:pt x="24" y="35"/>
                                  </a:lnTo>
                                  <a:lnTo>
                                    <a:pt x="29" y="17"/>
                                  </a:lnTo>
                                  <a:lnTo>
                                    <a:pt x="35" y="0"/>
                                  </a:lnTo>
                                  <a:lnTo>
                                    <a:pt x="33" y="21"/>
                                  </a:lnTo>
                                  <a:lnTo>
                                    <a:pt x="29" y="38"/>
                                  </a:lnTo>
                                  <a:lnTo>
                                    <a:pt x="24" y="49"/>
                                  </a:lnTo>
                                  <a:lnTo>
                                    <a:pt x="15" y="56"/>
                                  </a:lnTo>
                                  <a:lnTo>
                                    <a:pt x="14" y="66"/>
                                  </a:lnTo>
                                  <a:lnTo>
                                    <a:pt x="14" y="78"/>
                                  </a:lnTo>
                                  <a:lnTo>
                                    <a:pt x="33" y="78"/>
                                  </a:lnTo>
                                  <a:lnTo>
                                    <a:pt x="10" y="87"/>
                                  </a:lnTo>
                                  <a:lnTo>
                                    <a:pt x="8" y="68"/>
                                  </a:lnTo>
                                  <a:lnTo>
                                    <a:pt x="0" y="42"/>
                                  </a:lnTo>
                                  <a:close/>
                                </a:path>
                              </a:pathLst>
                            </a:custGeom>
                            <a:solidFill>
                              <a:srgbClr val="604020"/>
                            </a:solidFill>
                            <a:ln w="9525">
                              <a:solidFill>
                                <a:srgbClr val="000000"/>
                              </a:solidFill>
                              <a:prstDash val="solid"/>
                              <a:round/>
                              <a:headEnd/>
                              <a:tailEnd/>
                            </a:ln>
                          </p:spPr>
                          <p:txBody>
                            <a:bodyPr/>
                            <a:lstStyle/>
                            <a:p>
                              <a:endParaRPr lang="zh-CN" altLang="en-US"/>
                            </a:p>
                          </p:txBody>
                        </p:sp>
                        <p:sp>
                          <p:nvSpPr>
                            <p:cNvPr id="4149" name="Freeform 53"/>
                            <p:cNvSpPr>
                              <a:spLocks/>
                            </p:cNvSpPr>
                            <p:nvPr/>
                          </p:nvSpPr>
                          <p:spPr bwMode="auto">
                            <a:xfrm>
                              <a:off x="2867" y="1238"/>
                              <a:ext cx="28" cy="3"/>
                            </a:xfrm>
                            <a:custGeom>
                              <a:avLst/>
                              <a:gdLst>
                                <a:gd name="T0" fmla="*/ 19 w 56"/>
                                <a:gd name="T1" fmla="*/ 2 h 5"/>
                                <a:gd name="T2" fmla="*/ 32 w 56"/>
                                <a:gd name="T3" fmla="*/ 2 h 5"/>
                                <a:gd name="T4" fmla="*/ 56 w 56"/>
                                <a:gd name="T5" fmla="*/ 0 h 5"/>
                                <a:gd name="T6" fmla="*/ 39 w 56"/>
                                <a:gd name="T7" fmla="*/ 5 h 5"/>
                                <a:gd name="T8" fmla="*/ 23 w 56"/>
                                <a:gd name="T9" fmla="*/ 5 h 5"/>
                                <a:gd name="T10" fmla="*/ 12 w 56"/>
                                <a:gd name="T11" fmla="*/ 5 h 5"/>
                                <a:gd name="T12" fmla="*/ 0 w 56"/>
                                <a:gd name="T13" fmla="*/ 2 h 5"/>
                                <a:gd name="T14" fmla="*/ 19 w 56"/>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
                                  <a:moveTo>
                                    <a:pt x="19" y="2"/>
                                  </a:moveTo>
                                  <a:lnTo>
                                    <a:pt x="32" y="2"/>
                                  </a:lnTo>
                                  <a:lnTo>
                                    <a:pt x="56" y="0"/>
                                  </a:lnTo>
                                  <a:lnTo>
                                    <a:pt x="39" y="5"/>
                                  </a:lnTo>
                                  <a:lnTo>
                                    <a:pt x="23" y="5"/>
                                  </a:lnTo>
                                  <a:lnTo>
                                    <a:pt x="12" y="5"/>
                                  </a:lnTo>
                                  <a:lnTo>
                                    <a:pt x="0" y="2"/>
                                  </a:lnTo>
                                  <a:lnTo>
                                    <a:pt x="19" y="2"/>
                                  </a:lnTo>
                                  <a:close/>
                                </a:path>
                              </a:pathLst>
                            </a:custGeom>
                            <a:solidFill>
                              <a:srgbClr val="604020"/>
                            </a:solidFill>
                            <a:ln w="9525">
                              <a:solidFill>
                                <a:srgbClr val="000000"/>
                              </a:solidFill>
                              <a:prstDash val="solid"/>
                              <a:round/>
                              <a:headEnd/>
                              <a:tailEnd/>
                            </a:ln>
                          </p:spPr>
                          <p:txBody>
                            <a:bodyPr/>
                            <a:lstStyle/>
                            <a:p>
                              <a:endParaRPr lang="zh-CN" altLang="en-US"/>
                            </a:p>
                          </p:txBody>
                        </p:sp>
                      </p:grpSp>
                      <p:sp>
                        <p:nvSpPr>
                          <p:cNvPr id="4150" name="Freeform 54"/>
                          <p:cNvSpPr>
                            <a:spLocks/>
                          </p:cNvSpPr>
                          <p:nvPr/>
                        </p:nvSpPr>
                        <p:spPr bwMode="auto">
                          <a:xfrm>
                            <a:off x="2866" y="1217"/>
                            <a:ext cx="18" cy="19"/>
                          </a:xfrm>
                          <a:custGeom>
                            <a:avLst/>
                            <a:gdLst>
                              <a:gd name="T0" fmla="*/ 0 w 34"/>
                              <a:gd name="T1" fmla="*/ 38 h 38"/>
                              <a:gd name="T2" fmla="*/ 10 w 34"/>
                              <a:gd name="T3" fmla="*/ 38 h 38"/>
                              <a:gd name="T4" fmla="*/ 20 w 34"/>
                              <a:gd name="T5" fmla="*/ 32 h 38"/>
                              <a:gd name="T6" fmla="*/ 26 w 34"/>
                              <a:gd name="T7" fmla="*/ 19 h 38"/>
                              <a:gd name="T8" fmla="*/ 34 w 34"/>
                              <a:gd name="T9" fmla="*/ 0 h 38"/>
                              <a:gd name="T10" fmla="*/ 13 w 34"/>
                              <a:gd name="T11" fmla="*/ 30 h 38"/>
                              <a:gd name="T12" fmla="*/ 0 w 34"/>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4" h="38">
                                <a:moveTo>
                                  <a:pt x="0" y="38"/>
                                </a:moveTo>
                                <a:lnTo>
                                  <a:pt x="10" y="38"/>
                                </a:lnTo>
                                <a:lnTo>
                                  <a:pt x="20" y="32"/>
                                </a:lnTo>
                                <a:lnTo>
                                  <a:pt x="26" y="19"/>
                                </a:lnTo>
                                <a:lnTo>
                                  <a:pt x="34" y="0"/>
                                </a:lnTo>
                                <a:lnTo>
                                  <a:pt x="13" y="30"/>
                                </a:lnTo>
                                <a:lnTo>
                                  <a:pt x="0" y="38"/>
                                </a:lnTo>
                                <a:close/>
                              </a:path>
                            </a:pathLst>
                          </a:custGeom>
                          <a:solidFill>
                            <a:srgbClr val="604020"/>
                          </a:solidFill>
                          <a:ln w="9525">
                            <a:solidFill>
                              <a:srgbClr val="000000"/>
                            </a:solidFill>
                            <a:prstDash val="solid"/>
                            <a:round/>
                            <a:headEnd/>
                            <a:tailEnd/>
                          </a:ln>
                        </p:spPr>
                        <p:txBody>
                          <a:bodyPr/>
                          <a:lstStyle/>
                          <a:p>
                            <a:endParaRPr lang="zh-CN" altLang="en-US"/>
                          </a:p>
                        </p:txBody>
                      </p:sp>
                    </p:grpSp>
                  </p:grpSp>
                </p:grpSp>
                <p:grpSp>
                  <p:nvGrpSpPr>
                    <p:cNvPr id="4151" name="Group 55"/>
                    <p:cNvGrpSpPr>
                      <a:grpSpLocks/>
                    </p:cNvGrpSpPr>
                    <p:nvPr/>
                  </p:nvGrpSpPr>
                  <p:grpSpPr bwMode="auto">
                    <a:xfrm>
                      <a:off x="2803" y="1282"/>
                      <a:ext cx="109" cy="338"/>
                      <a:chOff x="2803" y="1282"/>
                      <a:chExt cx="109" cy="338"/>
                    </a:xfrm>
                  </p:grpSpPr>
                  <p:grpSp>
                    <p:nvGrpSpPr>
                      <p:cNvPr id="4152" name="Group 56"/>
                      <p:cNvGrpSpPr>
                        <a:grpSpLocks/>
                      </p:cNvGrpSpPr>
                      <p:nvPr/>
                    </p:nvGrpSpPr>
                    <p:grpSpPr bwMode="auto">
                      <a:xfrm>
                        <a:off x="2803" y="1282"/>
                        <a:ext cx="96" cy="130"/>
                        <a:chOff x="2803" y="1282"/>
                        <a:chExt cx="96" cy="130"/>
                      </a:xfrm>
                    </p:grpSpPr>
                    <p:grpSp>
                      <p:nvGrpSpPr>
                        <p:cNvPr id="4153" name="Group 57"/>
                        <p:cNvGrpSpPr>
                          <a:grpSpLocks/>
                        </p:cNvGrpSpPr>
                        <p:nvPr/>
                      </p:nvGrpSpPr>
                      <p:grpSpPr bwMode="auto">
                        <a:xfrm>
                          <a:off x="2803" y="1282"/>
                          <a:ext cx="96" cy="18"/>
                          <a:chOff x="2803" y="1282"/>
                          <a:chExt cx="96" cy="18"/>
                        </a:xfrm>
                      </p:grpSpPr>
                      <p:sp>
                        <p:nvSpPr>
                          <p:cNvPr id="4154" name="Freeform 58"/>
                          <p:cNvSpPr>
                            <a:spLocks/>
                          </p:cNvSpPr>
                          <p:nvPr/>
                        </p:nvSpPr>
                        <p:spPr bwMode="auto">
                          <a:xfrm>
                            <a:off x="2856" y="1282"/>
                            <a:ext cx="43" cy="18"/>
                          </a:xfrm>
                          <a:custGeom>
                            <a:avLst/>
                            <a:gdLst>
                              <a:gd name="T0" fmla="*/ 0 w 87"/>
                              <a:gd name="T1" fmla="*/ 7 h 37"/>
                              <a:gd name="T2" fmla="*/ 21 w 87"/>
                              <a:gd name="T3" fmla="*/ 0 h 37"/>
                              <a:gd name="T4" fmla="*/ 40 w 87"/>
                              <a:gd name="T5" fmla="*/ 2 h 37"/>
                              <a:gd name="T6" fmla="*/ 59 w 87"/>
                              <a:gd name="T7" fmla="*/ 9 h 37"/>
                              <a:gd name="T8" fmla="*/ 76 w 87"/>
                              <a:gd name="T9" fmla="*/ 19 h 37"/>
                              <a:gd name="T10" fmla="*/ 87 w 87"/>
                              <a:gd name="T11" fmla="*/ 37 h 37"/>
                            </a:gdLst>
                            <a:ahLst/>
                            <a:cxnLst>
                              <a:cxn ang="0">
                                <a:pos x="T0" y="T1"/>
                              </a:cxn>
                              <a:cxn ang="0">
                                <a:pos x="T2" y="T3"/>
                              </a:cxn>
                              <a:cxn ang="0">
                                <a:pos x="T4" y="T5"/>
                              </a:cxn>
                              <a:cxn ang="0">
                                <a:pos x="T6" y="T7"/>
                              </a:cxn>
                              <a:cxn ang="0">
                                <a:pos x="T8" y="T9"/>
                              </a:cxn>
                              <a:cxn ang="0">
                                <a:pos x="T10" y="T11"/>
                              </a:cxn>
                            </a:cxnLst>
                            <a:rect l="0" t="0" r="r" b="b"/>
                            <a:pathLst>
                              <a:path w="87" h="37">
                                <a:moveTo>
                                  <a:pt x="0" y="7"/>
                                </a:moveTo>
                                <a:lnTo>
                                  <a:pt x="21" y="0"/>
                                </a:lnTo>
                                <a:lnTo>
                                  <a:pt x="40" y="2"/>
                                </a:lnTo>
                                <a:lnTo>
                                  <a:pt x="59" y="9"/>
                                </a:lnTo>
                                <a:lnTo>
                                  <a:pt x="76" y="19"/>
                                </a:lnTo>
                                <a:lnTo>
                                  <a:pt x="87" y="37"/>
                                </a:lnTo>
                              </a:path>
                            </a:pathLst>
                          </a:custGeom>
                          <a:noFill/>
                          <a:ln w="9525">
                            <a:solidFill>
                              <a:srgbClr val="60402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55" name="Freeform 59"/>
                          <p:cNvSpPr>
                            <a:spLocks/>
                          </p:cNvSpPr>
                          <p:nvPr/>
                        </p:nvSpPr>
                        <p:spPr bwMode="auto">
                          <a:xfrm>
                            <a:off x="2803" y="1282"/>
                            <a:ext cx="35" cy="13"/>
                          </a:xfrm>
                          <a:custGeom>
                            <a:avLst/>
                            <a:gdLst>
                              <a:gd name="T0" fmla="*/ 0 w 70"/>
                              <a:gd name="T1" fmla="*/ 26 h 26"/>
                              <a:gd name="T2" fmla="*/ 13 w 70"/>
                              <a:gd name="T3" fmla="*/ 12 h 26"/>
                              <a:gd name="T4" fmla="*/ 30 w 70"/>
                              <a:gd name="T5" fmla="*/ 5 h 26"/>
                              <a:gd name="T6" fmla="*/ 51 w 70"/>
                              <a:gd name="T7" fmla="*/ 0 h 26"/>
                              <a:gd name="T8" fmla="*/ 70 w 70"/>
                              <a:gd name="T9" fmla="*/ 4 h 26"/>
                            </a:gdLst>
                            <a:ahLst/>
                            <a:cxnLst>
                              <a:cxn ang="0">
                                <a:pos x="T0" y="T1"/>
                              </a:cxn>
                              <a:cxn ang="0">
                                <a:pos x="T2" y="T3"/>
                              </a:cxn>
                              <a:cxn ang="0">
                                <a:pos x="T4" y="T5"/>
                              </a:cxn>
                              <a:cxn ang="0">
                                <a:pos x="T6" y="T7"/>
                              </a:cxn>
                              <a:cxn ang="0">
                                <a:pos x="T8" y="T9"/>
                              </a:cxn>
                            </a:cxnLst>
                            <a:rect l="0" t="0" r="r" b="b"/>
                            <a:pathLst>
                              <a:path w="70" h="26">
                                <a:moveTo>
                                  <a:pt x="0" y="26"/>
                                </a:moveTo>
                                <a:lnTo>
                                  <a:pt x="13" y="12"/>
                                </a:lnTo>
                                <a:lnTo>
                                  <a:pt x="30" y="5"/>
                                </a:lnTo>
                                <a:lnTo>
                                  <a:pt x="51" y="0"/>
                                </a:lnTo>
                                <a:lnTo>
                                  <a:pt x="70" y="4"/>
                                </a:lnTo>
                              </a:path>
                            </a:pathLst>
                          </a:custGeom>
                          <a:noFill/>
                          <a:ln w="9525">
                            <a:solidFill>
                              <a:srgbClr val="60402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156" name="Group 60"/>
                        <p:cNvGrpSpPr>
                          <a:grpSpLocks/>
                        </p:cNvGrpSpPr>
                        <p:nvPr/>
                      </p:nvGrpSpPr>
                      <p:grpSpPr bwMode="auto">
                        <a:xfrm>
                          <a:off x="2804" y="1296"/>
                          <a:ext cx="88" cy="116"/>
                          <a:chOff x="2804" y="1296"/>
                          <a:chExt cx="88" cy="116"/>
                        </a:xfrm>
                      </p:grpSpPr>
                      <p:sp>
                        <p:nvSpPr>
                          <p:cNvPr id="4157" name="Oval 61"/>
                          <p:cNvSpPr>
                            <a:spLocks noChangeArrowheads="1"/>
                          </p:cNvSpPr>
                          <p:nvPr/>
                        </p:nvSpPr>
                        <p:spPr bwMode="auto">
                          <a:xfrm>
                            <a:off x="2804" y="1296"/>
                            <a:ext cx="33" cy="11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58" name="Oval 62"/>
                          <p:cNvSpPr>
                            <a:spLocks noChangeArrowheads="1"/>
                          </p:cNvSpPr>
                          <p:nvPr/>
                        </p:nvSpPr>
                        <p:spPr bwMode="auto">
                          <a:xfrm>
                            <a:off x="2860" y="1296"/>
                            <a:ext cx="32" cy="11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4159" name="Group 63"/>
                      <p:cNvGrpSpPr>
                        <a:grpSpLocks/>
                      </p:cNvGrpSpPr>
                      <p:nvPr/>
                    </p:nvGrpSpPr>
                    <p:grpSpPr bwMode="auto">
                      <a:xfrm>
                        <a:off x="2811" y="1500"/>
                        <a:ext cx="101" cy="120"/>
                        <a:chOff x="2811" y="1500"/>
                        <a:chExt cx="101" cy="120"/>
                      </a:xfrm>
                    </p:grpSpPr>
                    <p:sp>
                      <p:nvSpPr>
                        <p:cNvPr id="4160" name="Freeform 64"/>
                        <p:cNvSpPr>
                          <a:spLocks/>
                        </p:cNvSpPr>
                        <p:nvPr/>
                      </p:nvSpPr>
                      <p:spPr bwMode="auto">
                        <a:xfrm>
                          <a:off x="2886" y="1500"/>
                          <a:ext cx="26" cy="120"/>
                        </a:xfrm>
                        <a:custGeom>
                          <a:avLst/>
                          <a:gdLst>
                            <a:gd name="T0" fmla="*/ 38 w 50"/>
                            <a:gd name="T1" fmla="*/ 0 h 240"/>
                            <a:gd name="T2" fmla="*/ 26 w 50"/>
                            <a:gd name="T3" fmla="*/ 21 h 240"/>
                            <a:gd name="T4" fmla="*/ 10 w 50"/>
                            <a:gd name="T5" fmla="*/ 56 h 240"/>
                            <a:gd name="T6" fmla="*/ 3 w 50"/>
                            <a:gd name="T7" fmla="*/ 87 h 240"/>
                            <a:gd name="T8" fmla="*/ 0 w 50"/>
                            <a:gd name="T9" fmla="*/ 129 h 240"/>
                            <a:gd name="T10" fmla="*/ 1 w 50"/>
                            <a:gd name="T11" fmla="*/ 167 h 240"/>
                            <a:gd name="T12" fmla="*/ 15 w 50"/>
                            <a:gd name="T13" fmla="*/ 193 h 240"/>
                            <a:gd name="T14" fmla="*/ 31 w 50"/>
                            <a:gd name="T15" fmla="*/ 218 h 240"/>
                            <a:gd name="T16" fmla="*/ 50 w 50"/>
                            <a:gd name="T17"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40">
                              <a:moveTo>
                                <a:pt x="38" y="0"/>
                              </a:moveTo>
                              <a:lnTo>
                                <a:pt x="26" y="21"/>
                              </a:lnTo>
                              <a:lnTo>
                                <a:pt x="10" y="56"/>
                              </a:lnTo>
                              <a:lnTo>
                                <a:pt x="3" y="87"/>
                              </a:lnTo>
                              <a:lnTo>
                                <a:pt x="0" y="129"/>
                              </a:lnTo>
                              <a:lnTo>
                                <a:pt x="1" y="167"/>
                              </a:lnTo>
                              <a:lnTo>
                                <a:pt x="15" y="193"/>
                              </a:lnTo>
                              <a:lnTo>
                                <a:pt x="31" y="218"/>
                              </a:lnTo>
                              <a:lnTo>
                                <a:pt x="50" y="24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61" name="Freeform 65"/>
                        <p:cNvSpPr>
                          <a:spLocks/>
                        </p:cNvSpPr>
                        <p:nvPr/>
                      </p:nvSpPr>
                      <p:spPr bwMode="auto">
                        <a:xfrm>
                          <a:off x="2811" y="1544"/>
                          <a:ext cx="80" cy="51"/>
                        </a:xfrm>
                        <a:custGeom>
                          <a:avLst/>
                          <a:gdLst>
                            <a:gd name="T0" fmla="*/ 0 w 160"/>
                            <a:gd name="T1" fmla="*/ 5 h 103"/>
                            <a:gd name="T2" fmla="*/ 19 w 160"/>
                            <a:gd name="T3" fmla="*/ 54 h 103"/>
                            <a:gd name="T4" fmla="*/ 16 w 160"/>
                            <a:gd name="T5" fmla="*/ 103 h 103"/>
                            <a:gd name="T6" fmla="*/ 59 w 160"/>
                            <a:gd name="T7" fmla="*/ 91 h 103"/>
                            <a:gd name="T8" fmla="*/ 82 w 160"/>
                            <a:gd name="T9" fmla="*/ 86 h 103"/>
                            <a:gd name="T10" fmla="*/ 112 w 160"/>
                            <a:gd name="T11" fmla="*/ 89 h 103"/>
                            <a:gd name="T12" fmla="*/ 160 w 160"/>
                            <a:gd name="T13" fmla="*/ 99 h 103"/>
                            <a:gd name="T14" fmla="*/ 150 w 160"/>
                            <a:gd name="T15" fmla="*/ 75 h 103"/>
                            <a:gd name="T16" fmla="*/ 150 w 160"/>
                            <a:gd name="T17" fmla="*/ 47 h 103"/>
                            <a:gd name="T18" fmla="*/ 152 w 160"/>
                            <a:gd name="T19" fmla="*/ 21 h 103"/>
                            <a:gd name="T20" fmla="*/ 153 w 160"/>
                            <a:gd name="T21" fmla="*/ 0 h 103"/>
                            <a:gd name="T22" fmla="*/ 127 w 160"/>
                            <a:gd name="T23" fmla="*/ 12 h 103"/>
                            <a:gd name="T24" fmla="*/ 98 w 160"/>
                            <a:gd name="T25" fmla="*/ 21 h 103"/>
                            <a:gd name="T26" fmla="*/ 68 w 160"/>
                            <a:gd name="T27" fmla="*/ 23 h 103"/>
                            <a:gd name="T28" fmla="*/ 38 w 160"/>
                            <a:gd name="T29" fmla="*/ 18 h 103"/>
                            <a:gd name="T30" fmla="*/ 0 w 160"/>
                            <a:gd name="T31" fmla="*/ 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103">
                              <a:moveTo>
                                <a:pt x="0" y="5"/>
                              </a:moveTo>
                              <a:lnTo>
                                <a:pt x="19" y="54"/>
                              </a:lnTo>
                              <a:lnTo>
                                <a:pt x="16" y="103"/>
                              </a:lnTo>
                              <a:lnTo>
                                <a:pt x="59" y="91"/>
                              </a:lnTo>
                              <a:lnTo>
                                <a:pt x="82" y="86"/>
                              </a:lnTo>
                              <a:lnTo>
                                <a:pt x="112" y="89"/>
                              </a:lnTo>
                              <a:lnTo>
                                <a:pt x="160" y="99"/>
                              </a:lnTo>
                              <a:lnTo>
                                <a:pt x="150" y="75"/>
                              </a:lnTo>
                              <a:lnTo>
                                <a:pt x="150" y="47"/>
                              </a:lnTo>
                              <a:lnTo>
                                <a:pt x="152" y="21"/>
                              </a:lnTo>
                              <a:lnTo>
                                <a:pt x="153" y="0"/>
                              </a:lnTo>
                              <a:lnTo>
                                <a:pt x="127" y="12"/>
                              </a:lnTo>
                              <a:lnTo>
                                <a:pt x="98" y="21"/>
                              </a:lnTo>
                              <a:lnTo>
                                <a:pt x="68" y="23"/>
                              </a:lnTo>
                              <a:lnTo>
                                <a:pt x="38" y="18"/>
                              </a:lnTo>
                              <a:lnTo>
                                <a:pt x="0" y="5"/>
                              </a:lnTo>
                              <a:close/>
                            </a:path>
                          </a:pathLst>
                        </a:custGeom>
                        <a:solidFill>
                          <a:srgbClr val="000000"/>
                        </a:solidFill>
                        <a:ln w="9525">
                          <a:solidFill>
                            <a:srgbClr val="000000"/>
                          </a:solidFill>
                          <a:prstDash val="solid"/>
                          <a:round/>
                          <a:headEnd/>
                          <a:tailEnd/>
                        </a:ln>
                      </p:spPr>
                      <p:txBody>
                        <a:bodyPr/>
                        <a:lstStyle/>
                        <a:p>
                          <a:endParaRPr lang="zh-CN" altLang="en-US"/>
                        </a:p>
                      </p:txBody>
                    </p:sp>
                  </p:grpSp>
                </p:grpSp>
              </p:grpSp>
            </p:grpSp>
          </p:grpSp>
          <p:sp>
            <p:nvSpPr>
              <p:cNvPr id="4162" name="Freeform 66"/>
              <p:cNvSpPr>
                <a:spLocks/>
              </p:cNvSpPr>
              <p:nvPr/>
            </p:nvSpPr>
            <p:spPr bwMode="auto">
              <a:xfrm>
                <a:off x="1872" y="2026"/>
                <a:ext cx="1645" cy="662"/>
              </a:xfrm>
              <a:custGeom>
                <a:avLst/>
                <a:gdLst>
                  <a:gd name="T0" fmla="*/ 34 w 3290"/>
                  <a:gd name="T1" fmla="*/ 538 h 1326"/>
                  <a:gd name="T2" fmla="*/ 100 w 3290"/>
                  <a:gd name="T3" fmla="*/ 304 h 1326"/>
                  <a:gd name="T4" fmla="*/ 166 w 3290"/>
                  <a:gd name="T5" fmla="*/ 122 h 1326"/>
                  <a:gd name="T6" fmla="*/ 232 w 3290"/>
                  <a:gd name="T7" fmla="*/ 19 h 1326"/>
                  <a:gd name="T8" fmla="*/ 299 w 3290"/>
                  <a:gd name="T9" fmla="*/ 8 h 1326"/>
                  <a:gd name="T10" fmla="*/ 365 w 3290"/>
                  <a:gd name="T11" fmla="*/ 91 h 1326"/>
                  <a:gd name="T12" fmla="*/ 431 w 3290"/>
                  <a:gd name="T13" fmla="*/ 257 h 1326"/>
                  <a:gd name="T14" fmla="*/ 499 w 3290"/>
                  <a:gd name="T15" fmla="*/ 481 h 1326"/>
                  <a:gd name="T16" fmla="*/ 565 w 3290"/>
                  <a:gd name="T17" fmla="*/ 733 h 1326"/>
                  <a:gd name="T18" fmla="*/ 631 w 3290"/>
                  <a:gd name="T19" fmla="*/ 974 h 1326"/>
                  <a:gd name="T20" fmla="*/ 697 w 3290"/>
                  <a:gd name="T21" fmla="*/ 1169 h 1326"/>
                  <a:gd name="T22" fmla="*/ 765 w 3290"/>
                  <a:gd name="T23" fmla="*/ 1293 h 1326"/>
                  <a:gd name="T24" fmla="*/ 831 w 3290"/>
                  <a:gd name="T25" fmla="*/ 1326 h 1326"/>
                  <a:gd name="T26" fmla="*/ 897 w 3290"/>
                  <a:gd name="T27" fmla="*/ 1263 h 1326"/>
                  <a:gd name="T28" fmla="*/ 963 w 3290"/>
                  <a:gd name="T29" fmla="*/ 1114 h 1326"/>
                  <a:gd name="T30" fmla="*/ 1030 w 3290"/>
                  <a:gd name="T31" fmla="*/ 900 h 1326"/>
                  <a:gd name="T32" fmla="*/ 1096 w 3290"/>
                  <a:gd name="T33" fmla="*/ 653 h 1326"/>
                  <a:gd name="T34" fmla="*/ 1163 w 3290"/>
                  <a:gd name="T35" fmla="*/ 406 h 1326"/>
                  <a:gd name="T36" fmla="*/ 1230 w 3290"/>
                  <a:gd name="T37" fmla="*/ 197 h 1326"/>
                  <a:gd name="T38" fmla="*/ 1296 w 3290"/>
                  <a:gd name="T39" fmla="*/ 55 h 1326"/>
                  <a:gd name="T40" fmla="*/ 1362 w 3290"/>
                  <a:gd name="T41" fmla="*/ 0 h 1326"/>
                  <a:gd name="T42" fmla="*/ 1428 w 3290"/>
                  <a:gd name="T43" fmla="*/ 42 h 1326"/>
                  <a:gd name="T44" fmla="*/ 1496 w 3290"/>
                  <a:gd name="T45" fmla="*/ 172 h 1326"/>
                  <a:gd name="T46" fmla="*/ 1562 w 3290"/>
                  <a:gd name="T47" fmla="*/ 373 h 1326"/>
                  <a:gd name="T48" fmla="*/ 1628 w 3290"/>
                  <a:gd name="T49" fmla="*/ 618 h 1326"/>
                  <a:gd name="T50" fmla="*/ 1694 w 3290"/>
                  <a:gd name="T51" fmla="*/ 866 h 1326"/>
                  <a:gd name="T52" fmla="*/ 1762 w 3290"/>
                  <a:gd name="T53" fmla="*/ 1088 h 1326"/>
                  <a:gd name="T54" fmla="*/ 1828 w 3290"/>
                  <a:gd name="T55" fmla="*/ 1247 h 1326"/>
                  <a:gd name="T56" fmla="*/ 1894 w 3290"/>
                  <a:gd name="T57" fmla="*/ 1323 h 1326"/>
                  <a:gd name="T58" fmla="*/ 1961 w 3290"/>
                  <a:gd name="T59" fmla="*/ 1304 h 1326"/>
                  <a:gd name="T60" fmla="*/ 2027 w 3290"/>
                  <a:gd name="T61" fmla="*/ 1192 h 1326"/>
                  <a:gd name="T62" fmla="*/ 2093 w 3290"/>
                  <a:gd name="T63" fmla="*/ 1005 h 1326"/>
                  <a:gd name="T64" fmla="*/ 2159 w 3290"/>
                  <a:gd name="T65" fmla="*/ 768 h 1326"/>
                  <a:gd name="T66" fmla="*/ 2227 w 3290"/>
                  <a:gd name="T67" fmla="*/ 516 h 1326"/>
                  <a:gd name="T68" fmla="*/ 2293 w 3290"/>
                  <a:gd name="T69" fmla="*/ 286 h 1326"/>
                  <a:gd name="T70" fmla="*/ 2359 w 3290"/>
                  <a:gd name="T71" fmla="*/ 109 h 1326"/>
                  <a:gd name="T72" fmla="*/ 2425 w 3290"/>
                  <a:gd name="T73" fmla="*/ 14 h 1326"/>
                  <a:gd name="T74" fmla="*/ 2493 w 3290"/>
                  <a:gd name="T75" fmla="*/ 11 h 1326"/>
                  <a:gd name="T76" fmla="*/ 2559 w 3290"/>
                  <a:gd name="T77" fmla="*/ 103 h 1326"/>
                  <a:gd name="T78" fmla="*/ 2625 w 3290"/>
                  <a:gd name="T79" fmla="*/ 275 h 1326"/>
                  <a:gd name="T80" fmla="*/ 2692 w 3290"/>
                  <a:gd name="T81" fmla="*/ 502 h 1326"/>
                  <a:gd name="T82" fmla="*/ 2758 w 3290"/>
                  <a:gd name="T83" fmla="*/ 754 h 1326"/>
                  <a:gd name="T84" fmla="*/ 2824 w 3290"/>
                  <a:gd name="T85" fmla="*/ 992 h 1326"/>
                  <a:gd name="T86" fmla="*/ 2890 w 3290"/>
                  <a:gd name="T87" fmla="*/ 1184 h 1326"/>
                  <a:gd name="T88" fmla="*/ 2958 w 3290"/>
                  <a:gd name="T89" fmla="*/ 1299 h 1326"/>
                  <a:gd name="T90" fmla="*/ 3024 w 3290"/>
                  <a:gd name="T91" fmla="*/ 1324 h 1326"/>
                  <a:gd name="T92" fmla="*/ 3090 w 3290"/>
                  <a:gd name="T93" fmla="*/ 1253 h 1326"/>
                  <a:gd name="T94" fmla="*/ 3156 w 3290"/>
                  <a:gd name="T95" fmla="*/ 1098 h 1326"/>
                  <a:gd name="T96" fmla="*/ 3224 w 3290"/>
                  <a:gd name="T97" fmla="*/ 880 h 1326"/>
                  <a:gd name="T98" fmla="*/ 3290 w 3290"/>
                  <a:gd name="T99" fmla="*/ 630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90" h="1326">
                    <a:moveTo>
                      <a:pt x="0" y="664"/>
                    </a:moveTo>
                    <a:lnTo>
                      <a:pt x="34" y="538"/>
                    </a:lnTo>
                    <a:lnTo>
                      <a:pt x="66" y="416"/>
                    </a:lnTo>
                    <a:lnTo>
                      <a:pt x="100" y="304"/>
                    </a:lnTo>
                    <a:lnTo>
                      <a:pt x="133" y="204"/>
                    </a:lnTo>
                    <a:lnTo>
                      <a:pt x="166" y="122"/>
                    </a:lnTo>
                    <a:lnTo>
                      <a:pt x="199" y="59"/>
                    </a:lnTo>
                    <a:lnTo>
                      <a:pt x="232" y="19"/>
                    </a:lnTo>
                    <a:lnTo>
                      <a:pt x="265" y="0"/>
                    </a:lnTo>
                    <a:lnTo>
                      <a:pt x="299" y="8"/>
                    </a:lnTo>
                    <a:lnTo>
                      <a:pt x="332" y="37"/>
                    </a:lnTo>
                    <a:lnTo>
                      <a:pt x="365" y="91"/>
                    </a:lnTo>
                    <a:lnTo>
                      <a:pt x="399" y="165"/>
                    </a:lnTo>
                    <a:lnTo>
                      <a:pt x="431" y="257"/>
                    </a:lnTo>
                    <a:lnTo>
                      <a:pt x="465" y="364"/>
                    </a:lnTo>
                    <a:lnTo>
                      <a:pt x="499" y="481"/>
                    </a:lnTo>
                    <a:lnTo>
                      <a:pt x="531" y="605"/>
                    </a:lnTo>
                    <a:lnTo>
                      <a:pt x="565" y="733"/>
                    </a:lnTo>
                    <a:lnTo>
                      <a:pt x="597" y="857"/>
                    </a:lnTo>
                    <a:lnTo>
                      <a:pt x="631" y="974"/>
                    </a:lnTo>
                    <a:lnTo>
                      <a:pt x="665" y="1078"/>
                    </a:lnTo>
                    <a:lnTo>
                      <a:pt x="697" y="1169"/>
                    </a:lnTo>
                    <a:lnTo>
                      <a:pt x="731" y="1243"/>
                    </a:lnTo>
                    <a:lnTo>
                      <a:pt x="765" y="1293"/>
                    </a:lnTo>
                    <a:lnTo>
                      <a:pt x="797" y="1321"/>
                    </a:lnTo>
                    <a:lnTo>
                      <a:pt x="831" y="1326"/>
                    </a:lnTo>
                    <a:lnTo>
                      <a:pt x="865" y="1306"/>
                    </a:lnTo>
                    <a:lnTo>
                      <a:pt x="897" y="1263"/>
                    </a:lnTo>
                    <a:lnTo>
                      <a:pt x="931" y="1198"/>
                    </a:lnTo>
                    <a:lnTo>
                      <a:pt x="963" y="1114"/>
                    </a:lnTo>
                    <a:lnTo>
                      <a:pt x="997" y="1014"/>
                    </a:lnTo>
                    <a:lnTo>
                      <a:pt x="1030" y="900"/>
                    </a:lnTo>
                    <a:lnTo>
                      <a:pt x="1063" y="779"/>
                    </a:lnTo>
                    <a:lnTo>
                      <a:pt x="1096" y="653"/>
                    </a:lnTo>
                    <a:lnTo>
                      <a:pt x="1130" y="527"/>
                    </a:lnTo>
                    <a:lnTo>
                      <a:pt x="1163" y="406"/>
                    </a:lnTo>
                    <a:lnTo>
                      <a:pt x="1196" y="295"/>
                    </a:lnTo>
                    <a:lnTo>
                      <a:pt x="1230" y="197"/>
                    </a:lnTo>
                    <a:lnTo>
                      <a:pt x="1262" y="115"/>
                    </a:lnTo>
                    <a:lnTo>
                      <a:pt x="1296" y="55"/>
                    </a:lnTo>
                    <a:lnTo>
                      <a:pt x="1328" y="16"/>
                    </a:lnTo>
                    <a:lnTo>
                      <a:pt x="1362" y="0"/>
                    </a:lnTo>
                    <a:lnTo>
                      <a:pt x="1396" y="9"/>
                    </a:lnTo>
                    <a:lnTo>
                      <a:pt x="1428" y="42"/>
                    </a:lnTo>
                    <a:lnTo>
                      <a:pt x="1462" y="97"/>
                    </a:lnTo>
                    <a:lnTo>
                      <a:pt x="1496" y="172"/>
                    </a:lnTo>
                    <a:lnTo>
                      <a:pt x="1528" y="266"/>
                    </a:lnTo>
                    <a:lnTo>
                      <a:pt x="1562" y="373"/>
                    </a:lnTo>
                    <a:lnTo>
                      <a:pt x="1596" y="492"/>
                    </a:lnTo>
                    <a:lnTo>
                      <a:pt x="1628" y="618"/>
                    </a:lnTo>
                    <a:lnTo>
                      <a:pt x="1662" y="744"/>
                    </a:lnTo>
                    <a:lnTo>
                      <a:pt x="1694" y="866"/>
                    </a:lnTo>
                    <a:lnTo>
                      <a:pt x="1728" y="983"/>
                    </a:lnTo>
                    <a:lnTo>
                      <a:pt x="1762" y="1088"/>
                    </a:lnTo>
                    <a:lnTo>
                      <a:pt x="1794" y="1177"/>
                    </a:lnTo>
                    <a:lnTo>
                      <a:pt x="1828" y="1247"/>
                    </a:lnTo>
                    <a:lnTo>
                      <a:pt x="1861" y="1296"/>
                    </a:lnTo>
                    <a:lnTo>
                      <a:pt x="1894" y="1323"/>
                    </a:lnTo>
                    <a:lnTo>
                      <a:pt x="1927" y="1326"/>
                    </a:lnTo>
                    <a:lnTo>
                      <a:pt x="1961" y="1304"/>
                    </a:lnTo>
                    <a:lnTo>
                      <a:pt x="1993" y="1258"/>
                    </a:lnTo>
                    <a:lnTo>
                      <a:pt x="2027" y="1192"/>
                    </a:lnTo>
                    <a:lnTo>
                      <a:pt x="2060" y="1106"/>
                    </a:lnTo>
                    <a:lnTo>
                      <a:pt x="2093" y="1005"/>
                    </a:lnTo>
                    <a:lnTo>
                      <a:pt x="2127" y="889"/>
                    </a:lnTo>
                    <a:lnTo>
                      <a:pt x="2159" y="768"/>
                    </a:lnTo>
                    <a:lnTo>
                      <a:pt x="2193" y="641"/>
                    </a:lnTo>
                    <a:lnTo>
                      <a:pt x="2227" y="516"/>
                    </a:lnTo>
                    <a:lnTo>
                      <a:pt x="2259" y="396"/>
                    </a:lnTo>
                    <a:lnTo>
                      <a:pt x="2293" y="286"/>
                    </a:lnTo>
                    <a:lnTo>
                      <a:pt x="2327" y="189"/>
                    </a:lnTo>
                    <a:lnTo>
                      <a:pt x="2359" y="109"/>
                    </a:lnTo>
                    <a:lnTo>
                      <a:pt x="2393" y="51"/>
                    </a:lnTo>
                    <a:lnTo>
                      <a:pt x="2425" y="14"/>
                    </a:lnTo>
                    <a:lnTo>
                      <a:pt x="2459" y="0"/>
                    </a:lnTo>
                    <a:lnTo>
                      <a:pt x="2493" y="11"/>
                    </a:lnTo>
                    <a:lnTo>
                      <a:pt x="2525" y="46"/>
                    </a:lnTo>
                    <a:lnTo>
                      <a:pt x="2559" y="103"/>
                    </a:lnTo>
                    <a:lnTo>
                      <a:pt x="2593" y="180"/>
                    </a:lnTo>
                    <a:lnTo>
                      <a:pt x="2625" y="275"/>
                    </a:lnTo>
                    <a:lnTo>
                      <a:pt x="2659" y="384"/>
                    </a:lnTo>
                    <a:lnTo>
                      <a:pt x="2692" y="502"/>
                    </a:lnTo>
                    <a:lnTo>
                      <a:pt x="2725" y="628"/>
                    </a:lnTo>
                    <a:lnTo>
                      <a:pt x="2758" y="754"/>
                    </a:lnTo>
                    <a:lnTo>
                      <a:pt x="2791" y="877"/>
                    </a:lnTo>
                    <a:lnTo>
                      <a:pt x="2824" y="992"/>
                    </a:lnTo>
                    <a:lnTo>
                      <a:pt x="2858" y="1097"/>
                    </a:lnTo>
                    <a:lnTo>
                      <a:pt x="2890" y="1184"/>
                    </a:lnTo>
                    <a:lnTo>
                      <a:pt x="2924" y="1252"/>
                    </a:lnTo>
                    <a:lnTo>
                      <a:pt x="2958" y="1299"/>
                    </a:lnTo>
                    <a:lnTo>
                      <a:pt x="2990" y="1324"/>
                    </a:lnTo>
                    <a:lnTo>
                      <a:pt x="3024" y="1324"/>
                    </a:lnTo>
                    <a:lnTo>
                      <a:pt x="3058" y="1301"/>
                    </a:lnTo>
                    <a:lnTo>
                      <a:pt x="3090" y="1253"/>
                    </a:lnTo>
                    <a:lnTo>
                      <a:pt x="3124" y="1184"/>
                    </a:lnTo>
                    <a:lnTo>
                      <a:pt x="3156" y="1098"/>
                    </a:lnTo>
                    <a:lnTo>
                      <a:pt x="3190" y="995"/>
                    </a:lnTo>
                    <a:lnTo>
                      <a:pt x="3224" y="880"/>
                    </a:lnTo>
                    <a:lnTo>
                      <a:pt x="3256" y="756"/>
                    </a:lnTo>
                    <a:lnTo>
                      <a:pt x="3290" y="630"/>
                    </a:lnTo>
                  </a:path>
                </a:pathLst>
              </a:custGeom>
              <a:noFill/>
              <a:ln w="28575"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163" name="Group 67"/>
            <p:cNvGrpSpPr>
              <a:grpSpLocks/>
            </p:cNvGrpSpPr>
            <p:nvPr/>
          </p:nvGrpSpPr>
          <p:grpSpPr bwMode="auto">
            <a:xfrm>
              <a:off x="432" y="3168"/>
              <a:ext cx="1440" cy="480"/>
              <a:chOff x="432" y="3168"/>
              <a:chExt cx="1440" cy="480"/>
            </a:xfrm>
          </p:grpSpPr>
          <p:sp>
            <p:nvSpPr>
              <p:cNvPr id="4164" name="Text Box 68"/>
              <p:cNvSpPr txBox="1">
                <a:spLocks noChangeArrowheads="1"/>
              </p:cNvSpPr>
              <p:nvPr/>
            </p:nvSpPr>
            <p:spPr bwMode="auto">
              <a:xfrm>
                <a:off x="432" y="3225"/>
                <a:ext cx="14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itchFamily="18" charset="0"/>
                    <a:ea typeface="楷体_GB2312" pitchFamily="49" charset="-122"/>
                  </a:rPr>
                  <a:t>发射频率</a:t>
                </a:r>
                <a:endParaRPr kumimoji="1" lang="zh-CN" altLang="en-US" sz="2800" i="1">
                  <a:latin typeface="Times New Roman" pitchFamily="18" charset="0"/>
                  <a:ea typeface="楷体_GB2312" pitchFamily="49" charset="-122"/>
                </a:endParaRPr>
              </a:p>
            </p:txBody>
          </p:sp>
          <p:graphicFrame>
            <p:nvGraphicFramePr>
              <p:cNvPr id="4165" name="Object 69"/>
              <p:cNvGraphicFramePr>
                <a:graphicFrameLocks noChangeAspect="1"/>
              </p:cNvGraphicFramePr>
              <p:nvPr/>
            </p:nvGraphicFramePr>
            <p:xfrm>
              <a:off x="1392" y="3168"/>
              <a:ext cx="347" cy="480"/>
            </p:xfrm>
            <a:graphic>
              <a:graphicData uri="http://schemas.openxmlformats.org/presentationml/2006/ole">
                <mc:AlternateContent xmlns:mc="http://schemas.openxmlformats.org/markup-compatibility/2006">
                  <mc:Choice xmlns:v="urn:schemas-microsoft-com:vml" Requires="v">
                    <p:oleObj spid="_x0000_s55659" name="Equation" r:id="rId5" imgW="164880" imgH="228600" progId="Equation.3">
                      <p:embed/>
                    </p:oleObj>
                  </mc:Choice>
                  <mc:Fallback>
                    <p:oleObj name="Equation" r:id="rId5" imgW="1648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2" y="3168"/>
                            <a:ext cx="347"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166" name="Group 70"/>
            <p:cNvGrpSpPr>
              <a:grpSpLocks/>
            </p:cNvGrpSpPr>
            <p:nvPr/>
          </p:nvGrpSpPr>
          <p:grpSpPr bwMode="auto">
            <a:xfrm>
              <a:off x="3984" y="3256"/>
              <a:ext cx="1440" cy="344"/>
              <a:chOff x="3984" y="3256"/>
              <a:chExt cx="1440" cy="344"/>
            </a:xfrm>
          </p:grpSpPr>
          <p:sp>
            <p:nvSpPr>
              <p:cNvPr id="4167" name="Text Box 71"/>
              <p:cNvSpPr txBox="1">
                <a:spLocks noChangeArrowheads="1"/>
              </p:cNvSpPr>
              <p:nvPr/>
            </p:nvSpPr>
            <p:spPr bwMode="auto">
              <a:xfrm>
                <a:off x="3984" y="3264"/>
                <a:ext cx="14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itchFamily="18" charset="0"/>
                    <a:ea typeface="楷体_GB2312" pitchFamily="49" charset="-122"/>
                  </a:rPr>
                  <a:t>接收频率</a:t>
                </a:r>
                <a:endParaRPr kumimoji="1" lang="zh-CN" altLang="en-US" sz="2800" i="1" baseline="-25000">
                  <a:latin typeface="Times New Roman" pitchFamily="18" charset="0"/>
                  <a:ea typeface="楷体_GB2312" pitchFamily="49" charset="-122"/>
                  <a:sym typeface="Symbol" pitchFamily="18" charset="2"/>
                </a:endParaRPr>
              </a:p>
            </p:txBody>
          </p:sp>
          <p:graphicFrame>
            <p:nvGraphicFramePr>
              <p:cNvPr id="4168" name="Object 72"/>
              <p:cNvGraphicFramePr>
                <a:graphicFrameLocks noChangeAspect="1"/>
              </p:cNvGraphicFramePr>
              <p:nvPr/>
            </p:nvGraphicFramePr>
            <p:xfrm>
              <a:off x="4961" y="3256"/>
              <a:ext cx="319" cy="344"/>
            </p:xfrm>
            <a:graphic>
              <a:graphicData uri="http://schemas.openxmlformats.org/presentationml/2006/ole">
                <mc:AlternateContent xmlns:mc="http://schemas.openxmlformats.org/markup-compatibility/2006">
                  <mc:Choice xmlns:v="urn:schemas-microsoft-com:vml" Requires="v">
                    <p:oleObj spid="_x0000_s55660" name="Equation" r:id="rId7" imgW="164880" imgH="177480" progId="Equation.3">
                      <p:embed/>
                    </p:oleObj>
                  </mc:Choice>
                  <mc:Fallback>
                    <p:oleObj name="Equation" r:id="rId7" imgW="16488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1" y="3256"/>
                            <a:ext cx="319"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4169" name="Text Box 73"/>
          <p:cNvSpPr txBox="1">
            <a:spLocks noChangeArrowheads="1"/>
          </p:cNvSpPr>
          <p:nvPr/>
        </p:nvSpPr>
        <p:spPr bwMode="auto">
          <a:xfrm>
            <a:off x="152400" y="176277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solidFill>
                  <a:srgbClr val="0066FF"/>
                </a:solidFill>
                <a:effectLst>
                  <a:outerShdw blurRad="38100" dist="38100" dir="2700000" algn="tl">
                    <a:srgbClr val="C0C0C0"/>
                  </a:outerShdw>
                </a:effectLst>
                <a:latin typeface="Times New Roman" pitchFamily="18" charset="0"/>
              </a:rPr>
              <a:t>        </a:t>
            </a:r>
            <a:r>
              <a:rPr kumimoji="1" lang="zh-CN" altLang="en-US" sz="2800" b="1">
                <a:solidFill>
                  <a:srgbClr val="CC0000"/>
                </a:solidFill>
                <a:latin typeface="Times New Roman" pitchFamily="18" charset="0"/>
                <a:ea typeface="楷体_GB2312" pitchFamily="49" charset="-122"/>
              </a:rPr>
              <a:t>接收频率</a:t>
            </a:r>
            <a:r>
              <a:rPr kumimoji="1" lang="en-US" altLang="zh-CN" sz="2800" b="1">
                <a:latin typeface="Times New Roman" pitchFamily="18" charset="0"/>
                <a:ea typeface="楷体_GB2312" pitchFamily="49" charset="-122"/>
              </a:rPr>
              <a:t>——</a:t>
            </a:r>
            <a:r>
              <a:rPr kumimoji="1" lang="zh-CN" altLang="en-US" sz="2800" b="1">
                <a:latin typeface="Times New Roman" pitchFamily="18" charset="0"/>
                <a:ea typeface="楷体_GB2312" pitchFamily="49" charset="-122"/>
              </a:rPr>
              <a:t>单位时间内观测者接收到的振动次数或完整波数</a:t>
            </a:r>
            <a:r>
              <a:rPr kumimoji="1" lang="en-US" altLang="zh-CN" sz="2800" b="1">
                <a:latin typeface="Times New Roman" pitchFamily="18" charset="0"/>
                <a:ea typeface="楷体_GB2312" pitchFamily="49" charset="-122"/>
              </a:rPr>
              <a:t>.</a:t>
            </a:r>
          </a:p>
        </p:txBody>
      </p:sp>
      <p:grpSp>
        <p:nvGrpSpPr>
          <p:cNvPr id="4170" name="Group 74"/>
          <p:cNvGrpSpPr>
            <a:grpSpLocks/>
          </p:cNvGrpSpPr>
          <p:nvPr/>
        </p:nvGrpSpPr>
        <p:grpSpPr bwMode="auto">
          <a:xfrm>
            <a:off x="3306763" y="4660677"/>
            <a:ext cx="1874837" cy="968375"/>
            <a:chOff x="2275" y="2927"/>
            <a:chExt cx="1181" cy="610"/>
          </a:xfrm>
        </p:grpSpPr>
        <p:graphicFrame>
          <p:nvGraphicFramePr>
            <p:cNvPr id="4171" name="Object 75"/>
            <p:cNvGraphicFramePr>
              <a:graphicFrameLocks noChangeAspect="1"/>
            </p:cNvGraphicFramePr>
            <p:nvPr/>
          </p:nvGraphicFramePr>
          <p:xfrm>
            <a:off x="2275" y="2927"/>
            <a:ext cx="1181" cy="610"/>
          </p:xfrm>
          <a:graphic>
            <a:graphicData uri="http://schemas.openxmlformats.org/presentationml/2006/ole">
              <mc:AlternateContent xmlns:mc="http://schemas.openxmlformats.org/markup-compatibility/2006">
                <mc:Choice xmlns:v="urn:schemas-microsoft-com:vml" Requires="v">
                  <p:oleObj spid="_x0000_s55661" name="Equation" r:id="rId9" imgW="444240" imgH="228600" progId="Equation.3">
                    <p:embed/>
                  </p:oleObj>
                </mc:Choice>
                <mc:Fallback>
                  <p:oleObj name="Equation" r:id="rId9" imgW="44424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75" y="2927"/>
                          <a:ext cx="1181" cy="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72" name="Object 76"/>
            <p:cNvGraphicFramePr>
              <a:graphicFrameLocks noChangeAspect="1"/>
            </p:cNvGraphicFramePr>
            <p:nvPr/>
          </p:nvGraphicFramePr>
          <p:xfrm>
            <a:off x="2719" y="2928"/>
            <a:ext cx="337" cy="528"/>
          </p:xfrm>
          <a:graphic>
            <a:graphicData uri="http://schemas.openxmlformats.org/presentationml/2006/ole">
              <mc:AlternateContent xmlns:mc="http://schemas.openxmlformats.org/markup-compatibility/2006">
                <mc:Choice xmlns:v="urn:schemas-microsoft-com:vml" Requires="v">
                  <p:oleObj spid="_x0000_s55662" name="Equation" r:id="rId11" imgW="114120" imgH="177480" progId="Equation.3">
                    <p:embed/>
                  </p:oleObj>
                </mc:Choice>
                <mc:Fallback>
                  <p:oleObj name="Equation" r:id="rId11" imgW="114120" imgH="177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9" y="2928"/>
                          <a:ext cx="337"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173" name="Group 77"/>
          <p:cNvGrpSpPr>
            <a:grpSpLocks/>
          </p:cNvGrpSpPr>
          <p:nvPr/>
        </p:nvGrpSpPr>
        <p:grpSpPr bwMode="auto">
          <a:xfrm>
            <a:off x="152400" y="1082824"/>
            <a:ext cx="8991600" cy="762000"/>
            <a:chOff x="96" y="720"/>
            <a:chExt cx="5664" cy="480"/>
          </a:xfrm>
        </p:grpSpPr>
        <p:sp>
          <p:nvSpPr>
            <p:cNvPr id="4174" name="Text Box 78"/>
            <p:cNvSpPr txBox="1">
              <a:spLocks noChangeArrowheads="1"/>
            </p:cNvSpPr>
            <p:nvPr/>
          </p:nvSpPr>
          <p:spPr bwMode="auto">
            <a:xfrm>
              <a:off x="816" y="777"/>
              <a:ext cx="49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itchFamily="18" charset="0"/>
                  <a:ea typeface="楷体_GB2312" pitchFamily="49" charset="-122"/>
                </a:rPr>
                <a:t>人耳听到的声音的频率与声源的频率相同吗？</a:t>
              </a:r>
            </a:p>
          </p:txBody>
        </p:sp>
        <p:grpSp>
          <p:nvGrpSpPr>
            <p:cNvPr id="4175" name="Group 79"/>
            <p:cNvGrpSpPr>
              <a:grpSpLocks/>
            </p:cNvGrpSpPr>
            <p:nvPr/>
          </p:nvGrpSpPr>
          <p:grpSpPr bwMode="auto">
            <a:xfrm>
              <a:off x="96" y="720"/>
              <a:ext cx="768" cy="480"/>
              <a:chOff x="288" y="432"/>
              <a:chExt cx="672" cy="480"/>
            </a:xfrm>
          </p:grpSpPr>
          <p:sp>
            <p:nvSpPr>
              <p:cNvPr id="4176" name="AutoShape 80"/>
              <p:cNvSpPr>
                <a:spLocks noChangeArrowheads="1"/>
              </p:cNvSpPr>
              <p:nvPr/>
            </p:nvSpPr>
            <p:spPr bwMode="auto">
              <a:xfrm>
                <a:off x="288" y="432"/>
                <a:ext cx="672" cy="480"/>
              </a:xfrm>
              <a:prstGeom prst="horizontalScroll">
                <a:avLst>
                  <a:gd name="adj" fmla="val 12500"/>
                </a:avLst>
              </a:prstGeom>
              <a:solidFill>
                <a:schemeClr val="accent1"/>
              </a:solidFill>
              <a:ln w="9525">
                <a:solidFill>
                  <a:schemeClr val="tx1"/>
                </a:solidFill>
                <a:round/>
                <a:headEnd/>
                <a:tailEnd/>
              </a:ln>
              <a:effectLst>
                <a:outerShdw dist="107763" dir="13500000" algn="ctr" rotWithShape="0">
                  <a:srgbClr val="336600"/>
                </a:outerShdw>
              </a:effectLst>
            </p:spPr>
            <p:txBody>
              <a:bodyPr wrap="none" anchor="ctr"/>
              <a:lstStyle/>
              <a:p>
                <a:endParaRPr lang="zh-CN" altLang="en-US"/>
              </a:p>
            </p:txBody>
          </p:sp>
          <p:sp>
            <p:nvSpPr>
              <p:cNvPr id="4177" name="Text Box 81"/>
              <p:cNvSpPr txBox="1">
                <a:spLocks noChangeArrowheads="1"/>
              </p:cNvSpPr>
              <p:nvPr/>
            </p:nvSpPr>
            <p:spPr bwMode="auto">
              <a:xfrm>
                <a:off x="384" y="489"/>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00"/>
                    </a:solidFill>
                    <a:latin typeface="Times New Roman" pitchFamily="18" charset="0"/>
                    <a:ea typeface="楷体_GB2312" pitchFamily="49" charset="-122"/>
                  </a:rPr>
                  <a:t>讨论</a:t>
                </a:r>
              </a:p>
            </p:txBody>
          </p:sp>
        </p:grpSp>
      </p:grpSp>
      <p:sp>
        <p:nvSpPr>
          <p:cNvPr id="4178" name="Text Box 82"/>
          <p:cNvSpPr txBox="1">
            <a:spLocks noChangeArrowheads="1"/>
          </p:cNvSpPr>
          <p:nvPr/>
        </p:nvSpPr>
        <p:spPr bwMode="auto">
          <a:xfrm>
            <a:off x="228600" y="5867400"/>
            <a:ext cx="708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楷体_GB2312" pitchFamily="49" charset="-122"/>
                <a:ea typeface="楷体_GB2312" pitchFamily="49" charset="-122"/>
              </a:rPr>
              <a:t>只有波源与观察者相对静止时才相等</a:t>
            </a:r>
            <a:r>
              <a:rPr lang="en-US" altLang="zh-CN" sz="2800" b="1">
                <a:latin typeface="楷体_GB2312" pitchFamily="49" charset="-122"/>
                <a:ea typeface="楷体_GB2312" pitchFamily="49" charset="-122"/>
              </a:rPr>
              <a:t>.</a:t>
            </a:r>
          </a:p>
        </p:txBody>
      </p:sp>
      <p:sp>
        <p:nvSpPr>
          <p:cNvPr id="2" name="TextBox 1"/>
          <p:cNvSpPr txBox="1"/>
          <p:nvPr/>
        </p:nvSpPr>
        <p:spPr>
          <a:xfrm>
            <a:off x="3019376" y="188640"/>
            <a:ext cx="3005951" cy="769441"/>
          </a:xfrm>
          <a:prstGeom prst="rect">
            <a:avLst/>
          </a:prstGeom>
        </p:spPr>
        <p:txBody>
          <a:bodyPr vert="horz" lIns="91440" tIns="45720" rIns="91440" bIns="45720" rtlCol="0" anchor="ctr">
            <a:normAutofit/>
          </a:bodyPr>
          <a:lstStyle>
            <a:lvl1pPr algn="ctr">
              <a:spcBef>
                <a:spcPct val="0"/>
              </a:spcBef>
              <a:buNone/>
              <a:defRPr sz="4400" b="1">
                <a:solidFill>
                  <a:srgbClr val="C00000"/>
                </a:solidFill>
                <a:latin typeface="微软雅黑" panose="020B0503020204020204" pitchFamily="34" charset="-122"/>
                <a:ea typeface="微软雅黑" panose="020B0503020204020204" pitchFamily="34" charset="-122"/>
                <a:cs typeface="+mj-cs"/>
              </a:defRPr>
            </a:lvl1pPr>
          </a:lstStyle>
          <a:p>
            <a:r>
              <a:rPr lang="zh-CN" altLang="en-US" dirty="0"/>
              <a:t>多普勒效应</a:t>
            </a:r>
          </a:p>
        </p:txBody>
      </p:sp>
    </p:spTree>
    <p:extLst>
      <p:ext uri="{BB962C8B-B14F-4D97-AF65-F5344CB8AC3E}">
        <p14:creationId xmlns:p14="http://schemas.microsoft.com/office/powerpoint/2010/main" val="13343695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灯片编号占位符 3"/>
          <p:cNvSpPr>
            <a:spLocks noGrp="1"/>
          </p:cNvSpPr>
          <p:nvPr>
            <p:ph type="sldNum" sz="quarter" idx="12"/>
          </p:nvPr>
        </p:nvSpPr>
        <p:spPr/>
        <p:txBody>
          <a:bodyPr/>
          <a:lstStyle/>
          <a:p>
            <a:fld id="{66093DF8-2369-4D7A-8BD7-6D5C2D0B3B21}" type="slidenum">
              <a:rPr lang="en-US" altLang="zh-CN"/>
              <a:pPr/>
              <a:t>13</a:t>
            </a:fld>
            <a:endParaRPr lang="en-US" altLang="zh-CN"/>
          </a:p>
        </p:txBody>
      </p:sp>
      <p:grpSp>
        <p:nvGrpSpPr>
          <p:cNvPr id="8194" name="Group 2"/>
          <p:cNvGrpSpPr>
            <a:grpSpLocks/>
          </p:cNvGrpSpPr>
          <p:nvPr/>
        </p:nvGrpSpPr>
        <p:grpSpPr bwMode="auto">
          <a:xfrm>
            <a:off x="381000" y="991642"/>
            <a:ext cx="7315200" cy="565150"/>
            <a:chOff x="240" y="522"/>
            <a:chExt cx="4608" cy="356"/>
          </a:xfrm>
        </p:grpSpPr>
        <p:sp>
          <p:nvSpPr>
            <p:cNvPr id="8195" name="Rectangle 3"/>
            <p:cNvSpPr>
              <a:spLocks noChangeArrowheads="1"/>
            </p:cNvSpPr>
            <p:nvPr/>
          </p:nvSpPr>
          <p:spPr bwMode="auto">
            <a:xfrm>
              <a:off x="240" y="544"/>
              <a:ext cx="39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800" b="1" dirty="0" smtClean="0">
                  <a:solidFill>
                    <a:srgbClr val="CC0000"/>
                  </a:solidFill>
                  <a:latin typeface="Times New Roman" pitchFamily="18" charset="0"/>
                  <a:ea typeface="楷体_GB2312" pitchFamily="49" charset="-122"/>
                </a:rPr>
                <a:t>波源</a:t>
              </a:r>
              <a:r>
                <a:rPr lang="zh-CN" altLang="en-US" sz="2800" b="1" dirty="0">
                  <a:solidFill>
                    <a:srgbClr val="CC0000"/>
                  </a:solidFill>
                  <a:latin typeface="Times New Roman" pitchFamily="18" charset="0"/>
                  <a:ea typeface="楷体_GB2312" pitchFamily="49" charset="-122"/>
                </a:rPr>
                <a:t>与观察者同时相对介质运动</a:t>
              </a:r>
            </a:p>
          </p:txBody>
        </p:sp>
        <p:graphicFrame>
          <p:nvGraphicFramePr>
            <p:cNvPr id="8196" name="Object 4"/>
            <p:cNvGraphicFramePr>
              <a:graphicFrameLocks noChangeAspect="1"/>
            </p:cNvGraphicFramePr>
            <p:nvPr/>
          </p:nvGraphicFramePr>
          <p:xfrm>
            <a:off x="3984" y="522"/>
            <a:ext cx="864" cy="356"/>
          </p:xfrm>
          <a:graphic>
            <a:graphicData uri="http://schemas.openxmlformats.org/presentationml/2006/ole">
              <mc:AlternateContent xmlns:mc="http://schemas.openxmlformats.org/markup-compatibility/2006">
                <mc:Choice xmlns:v="urn:schemas-microsoft-com:vml" Requires="v">
                  <p:oleObj spid="_x0000_s57042" name="Equation" r:id="rId3" imgW="901440" imgH="380880" progId="Equation.3">
                    <p:embed/>
                  </p:oleObj>
                </mc:Choice>
                <mc:Fallback>
                  <p:oleObj name="Equation" r:id="rId3" imgW="901440" imgH="380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 y="522"/>
                          <a:ext cx="864" cy="3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197" name="Object 5"/>
          <p:cNvGraphicFramePr>
            <a:graphicFrameLocks noChangeAspect="1"/>
          </p:cNvGraphicFramePr>
          <p:nvPr>
            <p:extLst>
              <p:ext uri="{D42A27DB-BD31-4B8C-83A1-F6EECF244321}">
                <p14:modId xmlns:p14="http://schemas.microsoft.com/office/powerpoint/2010/main" val="1028949967"/>
              </p:ext>
            </p:extLst>
          </p:nvPr>
        </p:nvGraphicFramePr>
        <p:xfrm>
          <a:off x="547688" y="1884363"/>
          <a:ext cx="2255837" cy="1023937"/>
        </p:xfrm>
        <a:graphic>
          <a:graphicData uri="http://schemas.openxmlformats.org/presentationml/2006/ole">
            <mc:AlternateContent xmlns:mc="http://schemas.openxmlformats.org/markup-compatibility/2006">
              <mc:Choice xmlns:v="urn:schemas-microsoft-com:vml" Requires="v">
                <p:oleObj spid="_x0000_s57043" name="公式" r:id="rId5" imgW="977760" imgH="444240" progId="Equation.3">
                  <p:embed/>
                </p:oleObj>
              </mc:Choice>
              <mc:Fallback>
                <p:oleObj name="公式" r:id="rId5" imgW="977760" imgH="444240" progId="Equation.3">
                  <p:embed/>
                  <p:pic>
                    <p:nvPicPr>
                      <p:cNvPr id="0" name=""/>
                      <p:cNvPicPr>
                        <a:picLocks noChangeAspect="1" noChangeArrowheads="1"/>
                      </p:cNvPicPr>
                      <p:nvPr/>
                    </p:nvPicPr>
                    <p:blipFill>
                      <a:blip r:embed="rId6"/>
                      <a:srcRect/>
                      <a:stretch>
                        <a:fillRect/>
                      </a:stretch>
                    </p:blipFill>
                    <p:spPr bwMode="auto">
                      <a:xfrm>
                        <a:off x="547688" y="1884363"/>
                        <a:ext cx="2255837" cy="1023937"/>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8" name="Text Box 6"/>
          <p:cNvSpPr txBox="1">
            <a:spLocks noChangeArrowheads="1"/>
          </p:cNvSpPr>
          <p:nvPr/>
        </p:nvSpPr>
        <p:spPr bwMode="auto">
          <a:xfrm>
            <a:off x="304800" y="3579813"/>
            <a:ext cx="3200400" cy="137318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       </a:t>
            </a:r>
            <a:r>
              <a:rPr lang="zh-CN" altLang="en-US" sz="2800" b="1">
                <a:latin typeface="Times New Roman" pitchFamily="18" charset="0"/>
                <a:ea typeface="楷体_GB2312" pitchFamily="49" charset="-122"/>
              </a:rPr>
              <a:t>若波源与观察者不沿二者连线运动</a:t>
            </a:r>
          </a:p>
        </p:txBody>
      </p:sp>
      <p:grpSp>
        <p:nvGrpSpPr>
          <p:cNvPr id="8199" name="Group 7"/>
          <p:cNvGrpSpPr>
            <a:grpSpLocks/>
          </p:cNvGrpSpPr>
          <p:nvPr/>
        </p:nvGrpSpPr>
        <p:grpSpPr bwMode="auto">
          <a:xfrm>
            <a:off x="3505200" y="3810000"/>
            <a:ext cx="5029200" cy="2590800"/>
            <a:chOff x="2208" y="2400"/>
            <a:chExt cx="3168" cy="1632"/>
          </a:xfrm>
        </p:grpSpPr>
        <p:sp>
          <p:nvSpPr>
            <p:cNvPr id="8200" name="Rectangle 8"/>
            <p:cNvSpPr>
              <a:spLocks noChangeArrowheads="1"/>
            </p:cNvSpPr>
            <p:nvPr/>
          </p:nvSpPr>
          <p:spPr bwMode="auto">
            <a:xfrm>
              <a:off x="2208" y="2400"/>
              <a:ext cx="3168" cy="1584"/>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201" name="Group 9"/>
            <p:cNvGrpSpPr>
              <a:grpSpLocks/>
            </p:cNvGrpSpPr>
            <p:nvPr/>
          </p:nvGrpSpPr>
          <p:grpSpPr bwMode="auto">
            <a:xfrm>
              <a:off x="4752" y="2448"/>
              <a:ext cx="524" cy="885"/>
              <a:chOff x="2850" y="2909"/>
              <a:chExt cx="294" cy="554"/>
            </a:xfrm>
          </p:grpSpPr>
          <p:grpSp>
            <p:nvGrpSpPr>
              <p:cNvPr id="8202" name="Group 10"/>
              <p:cNvGrpSpPr>
                <a:grpSpLocks/>
              </p:cNvGrpSpPr>
              <p:nvPr/>
            </p:nvGrpSpPr>
            <p:grpSpPr bwMode="auto">
              <a:xfrm>
                <a:off x="2867" y="3283"/>
                <a:ext cx="276" cy="180"/>
                <a:chOff x="2867" y="3283"/>
                <a:chExt cx="276" cy="180"/>
              </a:xfrm>
            </p:grpSpPr>
            <p:sp>
              <p:nvSpPr>
                <p:cNvPr id="8203" name="Freeform 11"/>
                <p:cNvSpPr>
                  <a:spLocks/>
                </p:cNvSpPr>
                <p:nvPr/>
              </p:nvSpPr>
              <p:spPr bwMode="auto">
                <a:xfrm>
                  <a:off x="2867" y="3283"/>
                  <a:ext cx="276" cy="180"/>
                </a:xfrm>
                <a:custGeom>
                  <a:avLst/>
                  <a:gdLst>
                    <a:gd name="T0" fmla="*/ 263 w 826"/>
                    <a:gd name="T1" fmla="*/ 187 h 538"/>
                    <a:gd name="T2" fmla="*/ 287 w 826"/>
                    <a:gd name="T3" fmla="*/ 115 h 538"/>
                    <a:gd name="T4" fmla="*/ 300 w 826"/>
                    <a:gd name="T5" fmla="*/ 77 h 538"/>
                    <a:gd name="T6" fmla="*/ 305 w 826"/>
                    <a:gd name="T7" fmla="*/ 61 h 538"/>
                    <a:gd name="T8" fmla="*/ 317 w 826"/>
                    <a:gd name="T9" fmla="*/ 0 h 538"/>
                    <a:gd name="T10" fmla="*/ 552 w 826"/>
                    <a:gd name="T11" fmla="*/ 7 h 538"/>
                    <a:gd name="T12" fmla="*/ 556 w 826"/>
                    <a:gd name="T13" fmla="*/ 25 h 538"/>
                    <a:gd name="T14" fmla="*/ 557 w 826"/>
                    <a:gd name="T15" fmla="*/ 45 h 538"/>
                    <a:gd name="T16" fmla="*/ 553 w 826"/>
                    <a:gd name="T17" fmla="*/ 64 h 538"/>
                    <a:gd name="T18" fmla="*/ 550 w 826"/>
                    <a:gd name="T19" fmla="*/ 76 h 538"/>
                    <a:gd name="T20" fmla="*/ 542 w 826"/>
                    <a:gd name="T21" fmla="*/ 88 h 538"/>
                    <a:gd name="T22" fmla="*/ 532 w 826"/>
                    <a:gd name="T23" fmla="*/ 99 h 538"/>
                    <a:gd name="T24" fmla="*/ 509 w 826"/>
                    <a:gd name="T25" fmla="*/ 128 h 538"/>
                    <a:gd name="T26" fmla="*/ 496 w 826"/>
                    <a:gd name="T27" fmla="*/ 145 h 538"/>
                    <a:gd name="T28" fmla="*/ 437 w 826"/>
                    <a:gd name="T29" fmla="*/ 199 h 538"/>
                    <a:gd name="T30" fmla="*/ 440 w 826"/>
                    <a:gd name="T31" fmla="*/ 216 h 538"/>
                    <a:gd name="T32" fmla="*/ 422 w 826"/>
                    <a:gd name="T33" fmla="*/ 223 h 538"/>
                    <a:gd name="T34" fmla="*/ 451 w 826"/>
                    <a:gd name="T35" fmla="*/ 359 h 538"/>
                    <a:gd name="T36" fmla="*/ 481 w 826"/>
                    <a:gd name="T37" fmla="*/ 419 h 538"/>
                    <a:gd name="T38" fmla="*/ 522 w 826"/>
                    <a:gd name="T39" fmla="*/ 466 h 538"/>
                    <a:gd name="T40" fmla="*/ 587 w 826"/>
                    <a:gd name="T41" fmla="*/ 483 h 538"/>
                    <a:gd name="T42" fmla="*/ 661 w 826"/>
                    <a:gd name="T43" fmla="*/ 479 h 538"/>
                    <a:gd name="T44" fmla="*/ 703 w 826"/>
                    <a:gd name="T45" fmla="*/ 491 h 538"/>
                    <a:gd name="T46" fmla="*/ 798 w 826"/>
                    <a:gd name="T47" fmla="*/ 491 h 538"/>
                    <a:gd name="T48" fmla="*/ 826 w 826"/>
                    <a:gd name="T49" fmla="*/ 503 h 538"/>
                    <a:gd name="T50" fmla="*/ 817 w 826"/>
                    <a:gd name="T51" fmla="*/ 520 h 538"/>
                    <a:gd name="T52" fmla="*/ 757 w 826"/>
                    <a:gd name="T53" fmla="*/ 538 h 538"/>
                    <a:gd name="T54" fmla="*/ 560 w 826"/>
                    <a:gd name="T55" fmla="*/ 538 h 538"/>
                    <a:gd name="T56" fmla="*/ 500 w 826"/>
                    <a:gd name="T57" fmla="*/ 525 h 538"/>
                    <a:gd name="T58" fmla="*/ 450 w 826"/>
                    <a:gd name="T59" fmla="*/ 525 h 538"/>
                    <a:gd name="T60" fmla="*/ 402 w 826"/>
                    <a:gd name="T61" fmla="*/ 527 h 538"/>
                    <a:gd name="T62" fmla="*/ 381 w 826"/>
                    <a:gd name="T63" fmla="*/ 506 h 538"/>
                    <a:gd name="T64" fmla="*/ 356 w 826"/>
                    <a:gd name="T65" fmla="*/ 521 h 538"/>
                    <a:gd name="T66" fmla="*/ 337 w 826"/>
                    <a:gd name="T67" fmla="*/ 522 h 538"/>
                    <a:gd name="T68" fmla="*/ 319 w 826"/>
                    <a:gd name="T69" fmla="*/ 524 h 538"/>
                    <a:gd name="T70" fmla="*/ 254 w 826"/>
                    <a:gd name="T71" fmla="*/ 517 h 538"/>
                    <a:gd name="T72" fmla="*/ 217 w 826"/>
                    <a:gd name="T73" fmla="*/ 517 h 538"/>
                    <a:gd name="T74" fmla="*/ 115 w 826"/>
                    <a:gd name="T75" fmla="*/ 524 h 538"/>
                    <a:gd name="T76" fmla="*/ 5 w 826"/>
                    <a:gd name="T77" fmla="*/ 514 h 538"/>
                    <a:gd name="T78" fmla="*/ 0 w 826"/>
                    <a:gd name="T79" fmla="*/ 500 h 538"/>
                    <a:gd name="T80" fmla="*/ 41 w 826"/>
                    <a:gd name="T81" fmla="*/ 496 h 538"/>
                    <a:gd name="T82" fmla="*/ 74 w 826"/>
                    <a:gd name="T83" fmla="*/ 467 h 538"/>
                    <a:gd name="T84" fmla="*/ 120 w 826"/>
                    <a:gd name="T85" fmla="*/ 461 h 538"/>
                    <a:gd name="T86" fmla="*/ 185 w 826"/>
                    <a:gd name="T87" fmla="*/ 476 h 538"/>
                    <a:gd name="T88" fmla="*/ 253 w 826"/>
                    <a:gd name="T89" fmla="*/ 476 h 538"/>
                    <a:gd name="T90" fmla="*/ 280 w 826"/>
                    <a:gd name="T91" fmla="*/ 425 h 538"/>
                    <a:gd name="T92" fmla="*/ 251 w 826"/>
                    <a:gd name="T93" fmla="*/ 247 h 538"/>
                    <a:gd name="T94" fmla="*/ 249 w 826"/>
                    <a:gd name="T95" fmla="*/ 231 h 538"/>
                    <a:gd name="T96" fmla="*/ 253 w 826"/>
                    <a:gd name="T97" fmla="*/ 217 h 538"/>
                    <a:gd name="T98" fmla="*/ 263 w 826"/>
                    <a:gd name="T99" fmla="*/ 187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26" h="538">
                      <a:moveTo>
                        <a:pt x="263" y="187"/>
                      </a:moveTo>
                      <a:lnTo>
                        <a:pt x="287" y="115"/>
                      </a:lnTo>
                      <a:lnTo>
                        <a:pt x="300" y="77"/>
                      </a:lnTo>
                      <a:lnTo>
                        <a:pt x="305" y="61"/>
                      </a:lnTo>
                      <a:lnTo>
                        <a:pt x="317" y="0"/>
                      </a:lnTo>
                      <a:lnTo>
                        <a:pt x="552" y="7"/>
                      </a:lnTo>
                      <a:lnTo>
                        <a:pt x="556" y="25"/>
                      </a:lnTo>
                      <a:lnTo>
                        <a:pt x="557" y="45"/>
                      </a:lnTo>
                      <a:lnTo>
                        <a:pt x="553" y="64"/>
                      </a:lnTo>
                      <a:lnTo>
                        <a:pt x="550" y="76"/>
                      </a:lnTo>
                      <a:lnTo>
                        <a:pt x="542" y="88"/>
                      </a:lnTo>
                      <a:lnTo>
                        <a:pt x="532" y="99"/>
                      </a:lnTo>
                      <a:lnTo>
                        <a:pt x="509" y="128"/>
                      </a:lnTo>
                      <a:lnTo>
                        <a:pt x="496" y="145"/>
                      </a:lnTo>
                      <a:lnTo>
                        <a:pt x="437" y="199"/>
                      </a:lnTo>
                      <a:lnTo>
                        <a:pt x="440" y="216"/>
                      </a:lnTo>
                      <a:lnTo>
                        <a:pt x="422" y="223"/>
                      </a:lnTo>
                      <a:lnTo>
                        <a:pt x="451" y="359"/>
                      </a:lnTo>
                      <a:lnTo>
                        <a:pt x="481" y="419"/>
                      </a:lnTo>
                      <a:lnTo>
                        <a:pt x="522" y="466"/>
                      </a:lnTo>
                      <a:lnTo>
                        <a:pt x="587" y="483"/>
                      </a:lnTo>
                      <a:lnTo>
                        <a:pt x="661" y="479"/>
                      </a:lnTo>
                      <a:lnTo>
                        <a:pt x="703" y="491"/>
                      </a:lnTo>
                      <a:lnTo>
                        <a:pt x="798" y="491"/>
                      </a:lnTo>
                      <a:lnTo>
                        <a:pt x="826" y="503"/>
                      </a:lnTo>
                      <a:lnTo>
                        <a:pt x="817" y="520"/>
                      </a:lnTo>
                      <a:lnTo>
                        <a:pt x="757" y="538"/>
                      </a:lnTo>
                      <a:lnTo>
                        <a:pt x="560" y="538"/>
                      </a:lnTo>
                      <a:lnTo>
                        <a:pt x="500" y="525"/>
                      </a:lnTo>
                      <a:lnTo>
                        <a:pt x="450" y="525"/>
                      </a:lnTo>
                      <a:lnTo>
                        <a:pt x="402" y="527"/>
                      </a:lnTo>
                      <a:lnTo>
                        <a:pt x="381" y="506"/>
                      </a:lnTo>
                      <a:lnTo>
                        <a:pt x="356" y="521"/>
                      </a:lnTo>
                      <a:lnTo>
                        <a:pt x="337" y="522"/>
                      </a:lnTo>
                      <a:lnTo>
                        <a:pt x="319" y="524"/>
                      </a:lnTo>
                      <a:lnTo>
                        <a:pt x="254" y="517"/>
                      </a:lnTo>
                      <a:lnTo>
                        <a:pt x="217" y="517"/>
                      </a:lnTo>
                      <a:lnTo>
                        <a:pt x="115" y="524"/>
                      </a:lnTo>
                      <a:lnTo>
                        <a:pt x="5" y="514"/>
                      </a:lnTo>
                      <a:lnTo>
                        <a:pt x="0" y="500"/>
                      </a:lnTo>
                      <a:lnTo>
                        <a:pt x="41" y="496"/>
                      </a:lnTo>
                      <a:lnTo>
                        <a:pt x="74" y="467"/>
                      </a:lnTo>
                      <a:lnTo>
                        <a:pt x="120" y="461"/>
                      </a:lnTo>
                      <a:lnTo>
                        <a:pt x="185" y="476"/>
                      </a:lnTo>
                      <a:lnTo>
                        <a:pt x="253" y="476"/>
                      </a:lnTo>
                      <a:lnTo>
                        <a:pt x="280" y="425"/>
                      </a:lnTo>
                      <a:lnTo>
                        <a:pt x="251" y="247"/>
                      </a:lnTo>
                      <a:lnTo>
                        <a:pt x="249" y="231"/>
                      </a:lnTo>
                      <a:lnTo>
                        <a:pt x="253" y="217"/>
                      </a:lnTo>
                      <a:lnTo>
                        <a:pt x="263" y="187"/>
                      </a:lnTo>
                      <a:close/>
                    </a:path>
                  </a:pathLst>
                </a:custGeom>
                <a:solidFill>
                  <a:srgbClr val="0020A0"/>
                </a:solidFill>
                <a:ln w="4763">
                  <a:solidFill>
                    <a:srgbClr val="000000"/>
                  </a:solidFill>
                  <a:prstDash val="solid"/>
                  <a:round/>
                  <a:headEnd/>
                  <a:tailEnd/>
                </a:ln>
              </p:spPr>
              <p:txBody>
                <a:bodyPr/>
                <a:lstStyle/>
                <a:p>
                  <a:endParaRPr lang="zh-CN" altLang="en-US"/>
                </a:p>
              </p:txBody>
            </p:sp>
            <p:grpSp>
              <p:nvGrpSpPr>
                <p:cNvPr id="8204" name="Group 12"/>
                <p:cNvGrpSpPr>
                  <a:grpSpLocks/>
                </p:cNvGrpSpPr>
                <p:nvPr/>
              </p:nvGrpSpPr>
              <p:grpSpPr bwMode="auto">
                <a:xfrm>
                  <a:off x="2979" y="3306"/>
                  <a:ext cx="29" cy="140"/>
                  <a:chOff x="2979" y="3306"/>
                  <a:chExt cx="29" cy="140"/>
                </a:xfrm>
              </p:grpSpPr>
              <p:sp>
                <p:nvSpPr>
                  <p:cNvPr id="8205" name="Freeform 13"/>
                  <p:cNvSpPr>
                    <a:spLocks/>
                  </p:cNvSpPr>
                  <p:nvPr/>
                </p:nvSpPr>
                <p:spPr bwMode="auto">
                  <a:xfrm>
                    <a:off x="2979" y="3307"/>
                    <a:ext cx="29" cy="139"/>
                  </a:xfrm>
                  <a:custGeom>
                    <a:avLst/>
                    <a:gdLst>
                      <a:gd name="T0" fmla="*/ 85 w 85"/>
                      <a:gd name="T1" fmla="*/ 0 h 416"/>
                      <a:gd name="T2" fmla="*/ 57 w 85"/>
                      <a:gd name="T3" fmla="*/ 56 h 416"/>
                      <a:gd name="T4" fmla="*/ 10 w 85"/>
                      <a:gd name="T5" fmla="*/ 128 h 416"/>
                      <a:gd name="T6" fmla="*/ 1 w 85"/>
                      <a:gd name="T7" fmla="*/ 144 h 416"/>
                      <a:gd name="T8" fmla="*/ 0 w 85"/>
                      <a:gd name="T9" fmla="*/ 159 h 416"/>
                      <a:gd name="T10" fmla="*/ 1 w 85"/>
                      <a:gd name="T11" fmla="*/ 179 h 416"/>
                      <a:gd name="T12" fmla="*/ 30 w 85"/>
                      <a:gd name="T13" fmla="*/ 308 h 416"/>
                      <a:gd name="T14" fmla="*/ 38 w 85"/>
                      <a:gd name="T15" fmla="*/ 416 h 4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416">
                        <a:moveTo>
                          <a:pt x="85" y="0"/>
                        </a:moveTo>
                        <a:lnTo>
                          <a:pt x="57" y="56"/>
                        </a:lnTo>
                        <a:lnTo>
                          <a:pt x="10" y="128"/>
                        </a:lnTo>
                        <a:lnTo>
                          <a:pt x="1" y="144"/>
                        </a:lnTo>
                        <a:lnTo>
                          <a:pt x="0" y="159"/>
                        </a:lnTo>
                        <a:lnTo>
                          <a:pt x="1" y="179"/>
                        </a:lnTo>
                        <a:lnTo>
                          <a:pt x="30" y="308"/>
                        </a:lnTo>
                        <a:lnTo>
                          <a:pt x="38" y="416"/>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06" name="Line 14"/>
                  <p:cNvSpPr>
                    <a:spLocks noChangeShapeType="1"/>
                  </p:cNvSpPr>
                  <p:nvPr/>
                </p:nvSpPr>
                <p:spPr bwMode="auto">
                  <a:xfrm>
                    <a:off x="2999" y="3306"/>
                    <a:ext cx="1" cy="16"/>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207" name="Group 15"/>
              <p:cNvGrpSpPr>
                <a:grpSpLocks/>
              </p:cNvGrpSpPr>
              <p:nvPr/>
            </p:nvGrpSpPr>
            <p:grpSpPr bwMode="auto">
              <a:xfrm>
                <a:off x="2850" y="3120"/>
                <a:ext cx="294" cy="175"/>
                <a:chOff x="2850" y="3120"/>
                <a:chExt cx="294" cy="175"/>
              </a:xfrm>
            </p:grpSpPr>
            <p:grpSp>
              <p:nvGrpSpPr>
                <p:cNvPr id="8208" name="Group 16"/>
                <p:cNvGrpSpPr>
                  <a:grpSpLocks/>
                </p:cNvGrpSpPr>
                <p:nvPr/>
              </p:nvGrpSpPr>
              <p:grpSpPr bwMode="auto">
                <a:xfrm>
                  <a:off x="2896" y="3147"/>
                  <a:ext cx="205" cy="148"/>
                  <a:chOff x="2896" y="3147"/>
                  <a:chExt cx="205" cy="148"/>
                </a:xfrm>
              </p:grpSpPr>
              <p:grpSp>
                <p:nvGrpSpPr>
                  <p:cNvPr id="8209" name="Group 17"/>
                  <p:cNvGrpSpPr>
                    <a:grpSpLocks/>
                  </p:cNvGrpSpPr>
                  <p:nvPr/>
                </p:nvGrpSpPr>
                <p:grpSpPr bwMode="auto">
                  <a:xfrm>
                    <a:off x="2896" y="3151"/>
                    <a:ext cx="205" cy="144"/>
                    <a:chOff x="2896" y="3151"/>
                    <a:chExt cx="205" cy="144"/>
                  </a:xfrm>
                </p:grpSpPr>
                <p:grpSp>
                  <p:nvGrpSpPr>
                    <p:cNvPr id="8210" name="Group 18"/>
                    <p:cNvGrpSpPr>
                      <a:grpSpLocks/>
                    </p:cNvGrpSpPr>
                    <p:nvPr/>
                  </p:nvGrpSpPr>
                  <p:grpSpPr bwMode="auto">
                    <a:xfrm>
                      <a:off x="2896" y="3151"/>
                      <a:ext cx="205" cy="144"/>
                      <a:chOff x="2896" y="3151"/>
                      <a:chExt cx="205" cy="144"/>
                    </a:xfrm>
                  </p:grpSpPr>
                  <p:grpSp>
                    <p:nvGrpSpPr>
                      <p:cNvPr id="8211" name="Group 19"/>
                      <p:cNvGrpSpPr>
                        <a:grpSpLocks/>
                      </p:cNvGrpSpPr>
                      <p:nvPr/>
                    </p:nvGrpSpPr>
                    <p:grpSpPr bwMode="auto">
                      <a:xfrm>
                        <a:off x="2896" y="3152"/>
                        <a:ext cx="205" cy="65"/>
                        <a:chOff x="2896" y="3152"/>
                        <a:chExt cx="205" cy="65"/>
                      </a:xfrm>
                    </p:grpSpPr>
                    <p:sp>
                      <p:nvSpPr>
                        <p:cNvPr id="8212" name="Freeform 20"/>
                        <p:cNvSpPr>
                          <a:spLocks/>
                        </p:cNvSpPr>
                        <p:nvPr/>
                      </p:nvSpPr>
                      <p:spPr bwMode="auto">
                        <a:xfrm>
                          <a:off x="3055" y="3152"/>
                          <a:ext cx="46" cy="50"/>
                        </a:xfrm>
                        <a:custGeom>
                          <a:avLst/>
                          <a:gdLst>
                            <a:gd name="T0" fmla="*/ 0 w 139"/>
                            <a:gd name="T1" fmla="*/ 89 h 151"/>
                            <a:gd name="T2" fmla="*/ 9 w 139"/>
                            <a:gd name="T3" fmla="*/ 54 h 151"/>
                            <a:gd name="T4" fmla="*/ 19 w 139"/>
                            <a:gd name="T5" fmla="*/ 34 h 151"/>
                            <a:gd name="T6" fmla="*/ 34 w 139"/>
                            <a:gd name="T7" fmla="*/ 16 h 151"/>
                            <a:gd name="T8" fmla="*/ 54 w 139"/>
                            <a:gd name="T9" fmla="*/ 0 h 151"/>
                            <a:gd name="T10" fmla="*/ 58 w 139"/>
                            <a:gd name="T11" fmla="*/ 27 h 151"/>
                            <a:gd name="T12" fmla="*/ 71 w 139"/>
                            <a:gd name="T13" fmla="*/ 50 h 151"/>
                            <a:gd name="T14" fmla="*/ 95 w 139"/>
                            <a:gd name="T15" fmla="*/ 79 h 151"/>
                            <a:gd name="T16" fmla="*/ 124 w 139"/>
                            <a:gd name="T17" fmla="*/ 103 h 151"/>
                            <a:gd name="T18" fmla="*/ 139 w 139"/>
                            <a:gd name="T19" fmla="*/ 105 h 151"/>
                            <a:gd name="T20" fmla="*/ 125 w 139"/>
                            <a:gd name="T21" fmla="*/ 131 h 151"/>
                            <a:gd name="T22" fmla="*/ 110 w 139"/>
                            <a:gd name="T23" fmla="*/ 151 h 151"/>
                            <a:gd name="T24" fmla="*/ 68 w 139"/>
                            <a:gd name="T25" fmla="*/ 135 h 151"/>
                            <a:gd name="T26" fmla="*/ 0 w 139"/>
                            <a:gd name="T27" fmla="*/ 8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151">
                              <a:moveTo>
                                <a:pt x="0" y="89"/>
                              </a:moveTo>
                              <a:lnTo>
                                <a:pt x="9" y="54"/>
                              </a:lnTo>
                              <a:lnTo>
                                <a:pt x="19" y="34"/>
                              </a:lnTo>
                              <a:lnTo>
                                <a:pt x="34" y="16"/>
                              </a:lnTo>
                              <a:lnTo>
                                <a:pt x="54" y="0"/>
                              </a:lnTo>
                              <a:lnTo>
                                <a:pt x="58" y="27"/>
                              </a:lnTo>
                              <a:lnTo>
                                <a:pt x="71" y="50"/>
                              </a:lnTo>
                              <a:lnTo>
                                <a:pt x="95" y="79"/>
                              </a:lnTo>
                              <a:lnTo>
                                <a:pt x="124" y="103"/>
                              </a:lnTo>
                              <a:lnTo>
                                <a:pt x="139" y="105"/>
                              </a:lnTo>
                              <a:lnTo>
                                <a:pt x="125" y="131"/>
                              </a:lnTo>
                              <a:lnTo>
                                <a:pt x="110" y="151"/>
                              </a:lnTo>
                              <a:lnTo>
                                <a:pt x="68" y="135"/>
                              </a:lnTo>
                              <a:lnTo>
                                <a:pt x="0" y="89"/>
                              </a:lnTo>
                              <a:close/>
                            </a:path>
                          </a:pathLst>
                        </a:custGeom>
                        <a:solidFill>
                          <a:srgbClr val="6000A0"/>
                        </a:solidFill>
                        <a:ln w="4763">
                          <a:solidFill>
                            <a:srgbClr val="000000"/>
                          </a:solidFill>
                          <a:prstDash val="solid"/>
                          <a:round/>
                          <a:headEnd/>
                          <a:tailEnd/>
                        </a:ln>
                      </p:spPr>
                      <p:txBody>
                        <a:bodyPr/>
                        <a:lstStyle/>
                        <a:p>
                          <a:endParaRPr lang="zh-CN" altLang="en-US"/>
                        </a:p>
                      </p:txBody>
                    </p:sp>
                    <p:sp>
                      <p:nvSpPr>
                        <p:cNvPr id="8213" name="Freeform 21"/>
                        <p:cNvSpPr>
                          <a:spLocks/>
                        </p:cNvSpPr>
                        <p:nvPr/>
                      </p:nvSpPr>
                      <p:spPr bwMode="auto">
                        <a:xfrm>
                          <a:off x="2896" y="3176"/>
                          <a:ext cx="45" cy="41"/>
                        </a:xfrm>
                        <a:custGeom>
                          <a:avLst/>
                          <a:gdLst>
                            <a:gd name="T0" fmla="*/ 0 w 137"/>
                            <a:gd name="T1" fmla="*/ 75 h 121"/>
                            <a:gd name="T2" fmla="*/ 38 w 137"/>
                            <a:gd name="T3" fmla="*/ 121 h 121"/>
                            <a:gd name="T4" fmla="*/ 72 w 137"/>
                            <a:gd name="T5" fmla="*/ 114 h 121"/>
                            <a:gd name="T6" fmla="*/ 102 w 137"/>
                            <a:gd name="T7" fmla="*/ 96 h 121"/>
                            <a:gd name="T8" fmla="*/ 132 w 137"/>
                            <a:gd name="T9" fmla="*/ 75 h 121"/>
                            <a:gd name="T10" fmla="*/ 137 w 137"/>
                            <a:gd name="T11" fmla="*/ 48 h 121"/>
                            <a:gd name="T12" fmla="*/ 78 w 137"/>
                            <a:gd name="T13" fmla="*/ 0 h 121"/>
                            <a:gd name="T14" fmla="*/ 43 w 137"/>
                            <a:gd name="T15" fmla="*/ 34 h 121"/>
                            <a:gd name="T16" fmla="*/ 0 w 137"/>
                            <a:gd name="T17" fmla="*/ 7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21">
                              <a:moveTo>
                                <a:pt x="0" y="75"/>
                              </a:moveTo>
                              <a:lnTo>
                                <a:pt x="38" y="121"/>
                              </a:lnTo>
                              <a:lnTo>
                                <a:pt x="72" y="114"/>
                              </a:lnTo>
                              <a:lnTo>
                                <a:pt x="102" y="96"/>
                              </a:lnTo>
                              <a:lnTo>
                                <a:pt x="132" y="75"/>
                              </a:lnTo>
                              <a:lnTo>
                                <a:pt x="137" y="48"/>
                              </a:lnTo>
                              <a:lnTo>
                                <a:pt x="78" y="0"/>
                              </a:lnTo>
                              <a:lnTo>
                                <a:pt x="43" y="34"/>
                              </a:lnTo>
                              <a:lnTo>
                                <a:pt x="0" y="75"/>
                              </a:lnTo>
                              <a:close/>
                            </a:path>
                          </a:pathLst>
                        </a:custGeom>
                        <a:solidFill>
                          <a:srgbClr val="6000A0"/>
                        </a:solidFill>
                        <a:ln w="4763">
                          <a:solidFill>
                            <a:srgbClr val="000000"/>
                          </a:solidFill>
                          <a:prstDash val="solid"/>
                          <a:round/>
                          <a:headEnd/>
                          <a:tailEnd/>
                        </a:ln>
                      </p:spPr>
                      <p:txBody>
                        <a:bodyPr/>
                        <a:lstStyle/>
                        <a:p>
                          <a:endParaRPr lang="zh-CN" altLang="en-US"/>
                        </a:p>
                      </p:txBody>
                    </p:sp>
                  </p:grpSp>
                  <p:sp>
                    <p:nvSpPr>
                      <p:cNvPr id="8214" name="Freeform 22"/>
                      <p:cNvSpPr>
                        <a:spLocks/>
                      </p:cNvSpPr>
                      <p:nvPr/>
                    </p:nvSpPr>
                    <p:spPr bwMode="auto">
                      <a:xfrm>
                        <a:off x="2904" y="3151"/>
                        <a:ext cx="192" cy="144"/>
                      </a:xfrm>
                      <a:custGeom>
                        <a:avLst/>
                        <a:gdLst>
                          <a:gd name="T0" fmla="*/ 333 w 574"/>
                          <a:gd name="T1" fmla="*/ 20 h 430"/>
                          <a:gd name="T2" fmla="*/ 387 w 574"/>
                          <a:gd name="T3" fmla="*/ 32 h 430"/>
                          <a:gd name="T4" fmla="*/ 409 w 574"/>
                          <a:gd name="T5" fmla="*/ 43 h 430"/>
                          <a:gd name="T6" fmla="*/ 426 w 574"/>
                          <a:gd name="T7" fmla="*/ 57 h 430"/>
                          <a:gd name="T8" fmla="*/ 456 w 574"/>
                          <a:gd name="T9" fmla="*/ 70 h 430"/>
                          <a:gd name="T10" fmla="*/ 487 w 574"/>
                          <a:gd name="T11" fmla="*/ 105 h 430"/>
                          <a:gd name="T12" fmla="*/ 523 w 574"/>
                          <a:gd name="T13" fmla="*/ 131 h 430"/>
                          <a:gd name="T14" fmla="*/ 574 w 574"/>
                          <a:gd name="T15" fmla="*/ 142 h 430"/>
                          <a:gd name="T16" fmla="*/ 572 w 574"/>
                          <a:gd name="T17" fmla="*/ 198 h 430"/>
                          <a:gd name="T18" fmla="*/ 552 w 574"/>
                          <a:gd name="T19" fmla="*/ 249 h 430"/>
                          <a:gd name="T20" fmla="*/ 508 w 574"/>
                          <a:gd name="T21" fmla="*/ 264 h 430"/>
                          <a:gd name="T22" fmla="*/ 470 w 574"/>
                          <a:gd name="T23" fmla="*/ 276 h 430"/>
                          <a:gd name="T24" fmla="*/ 478 w 574"/>
                          <a:gd name="T25" fmla="*/ 327 h 430"/>
                          <a:gd name="T26" fmla="*/ 479 w 574"/>
                          <a:gd name="T27" fmla="*/ 395 h 430"/>
                          <a:gd name="T28" fmla="*/ 446 w 574"/>
                          <a:gd name="T29" fmla="*/ 413 h 430"/>
                          <a:gd name="T30" fmla="*/ 370 w 574"/>
                          <a:gd name="T31" fmla="*/ 422 h 430"/>
                          <a:gd name="T32" fmla="*/ 301 w 574"/>
                          <a:gd name="T33" fmla="*/ 419 h 430"/>
                          <a:gd name="T34" fmla="*/ 245 w 574"/>
                          <a:gd name="T35" fmla="*/ 430 h 430"/>
                          <a:gd name="T36" fmla="*/ 165 w 574"/>
                          <a:gd name="T37" fmla="*/ 414 h 430"/>
                          <a:gd name="T38" fmla="*/ 121 w 574"/>
                          <a:gd name="T39" fmla="*/ 393 h 430"/>
                          <a:gd name="T40" fmla="*/ 116 w 574"/>
                          <a:gd name="T41" fmla="*/ 338 h 430"/>
                          <a:gd name="T42" fmla="*/ 106 w 574"/>
                          <a:gd name="T43" fmla="*/ 292 h 430"/>
                          <a:gd name="T44" fmla="*/ 79 w 574"/>
                          <a:gd name="T45" fmla="*/ 266 h 430"/>
                          <a:gd name="T46" fmla="*/ 63 w 574"/>
                          <a:gd name="T47" fmla="*/ 225 h 430"/>
                          <a:gd name="T48" fmla="*/ 27 w 574"/>
                          <a:gd name="T49" fmla="*/ 209 h 430"/>
                          <a:gd name="T50" fmla="*/ 0 w 574"/>
                          <a:gd name="T51" fmla="*/ 188 h 430"/>
                          <a:gd name="T52" fmla="*/ 44 w 574"/>
                          <a:gd name="T53" fmla="*/ 173 h 430"/>
                          <a:gd name="T54" fmla="*/ 91 w 574"/>
                          <a:gd name="T55" fmla="*/ 129 h 430"/>
                          <a:gd name="T56" fmla="*/ 106 w 574"/>
                          <a:gd name="T57" fmla="*/ 92 h 430"/>
                          <a:gd name="T58" fmla="*/ 125 w 574"/>
                          <a:gd name="T59" fmla="*/ 58 h 430"/>
                          <a:gd name="T60" fmla="*/ 154 w 574"/>
                          <a:gd name="T61" fmla="*/ 36 h 430"/>
                          <a:gd name="T62" fmla="*/ 197 w 574"/>
                          <a:gd name="T63" fmla="*/ 13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4" h="430">
                            <a:moveTo>
                              <a:pt x="253" y="0"/>
                            </a:moveTo>
                            <a:lnTo>
                              <a:pt x="333" y="20"/>
                            </a:lnTo>
                            <a:lnTo>
                              <a:pt x="366" y="26"/>
                            </a:lnTo>
                            <a:lnTo>
                              <a:pt x="387" y="32"/>
                            </a:lnTo>
                            <a:lnTo>
                              <a:pt x="398" y="36"/>
                            </a:lnTo>
                            <a:lnTo>
                              <a:pt x="409" y="43"/>
                            </a:lnTo>
                            <a:lnTo>
                              <a:pt x="418" y="49"/>
                            </a:lnTo>
                            <a:lnTo>
                              <a:pt x="426" y="57"/>
                            </a:lnTo>
                            <a:lnTo>
                              <a:pt x="434" y="71"/>
                            </a:lnTo>
                            <a:lnTo>
                              <a:pt x="456" y="70"/>
                            </a:lnTo>
                            <a:lnTo>
                              <a:pt x="470" y="88"/>
                            </a:lnTo>
                            <a:lnTo>
                              <a:pt x="487" y="105"/>
                            </a:lnTo>
                            <a:lnTo>
                              <a:pt x="503" y="117"/>
                            </a:lnTo>
                            <a:lnTo>
                              <a:pt x="523" y="131"/>
                            </a:lnTo>
                            <a:lnTo>
                              <a:pt x="547" y="139"/>
                            </a:lnTo>
                            <a:lnTo>
                              <a:pt x="574" y="142"/>
                            </a:lnTo>
                            <a:lnTo>
                              <a:pt x="574" y="164"/>
                            </a:lnTo>
                            <a:lnTo>
                              <a:pt x="572" y="198"/>
                            </a:lnTo>
                            <a:lnTo>
                              <a:pt x="563" y="228"/>
                            </a:lnTo>
                            <a:lnTo>
                              <a:pt x="552" y="249"/>
                            </a:lnTo>
                            <a:lnTo>
                              <a:pt x="534" y="262"/>
                            </a:lnTo>
                            <a:lnTo>
                              <a:pt x="508" y="264"/>
                            </a:lnTo>
                            <a:lnTo>
                              <a:pt x="477" y="255"/>
                            </a:lnTo>
                            <a:lnTo>
                              <a:pt x="470" y="276"/>
                            </a:lnTo>
                            <a:lnTo>
                              <a:pt x="471" y="299"/>
                            </a:lnTo>
                            <a:lnTo>
                              <a:pt x="478" y="327"/>
                            </a:lnTo>
                            <a:lnTo>
                              <a:pt x="480" y="362"/>
                            </a:lnTo>
                            <a:lnTo>
                              <a:pt x="479" y="395"/>
                            </a:lnTo>
                            <a:lnTo>
                              <a:pt x="479" y="416"/>
                            </a:lnTo>
                            <a:lnTo>
                              <a:pt x="446" y="413"/>
                            </a:lnTo>
                            <a:lnTo>
                              <a:pt x="421" y="415"/>
                            </a:lnTo>
                            <a:lnTo>
                              <a:pt x="370" y="422"/>
                            </a:lnTo>
                            <a:lnTo>
                              <a:pt x="328" y="423"/>
                            </a:lnTo>
                            <a:lnTo>
                              <a:pt x="301" y="419"/>
                            </a:lnTo>
                            <a:lnTo>
                              <a:pt x="280" y="427"/>
                            </a:lnTo>
                            <a:lnTo>
                              <a:pt x="245" y="430"/>
                            </a:lnTo>
                            <a:lnTo>
                              <a:pt x="201" y="425"/>
                            </a:lnTo>
                            <a:lnTo>
                              <a:pt x="165" y="414"/>
                            </a:lnTo>
                            <a:lnTo>
                              <a:pt x="142" y="404"/>
                            </a:lnTo>
                            <a:lnTo>
                              <a:pt x="121" y="393"/>
                            </a:lnTo>
                            <a:lnTo>
                              <a:pt x="100" y="378"/>
                            </a:lnTo>
                            <a:lnTo>
                              <a:pt x="116" y="338"/>
                            </a:lnTo>
                            <a:lnTo>
                              <a:pt x="125" y="307"/>
                            </a:lnTo>
                            <a:lnTo>
                              <a:pt x="106" y="292"/>
                            </a:lnTo>
                            <a:lnTo>
                              <a:pt x="89" y="278"/>
                            </a:lnTo>
                            <a:lnTo>
                              <a:pt x="79" y="266"/>
                            </a:lnTo>
                            <a:lnTo>
                              <a:pt x="73" y="249"/>
                            </a:lnTo>
                            <a:lnTo>
                              <a:pt x="63" y="225"/>
                            </a:lnTo>
                            <a:lnTo>
                              <a:pt x="46" y="216"/>
                            </a:lnTo>
                            <a:lnTo>
                              <a:pt x="27" y="209"/>
                            </a:lnTo>
                            <a:lnTo>
                              <a:pt x="12" y="200"/>
                            </a:lnTo>
                            <a:lnTo>
                              <a:pt x="0" y="188"/>
                            </a:lnTo>
                            <a:lnTo>
                              <a:pt x="17" y="184"/>
                            </a:lnTo>
                            <a:lnTo>
                              <a:pt x="44" y="173"/>
                            </a:lnTo>
                            <a:lnTo>
                              <a:pt x="66" y="158"/>
                            </a:lnTo>
                            <a:lnTo>
                              <a:pt x="91" y="129"/>
                            </a:lnTo>
                            <a:lnTo>
                              <a:pt x="94" y="107"/>
                            </a:lnTo>
                            <a:lnTo>
                              <a:pt x="106" y="92"/>
                            </a:lnTo>
                            <a:lnTo>
                              <a:pt x="117" y="78"/>
                            </a:lnTo>
                            <a:lnTo>
                              <a:pt x="125" y="58"/>
                            </a:lnTo>
                            <a:lnTo>
                              <a:pt x="135" y="45"/>
                            </a:lnTo>
                            <a:lnTo>
                              <a:pt x="154" y="36"/>
                            </a:lnTo>
                            <a:lnTo>
                              <a:pt x="173" y="36"/>
                            </a:lnTo>
                            <a:lnTo>
                              <a:pt x="197" y="13"/>
                            </a:lnTo>
                            <a:lnTo>
                              <a:pt x="253" y="0"/>
                            </a:lnTo>
                            <a:close/>
                          </a:path>
                        </a:pathLst>
                      </a:custGeom>
                      <a:solidFill>
                        <a:srgbClr val="C060FF"/>
                      </a:solidFill>
                      <a:ln w="4763">
                        <a:solidFill>
                          <a:srgbClr val="000000"/>
                        </a:solidFill>
                        <a:prstDash val="solid"/>
                        <a:round/>
                        <a:headEnd/>
                        <a:tailEnd/>
                      </a:ln>
                    </p:spPr>
                    <p:txBody>
                      <a:bodyPr/>
                      <a:lstStyle/>
                      <a:p>
                        <a:endParaRPr lang="zh-CN" altLang="en-US"/>
                      </a:p>
                    </p:txBody>
                  </p:sp>
                </p:grpSp>
                <p:grpSp>
                  <p:nvGrpSpPr>
                    <p:cNvPr id="8215" name="Group 23"/>
                    <p:cNvGrpSpPr>
                      <a:grpSpLocks/>
                    </p:cNvGrpSpPr>
                    <p:nvPr/>
                  </p:nvGrpSpPr>
                  <p:grpSpPr bwMode="auto">
                    <a:xfrm>
                      <a:off x="2935" y="3169"/>
                      <a:ext cx="127" cy="98"/>
                      <a:chOff x="2935" y="3169"/>
                      <a:chExt cx="127" cy="98"/>
                    </a:xfrm>
                  </p:grpSpPr>
                  <p:grpSp>
                    <p:nvGrpSpPr>
                      <p:cNvPr id="8216" name="Group 24"/>
                      <p:cNvGrpSpPr>
                        <a:grpSpLocks/>
                      </p:cNvGrpSpPr>
                      <p:nvPr/>
                    </p:nvGrpSpPr>
                    <p:grpSpPr bwMode="auto">
                      <a:xfrm>
                        <a:off x="2935" y="3169"/>
                        <a:ext cx="127" cy="98"/>
                        <a:chOff x="2935" y="3169"/>
                        <a:chExt cx="127" cy="98"/>
                      </a:xfrm>
                    </p:grpSpPr>
                    <p:sp>
                      <p:nvSpPr>
                        <p:cNvPr id="8217" name="Freeform 25"/>
                        <p:cNvSpPr>
                          <a:spLocks/>
                        </p:cNvSpPr>
                        <p:nvPr/>
                      </p:nvSpPr>
                      <p:spPr bwMode="auto">
                        <a:xfrm>
                          <a:off x="2935" y="3180"/>
                          <a:ext cx="24" cy="26"/>
                        </a:xfrm>
                        <a:custGeom>
                          <a:avLst/>
                          <a:gdLst>
                            <a:gd name="T0" fmla="*/ 0 w 72"/>
                            <a:gd name="T1" fmla="*/ 19 h 77"/>
                            <a:gd name="T2" fmla="*/ 13 w 72"/>
                            <a:gd name="T3" fmla="*/ 31 h 77"/>
                            <a:gd name="T4" fmla="*/ 14 w 72"/>
                            <a:gd name="T5" fmla="*/ 38 h 77"/>
                            <a:gd name="T6" fmla="*/ 21 w 72"/>
                            <a:gd name="T7" fmla="*/ 47 h 77"/>
                            <a:gd name="T8" fmla="*/ 31 w 72"/>
                            <a:gd name="T9" fmla="*/ 51 h 77"/>
                            <a:gd name="T10" fmla="*/ 40 w 72"/>
                            <a:gd name="T11" fmla="*/ 59 h 77"/>
                            <a:gd name="T12" fmla="*/ 45 w 72"/>
                            <a:gd name="T13" fmla="*/ 69 h 77"/>
                            <a:gd name="T14" fmla="*/ 62 w 72"/>
                            <a:gd name="T15" fmla="*/ 73 h 77"/>
                            <a:gd name="T16" fmla="*/ 72 w 72"/>
                            <a:gd name="T17" fmla="*/ 77 h 77"/>
                            <a:gd name="T18" fmla="*/ 53 w 72"/>
                            <a:gd name="T19" fmla="*/ 65 h 77"/>
                            <a:gd name="T20" fmla="*/ 43 w 72"/>
                            <a:gd name="T21" fmla="*/ 54 h 77"/>
                            <a:gd name="T22" fmla="*/ 35 w 72"/>
                            <a:gd name="T23" fmla="*/ 47 h 77"/>
                            <a:gd name="T24" fmla="*/ 34 w 72"/>
                            <a:gd name="T25" fmla="*/ 32 h 77"/>
                            <a:gd name="T26" fmla="*/ 29 w 72"/>
                            <a:gd name="T27" fmla="*/ 35 h 77"/>
                            <a:gd name="T28" fmla="*/ 21 w 72"/>
                            <a:gd name="T29" fmla="*/ 31 h 77"/>
                            <a:gd name="T30" fmla="*/ 15 w 72"/>
                            <a:gd name="T31" fmla="*/ 20 h 77"/>
                            <a:gd name="T32" fmla="*/ 13 w 72"/>
                            <a:gd name="T33" fmla="*/ 11 h 77"/>
                            <a:gd name="T34" fmla="*/ 14 w 72"/>
                            <a:gd name="T35" fmla="*/ 0 h 77"/>
                            <a:gd name="T36" fmla="*/ 6 w 72"/>
                            <a:gd name="T37" fmla="*/ 6 h 77"/>
                            <a:gd name="T38" fmla="*/ 0 w 72"/>
                            <a:gd name="T39" fmla="*/ 1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77">
                              <a:moveTo>
                                <a:pt x="0" y="19"/>
                              </a:moveTo>
                              <a:lnTo>
                                <a:pt x="13" y="31"/>
                              </a:lnTo>
                              <a:lnTo>
                                <a:pt x="14" y="38"/>
                              </a:lnTo>
                              <a:lnTo>
                                <a:pt x="21" y="47"/>
                              </a:lnTo>
                              <a:lnTo>
                                <a:pt x="31" y="51"/>
                              </a:lnTo>
                              <a:lnTo>
                                <a:pt x="40" y="59"/>
                              </a:lnTo>
                              <a:lnTo>
                                <a:pt x="45" y="69"/>
                              </a:lnTo>
                              <a:lnTo>
                                <a:pt x="62" y="73"/>
                              </a:lnTo>
                              <a:lnTo>
                                <a:pt x="72" y="77"/>
                              </a:lnTo>
                              <a:lnTo>
                                <a:pt x="53" y="65"/>
                              </a:lnTo>
                              <a:lnTo>
                                <a:pt x="43" y="54"/>
                              </a:lnTo>
                              <a:lnTo>
                                <a:pt x="35" y="47"/>
                              </a:lnTo>
                              <a:lnTo>
                                <a:pt x="34" y="32"/>
                              </a:lnTo>
                              <a:lnTo>
                                <a:pt x="29" y="35"/>
                              </a:lnTo>
                              <a:lnTo>
                                <a:pt x="21" y="31"/>
                              </a:lnTo>
                              <a:lnTo>
                                <a:pt x="15" y="20"/>
                              </a:lnTo>
                              <a:lnTo>
                                <a:pt x="13" y="11"/>
                              </a:lnTo>
                              <a:lnTo>
                                <a:pt x="14" y="0"/>
                              </a:lnTo>
                              <a:lnTo>
                                <a:pt x="6" y="6"/>
                              </a:lnTo>
                              <a:lnTo>
                                <a:pt x="0" y="19"/>
                              </a:lnTo>
                              <a:close/>
                            </a:path>
                          </a:pathLst>
                        </a:custGeom>
                        <a:solidFill>
                          <a:srgbClr val="6000A0"/>
                        </a:solidFill>
                        <a:ln w="4763">
                          <a:solidFill>
                            <a:srgbClr val="000000"/>
                          </a:solidFill>
                          <a:prstDash val="solid"/>
                          <a:round/>
                          <a:headEnd/>
                          <a:tailEnd/>
                        </a:ln>
                      </p:spPr>
                      <p:txBody>
                        <a:bodyPr/>
                        <a:lstStyle/>
                        <a:p>
                          <a:endParaRPr lang="zh-CN" altLang="en-US"/>
                        </a:p>
                      </p:txBody>
                    </p:sp>
                    <p:sp>
                      <p:nvSpPr>
                        <p:cNvPr id="8218" name="Freeform 26"/>
                        <p:cNvSpPr>
                          <a:spLocks/>
                        </p:cNvSpPr>
                        <p:nvPr/>
                      </p:nvSpPr>
                      <p:spPr bwMode="auto">
                        <a:xfrm>
                          <a:off x="2935" y="3246"/>
                          <a:ext cx="26" cy="21"/>
                        </a:xfrm>
                        <a:custGeom>
                          <a:avLst/>
                          <a:gdLst>
                            <a:gd name="T0" fmla="*/ 0 w 77"/>
                            <a:gd name="T1" fmla="*/ 0 h 63"/>
                            <a:gd name="T2" fmla="*/ 9 w 77"/>
                            <a:gd name="T3" fmla="*/ 9 h 63"/>
                            <a:gd name="T4" fmla="*/ 16 w 77"/>
                            <a:gd name="T5" fmla="*/ 15 h 63"/>
                            <a:gd name="T6" fmla="*/ 25 w 77"/>
                            <a:gd name="T7" fmla="*/ 24 h 63"/>
                            <a:gd name="T8" fmla="*/ 34 w 77"/>
                            <a:gd name="T9" fmla="*/ 32 h 63"/>
                            <a:gd name="T10" fmla="*/ 45 w 77"/>
                            <a:gd name="T11" fmla="*/ 41 h 63"/>
                            <a:gd name="T12" fmla="*/ 52 w 77"/>
                            <a:gd name="T13" fmla="*/ 63 h 63"/>
                            <a:gd name="T14" fmla="*/ 51 w 77"/>
                            <a:gd name="T15" fmla="*/ 42 h 63"/>
                            <a:gd name="T16" fmla="*/ 46 w 77"/>
                            <a:gd name="T17" fmla="*/ 32 h 63"/>
                            <a:gd name="T18" fmla="*/ 36 w 77"/>
                            <a:gd name="T19" fmla="*/ 26 h 63"/>
                            <a:gd name="T20" fmla="*/ 34 w 77"/>
                            <a:gd name="T21" fmla="*/ 22 h 63"/>
                            <a:gd name="T22" fmla="*/ 44 w 77"/>
                            <a:gd name="T23" fmla="*/ 24 h 63"/>
                            <a:gd name="T24" fmla="*/ 61 w 77"/>
                            <a:gd name="T25" fmla="*/ 25 h 63"/>
                            <a:gd name="T26" fmla="*/ 77 w 77"/>
                            <a:gd name="T27" fmla="*/ 22 h 63"/>
                            <a:gd name="T28" fmla="*/ 59 w 77"/>
                            <a:gd name="T29" fmla="*/ 20 h 63"/>
                            <a:gd name="T30" fmla="*/ 35 w 77"/>
                            <a:gd name="T31" fmla="*/ 16 h 63"/>
                            <a:gd name="T32" fmla="*/ 19 w 77"/>
                            <a:gd name="T33" fmla="*/ 11 h 63"/>
                            <a:gd name="T34" fmla="*/ 0 w 77"/>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63">
                              <a:moveTo>
                                <a:pt x="0" y="0"/>
                              </a:moveTo>
                              <a:lnTo>
                                <a:pt x="9" y="9"/>
                              </a:lnTo>
                              <a:lnTo>
                                <a:pt x="16" y="15"/>
                              </a:lnTo>
                              <a:lnTo>
                                <a:pt x="25" y="24"/>
                              </a:lnTo>
                              <a:lnTo>
                                <a:pt x="34" y="32"/>
                              </a:lnTo>
                              <a:lnTo>
                                <a:pt x="45" y="41"/>
                              </a:lnTo>
                              <a:lnTo>
                                <a:pt x="52" y="63"/>
                              </a:lnTo>
                              <a:lnTo>
                                <a:pt x="51" y="42"/>
                              </a:lnTo>
                              <a:lnTo>
                                <a:pt x="46" y="32"/>
                              </a:lnTo>
                              <a:lnTo>
                                <a:pt x="36" y="26"/>
                              </a:lnTo>
                              <a:lnTo>
                                <a:pt x="34" y="22"/>
                              </a:lnTo>
                              <a:lnTo>
                                <a:pt x="44" y="24"/>
                              </a:lnTo>
                              <a:lnTo>
                                <a:pt x="61" y="25"/>
                              </a:lnTo>
                              <a:lnTo>
                                <a:pt x="77" y="22"/>
                              </a:lnTo>
                              <a:lnTo>
                                <a:pt x="59" y="20"/>
                              </a:lnTo>
                              <a:lnTo>
                                <a:pt x="35" y="16"/>
                              </a:lnTo>
                              <a:lnTo>
                                <a:pt x="19" y="11"/>
                              </a:lnTo>
                              <a:lnTo>
                                <a:pt x="0" y="0"/>
                              </a:lnTo>
                              <a:close/>
                            </a:path>
                          </a:pathLst>
                        </a:custGeom>
                        <a:solidFill>
                          <a:srgbClr val="6000A0"/>
                        </a:solidFill>
                        <a:ln w="4763">
                          <a:solidFill>
                            <a:srgbClr val="000000"/>
                          </a:solidFill>
                          <a:prstDash val="solid"/>
                          <a:round/>
                          <a:headEnd/>
                          <a:tailEnd/>
                        </a:ln>
                      </p:spPr>
                      <p:txBody>
                        <a:bodyPr/>
                        <a:lstStyle/>
                        <a:p>
                          <a:endParaRPr lang="zh-CN" altLang="en-US"/>
                        </a:p>
                      </p:txBody>
                    </p:sp>
                    <p:sp>
                      <p:nvSpPr>
                        <p:cNvPr id="8219" name="Freeform 27"/>
                        <p:cNvSpPr>
                          <a:spLocks/>
                        </p:cNvSpPr>
                        <p:nvPr/>
                      </p:nvSpPr>
                      <p:spPr bwMode="auto">
                        <a:xfrm>
                          <a:off x="3035" y="3169"/>
                          <a:ext cx="19" cy="34"/>
                        </a:xfrm>
                        <a:custGeom>
                          <a:avLst/>
                          <a:gdLst>
                            <a:gd name="T0" fmla="*/ 29 w 55"/>
                            <a:gd name="T1" fmla="*/ 0 h 100"/>
                            <a:gd name="T2" fmla="*/ 35 w 55"/>
                            <a:gd name="T3" fmla="*/ 6 h 100"/>
                            <a:gd name="T4" fmla="*/ 38 w 55"/>
                            <a:gd name="T5" fmla="*/ 13 h 100"/>
                            <a:gd name="T6" fmla="*/ 45 w 55"/>
                            <a:gd name="T7" fmla="*/ 13 h 100"/>
                            <a:gd name="T8" fmla="*/ 51 w 55"/>
                            <a:gd name="T9" fmla="*/ 13 h 100"/>
                            <a:gd name="T10" fmla="*/ 55 w 55"/>
                            <a:gd name="T11" fmla="*/ 14 h 100"/>
                            <a:gd name="T12" fmla="*/ 46 w 55"/>
                            <a:gd name="T13" fmla="*/ 17 h 100"/>
                            <a:gd name="T14" fmla="*/ 39 w 55"/>
                            <a:gd name="T15" fmla="*/ 24 h 100"/>
                            <a:gd name="T16" fmla="*/ 35 w 55"/>
                            <a:gd name="T17" fmla="*/ 32 h 100"/>
                            <a:gd name="T18" fmla="*/ 35 w 55"/>
                            <a:gd name="T19" fmla="*/ 38 h 100"/>
                            <a:gd name="T20" fmla="*/ 36 w 55"/>
                            <a:gd name="T21" fmla="*/ 46 h 100"/>
                            <a:gd name="T22" fmla="*/ 35 w 55"/>
                            <a:gd name="T23" fmla="*/ 56 h 100"/>
                            <a:gd name="T24" fmla="*/ 26 w 55"/>
                            <a:gd name="T25" fmla="*/ 66 h 100"/>
                            <a:gd name="T26" fmla="*/ 14 w 55"/>
                            <a:gd name="T27" fmla="*/ 70 h 100"/>
                            <a:gd name="T28" fmla="*/ 18 w 55"/>
                            <a:gd name="T29" fmla="*/ 66 h 100"/>
                            <a:gd name="T30" fmla="*/ 25 w 55"/>
                            <a:gd name="T31" fmla="*/ 62 h 100"/>
                            <a:gd name="T32" fmla="*/ 31 w 55"/>
                            <a:gd name="T33" fmla="*/ 46 h 100"/>
                            <a:gd name="T34" fmla="*/ 32 w 55"/>
                            <a:gd name="T35" fmla="*/ 42 h 100"/>
                            <a:gd name="T36" fmla="*/ 23 w 55"/>
                            <a:gd name="T37" fmla="*/ 46 h 100"/>
                            <a:gd name="T38" fmla="*/ 14 w 55"/>
                            <a:gd name="T39" fmla="*/ 58 h 100"/>
                            <a:gd name="T40" fmla="*/ 9 w 55"/>
                            <a:gd name="T41" fmla="*/ 68 h 100"/>
                            <a:gd name="T42" fmla="*/ 8 w 55"/>
                            <a:gd name="T43" fmla="*/ 79 h 100"/>
                            <a:gd name="T44" fmla="*/ 12 w 55"/>
                            <a:gd name="T45" fmla="*/ 91 h 100"/>
                            <a:gd name="T46" fmla="*/ 17 w 55"/>
                            <a:gd name="T47" fmla="*/ 100 h 100"/>
                            <a:gd name="T48" fmla="*/ 7 w 55"/>
                            <a:gd name="T49" fmla="*/ 90 h 100"/>
                            <a:gd name="T50" fmla="*/ 5 w 55"/>
                            <a:gd name="T51" fmla="*/ 79 h 100"/>
                            <a:gd name="T52" fmla="*/ 5 w 55"/>
                            <a:gd name="T53" fmla="*/ 68 h 100"/>
                            <a:gd name="T54" fmla="*/ 7 w 55"/>
                            <a:gd name="T55" fmla="*/ 58 h 100"/>
                            <a:gd name="T56" fmla="*/ 13 w 55"/>
                            <a:gd name="T57" fmla="*/ 48 h 100"/>
                            <a:gd name="T58" fmla="*/ 22 w 55"/>
                            <a:gd name="T59" fmla="*/ 38 h 100"/>
                            <a:gd name="T60" fmla="*/ 25 w 55"/>
                            <a:gd name="T61" fmla="*/ 29 h 100"/>
                            <a:gd name="T62" fmla="*/ 13 w 55"/>
                            <a:gd name="T63" fmla="*/ 36 h 100"/>
                            <a:gd name="T64" fmla="*/ 0 w 55"/>
                            <a:gd name="T65" fmla="*/ 35 h 100"/>
                            <a:gd name="T66" fmla="*/ 12 w 55"/>
                            <a:gd name="T67" fmla="*/ 33 h 100"/>
                            <a:gd name="T68" fmla="*/ 16 w 55"/>
                            <a:gd name="T69" fmla="*/ 29 h 100"/>
                            <a:gd name="T70" fmla="*/ 23 w 55"/>
                            <a:gd name="T71" fmla="*/ 25 h 100"/>
                            <a:gd name="T72" fmla="*/ 27 w 55"/>
                            <a:gd name="T73" fmla="*/ 17 h 100"/>
                            <a:gd name="T74" fmla="*/ 31 w 55"/>
                            <a:gd name="T75" fmla="*/ 10 h 100"/>
                            <a:gd name="T76" fmla="*/ 29 w 55"/>
                            <a:gd name="T7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 h="100">
                              <a:moveTo>
                                <a:pt x="29" y="0"/>
                              </a:moveTo>
                              <a:lnTo>
                                <a:pt x="35" y="6"/>
                              </a:lnTo>
                              <a:lnTo>
                                <a:pt x="38" y="13"/>
                              </a:lnTo>
                              <a:lnTo>
                                <a:pt x="45" y="13"/>
                              </a:lnTo>
                              <a:lnTo>
                                <a:pt x="51" y="13"/>
                              </a:lnTo>
                              <a:lnTo>
                                <a:pt x="55" y="14"/>
                              </a:lnTo>
                              <a:lnTo>
                                <a:pt x="46" y="17"/>
                              </a:lnTo>
                              <a:lnTo>
                                <a:pt x="39" y="24"/>
                              </a:lnTo>
                              <a:lnTo>
                                <a:pt x="35" y="32"/>
                              </a:lnTo>
                              <a:lnTo>
                                <a:pt x="35" y="38"/>
                              </a:lnTo>
                              <a:lnTo>
                                <a:pt x="36" y="46"/>
                              </a:lnTo>
                              <a:lnTo>
                                <a:pt x="35" y="56"/>
                              </a:lnTo>
                              <a:lnTo>
                                <a:pt x="26" y="66"/>
                              </a:lnTo>
                              <a:lnTo>
                                <a:pt x="14" y="70"/>
                              </a:lnTo>
                              <a:lnTo>
                                <a:pt x="18" y="66"/>
                              </a:lnTo>
                              <a:lnTo>
                                <a:pt x="25" y="62"/>
                              </a:lnTo>
                              <a:lnTo>
                                <a:pt x="31" y="46"/>
                              </a:lnTo>
                              <a:lnTo>
                                <a:pt x="32" y="42"/>
                              </a:lnTo>
                              <a:lnTo>
                                <a:pt x="23" y="46"/>
                              </a:lnTo>
                              <a:lnTo>
                                <a:pt x="14" y="58"/>
                              </a:lnTo>
                              <a:lnTo>
                                <a:pt x="9" y="68"/>
                              </a:lnTo>
                              <a:lnTo>
                                <a:pt x="8" y="79"/>
                              </a:lnTo>
                              <a:lnTo>
                                <a:pt x="12" y="91"/>
                              </a:lnTo>
                              <a:lnTo>
                                <a:pt x="17" y="100"/>
                              </a:lnTo>
                              <a:lnTo>
                                <a:pt x="7" y="90"/>
                              </a:lnTo>
                              <a:lnTo>
                                <a:pt x="5" y="79"/>
                              </a:lnTo>
                              <a:lnTo>
                                <a:pt x="5" y="68"/>
                              </a:lnTo>
                              <a:lnTo>
                                <a:pt x="7" y="58"/>
                              </a:lnTo>
                              <a:lnTo>
                                <a:pt x="13" y="48"/>
                              </a:lnTo>
                              <a:lnTo>
                                <a:pt x="22" y="38"/>
                              </a:lnTo>
                              <a:lnTo>
                                <a:pt x="25" y="29"/>
                              </a:lnTo>
                              <a:lnTo>
                                <a:pt x="13" y="36"/>
                              </a:lnTo>
                              <a:lnTo>
                                <a:pt x="0" y="35"/>
                              </a:lnTo>
                              <a:lnTo>
                                <a:pt x="12" y="33"/>
                              </a:lnTo>
                              <a:lnTo>
                                <a:pt x="16" y="29"/>
                              </a:lnTo>
                              <a:lnTo>
                                <a:pt x="23" y="25"/>
                              </a:lnTo>
                              <a:lnTo>
                                <a:pt x="27" y="17"/>
                              </a:lnTo>
                              <a:lnTo>
                                <a:pt x="31" y="10"/>
                              </a:lnTo>
                              <a:lnTo>
                                <a:pt x="29" y="0"/>
                              </a:lnTo>
                              <a:close/>
                            </a:path>
                          </a:pathLst>
                        </a:custGeom>
                        <a:solidFill>
                          <a:srgbClr val="8000E0"/>
                        </a:solidFill>
                        <a:ln w="4763">
                          <a:solidFill>
                            <a:srgbClr val="000000"/>
                          </a:solidFill>
                          <a:prstDash val="solid"/>
                          <a:round/>
                          <a:headEnd/>
                          <a:tailEnd/>
                        </a:ln>
                      </p:spPr>
                      <p:txBody>
                        <a:bodyPr/>
                        <a:lstStyle/>
                        <a:p>
                          <a:endParaRPr lang="zh-CN" altLang="en-US"/>
                        </a:p>
                      </p:txBody>
                    </p:sp>
                    <p:sp>
                      <p:nvSpPr>
                        <p:cNvPr id="8220" name="Freeform 28"/>
                        <p:cNvSpPr>
                          <a:spLocks/>
                        </p:cNvSpPr>
                        <p:nvPr/>
                      </p:nvSpPr>
                      <p:spPr bwMode="auto">
                        <a:xfrm>
                          <a:off x="3043" y="3219"/>
                          <a:ext cx="19" cy="30"/>
                        </a:xfrm>
                        <a:custGeom>
                          <a:avLst/>
                          <a:gdLst>
                            <a:gd name="T0" fmla="*/ 57 w 57"/>
                            <a:gd name="T1" fmla="*/ 53 h 90"/>
                            <a:gd name="T2" fmla="*/ 50 w 57"/>
                            <a:gd name="T3" fmla="*/ 49 h 90"/>
                            <a:gd name="T4" fmla="*/ 42 w 57"/>
                            <a:gd name="T5" fmla="*/ 40 h 90"/>
                            <a:gd name="T6" fmla="*/ 40 w 57"/>
                            <a:gd name="T7" fmla="*/ 25 h 90"/>
                            <a:gd name="T8" fmla="*/ 39 w 57"/>
                            <a:gd name="T9" fmla="*/ 14 h 90"/>
                            <a:gd name="T10" fmla="*/ 41 w 57"/>
                            <a:gd name="T11" fmla="*/ 0 h 90"/>
                            <a:gd name="T12" fmla="*/ 36 w 57"/>
                            <a:gd name="T13" fmla="*/ 7 h 90"/>
                            <a:gd name="T14" fmla="*/ 33 w 57"/>
                            <a:gd name="T15" fmla="*/ 22 h 90"/>
                            <a:gd name="T16" fmla="*/ 33 w 57"/>
                            <a:gd name="T17" fmla="*/ 30 h 90"/>
                            <a:gd name="T18" fmla="*/ 35 w 57"/>
                            <a:gd name="T19" fmla="*/ 38 h 90"/>
                            <a:gd name="T20" fmla="*/ 23 w 57"/>
                            <a:gd name="T21" fmla="*/ 38 h 90"/>
                            <a:gd name="T22" fmla="*/ 11 w 57"/>
                            <a:gd name="T23" fmla="*/ 45 h 90"/>
                            <a:gd name="T24" fmla="*/ 0 w 57"/>
                            <a:gd name="T25" fmla="*/ 53 h 90"/>
                            <a:gd name="T26" fmla="*/ 12 w 57"/>
                            <a:gd name="T27" fmla="*/ 49 h 90"/>
                            <a:gd name="T28" fmla="*/ 25 w 57"/>
                            <a:gd name="T29" fmla="*/ 45 h 90"/>
                            <a:gd name="T30" fmla="*/ 36 w 57"/>
                            <a:gd name="T31" fmla="*/ 45 h 90"/>
                            <a:gd name="T32" fmla="*/ 25 w 57"/>
                            <a:gd name="T33" fmla="*/ 50 h 90"/>
                            <a:gd name="T34" fmla="*/ 21 w 57"/>
                            <a:gd name="T35" fmla="*/ 59 h 90"/>
                            <a:gd name="T36" fmla="*/ 15 w 57"/>
                            <a:gd name="T37" fmla="*/ 67 h 90"/>
                            <a:gd name="T38" fmla="*/ 13 w 57"/>
                            <a:gd name="T39" fmla="*/ 75 h 90"/>
                            <a:gd name="T40" fmla="*/ 19 w 57"/>
                            <a:gd name="T41" fmla="*/ 69 h 90"/>
                            <a:gd name="T42" fmla="*/ 26 w 57"/>
                            <a:gd name="T43" fmla="*/ 60 h 90"/>
                            <a:gd name="T44" fmla="*/ 39 w 57"/>
                            <a:gd name="T45" fmla="*/ 53 h 90"/>
                            <a:gd name="T46" fmla="*/ 42 w 57"/>
                            <a:gd name="T47" fmla="*/ 52 h 90"/>
                            <a:gd name="T48" fmla="*/ 42 w 57"/>
                            <a:gd name="T49" fmla="*/ 60 h 90"/>
                            <a:gd name="T50" fmla="*/ 44 w 57"/>
                            <a:gd name="T51" fmla="*/ 68 h 90"/>
                            <a:gd name="T52" fmla="*/ 46 w 57"/>
                            <a:gd name="T53" fmla="*/ 75 h 90"/>
                            <a:gd name="T54" fmla="*/ 49 w 57"/>
                            <a:gd name="T55" fmla="*/ 84 h 90"/>
                            <a:gd name="T56" fmla="*/ 53 w 57"/>
                            <a:gd name="T57" fmla="*/ 90 h 90"/>
                            <a:gd name="T58" fmla="*/ 52 w 57"/>
                            <a:gd name="T59" fmla="*/ 82 h 90"/>
                            <a:gd name="T60" fmla="*/ 52 w 57"/>
                            <a:gd name="T61" fmla="*/ 75 h 90"/>
                            <a:gd name="T62" fmla="*/ 51 w 57"/>
                            <a:gd name="T63" fmla="*/ 69 h 90"/>
                            <a:gd name="T64" fmla="*/ 53 w 57"/>
                            <a:gd name="T65" fmla="*/ 64 h 90"/>
                            <a:gd name="T66" fmla="*/ 57 w 57"/>
                            <a:gd name="T67" fmla="*/ 5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 h="90">
                              <a:moveTo>
                                <a:pt x="57" y="53"/>
                              </a:moveTo>
                              <a:lnTo>
                                <a:pt x="50" y="49"/>
                              </a:lnTo>
                              <a:lnTo>
                                <a:pt x="42" y="40"/>
                              </a:lnTo>
                              <a:lnTo>
                                <a:pt x="40" y="25"/>
                              </a:lnTo>
                              <a:lnTo>
                                <a:pt x="39" y="14"/>
                              </a:lnTo>
                              <a:lnTo>
                                <a:pt x="41" y="0"/>
                              </a:lnTo>
                              <a:lnTo>
                                <a:pt x="36" y="7"/>
                              </a:lnTo>
                              <a:lnTo>
                                <a:pt x="33" y="22"/>
                              </a:lnTo>
                              <a:lnTo>
                                <a:pt x="33" y="30"/>
                              </a:lnTo>
                              <a:lnTo>
                                <a:pt x="35" y="38"/>
                              </a:lnTo>
                              <a:lnTo>
                                <a:pt x="23" y="38"/>
                              </a:lnTo>
                              <a:lnTo>
                                <a:pt x="11" y="45"/>
                              </a:lnTo>
                              <a:lnTo>
                                <a:pt x="0" y="53"/>
                              </a:lnTo>
                              <a:lnTo>
                                <a:pt x="12" y="49"/>
                              </a:lnTo>
                              <a:lnTo>
                                <a:pt x="25" y="45"/>
                              </a:lnTo>
                              <a:lnTo>
                                <a:pt x="36" y="45"/>
                              </a:lnTo>
                              <a:lnTo>
                                <a:pt x="25" y="50"/>
                              </a:lnTo>
                              <a:lnTo>
                                <a:pt x="21" y="59"/>
                              </a:lnTo>
                              <a:lnTo>
                                <a:pt x="15" y="67"/>
                              </a:lnTo>
                              <a:lnTo>
                                <a:pt x="13" y="75"/>
                              </a:lnTo>
                              <a:lnTo>
                                <a:pt x="19" y="69"/>
                              </a:lnTo>
                              <a:lnTo>
                                <a:pt x="26" y="60"/>
                              </a:lnTo>
                              <a:lnTo>
                                <a:pt x="39" y="53"/>
                              </a:lnTo>
                              <a:lnTo>
                                <a:pt x="42" y="52"/>
                              </a:lnTo>
                              <a:lnTo>
                                <a:pt x="42" y="60"/>
                              </a:lnTo>
                              <a:lnTo>
                                <a:pt x="44" y="68"/>
                              </a:lnTo>
                              <a:lnTo>
                                <a:pt x="46" y="75"/>
                              </a:lnTo>
                              <a:lnTo>
                                <a:pt x="49" y="84"/>
                              </a:lnTo>
                              <a:lnTo>
                                <a:pt x="53" y="90"/>
                              </a:lnTo>
                              <a:lnTo>
                                <a:pt x="52" y="82"/>
                              </a:lnTo>
                              <a:lnTo>
                                <a:pt x="52" y="75"/>
                              </a:lnTo>
                              <a:lnTo>
                                <a:pt x="51" y="69"/>
                              </a:lnTo>
                              <a:lnTo>
                                <a:pt x="53" y="64"/>
                              </a:lnTo>
                              <a:lnTo>
                                <a:pt x="57" y="53"/>
                              </a:lnTo>
                              <a:close/>
                            </a:path>
                          </a:pathLst>
                        </a:custGeom>
                        <a:solidFill>
                          <a:srgbClr val="6000A0"/>
                        </a:solidFill>
                        <a:ln w="4763">
                          <a:solidFill>
                            <a:srgbClr val="000000"/>
                          </a:solidFill>
                          <a:prstDash val="solid"/>
                          <a:round/>
                          <a:headEnd/>
                          <a:tailEnd/>
                        </a:ln>
                      </p:spPr>
                      <p:txBody>
                        <a:bodyPr/>
                        <a:lstStyle/>
                        <a:p>
                          <a:endParaRPr lang="zh-CN" altLang="en-US"/>
                        </a:p>
                      </p:txBody>
                    </p:sp>
                  </p:grpSp>
                  <p:sp>
                    <p:nvSpPr>
                      <p:cNvPr id="8221" name="Line 29"/>
                      <p:cNvSpPr>
                        <a:spLocks noChangeShapeType="1"/>
                      </p:cNvSpPr>
                      <p:nvPr/>
                    </p:nvSpPr>
                    <p:spPr bwMode="auto">
                      <a:xfrm flipV="1">
                        <a:off x="3011" y="3257"/>
                        <a:ext cx="45" cy="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222" name="Group 30"/>
                  <p:cNvGrpSpPr>
                    <a:grpSpLocks/>
                  </p:cNvGrpSpPr>
                  <p:nvPr/>
                </p:nvGrpSpPr>
                <p:grpSpPr bwMode="auto">
                  <a:xfrm>
                    <a:off x="2952" y="3147"/>
                    <a:ext cx="65" cy="70"/>
                    <a:chOff x="2952" y="3147"/>
                    <a:chExt cx="65" cy="70"/>
                  </a:xfrm>
                </p:grpSpPr>
                <p:grpSp>
                  <p:nvGrpSpPr>
                    <p:cNvPr id="8223" name="Group 31"/>
                    <p:cNvGrpSpPr>
                      <a:grpSpLocks/>
                    </p:cNvGrpSpPr>
                    <p:nvPr/>
                  </p:nvGrpSpPr>
                  <p:grpSpPr bwMode="auto">
                    <a:xfrm>
                      <a:off x="2956" y="3147"/>
                      <a:ext cx="57" cy="65"/>
                      <a:chOff x="2956" y="3147"/>
                      <a:chExt cx="57" cy="65"/>
                    </a:xfrm>
                  </p:grpSpPr>
                  <p:grpSp>
                    <p:nvGrpSpPr>
                      <p:cNvPr id="8224" name="Group 32"/>
                      <p:cNvGrpSpPr>
                        <a:grpSpLocks/>
                      </p:cNvGrpSpPr>
                      <p:nvPr/>
                    </p:nvGrpSpPr>
                    <p:grpSpPr bwMode="auto">
                      <a:xfrm>
                        <a:off x="2956" y="3147"/>
                        <a:ext cx="57" cy="65"/>
                        <a:chOff x="2956" y="3147"/>
                        <a:chExt cx="57" cy="65"/>
                      </a:xfrm>
                    </p:grpSpPr>
                    <p:sp>
                      <p:nvSpPr>
                        <p:cNvPr id="8225" name="Freeform 33"/>
                        <p:cNvSpPr>
                          <a:spLocks/>
                        </p:cNvSpPr>
                        <p:nvPr/>
                      </p:nvSpPr>
                      <p:spPr bwMode="auto">
                        <a:xfrm>
                          <a:off x="2956" y="3147"/>
                          <a:ext cx="57" cy="65"/>
                        </a:xfrm>
                        <a:custGeom>
                          <a:avLst/>
                          <a:gdLst>
                            <a:gd name="T0" fmla="*/ 49 w 172"/>
                            <a:gd name="T1" fmla="*/ 16 h 193"/>
                            <a:gd name="T2" fmla="*/ 0 w 172"/>
                            <a:gd name="T3" fmla="*/ 45 h 193"/>
                            <a:gd name="T4" fmla="*/ 21 w 172"/>
                            <a:gd name="T5" fmla="*/ 112 h 193"/>
                            <a:gd name="T6" fmla="*/ 46 w 172"/>
                            <a:gd name="T7" fmla="*/ 150 h 193"/>
                            <a:gd name="T8" fmla="*/ 84 w 172"/>
                            <a:gd name="T9" fmla="*/ 193 h 193"/>
                            <a:gd name="T10" fmla="*/ 109 w 172"/>
                            <a:gd name="T11" fmla="*/ 164 h 193"/>
                            <a:gd name="T12" fmla="*/ 172 w 172"/>
                            <a:gd name="T13" fmla="*/ 26 h 193"/>
                            <a:gd name="T14" fmla="*/ 143 w 172"/>
                            <a:gd name="T15" fmla="*/ 0 h 193"/>
                            <a:gd name="T16" fmla="*/ 94 w 172"/>
                            <a:gd name="T17" fmla="*/ 34 h 193"/>
                            <a:gd name="T18" fmla="*/ 49 w 172"/>
                            <a:gd name="T19" fmla="*/ 1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93">
                              <a:moveTo>
                                <a:pt x="49" y="16"/>
                              </a:moveTo>
                              <a:lnTo>
                                <a:pt x="0" y="45"/>
                              </a:lnTo>
                              <a:lnTo>
                                <a:pt x="21" y="112"/>
                              </a:lnTo>
                              <a:lnTo>
                                <a:pt x="46" y="150"/>
                              </a:lnTo>
                              <a:lnTo>
                                <a:pt x="84" y="193"/>
                              </a:lnTo>
                              <a:lnTo>
                                <a:pt x="109" y="164"/>
                              </a:lnTo>
                              <a:lnTo>
                                <a:pt x="172" y="26"/>
                              </a:lnTo>
                              <a:lnTo>
                                <a:pt x="143" y="0"/>
                              </a:lnTo>
                              <a:lnTo>
                                <a:pt x="94" y="34"/>
                              </a:lnTo>
                              <a:lnTo>
                                <a:pt x="49" y="16"/>
                              </a:lnTo>
                              <a:close/>
                            </a:path>
                          </a:pathLst>
                        </a:custGeom>
                        <a:solidFill>
                          <a:srgbClr val="E0E0FF"/>
                        </a:solidFill>
                        <a:ln w="4763">
                          <a:solidFill>
                            <a:srgbClr val="000000"/>
                          </a:solidFill>
                          <a:prstDash val="solid"/>
                          <a:round/>
                          <a:headEnd/>
                          <a:tailEnd/>
                        </a:ln>
                      </p:spPr>
                      <p:txBody>
                        <a:bodyPr/>
                        <a:lstStyle/>
                        <a:p>
                          <a:endParaRPr lang="zh-CN" altLang="en-US"/>
                        </a:p>
                      </p:txBody>
                    </p:sp>
                    <p:sp>
                      <p:nvSpPr>
                        <p:cNvPr id="8226" name="Freeform 34"/>
                        <p:cNvSpPr>
                          <a:spLocks/>
                        </p:cNvSpPr>
                        <p:nvPr/>
                      </p:nvSpPr>
                      <p:spPr bwMode="auto">
                        <a:xfrm>
                          <a:off x="2987" y="3173"/>
                          <a:ext cx="16" cy="7"/>
                        </a:xfrm>
                        <a:custGeom>
                          <a:avLst/>
                          <a:gdLst>
                            <a:gd name="T0" fmla="*/ 0 w 47"/>
                            <a:gd name="T1" fmla="*/ 0 h 20"/>
                            <a:gd name="T2" fmla="*/ 47 w 47"/>
                            <a:gd name="T3" fmla="*/ 20 h 20"/>
                            <a:gd name="T4" fmla="*/ 21 w 47"/>
                            <a:gd name="T5" fmla="*/ 16 h 20"/>
                            <a:gd name="T6" fmla="*/ 0 w 47"/>
                            <a:gd name="T7" fmla="*/ 0 h 20"/>
                          </a:gdLst>
                          <a:ahLst/>
                          <a:cxnLst>
                            <a:cxn ang="0">
                              <a:pos x="T0" y="T1"/>
                            </a:cxn>
                            <a:cxn ang="0">
                              <a:pos x="T2" y="T3"/>
                            </a:cxn>
                            <a:cxn ang="0">
                              <a:pos x="T4" y="T5"/>
                            </a:cxn>
                            <a:cxn ang="0">
                              <a:pos x="T6" y="T7"/>
                            </a:cxn>
                          </a:cxnLst>
                          <a:rect l="0" t="0" r="r" b="b"/>
                          <a:pathLst>
                            <a:path w="47" h="20">
                              <a:moveTo>
                                <a:pt x="0" y="0"/>
                              </a:moveTo>
                              <a:lnTo>
                                <a:pt x="47" y="20"/>
                              </a:lnTo>
                              <a:lnTo>
                                <a:pt x="21" y="16"/>
                              </a:lnTo>
                              <a:lnTo>
                                <a:pt x="0" y="0"/>
                              </a:lnTo>
                              <a:close/>
                            </a:path>
                          </a:pathLst>
                        </a:custGeom>
                        <a:solidFill>
                          <a:srgbClr val="C0C0E0"/>
                        </a:solidFill>
                        <a:ln w="4763">
                          <a:solidFill>
                            <a:srgbClr val="000000"/>
                          </a:solidFill>
                          <a:prstDash val="solid"/>
                          <a:round/>
                          <a:headEnd/>
                          <a:tailEnd/>
                        </a:ln>
                      </p:spPr>
                      <p:txBody>
                        <a:bodyPr/>
                        <a:lstStyle/>
                        <a:p>
                          <a:endParaRPr lang="zh-CN" altLang="en-US"/>
                        </a:p>
                      </p:txBody>
                    </p:sp>
                    <p:sp>
                      <p:nvSpPr>
                        <p:cNvPr id="8227" name="Freeform 35"/>
                        <p:cNvSpPr>
                          <a:spLocks/>
                        </p:cNvSpPr>
                        <p:nvPr/>
                      </p:nvSpPr>
                      <p:spPr bwMode="auto">
                        <a:xfrm>
                          <a:off x="2961" y="3175"/>
                          <a:ext cx="6" cy="3"/>
                        </a:xfrm>
                        <a:custGeom>
                          <a:avLst/>
                          <a:gdLst>
                            <a:gd name="T0" fmla="*/ 19 w 19"/>
                            <a:gd name="T1" fmla="*/ 0 h 10"/>
                            <a:gd name="T2" fmla="*/ 0 w 19"/>
                            <a:gd name="T3" fmla="*/ 10 h 10"/>
                            <a:gd name="T4" fmla="*/ 13 w 19"/>
                            <a:gd name="T5" fmla="*/ 7 h 10"/>
                            <a:gd name="T6" fmla="*/ 19 w 19"/>
                            <a:gd name="T7" fmla="*/ 0 h 10"/>
                          </a:gdLst>
                          <a:ahLst/>
                          <a:cxnLst>
                            <a:cxn ang="0">
                              <a:pos x="T0" y="T1"/>
                            </a:cxn>
                            <a:cxn ang="0">
                              <a:pos x="T2" y="T3"/>
                            </a:cxn>
                            <a:cxn ang="0">
                              <a:pos x="T4" y="T5"/>
                            </a:cxn>
                            <a:cxn ang="0">
                              <a:pos x="T6" y="T7"/>
                            </a:cxn>
                          </a:cxnLst>
                          <a:rect l="0" t="0" r="r" b="b"/>
                          <a:pathLst>
                            <a:path w="19" h="10">
                              <a:moveTo>
                                <a:pt x="19" y="0"/>
                              </a:moveTo>
                              <a:lnTo>
                                <a:pt x="0" y="10"/>
                              </a:lnTo>
                              <a:lnTo>
                                <a:pt x="13" y="7"/>
                              </a:lnTo>
                              <a:lnTo>
                                <a:pt x="19" y="0"/>
                              </a:lnTo>
                              <a:close/>
                            </a:path>
                          </a:pathLst>
                        </a:custGeom>
                        <a:solidFill>
                          <a:srgbClr val="C0C0E0"/>
                        </a:solidFill>
                        <a:ln w="4763">
                          <a:solidFill>
                            <a:srgbClr val="000000"/>
                          </a:solidFill>
                          <a:prstDash val="solid"/>
                          <a:round/>
                          <a:headEnd/>
                          <a:tailEnd/>
                        </a:ln>
                      </p:spPr>
                      <p:txBody>
                        <a:bodyPr/>
                        <a:lstStyle/>
                        <a:p>
                          <a:endParaRPr lang="zh-CN" altLang="en-US"/>
                        </a:p>
                      </p:txBody>
                    </p:sp>
                  </p:grpSp>
                  <p:grpSp>
                    <p:nvGrpSpPr>
                      <p:cNvPr id="8228" name="Group 36"/>
                      <p:cNvGrpSpPr>
                        <a:grpSpLocks/>
                      </p:cNvGrpSpPr>
                      <p:nvPr/>
                    </p:nvGrpSpPr>
                    <p:grpSpPr bwMode="auto">
                      <a:xfrm>
                        <a:off x="2970" y="3166"/>
                        <a:ext cx="21" cy="46"/>
                        <a:chOff x="2970" y="3166"/>
                        <a:chExt cx="21" cy="46"/>
                      </a:xfrm>
                    </p:grpSpPr>
                    <p:sp>
                      <p:nvSpPr>
                        <p:cNvPr id="8229" name="Freeform 37"/>
                        <p:cNvSpPr>
                          <a:spLocks/>
                        </p:cNvSpPr>
                        <p:nvPr/>
                      </p:nvSpPr>
                      <p:spPr bwMode="auto">
                        <a:xfrm>
                          <a:off x="2970" y="3166"/>
                          <a:ext cx="21" cy="46"/>
                        </a:xfrm>
                        <a:custGeom>
                          <a:avLst/>
                          <a:gdLst>
                            <a:gd name="T0" fmla="*/ 16 w 65"/>
                            <a:gd name="T1" fmla="*/ 0 h 138"/>
                            <a:gd name="T2" fmla="*/ 44 w 65"/>
                            <a:gd name="T3" fmla="*/ 21 h 138"/>
                            <a:gd name="T4" fmla="*/ 37 w 65"/>
                            <a:gd name="T5" fmla="*/ 57 h 138"/>
                            <a:gd name="T6" fmla="*/ 65 w 65"/>
                            <a:gd name="T7" fmla="*/ 108 h 138"/>
                            <a:gd name="T8" fmla="*/ 40 w 65"/>
                            <a:gd name="T9" fmla="*/ 138 h 138"/>
                            <a:gd name="T10" fmla="*/ 6 w 65"/>
                            <a:gd name="T11" fmla="*/ 95 h 138"/>
                            <a:gd name="T12" fmla="*/ 13 w 65"/>
                            <a:gd name="T13" fmla="*/ 57 h 138"/>
                            <a:gd name="T14" fmla="*/ 0 w 65"/>
                            <a:gd name="T15" fmla="*/ 30 h 138"/>
                            <a:gd name="T16" fmla="*/ 16 w 65"/>
                            <a:gd name="T1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138">
                              <a:moveTo>
                                <a:pt x="16" y="0"/>
                              </a:moveTo>
                              <a:lnTo>
                                <a:pt x="44" y="21"/>
                              </a:lnTo>
                              <a:lnTo>
                                <a:pt x="37" y="57"/>
                              </a:lnTo>
                              <a:lnTo>
                                <a:pt x="65" y="108"/>
                              </a:lnTo>
                              <a:lnTo>
                                <a:pt x="40" y="138"/>
                              </a:lnTo>
                              <a:lnTo>
                                <a:pt x="6" y="95"/>
                              </a:lnTo>
                              <a:lnTo>
                                <a:pt x="13" y="57"/>
                              </a:lnTo>
                              <a:lnTo>
                                <a:pt x="0" y="30"/>
                              </a:lnTo>
                              <a:lnTo>
                                <a:pt x="16" y="0"/>
                              </a:lnTo>
                              <a:close/>
                            </a:path>
                          </a:pathLst>
                        </a:custGeom>
                        <a:solidFill>
                          <a:srgbClr val="FF00A0"/>
                        </a:solidFill>
                        <a:ln w="4763">
                          <a:solidFill>
                            <a:srgbClr val="000000"/>
                          </a:solidFill>
                          <a:prstDash val="solid"/>
                          <a:round/>
                          <a:headEnd/>
                          <a:tailEnd/>
                        </a:ln>
                      </p:spPr>
                      <p:txBody>
                        <a:bodyPr/>
                        <a:lstStyle/>
                        <a:p>
                          <a:endParaRPr lang="zh-CN" altLang="en-US"/>
                        </a:p>
                      </p:txBody>
                    </p:sp>
                    <p:sp>
                      <p:nvSpPr>
                        <p:cNvPr id="8230" name="Freeform 38"/>
                        <p:cNvSpPr>
                          <a:spLocks/>
                        </p:cNvSpPr>
                        <p:nvPr/>
                      </p:nvSpPr>
                      <p:spPr bwMode="auto">
                        <a:xfrm>
                          <a:off x="2974" y="3185"/>
                          <a:ext cx="8" cy="2"/>
                        </a:xfrm>
                        <a:custGeom>
                          <a:avLst/>
                          <a:gdLst>
                            <a:gd name="T0" fmla="*/ 0 w 24"/>
                            <a:gd name="T1" fmla="*/ 1 h 6"/>
                            <a:gd name="T2" fmla="*/ 14 w 24"/>
                            <a:gd name="T3" fmla="*/ 4 h 6"/>
                            <a:gd name="T4" fmla="*/ 24 w 24"/>
                            <a:gd name="T5" fmla="*/ 0 h 6"/>
                            <a:gd name="T6" fmla="*/ 14 w 24"/>
                            <a:gd name="T7" fmla="*/ 6 h 6"/>
                            <a:gd name="T8" fmla="*/ 0 w 24"/>
                            <a:gd name="T9" fmla="*/ 1 h 6"/>
                          </a:gdLst>
                          <a:ahLst/>
                          <a:cxnLst>
                            <a:cxn ang="0">
                              <a:pos x="T0" y="T1"/>
                            </a:cxn>
                            <a:cxn ang="0">
                              <a:pos x="T2" y="T3"/>
                            </a:cxn>
                            <a:cxn ang="0">
                              <a:pos x="T4" y="T5"/>
                            </a:cxn>
                            <a:cxn ang="0">
                              <a:pos x="T6" y="T7"/>
                            </a:cxn>
                            <a:cxn ang="0">
                              <a:pos x="T8" y="T9"/>
                            </a:cxn>
                          </a:cxnLst>
                          <a:rect l="0" t="0" r="r" b="b"/>
                          <a:pathLst>
                            <a:path w="24" h="6">
                              <a:moveTo>
                                <a:pt x="0" y="1"/>
                              </a:moveTo>
                              <a:lnTo>
                                <a:pt x="14" y="4"/>
                              </a:lnTo>
                              <a:lnTo>
                                <a:pt x="24" y="0"/>
                              </a:lnTo>
                              <a:lnTo>
                                <a:pt x="14" y="6"/>
                              </a:lnTo>
                              <a:lnTo>
                                <a:pt x="0" y="1"/>
                              </a:lnTo>
                              <a:close/>
                            </a:path>
                          </a:pathLst>
                        </a:custGeom>
                        <a:solidFill>
                          <a:srgbClr val="E040A0"/>
                        </a:solidFill>
                        <a:ln w="4763">
                          <a:solidFill>
                            <a:srgbClr val="000000"/>
                          </a:solidFill>
                          <a:prstDash val="solid"/>
                          <a:round/>
                          <a:headEnd/>
                          <a:tailEnd/>
                        </a:ln>
                      </p:spPr>
                      <p:txBody>
                        <a:bodyPr/>
                        <a:lstStyle/>
                        <a:p>
                          <a:endParaRPr lang="zh-CN" altLang="en-US"/>
                        </a:p>
                      </p:txBody>
                    </p:sp>
                  </p:grpSp>
                </p:grpSp>
                <p:sp>
                  <p:nvSpPr>
                    <p:cNvPr id="8231" name="Freeform 39"/>
                    <p:cNvSpPr>
                      <a:spLocks/>
                    </p:cNvSpPr>
                    <p:nvPr/>
                  </p:nvSpPr>
                  <p:spPr bwMode="auto">
                    <a:xfrm>
                      <a:off x="2952" y="3156"/>
                      <a:ext cx="65" cy="61"/>
                    </a:xfrm>
                    <a:custGeom>
                      <a:avLst/>
                      <a:gdLst>
                        <a:gd name="T0" fmla="*/ 11 w 194"/>
                        <a:gd name="T1" fmla="*/ 17 h 183"/>
                        <a:gd name="T2" fmla="*/ 32 w 194"/>
                        <a:gd name="T3" fmla="*/ 85 h 183"/>
                        <a:gd name="T4" fmla="*/ 58 w 194"/>
                        <a:gd name="T5" fmla="*/ 125 h 183"/>
                        <a:gd name="T6" fmla="*/ 95 w 194"/>
                        <a:gd name="T7" fmla="*/ 168 h 183"/>
                        <a:gd name="T8" fmla="*/ 119 w 194"/>
                        <a:gd name="T9" fmla="*/ 138 h 183"/>
                        <a:gd name="T10" fmla="*/ 151 w 194"/>
                        <a:gd name="T11" fmla="*/ 67 h 183"/>
                        <a:gd name="T12" fmla="*/ 181 w 194"/>
                        <a:gd name="T13" fmla="*/ 0 h 183"/>
                        <a:gd name="T14" fmla="*/ 194 w 194"/>
                        <a:gd name="T15" fmla="*/ 2 h 183"/>
                        <a:gd name="T16" fmla="*/ 129 w 194"/>
                        <a:gd name="T17" fmla="*/ 140 h 183"/>
                        <a:gd name="T18" fmla="*/ 95 w 194"/>
                        <a:gd name="T19" fmla="*/ 183 h 183"/>
                        <a:gd name="T20" fmla="*/ 49 w 194"/>
                        <a:gd name="T21" fmla="*/ 130 h 183"/>
                        <a:gd name="T22" fmla="*/ 22 w 194"/>
                        <a:gd name="T23" fmla="*/ 89 h 183"/>
                        <a:gd name="T24" fmla="*/ 0 w 194"/>
                        <a:gd name="T25" fmla="*/ 21 h 183"/>
                        <a:gd name="T26" fmla="*/ 11 w 194"/>
                        <a:gd name="T27" fmla="*/ 1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4" h="183">
                          <a:moveTo>
                            <a:pt x="11" y="17"/>
                          </a:moveTo>
                          <a:lnTo>
                            <a:pt x="32" y="85"/>
                          </a:lnTo>
                          <a:lnTo>
                            <a:pt x="58" y="125"/>
                          </a:lnTo>
                          <a:lnTo>
                            <a:pt x="95" y="168"/>
                          </a:lnTo>
                          <a:lnTo>
                            <a:pt x="119" y="138"/>
                          </a:lnTo>
                          <a:lnTo>
                            <a:pt x="151" y="67"/>
                          </a:lnTo>
                          <a:lnTo>
                            <a:pt x="181" y="0"/>
                          </a:lnTo>
                          <a:lnTo>
                            <a:pt x="194" y="2"/>
                          </a:lnTo>
                          <a:lnTo>
                            <a:pt x="129" y="140"/>
                          </a:lnTo>
                          <a:lnTo>
                            <a:pt x="95" y="183"/>
                          </a:lnTo>
                          <a:lnTo>
                            <a:pt x="49" y="130"/>
                          </a:lnTo>
                          <a:lnTo>
                            <a:pt x="22" y="89"/>
                          </a:lnTo>
                          <a:lnTo>
                            <a:pt x="0" y="21"/>
                          </a:lnTo>
                          <a:lnTo>
                            <a:pt x="11" y="17"/>
                          </a:lnTo>
                          <a:close/>
                        </a:path>
                      </a:pathLst>
                    </a:custGeom>
                    <a:solidFill>
                      <a:srgbClr val="6000A0"/>
                    </a:solidFill>
                    <a:ln w="4763">
                      <a:solidFill>
                        <a:srgbClr val="000000"/>
                      </a:solidFill>
                      <a:prstDash val="solid"/>
                      <a:round/>
                      <a:headEnd/>
                      <a:tailEnd/>
                    </a:ln>
                  </p:spPr>
                  <p:txBody>
                    <a:bodyPr/>
                    <a:lstStyle/>
                    <a:p>
                      <a:endParaRPr lang="zh-CN" altLang="en-US"/>
                    </a:p>
                  </p:txBody>
                </p:sp>
              </p:grpSp>
            </p:grpSp>
            <p:grpSp>
              <p:nvGrpSpPr>
                <p:cNvPr id="8232" name="Group 40"/>
                <p:cNvGrpSpPr>
                  <a:grpSpLocks/>
                </p:cNvGrpSpPr>
                <p:nvPr/>
              </p:nvGrpSpPr>
              <p:grpSpPr bwMode="auto">
                <a:xfrm>
                  <a:off x="2850" y="3120"/>
                  <a:ext cx="294" cy="82"/>
                  <a:chOff x="2850" y="3120"/>
                  <a:chExt cx="294" cy="82"/>
                </a:xfrm>
              </p:grpSpPr>
              <p:sp>
                <p:nvSpPr>
                  <p:cNvPr id="8233" name="Freeform 41"/>
                  <p:cNvSpPr>
                    <a:spLocks/>
                  </p:cNvSpPr>
                  <p:nvPr/>
                </p:nvSpPr>
                <p:spPr bwMode="auto">
                  <a:xfrm>
                    <a:off x="2850" y="3137"/>
                    <a:ext cx="72" cy="65"/>
                  </a:xfrm>
                  <a:custGeom>
                    <a:avLst/>
                    <a:gdLst>
                      <a:gd name="T0" fmla="*/ 196 w 214"/>
                      <a:gd name="T1" fmla="*/ 60 h 196"/>
                      <a:gd name="T2" fmla="*/ 207 w 214"/>
                      <a:gd name="T3" fmla="*/ 75 h 196"/>
                      <a:gd name="T4" fmla="*/ 214 w 214"/>
                      <a:gd name="T5" fmla="*/ 100 h 196"/>
                      <a:gd name="T6" fmla="*/ 208 w 214"/>
                      <a:gd name="T7" fmla="*/ 128 h 196"/>
                      <a:gd name="T8" fmla="*/ 196 w 214"/>
                      <a:gd name="T9" fmla="*/ 147 h 196"/>
                      <a:gd name="T10" fmla="*/ 174 w 214"/>
                      <a:gd name="T11" fmla="*/ 174 h 196"/>
                      <a:gd name="T12" fmla="*/ 155 w 214"/>
                      <a:gd name="T13" fmla="*/ 187 h 196"/>
                      <a:gd name="T14" fmla="*/ 131 w 214"/>
                      <a:gd name="T15" fmla="*/ 196 h 196"/>
                      <a:gd name="T16" fmla="*/ 105 w 214"/>
                      <a:gd name="T17" fmla="*/ 196 h 196"/>
                      <a:gd name="T18" fmla="*/ 88 w 214"/>
                      <a:gd name="T19" fmla="*/ 187 h 196"/>
                      <a:gd name="T20" fmla="*/ 70 w 214"/>
                      <a:gd name="T21" fmla="*/ 176 h 196"/>
                      <a:gd name="T22" fmla="*/ 38 w 214"/>
                      <a:gd name="T23" fmla="*/ 174 h 196"/>
                      <a:gd name="T24" fmla="*/ 8 w 214"/>
                      <a:gd name="T25" fmla="*/ 171 h 196"/>
                      <a:gd name="T26" fmla="*/ 0 w 214"/>
                      <a:gd name="T27" fmla="*/ 164 h 196"/>
                      <a:gd name="T28" fmla="*/ 0 w 214"/>
                      <a:gd name="T29" fmla="*/ 153 h 196"/>
                      <a:gd name="T30" fmla="*/ 8 w 214"/>
                      <a:gd name="T31" fmla="*/ 146 h 196"/>
                      <a:gd name="T32" fmla="*/ 30 w 214"/>
                      <a:gd name="T33" fmla="*/ 142 h 196"/>
                      <a:gd name="T34" fmla="*/ 54 w 214"/>
                      <a:gd name="T35" fmla="*/ 145 h 196"/>
                      <a:gd name="T36" fmla="*/ 2 w 214"/>
                      <a:gd name="T37" fmla="*/ 108 h 196"/>
                      <a:gd name="T38" fmla="*/ 0 w 214"/>
                      <a:gd name="T39" fmla="*/ 96 h 196"/>
                      <a:gd name="T40" fmla="*/ 4 w 214"/>
                      <a:gd name="T41" fmla="*/ 87 h 196"/>
                      <a:gd name="T42" fmla="*/ 17 w 214"/>
                      <a:gd name="T43" fmla="*/ 81 h 196"/>
                      <a:gd name="T44" fmla="*/ 74 w 214"/>
                      <a:gd name="T45" fmla="*/ 115 h 196"/>
                      <a:gd name="T46" fmla="*/ 40 w 214"/>
                      <a:gd name="T47" fmla="*/ 89 h 196"/>
                      <a:gd name="T48" fmla="*/ 13 w 214"/>
                      <a:gd name="T49" fmla="*/ 64 h 196"/>
                      <a:gd name="T50" fmla="*/ 14 w 214"/>
                      <a:gd name="T51" fmla="*/ 53 h 196"/>
                      <a:gd name="T52" fmla="*/ 21 w 214"/>
                      <a:gd name="T53" fmla="*/ 47 h 196"/>
                      <a:gd name="T54" fmla="*/ 33 w 214"/>
                      <a:gd name="T55" fmla="*/ 46 h 196"/>
                      <a:gd name="T56" fmla="*/ 99 w 214"/>
                      <a:gd name="T57" fmla="*/ 89 h 196"/>
                      <a:gd name="T58" fmla="*/ 74 w 214"/>
                      <a:gd name="T59" fmla="*/ 68 h 196"/>
                      <a:gd name="T60" fmla="*/ 51 w 214"/>
                      <a:gd name="T61" fmla="*/ 36 h 196"/>
                      <a:gd name="T62" fmla="*/ 51 w 214"/>
                      <a:gd name="T63" fmla="*/ 28 h 196"/>
                      <a:gd name="T64" fmla="*/ 57 w 214"/>
                      <a:gd name="T65" fmla="*/ 22 h 196"/>
                      <a:gd name="T66" fmla="*/ 68 w 214"/>
                      <a:gd name="T67" fmla="*/ 20 h 196"/>
                      <a:gd name="T68" fmla="*/ 93 w 214"/>
                      <a:gd name="T69" fmla="*/ 35 h 196"/>
                      <a:gd name="T70" fmla="*/ 120 w 214"/>
                      <a:gd name="T71" fmla="*/ 57 h 196"/>
                      <a:gd name="T72" fmla="*/ 141 w 214"/>
                      <a:gd name="T73" fmla="*/ 69 h 196"/>
                      <a:gd name="T74" fmla="*/ 150 w 214"/>
                      <a:gd name="T75" fmla="*/ 67 h 196"/>
                      <a:gd name="T76" fmla="*/ 141 w 214"/>
                      <a:gd name="T77" fmla="*/ 50 h 196"/>
                      <a:gd name="T78" fmla="*/ 142 w 214"/>
                      <a:gd name="T79" fmla="*/ 29 h 196"/>
                      <a:gd name="T80" fmla="*/ 155 w 214"/>
                      <a:gd name="T81" fmla="*/ 11 h 196"/>
                      <a:gd name="T82" fmla="*/ 166 w 214"/>
                      <a:gd name="T83" fmla="*/ 2 h 196"/>
                      <a:gd name="T84" fmla="*/ 174 w 214"/>
                      <a:gd name="T85" fmla="*/ 0 h 196"/>
                      <a:gd name="T86" fmla="*/ 180 w 214"/>
                      <a:gd name="T87" fmla="*/ 4 h 196"/>
                      <a:gd name="T88" fmla="*/ 186 w 214"/>
                      <a:gd name="T89" fmla="*/ 13 h 196"/>
                      <a:gd name="T90" fmla="*/ 180 w 214"/>
                      <a:gd name="T91" fmla="*/ 27 h 196"/>
                      <a:gd name="T92" fmla="*/ 178 w 214"/>
                      <a:gd name="T93" fmla="*/ 43 h 196"/>
                      <a:gd name="T94" fmla="*/ 184 w 214"/>
                      <a:gd name="T95" fmla="*/ 54 h 196"/>
                      <a:gd name="T96" fmla="*/ 196 w 214"/>
                      <a:gd name="T97" fmla="*/ 6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4" h="196">
                        <a:moveTo>
                          <a:pt x="196" y="60"/>
                        </a:moveTo>
                        <a:lnTo>
                          <a:pt x="207" y="75"/>
                        </a:lnTo>
                        <a:lnTo>
                          <a:pt x="214" y="100"/>
                        </a:lnTo>
                        <a:lnTo>
                          <a:pt x="208" y="128"/>
                        </a:lnTo>
                        <a:lnTo>
                          <a:pt x="196" y="147"/>
                        </a:lnTo>
                        <a:lnTo>
                          <a:pt x="174" y="174"/>
                        </a:lnTo>
                        <a:lnTo>
                          <a:pt x="155" y="187"/>
                        </a:lnTo>
                        <a:lnTo>
                          <a:pt x="131" y="196"/>
                        </a:lnTo>
                        <a:lnTo>
                          <a:pt x="105" y="196"/>
                        </a:lnTo>
                        <a:lnTo>
                          <a:pt x="88" y="187"/>
                        </a:lnTo>
                        <a:lnTo>
                          <a:pt x="70" y="176"/>
                        </a:lnTo>
                        <a:lnTo>
                          <a:pt x="38" y="174"/>
                        </a:lnTo>
                        <a:lnTo>
                          <a:pt x="8" y="171"/>
                        </a:lnTo>
                        <a:lnTo>
                          <a:pt x="0" y="164"/>
                        </a:lnTo>
                        <a:lnTo>
                          <a:pt x="0" y="153"/>
                        </a:lnTo>
                        <a:lnTo>
                          <a:pt x="8" y="146"/>
                        </a:lnTo>
                        <a:lnTo>
                          <a:pt x="30" y="142"/>
                        </a:lnTo>
                        <a:lnTo>
                          <a:pt x="54" y="145"/>
                        </a:lnTo>
                        <a:lnTo>
                          <a:pt x="2" y="108"/>
                        </a:lnTo>
                        <a:lnTo>
                          <a:pt x="0" y="96"/>
                        </a:lnTo>
                        <a:lnTo>
                          <a:pt x="4" y="87"/>
                        </a:lnTo>
                        <a:lnTo>
                          <a:pt x="17" y="81"/>
                        </a:lnTo>
                        <a:lnTo>
                          <a:pt x="74" y="115"/>
                        </a:lnTo>
                        <a:lnTo>
                          <a:pt x="40" y="89"/>
                        </a:lnTo>
                        <a:lnTo>
                          <a:pt x="13" y="64"/>
                        </a:lnTo>
                        <a:lnTo>
                          <a:pt x="14" y="53"/>
                        </a:lnTo>
                        <a:lnTo>
                          <a:pt x="21" y="47"/>
                        </a:lnTo>
                        <a:lnTo>
                          <a:pt x="33" y="46"/>
                        </a:lnTo>
                        <a:lnTo>
                          <a:pt x="99" y="89"/>
                        </a:lnTo>
                        <a:lnTo>
                          <a:pt x="74" y="68"/>
                        </a:lnTo>
                        <a:lnTo>
                          <a:pt x="51" y="36"/>
                        </a:lnTo>
                        <a:lnTo>
                          <a:pt x="51" y="28"/>
                        </a:lnTo>
                        <a:lnTo>
                          <a:pt x="57" y="22"/>
                        </a:lnTo>
                        <a:lnTo>
                          <a:pt x="68" y="20"/>
                        </a:lnTo>
                        <a:lnTo>
                          <a:pt x="93" y="35"/>
                        </a:lnTo>
                        <a:lnTo>
                          <a:pt x="120" y="57"/>
                        </a:lnTo>
                        <a:lnTo>
                          <a:pt x="141" y="69"/>
                        </a:lnTo>
                        <a:lnTo>
                          <a:pt x="150" y="67"/>
                        </a:lnTo>
                        <a:lnTo>
                          <a:pt x="141" y="50"/>
                        </a:lnTo>
                        <a:lnTo>
                          <a:pt x="142" y="29"/>
                        </a:lnTo>
                        <a:lnTo>
                          <a:pt x="155" y="11"/>
                        </a:lnTo>
                        <a:lnTo>
                          <a:pt x="166" y="2"/>
                        </a:lnTo>
                        <a:lnTo>
                          <a:pt x="174" y="0"/>
                        </a:lnTo>
                        <a:lnTo>
                          <a:pt x="180" y="4"/>
                        </a:lnTo>
                        <a:lnTo>
                          <a:pt x="186" y="13"/>
                        </a:lnTo>
                        <a:lnTo>
                          <a:pt x="180" y="27"/>
                        </a:lnTo>
                        <a:lnTo>
                          <a:pt x="178" y="43"/>
                        </a:lnTo>
                        <a:lnTo>
                          <a:pt x="184" y="54"/>
                        </a:lnTo>
                        <a:lnTo>
                          <a:pt x="196" y="60"/>
                        </a:lnTo>
                        <a:close/>
                      </a:path>
                    </a:pathLst>
                  </a:custGeom>
                  <a:solidFill>
                    <a:srgbClr val="E0A080"/>
                  </a:solidFill>
                  <a:ln w="4763">
                    <a:solidFill>
                      <a:srgbClr val="000000"/>
                    </a:solidFill>
                    <a:prstDash val="solid"/>
                    <a:round/>
                    <a:headEnd/>
                    <a:tailEnd/>
                  </a:ln>
                </p:spPr>
                <p:txBody>
                  <a:bodyPr/>
                  <a:lstStyle/>
                  <a:p>
                    <a:endParaRPr lang="zh-CN" altLang="en-US"/>
                  </a:p>
                </p:txBody>
              </p:sp>
              <p:sp>
                <p:nvSpPr>
                  <p:cNvPr id="8234" name="Freeform 42"/>
                  <p:cNvSpPr>
                    <a:spLocks/>
                  </p:cNvSpPr>
                  <p:nvPr/>
                </p:nvSpPr>
                <p:spPr bwMode="auto">
                  <a:xfrm>
                    <a:off x="3072" y="3120"/>
                    <a:ext cx="72" cy="66"/>
                  </a:xfrm>
                  <a:custGeom>
                    <a:avLst/>
                    <a:gdLst>
                      <a:gd name="T0" fmla="*/ 18 w 216"/>
                      <a:gd name="T1" fmla="*/ 61 h 196"/>
                      <a:gd name="T2" fmla="*/ 6 w 216"/>
                      <a:gd name="T3" fmla="*/ 76 h 196"/>
                      <a:gd name="T4" fmla="*/ 0 w 216"/>
                      <a:gd name="T5" fmla="*/ 101 h 196"/>
                      <a:gd name="T6" fmla="*/ 5 w 216"/>
                      <a:gd name="T7" fmla="*/ 128 h 196"/>
                      <a:gd name="T8" fmla="*/ 18 w 216"/>
                      <a:gd name="T9" fmla="*/ 148 h 196"/>
                      <a:gd name="T10" fmla="*/ 40 w 216"/>
                      <a:gd name="T11" fmla="*/ 174 h 196"/>
                      <a:gd name="T12" fmla="*/ 59 w 216"/>
                      <a:gd name="T13" fmla="*/ 189 h 196"/>
                      <a:gd name="T14" fmla="*/ 82 w 216"/>
                      <a:gd name="T15" fmla="*/ 196 h 196"/>
                      <a:gd name="T16" fmla="*/ 110 w 216"/>
                      <a:gd name="T17" fmla="*/ 195 h 196"/>
                      <a:gd name="T18" fmla="*/ 127 w 216"/>
                      <a:gd name="T19" fmla="*/ 189 h 196"/>
                      <a:gd name="T20" fmla="*/ 144 w 216"/>
                      <a:gd name="T21" fmla="*/ 177 h 196"/>
                      <a:gd name="T22" fmla="*/ 178 w 216"/>
                      <a:gd name="T23" fmla="*/ 174 h 196"/>
                      <a:gd name="T24" fmla="*/ 208 w 216"/>
                      <a:gd name="T25" fmla="*/ 171 h 196"/>
                      <a:gd name="T26" fmla="*/ 216 w 216"/>
                      <a:gd name="T27" fmla="*/ 165 h 196"/>
                      <a:gd name="T28" fmla="*/ 216 w 216"/>
                      <a:gd name="T29" fmla="*/ 153 h 196"/>
                      <a:gd name="T30" fmla="*/ 208 w 216"/>
                      <a:gd name="T31" fmla="*/ 147 h 196"/>
                      <a:gd name="T32" fmla="*/ 186 w 216"/>
                      <a:gd name="T33" fmla="*/ 143 h 196"/>
                      <a:gd name="T34" fmla="*/ 160 w 216"/>
                      <a:gd name="T35" fmla="*/ 146 h 196"/>
                      <a:gd name="T36" fmla="*/ 213 w 216"/>
                      <a:gd name="T37" fmla="*/ 108 h 196"/>
                      <a:gd name="T38" fmla="*/ 216 w 216"/>
                      <a:gd name="T39" fmla="*/ 97 h 196"/>
                      <a:gd name="T40" fmla="*/ 211 w 216"/>
                      <a:gd name="T41" fmla="*/ 87 h 196"/>
                      <a:gd name="T42" fmla="*/ 201 w 216"/>
                      <a:gd name="T43" fmla="*/ 83 h 196"/>
                      <a:gd name="T44" fmla="*/ 140 w 216"/>
                      <a:gd name="T45" fmla="*/ 116 h 196"/>
                      <a:gd name="T46" fmla="*/ 197 w 216"/>
                      <a:gd name="T47" fmla="*/ 73 h 196"/>
                      <a:gd name="T48" fmla="*/ 200 w 216"/>
                      <a:gd name="T49" fmla="*/ 65 h 196"/>
                      <a:gd name="T50" fmla="*/ 200 w 216"/>
                      <a:gd name="T51" fmla="*/ 56 h 196"/>
                      <a:gd name="T52" fmla="*/ 195 w 216"/>
                      <a:gd name="T53" fmla="*/ 50 h 196"/>
                      <a:gd name="T54" fmla="*/ 185 w 216"/>
                      <a:gd name="T55" fmla="*/ 48 h 196"/>
                      <a:gd name="T56" fmla="*/ 115 w 216"/>
                      <a:gd name="T57" fmla="*/ 91 h 196"/>
                      <a:gd name="T58" fmla="*/ 154 w 216"/>
                      <a:gd name="T59" fmla="*/ 51 h 196"/>
                      <a:gd name="T60" fmla="*/ 166 w 216"/>
                      <a:gd name="T61" fmla="*/ 39 h 196"/>
                      <a:gd name="T62" fmla="*/ 163 w 216"/>
                      <a:gd name="T63" fmla="*/ 28 h 196"/>
                      <a:gd name="T64" fmla="*/ 156 w 216"/>
                      <a:gd name="T65" fmla="*/ 21 h 196"/>
                      <a:gd name="T66" fmla="*/ 147 w 216"/>
                      <a:gd name="T67" fmla="*/ 20 h 196"/>
                      <a:gd name="T68" fmla="*/ 121 w 216"/>
                      <a:gd name="T69" fmla="*/ 37 h 196"/>
                      <a:gd name="T70" fmla="*/ 94 w 216"/>
                      <a:gd name="T71" fmla="*/ 58 h 196"/>
                      <a:gd name="T72" fmla="*/ 72 w 216"/>
                      <a:gd name="T73" fmla="*/ 70 h 196"/>
                      <a:gd name="T74" fmla="*/ 63 w 216"/>
                      <a:gd name="T75" fmla="*/ 68 h 196"/>
                      <a:gd name="T76" fmla="*/ 72 w 216"/>
                      <a:gd name="T77" fmla="*/ 51 h 196"/>
                      <a:gd name="T78" fmla="*/ 71 w 216"/>
                      <a:gd name="T79" fmla="*/ 30 h 196"/>
                      <a:gd name="T80" fmla="*/ 59 w 216"/>
                      <a:gd name="T81" fmla="*/ 12 h 196"/>
                      <a:gd name="T82" fmla="*/ 48 w 216"/>
                      <a:gd name="T83" fmla="*/ 3 h 196"/>
                      <a:gd name="T84" fmla="*/ 40 w 216"/>
                      <a:gd name="T85" fmla="*/ 0 h 196"/>
                      <a:gd name="T86" fmla="*/ 33 w 216"/>
                      <a:gd name="T87" fmla="*/ 5 h 196"/>
                      <a:gd name="T88" fmla="*/ 28 w 216"/>
                      <a:gd name="T89" fmla="*/ 15 h 196"/>
                      <a:gd name="T90" fmla="*/ 33 w 216"/>
                      <a:gd name="T91" fmla="*/ 28 h 196"/>
                      <a:gd name="T92" fmla="*/ 35 w 216"/>
                      <a:gd name="T93" fmla="*/ 43 h 196"/>
                      <a:gd name="T94" fmla="*/ 30 w 216"/>
                      <a:gd name="T95" fmla="*/ 54 h 196"/>
                      <a:gd name="T96" fmla="*/ 18 w 216"/>
                      <a:gd name="T97" fmla="*/ 6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6" h="196">
                        <a:moveTo>
                          <a:pt x="18" y="61"/>
                        </a:moveTo>
                        <a:lnTo>
                          <a:pt x="6" y="76"/>
                        </a:lnTo>
                        <a:lnTo>
                          <a:pt x="0" y="101"/>
                        </a:lnTo>
                        <a:lnTo>
                          <a:pt x="5" y="128"/>
                        </a:lnTo>
                        <a:lnTo>
                          <a:pt x="18" y="148"/>
                        </a:lnTo>
                        <a:lnTo>
                          <a:pt x="40" y="174"/>
                        </a:lnTo>
                        <a:lnTo>
                          <a:pt x="59" y="189"/>
                        </a:lnTo>
                        <a:lnTo>
                          <a:pt x="82" y="196"/>
                        </a:lnTo>
                        <a:lnTo>
                          <a:pt x="110" y="195"/>
                        </a:lnTo>
                        <a:lnTo>
                          <a:pt x="127" y="189"/>
                        </a:lnTo>
                        <a:lnTo>
                          <a:pt x="144" y="177"/>
                        </a:lnTo>
                        <a:lnTo>
                          <a:pt x="178" y="174"/>
                        </a:lnTo>
                        <a:lnTo>
                          <a:pt x="208" y="171"/>
                        </a:lnTo>
                        <a:lnTo>
                          <a:pt x="216" y="165"/>
                        </a:lnTo>
                        <a:lnTo>
                          <a:pt x="216" y="153"/>
                        </a:lnTo>
                        <a:lnTo>
                          <a:pt x="208" y="147"/>
                        </a:lnTo>
                        <a:lnTo>
                          <a:pt x="186" y="143"/>
                        </a:lnTo>
                        <a:lnTo>
                          <a:pt x="160" y="146"/>
                        </a:lnTo>
                        <a:lnTo>
                          <a:pt x="213" y="108"/>
                        </a:lnTo>
                        <a:lnTo>
                          <a:pt x="216" y="97"/>
                        </a:lnTo>
                        <a:lnTo>
                          <a:pt x="211" y="87"/>
                        </a:lnTo>
                        <a:lnTo>
                          <a:pt x="201" y="83"/>
                        </a:lnTo>
                        <a:lnTo>
                          <a:pt x="140" y="116"/>
                        </a:lnTo>
                        <a:lnTo>
                          <a:pt x="197" y="73"/>
                        </a:lnTo>
                        <a:lnTo>
                          <a:pt x="200" y="65"/>
                        </a:lnTo>
                        <a:lnTo>
                          <a:pt x="200" y="56"/>
                        </a:lnTo>
                        <a:lnTo>
                          <a:pt x="195" y="50"/>
                        </a:lnTo>
                        <a:lnTo>
                          <a:pt x="185" y="48"/>
                        </a:lnTo>
                        <a:lnTo>
                          <a:pt x="115" y="91"/>
                        </a:lnTo>
                        <a:lnTo>
                          <a:pt x="154" y="51"/>
                        </a:lnTo>
                        <a:lnTo>
                          <a:pt x="166" y="39"/>
                        </a:lnTo>
                        <a:lnTo>
                          <a:pt x="163" y="28"/>
                        </a:lnTo>
                        <a:lnTo>
                          <a:pt x="156" y="21"/>
                        </a:lnTo>
                        <a:lnTo>
                          <a:pt x="147" y="20"/>
                        </a:lnTo>
                        <a:lnTo>
                          <a:pt x="121" y="37"/>
                        </a:lnTo>
                        <a:lnTo>
                          <a:pt x="94" y="58"/>
                        </a:lnTo>
                        <a:lnTo>
                          <a:pt x="72" y="70"/>
                        </a:lnTo>
                        <a:lnTo>
                          <a:pt x="63" y="68"/>
                        </a:lnTo>
                        <a:lnTo>
                          <a:pt x="72" y="51"/>
                        </a:lnTo>
                        <a:lnTo>
                          <a:pt x="71" y="30"/>
                        </a:lnTo>
                        <a:lnTo>
                          <a:pt x="59" y="12"/>
                        </a:lnTo>
                        <a:lnTo>
                          <a:pt x="48" y="3"/>
                        </a:lnTo>
                        <a:lnTo>
                          <a:pt x="40" y="0"/>
                        </a:lnTo>
                        <a:lnTo>
                          <a:pt x="33" y="5"/>
                        </a:lnTo>
                        <a:lnTo>
                          <a:pt x="28" y="15"/>
                        </a:lnTo>
                        <a:lnTo>
                          <a:pt x="33" y="28"/>
                        </a:lnTo>
                        <a:lnTo>
                          <a:pt x="35" y="43"/>
                        </a:lnTo>
                        <a:lnTo>
                          <a:pt x="30" y="54"/>
                        </a:lnTo>
                        <a:lnTo>
                          <a:pt x="18" y="61"/>
                        </a:lnTo>
                        <a:close/>
                      </a:path>
                    </a:pathLst>
                  </a:custGeom>
                  <a:solidFill>
                    <a:srgbClr val="E0A080"/>
                  </a:solidFill>
                  <a:ln w="4763">
                    <a:solidFill>
                      <a:srgbClr val="000000"/>
                    </a:solidFill>
                    <a:prstDash val="solid"/>
                    <a:round/>
                    <a:headEnd/>
                    <a:tailEnd/>
                  </a:ln>
                </p:spPr>
                <p:txBody>
                  <a:bodyPr/>
                  <a:lstStyle/>
                  <a:p>
                    <a:endParaRPr lang="zh-CN" altLang="en-US"/>
                  </a:p>
                </p:txBody>
              </p:sp>
            </p:grpSp>
          </p:grpSp>
          <p:grpSp>
            <p:nvGrpSpPr>
              <p:cNvPr id="8235" name="Group 43"/>
              <p:cNvGrpSpPr>
                <a:grpSpLocks/>
              </p:cNvGrpSpPr>
              <p:nvPr/>
            </p:nvGrpSpPr>
            <p:grpSpPr bwMode="auto">
              <a:xfrm>
                <a:off x="2875" y="2909"/>
                <a:ext cx="187" cy="262"/>
                <a:chOff x="2875" y="2909"/>
                <a:chExt cx="187" cy="262"/>
              </a:xfrm>
            </p:grpSpPr>
            <p:grpSp>
              <p:nvGrpSpPr>
                <p:cNvPr id="8236" name="Group 44"/>
                <p:cNvGrpSpPr>
                  <a:grpSpLocks/>
                </p:cNvGrpSpPr>
                <p:nvPr/>
              </p:nvGrpSpPr>
              <p:grpSpPr bwMode="auto">
                <a:xfrm>
                  <a:off x="2875" y="2909"/>
                  <a:ext cx="187" cy="262"/>
                  <a:chOff x="2875" y="2909"/>
                  <a:chExt cx="187" cy="262"/>
                </a:xfrm>
              </p:grpSpPr>
              <p:grpSp>
                <p:nvGrpSpPr>
                  <p:cNvPr id="8237" name="Group 45"/>
                  <p:cNvGrpSpPr>
                    <a:grpSpLocks/>
                  </p:cNvGrpSpPr>
                  <p:nvPr/>
                </p:nvGrpSpPr>
                <p:grpSpPr bwMode="auto">
                  <a:xfrm>
                    <a:off x="2875" y="2921"/>
                    <a:ext cx="171" cy="250"/>
                    <a:chOff x="2875" y="2921"/>
                    <a:chExt cx="171" cy="250"/>
                  </a:xfrm>
                </p:grpSpPr>
                <p:sp>
                  <p:nvSpPr>
                    <p:cNvPr id="8238" name="Freeform 46"/>
                    <p:cNvSpPr>
                      <a:spLocks/>
                    </p:cNvSpPr>
                    <p:nvPr/>
                  </p:nvSpPr>
                  <p:spPr bwMode="auto">
                    <a:xfrm>
                      <a:off x="2875" y="2921"/>
                      <a:ext cx="171" cy="250"/>
                    </a:xfrm>
                    <a:custGeom>
                      <a:avLst/>
                      <a:gdLst>
                        <a:gd name="T0" fmla="*/ 252 w 515"/>
                        <a:gd name="T1" fmla="*/ 77 h 749"/>
                        <a:gd name="T2" fmla="*/ 229 w 515"/>
                        <a:gd name="T3" fmla="*/ 116 h 749"/>
                        <a:gd name="T4" fmla="*/ 210 w 515"/>
                        <a:gd name="T5" fmla="*/ 179 h 749"/>
                        <a:gd name="T6" fmla="*/ 197 w 515"/>
                        <a:gd name="T7" fmla="*/ 225 h 749"/>
                        <a:gd name="T8" fmla="*/ 160 w 515"/>
                        <a:gd name="T9" fmla="*/ 250 h 749"/>
                        <a:gd name="T10" fmla="*/ 91 w 515"/>
                        <a:gd name="T11" fmla="*/ 273 h 749"/>
                        <a:gd name="T12" fmla="*/ 33 w 515"/>
                        <a:gd name="T13" fmla="*/ 298 h 749"/>
                        <a:gd name="T14" fmla="*/ 4 w 515"/>
                        <a:gd name="T15" fmla="*/ 329 h 749"/>
                        <a:gd name="T16" fmla="*/ 0 w 515"/>
                        <a:gd name="T17" fmla="*/ 369 h 749"/>
                        <a:gd name="T18" fmla="*/ 19 w 515"/>
                        <a:gd name="T19" fmla="*/ 401 h 749"/>
                        <a:gd name="T20" fmla="*/ 62 w 515"/>
                        <a:gd name="T21" fmla="*/ 420 h 749"/>
                        <a:gd name="T22" fmla="*/ 129 w 515"/>
                        <a:gd name="T23" fmla="*/ 426 h 749"/>
                        <a:gd name="T24" fmla="*/ 192 w 515"/>
                        <a:gd name="T25" fmla="*/ 416 h 749"/>
                        <a:gd name="T26" fmla="*/ 184 w 515"/>
                        <a:gd name="T27" fmla="*/ 495 h 749"/>
                        <a:gd name="T28" fmla="*/ 195 w 515"/>
                        <a:gd name="T29" fmla="*/ 603 h 749"/>
                        <a:gd name="T30" fmla="*/ 216 w 515"/>
                        <a:gd name="T31" fmla="*/ 675 h 749"/>
                        <a:gd name="T32" fmla="*/ 244 w 515"/>
                        <a:gd name="T33" fmla="*/ 716 h 749"/>
                        <a:gd name="T34" fmla="*/ 282 w 515"/>
                        <a:gd name="T35" fmla="*/ 744 h 749"/>
                        <a:gd name="T36" fmla="*/ 324 w 515"/>
                        <a:gd name="T37" fmla="*/ 744 h 749"/>
                        <a:gd name="T38" fmla="*/ 374 w 515"/>
                        <a:gd name="T39" fmla="*/ 711 h 749"/>
                        <a:gd name="T40" fmla="*/ 407 w 515"/>
                        <a:gd name="T41" fmla="*/ 647 h 749"/>
                        <a:gd name="T42" fmla="*/ 437 w 515"/>
                        <a:gd name="T43" fmla="*/ 549 h 749"/>
                        <a:gd name="T44" fmla="*/ 455 w 515"/>
                        <a:gd name="T45" fmla="*/ 475 h 749"/>
                        <a:gd name="T46" fmla="*/ 466 w 515"/>
                        <a:gd name="T47" fmla="*/ 381 h 749"/>
                        <a:gd name="T48" fmla="*/ 466 w 515"/>
                        <a:gd name="T49" fmla="*/ 338 h 749"/>
                        <a:gd name="T50" fmla="*/ 492 w 515"/>
                        <a:gd name="T51" fmla="*/ 334 h 749"/>
                        <a:gd name="T52" fmla="*/ 513 w 515"/>
                        <a:gd name="T53" fmla="*/ 306 h 749"/>
                        <a:gd name="T54" fmla="*/ 511 w 515"/>
                        <a:gd name="T55" fmla="*/ 277 h 749"/>
                        <a:gd name="T56" fmla="*/ 489 w 515"/>
                        <a:gd name="T57" fmla="*/ 264 h 749"/>
                        <a:gd name="T58" fmla="*/ 490 w 515"/>
                        <a:gd name="T59" fmla="*/ 232 h 749"/>
                        <a:gd name="T60" fmla="*/ 501 w 515"/>
                        <a:gd name="T61" fmla="*/ 128 h 749"/>
                        <a:gd name="T62" fmla="*/ 459 w 515"/>
                        <a:gd name="T63" fmla="*/ 24 h 749"/>
                        <a:gd name="T64" fmla="*/ 370 w 515"/>
                        <a:gd name="T65" fmla="*/ 0 h 749"/>
                        <a:gd name="T66" fmla="*/ 285 w 515"/>
                        <a:gd name="T67" fmla="*/ 38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5" h="749">
                          <a:moveTo>
                            <a:pt x="285" y="38"/>
                          </a:moveTo>
                          <a:lnTo>
                            <a:pt x="252" y="77"/>
                          </a:lnTo>
                          <a:lnTo>
                            <a:pt x="239" y="95"/>
                          </a:lnTo>
                          <a:lnTo>
                            <a:pt x="229" y="116"/>
                          </a:lnTo>
                          <a:lnTo>
                            <a:pt x="219" y="145"/>
                          </a:lnTo>
                          <a:lnTo>
                            <a:pt x="210" y="179"/>
                          </a:lnTo>
                          <a:lnTo>
                            <a:pt x="202" y="207"/>
                          </a:lnTo>
                          <a:lnTo>
                            <a:pt x="197" y="225"/>
                          </a:lnTo>
                          <a:lnTo>
                            <a:pt x="187" y="238"/>
                          </a:lnTo>
                          <a:lnTo>
                            <a:pt x="160" y="250"/>
                          </a:lnTo>
                          <a:lnTo>
                            <a:pt x="125" y="259"/>
                          </a:lnTo>
                          <a:lnTo>
                            <a:pt x="91" y="273"/>
                          </a:lnTo>
                          <a:lnTo>
                            <a:pt x="55" y="286"/>
                          </a:lnTo>
                          <a:lnTo>
                            <a:pt x="33" y="298"/>
                          </a:lnTo>
                          <a:lnTo>
                            <a:pt x="15" y="311"/>
                          </a:lnTo>
                          <a:lnTo>
                            <a:pt x="4" y="329"/>
                          </a:lnTo>
                          <a:lnTo>
                            <a:pt x="0" y="349"/>
                          </a:lnTo>
                          <a:lnTo>
                            <a:pt x="0" y="369"/>
                          </a:lnTo>
                          <a:lnTo>
                            <a:pt x="7" y="386"/>
                          </a:lnTo>
                          <a:lnTo>
                            <a:pt x="19" y="401"/>
                          </a:lnTo>
                          <a:lnTo>
                            <a:pt x="37" y="412"/>
                          </a:lnTo>
                          <a:lnTo>
                            <a:pt x="62" y="420"/>
                          </a:lnTo>
                          <a:lnTo>
                            <a:pt x="96" y="425"/>
                          </a:lnTo>
                          <a:lnTo>
                            <a:pt x="129" y="426"/>
                          </a:lnTo>
                          <a:lnTo>
                            <a:pt x="166" y="422"/>
                          </a:lnTo>
                          <a:lnTo>
                            <a:pt x="192" y="416"/>
                          </a:lnTo>
                          <a:lnTo>
                            <a:pt x="187" y="446"/>
                          </a:lnTo>
                          <a:lnTo>
                            <a:pt x="184" y="495"/>
                          </a:lnTo>
                          <a:lnTo>
                            <a:pt x="187" y="546"/>
                          </a:lnTo>
                          <a:lnTo>
                            <a:pt x="195" y="603"/>
                          </a:lnTo>
                          <a:lnTo>
                            <a:pt x="207" y="654"/>
                          </a:lnTo>
                          <a:lnTo>
                            <a:pt x="216" y="675"/>
                          </a:lnTo>
                          <a:lnTo>
                            <a:pt x="227" y="695"/>
                          </a:lnTo>
                          <a:lnTo>
                            <a:pt x="244" y="716"/>
                          </a:lnTo>
                          <a:lnTo>
                            <a:pt x="268" y="736"/>
                          </a:lnTo>
                          <a:lnTo>
                            <a:pt x="282" y="744"/>
                          </a:lnTo>
                          <a:lnTo>
                            <a:pt x="307" y="749"/>
                          </a:lnTo>
                          <a:lnTo>
                            <a:pt x="324" y="744"/>
                          </a:lnTo>
                          <a:lnTo>
                            <a:pt x="347" y="736"/>
                          </a:lnTo>
                          <a:lnTo>
                            <a:pt x="374" y="711"/>
                          </a:lnTo>
                          <a:lnTo>
                            <a:pt x="392" y="680"/>
                          </a:lnTo>
                          <a:lnTo>
                            <a:pt x="407" y="647"/>
                          </a:lnTo>
                          <a:lnTo>
                            <a:pt x="423" y="592"/>
                          </a:lnTo>
                          <a:lnTo>
                            <a:pt x="437" y="549"/>
                          </a:lnTo>
                          <a:lnTo>
                            <a:pt x="448" y="504"/>
                          </a:lnTo>
                          <a:lnTo>
                            <a:pt x="455" y="475"/>
                          </a:lnTo>
                          <a:lnTo>
                            <a:pt x="462" y="424"/>
                          </a:lnTo>
                          <a:lnTo>
                            <a:pt x="466" y="381"/>
                          </a:lnTo>
                          <a:lnTo>
                            <a:pt x="469" y="353"/>
                          </a:lnTo>
                          <a:lnTo>
                            <a:pt x="466" y="338"/>
                          </a:lnTo>
                          <a:lnTo>
                            <a:pt x="478" y="340"/>
                          </a:lnTo>
                          <a:lnTo>
                            <a:pt x="492" y="334"/>
                          </a:lnTo>
                          <a:lnTo>
                            <a:pt x="505" y="321"/>
                          </a:lnTo>
                          <a:lnTo>
                            <a:pt x="513" y="306"/>
                          </a:lnTo>
                          <a:lnTo>
                            <a:pt x="515" y="290"/>
                          </a:lnTo>
                          <a:lnTo>
                            <a:pt x="511" y="277"/>
                          </a:lnTo>
                          <a:lnTo>
                            <a:pt x="501" y="266"/>
                          </a:lnTo>
                          <a:lnTo>
                            <a:pt x="489" y="264"/>
                          </a:lnTo>
                          <a:lnTo>
                            <a:pt x="475" y="264"/>
                          </a:lnTo>
                          <a:lnTo>
                            <a:pt x="490" y="232"/>
                          </a:lnTo>
                          <a:lnTo>
                            <a:pt x="499" y="182"/>
                          </a:lnTo>
                          <a:lnTo>
                            <a:pt x="501" y="128"/>
                          </a:lnTo>
                          <a:lnTo>
                            <a:pt x="499" y="67"/>
                          </a:lnTo>
                          <a:lnTo>
                            <a:pt x="459" y="24"/>
                          </a:lnTo>
                          <a:lnTo>
                            <a:pt x="422" y="4"/>
                          </a:lnTo>
                          <a:lnTo>
                            <a:pt x="370" y="0"/>
                          </a:lnTo>
                          <a:lnTo>
                            <a:pt x="322" y="12"/>
                          </a:lnTo>
                          <a:lnTo>
                            <a:pt x="285" y="38"/>
                          </a:lnTo>
                          <a:close/>
                        </a:path>
                      </a:pathLst>
                    </a:custGeom>
                    <a:solidFill>
                      <a:srgbClr val="E0A080"/>
                    </a:solidFill>
                    <a:ln w="4763">
                      <a:solidFill>
                        <a:srgbClr val="000000"/>
                      </a:solidFill>
                      <a:prstDash val="solid"/>
                      <a:round/>
                      <a:headEnd/>
                      <a:tailEnd/>
                    </a:ln>
                  </p:spPr>
                  <p:txBody>
                    <a:bodyPr/>
                    <a:lstStyle/>
                    <a:p>
                      <a:endParaRPr lang="zh-CN" altLang="en-US"/>
                    </a:p>
                  </p:txBody>
                </p:sp>
                <p:sp>
                  <p:nvSpPr>
                    <p:cNvPr id="8239" name="Freeform 47"/>
                    <p:cNvSpPr>
                      <a:spLocks/>
                    </p:cNvSpPr>
                    <p:nvPr/>
                  </p:nvSpPr>
                  <p:spPr bwMode="auto">
                    <a:xfrm>
                      <a:off x="2938" y="3046"/>
                      <a:ext cx="32" cy="15"/>
                    </a:xfrm>
                    <a:custGeom>
                      <a:avLst/>
                      <a:gdLst>
                        <a:gd name="T0" fmla="*/ 0 w 96"/>
                        <a:gd name="T1" fmla="*/ 47 h 47"/>
                        <a:gd name="T2" fmla="*/ 21 w 96"/>
                        <a:gd name="T3" fmla="*/ 43 h 47"/>
                        <a:gd name="T4" fmla="*/ 46 w 96"/>
                        <a:gd name="T5" fmla="*/ 34 h 47"/>
                        <a:gd name="T6" fmla="*/ 66 w 96"/>
                        <a:gd name="T7" fmla="*/ 25 h 47"/>
                        <a:gd name="T8" fmla="*/ 84 w 96"/>
                        <a:gd name="T9" fmla="*/ 14 h 47"/>
                        <a:gd name="T10" fmla="*/ 96 w 96"/>
                        <a:gd name="T11" fmla="*/ 0 h 47"/>
                      </a:gdLst>
                      <a:ahLst/>
                      <a:cxnLst>
                        <a:cxn ang="0">
                          <a:pos x="T0" y="T1"/>
                        </a:cxn>
                        <a:cxn ang="0">
                          <a:pos x="T2" y="T3"/>
                        </a:cxn>
                        <a:cxn ang="0">
                          <a:pos x="T4" y="T5"/>
                        </a:cxn>
                        <a:cxn ang="0">
                          <a:pos x="T6" y="T7"/>
                        </a:cxn>
                        <a:cxn ang="0">
                          <a:pos x="T8" y="T9"/>
                        </a:cxn>
                        <a:cxn ang="0">
                          <a:pos x="T10" y="T11"/>
                        </a:cxn>
                      </a:cxnLst>
                      <a:rect l="0" t="0" r="r" b="b"/>
                      <a:pathLst>
                        <a:path w="96" h="47">
                          <a:moveTo>
                            <a:pt x="0" y="47"/>
                          </a:moveTo>
                          <a:lnTo>
                            <a:pt x="21" y="43"/>
                          </a:lnTo>
                          <a:lnTo>
                            <a:pt x="46" y="34"/>
                          </a:lnTo>
                          <a:lnTo>
                            <a:pt x="66" y="25"/>
                          </a:lnTo>
                          <a:lnTo>
                            <a:pt x="84" y="14"/>
                          </a:lnTo>
                          <a:lnTo>
                            <a:pt x="96"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240" name="Group 48"/>
                  <p:cNvGrpSpPr>
                    <a:grpSpLocks/>
                  </p:cNvGrpSpPr>
                  <p:nvPr/>
                </p:nvGrpSpPr>
                <p:grpSpPr bwMode="auto">
                  <a:xfrm>
                    <a:off x="2939" y="2909"/>
                    <a:ext cx="123" cy="104"/>
                    <a:chOff x="2939" y="2909"/>
                    <a:chExt cx="123" cy="104"/>
                  </a:xfrm>
                </p:grpSpPr>
                <p:sp>
                  <p:nvSpPr>
                    <p:cNvPr id="8241" name="Freeform 49"/>
                    <p:cNvSpPr>
                      <a:spLocks/>
                    </p:cNvSpPr>
                    <p:nvPr/>
                  </p:nvSpPr>
                  <p:spPr bwMode="auto">
                    <a:xfrm>
                      <a:off x="2939" y="2909"/>
                      <a:ext cx="123" cy="104"/>
                    </a:xfrm>
                    <a:custGeom>
                      <a:avLst/>
                      <a:gdLst>
                        <a:gd name="T0" fmla="*/ 2 w 371"/>
                        <a:gd name="T1" fmla="*/ 75 h 311"/>
                        <a:gd name="T2" fmla="*/ 17 w 371"/>
                        <a:gd name="T3" fmla="*/ 53 h 311"/>
                        <a:gd name="T4" fmla="*/ 51 w 371"/>
                        <a:gd name="T5" fmla="*/ 33 h 311"/>
                        <a:gd name="T6" fmla="*/ 100 w 371"/>
                        <a:gd name="T7" fmla="*/ 18 h 311"/>
                        <a:gd name="T8" fmla="*/ 140 w 371"/>
                        <a:gd name="T9" fmla="*/ 6 h 311"/>
                        <a:gd name="T10" fmla="*/ 181 w 371"/>
                        <a:gd name="T11" fmla="*/ 6 h 311"/>
                        <a:gd name="T12" fmla="*/ 224 w 371"/>
                        <a:gd name="T13" fmla="*/ 18 h 311"/>
                        <a:gd name="T14" fmla="*/ 259 w 371"/>
                        <a:gd name="T15" fmla="*/ 35 h 311"/>
                        <a:gd name="T16" fmla="*/ 294 w 371"/>
                        <a:gd name="T17" fmla="*/ 57 h 311"/>
                        <a:gd name="T18" fmla="*/ 324 w 371"/>
                        <a:gd name="T19" fmla="*/ 82 h 311"/>
                        <a:gd name="T20" fmla="*/ 343 w 371"/>
                        <a:gd name="T21" fmla="*/ 106 h 311"/>
                        <a:gd name="T22" fmla="*/ 358 w 371"/>
                        <a:gd name="T23" fmla="*/ 134 h 311"/>
                        <a:gd name="T24" fmla="*/ 367 w 371"/>
                        <a:gd name="T25" fmla="*/ 164 h 311"/>
                        <a:gd name="T26" fmla="*/ 368 w 371"/>
                        <a:gd name="T27" fmla="*/ 192 h 311"/>
                        <a:gd name="T28" fmla="*/ 371 w 371"/>
                        <a:gd name="T29" fmla="*/ 227 h 311"/>
                        <a:gd name="T30" fmla="*/ 351 w 371"/>
                        <a:gd name="T31" fmla="*/ 262 h 311"/>
                        <a:gd name="T32" fmla="*/ 328 w 371"/>
                        <a:gd name="T33" fmla="*/ 285 h 311"/>
                        <a:gd name="T34" fmla="*/ 298 w 371"/>
                        <a:gd name="T35" fmla="*/ 303 h 311"/>
                        <a:gd name="T36" fmla="*/ 266 w 371"/>
                        <a:gd name="T37" fmla="*/ 306 h 311"/>
                        <a:gd name="T38" fmla="*/ 258 w 371"/>
                        <a:gd name="T39" fmla="*/ 284 h 311"/>
                        <a:gd name="T40" fmla="*/ 254 w 371"/>
                        <a:gd name="T41" fmla="*/ 256 h 311"/>
                        <a:gd name="T42" fmla="*/ 235 w 371"/>
                        <a:gd name="T43" fmla="*/ 235 h 311"/>
                        <a:gd name="T44" fmla="*/ 219 w 371"/>
                        <a:gd name="T45" fmla="*/ 207 h 311"/>
                        <a:gd name="T46" fmla="*/ 219 w 371"/>
                        <a:gd name="T47" fmla="*/ 168 h 311"/>
                        <a:gd name="T48" fmla="*/ 230 w 371"/>
                        <a:gd name="T49" fmla="*/ 136 h 311"/>
                        <a:gd name="T50" fmla="*/ 243 w 371"/>
                        <a:gd name="T51" fmla="*/ 112 h 311"/>
                        <a:gd name="T52" fmla="*/ 210 w 371"/>
                        <a:gd name="T53" fmla="*/ 121 h 311"/>
                        <a:gd name="T54" fmla="*/ 184 w 371"/>
                        <a:gd name="T55" fmla="*/ 121 h 311"/>
                        <a:gd name="T56" fmla="*/ 164 w 371"/>
                        <a:gd name="T57" fmla="*/ 109 h 311"/>
                        <a:gd name="T58" fmla="*/ 133 w 371"/>
                        <a:gd name="T59" fmla="*/ 105 h 311"/>
                        <a:gd name="T60" fmla="*/ 112 w 371"/>
                        <a:gd name="T61" fmla="*/ 103 h 311"/>
                        <a:gd name="T62" fmla="*/ 72 w 371"/>
                        <a:gd name="T63" fmla="*/ 109 h 311"/>
                        <a:gd name="T64" fmla="*/ 34 w 371"/>
                        <a:gd name="T65" fmla="*/ 108 h 311"/>
                        <a:gd name="T66" fmla="*/ 5 w 371"/>
                        <a:gd name="T67" fmla="*/ 98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11">
                          <a:moveTo>
                            <a:pt x="0" y="85"/>
                          </a:moveTo>
                          <a:lnTo>
                            <a:pt x="2" y="75"/>
                          </a:lnTo>
                          <a:lnTo>
                            <a:pt x="5" y="66"/>
                          </a:lnTo>
                          <a:lnTo>
                            <a:pt x="17" y="53"/>
                          </a:lnTo>
                          <a:lnTo>
                            <a:pt x="32" y="42"/>
                          </a:lnTo>
                          <a:lnTo>
                            <a:pt x="51" y="33"/>
                          </a:lnTo>
                          <a:lnTo>
                            <a:pt x="72" y="25"/>
                          </a:lnTo>
                          <a:lnTo>
                            <a:pt x="100" y="18"/>
                          </a:lnTo>
                          <a:lnTo>
                            <a:pt x="122" y="15"/>
                          </a:lnTo>
                          <a:lnTo>
                            <a:pt x="140" y="6"/>
                          </a:lnTo>
                          <a:lnTo>
                            <a:pt x="158" y="0"/>
                          </a:lnTo>
                          <a:lnTo>
                            <a:pt x="181" y="6"/>
                          </a:lnTo>
                          <a:lnTo>
                            <a:pt x="206" y="12"/>
                          </a:lnTo>
                          <a:lnTo>
                            <a:pt x="224" y="18"/>
                          </a:lnTo>
                          <a:lnTo>
                            <a:pt x="244" y="27"/>
                          </a:lnTo>
                          <a:lnTo>
                            <a:pt x="259" y="35"/>
                          </a:lnTo>
                          <a:lnTo>
                            <a:pt x="277" y="47"/>
                          </a:lnTo>
                          <a:lnTo>
                            <a:pt x="294" y="57"/>
                          </a:lnTo>
                          <a:lnTo>
                            <a:pt x="309" y="70"/>
                          </a:lnTo>
                          <a:lnTo>
                            <a:pt x="324" y="82"/>
                          </a:lnTo>
                          <a:lnTo>
                            <a:pt x="334" y="94"/>
                          </a:lnTo>
                          <a:lnTo>
                            <a:pt x="343" y="106"/>
                          </a:lnTo>
                          <a:lnTo>
                            <a:pt x="352" y="121"/>
                          </a:lnTo>
                          <a:lnTo>
                            <a:pt x="358" y="134"/>
                          </a:lnTo>
                          <a:lnTo>
                            <a:pt x="364" y="147"/>
                          </a:lnTo>
                          <a:lnTo>
                            <a:pt x="367" y="164"/>
                          </a:lnTo>
                          <a:lnTo>
                            <a:pt x="363" y="181"/>
                          </a:lnTo>
                          <a:lnTo>
                            <a:pt x="368" y="192"/>
                          </a:lnTo>
                          <a:lnTo>
                            <a:pt x="371" y="211"/>
                          </a:lnTo>
                          <a:lnTo>
                            <a:pt x="371" y="227"/>
                          </a:lnTo>
                          <a:lnTo>
                            <a:pt x="365" y="240"/>
                          </a:lnTo>
                          <a:lnTo>
                            <a:pt x="351" y="262"/>
                          </a:lnTo>
                          <a:lnTo>
                            <a:pt x="338" y="275"/>
                          </a:lnTo>
                          <a:lnTo>
                            <a:pt x="328" y="285"/>
                          </a:lnTo>
                          <a:lnTo>
                            <a:pt x="314" y="296"/>
                          </a:lnTo>
                          <a:lnTo>
                            <a:pt x="298" y="303"/>
                          </a:lnTo>
                          <a:lnTo>
                            <a:pt x="280" y="311"/>
                          </a:lnTo>
                          <a:lnTo>
                            <a:pt x="266" y="306"/>
                          </a:lnTo>
                          <a:lnTo>
                            <a:pt x="253" y="301"/>
                          </a:lnTo>
                          <a:lnTo>
                            <a:pt x="258" y="284"/>
                          </a:lnTo>
                          <a:lnTo>
                            <a:pt x="257" y="269"/>
                          </a:lnTo>
                          <a:lnTo>
                            <a:pt x="254" y="256"/>
                          </a:lnTo>
                          <a:lnTo>
                            <a:pt x="248" y="243"/>
                          </a:lnTo>
                          <a:lnTo>
                            <a:pt x="235" y="235"/>
                          </a:lnTo>
                          <a:lnTo>
                            <a:pt x="224" y="224"/>
                          </a:lnTo>
                          <a:lnTo>
                            <a:pt x="219" y="207"/>
                          </a:lnTo>
                          <a:lnTo>
                            <a:pt x="218" y="189"/>
                          </a:lnTo>
                          <a:lnTo>
                            <a:pt x="219" y="168"/>
                          </a:lnTo>
                          <a:lnTo>
                            <a:pt x="223" y="151"/>
                          </a:lnTo>
                          <a:lnTo>
                            <a:pt x="230" y="136"/>
                          </a:lnTo>
                          <a:lnTo>
                            <a:pt x="237" y="123"/>
                          </a:lnTo>
                          <a:lnTo>
                            <a:pt x="243" y="112"/>
                          </a:lnTo>
                          <a:lnTo>
                            <a:pt x="230" y="116"/>
                          </a:lnTo>
                          <a:lnTo>
                            <a:pt x="210" y="121"/>
                          </a:lnTo>
                          <a:lnTo>
                            <a:pt x="198" y="122"/>
                          </a:lnTo>
                          <a:lnTo>
                            <a:pt x="184" y="121"/>
                          </a:lnTo>
                          <a:lnTo>
                            <a:pt x="172" y="116"/>
                          </a:lnTo>
                          <a:lnTo>
                            <a:pt x="164" y="109"/>
                          </a:lnTo>
                          <a:lnTo>
                            <a:pt x="149" y="108"/>
                          </a:lnTo>
                          <a:lnTo>
                            <a:pt x="133" y="105"/>
                          </a:lnTo>
                          <a:lnTo>
                            <a:pt x="125" y="99"/>
                          </a:lnTo>
                          <a:lnTo>
                            <a:pt x="112" y="103"/>
                          </a:lnTo>
                          <a:lnTo>
                            <a:pt x="93" y="108"/>
                          </a:lnTo>
                          <a:lnTo>
                            <a:pt x="72" y="109"/>
                          </a:lnTo>
                          <a:lnTo>
                            <a:pt x="52" y="110"/>
                          </a:lnTo>
                          <a:lnTo>
                            <a:pt x="34" y="108"/>
                          </a:lnTo>
                          <a:lnTo>
                            <a:pt x="17" y="104"/>
                          </a:lnTo>
                          <a:lnTo>
                            <a:pt x="5" y="98"/>
                          </a:lnTo>
                          <a:lnTo>
                            <a:pt x="0" y="85"/>
                          </a:lnTo>
                          <a:close/>
                        </a:path>
                      </a:pathLst>
                    </a:custGeom>
                    <a:solidFill>
                      <a:srgbClr val="A04000"/>
                    </a:solidFill>
                    <a:ln w="4763">
                      <a:solidFill>
                        <a:srgbClr val="000000"/>
                      </a:solidFill>
                      <a:prstDash val="solid"/>
                      <a:round/>
                      <a:headEnd/>
                      <a:tailEnd/>
                    </a:ln>
                  </p:spPr>
                  <p:txBody>
                    <a:bodyPr/>
                    <a:lstStyle/>
                    <a:p>
                      <a:endParaRPr lang="zh-CN" altLang="en-US"/>
                    </a:p>
                  </p:txBody>
                </p:sp>
                <p:grpSp>
                  <p:nvGrpSpPr>
                    <p:cNvPr id="8242" name="Group 50"/>
                    <p:cNvGrpSpPr>
                      <a:grpSpLocks/>
                    </p:cNvGrpSpPr>
                    <p:nvPr/>
                  </p:nvGrpSpPr>
                  <p:grpSpPr bwMode="auto">
                    <a:xfrm>
                      <a:off x="2979" y="2934"/>
                      <a:ext cx="51" cy="65"/>
                      <a:chOff x="2979" y="2934"/>
                      <a:chExt cx="51" cy="65"/>
                    </a:xfrm>
                  </p:grpSpPr>
                  <p:grpSp>
                    <p:nvGrpSpPr>
                      <p:cNvPr id="8243" name="Group 51"/>
                      <p:cNvGrpSpPr>
                        <a:grpSpLocks/>
                      </p:cNvGrpSpPr>
                      <p:nvPr/>
                    </p:nvGrpSpPr>
                    <p:grpSpPr bwMode="auto">
                      <a:xfrm>
                        <a:off x="2980" y="2936"/>
                        <a:ext cx="50" cy="63"/>
                        <a:chOff x="2980" y="2936"/>
                        <a:chExt cx="50" cy="63"/>
                      </a:xfrm>
                    </p:grpSpPr>
                    <p:sp>
                      <p:nvSpPr>
                        <p:cNvPr id="8244" name="Freeform 52"/>
                        <p:cNvSpPr>
                          <a:spLocks/>
                        </p:cNvSpPr>
                        <p:nvPr/>
                      </p:nvSpPr>
                      <p:spPr bwMode="auto">
                        <a:xfrm>
                          <a:off x="3012" y="2936"/>
                          <a:ext cx="18" cy="18"/>
                        </a:xfrm>
                        <a:custGeom>
                          <a:avLst/>
                          <a:gdLst>
                            <a:gd name="T0" fmla="*/ 0 w 55"/>
                            <a:gd name="T1" fmla="*/ 36 h 55"/>
                            <a:gd name="T2" fmla="*/ 20 w 55"/>
                            <a:gd name="T3" fmla="*/ 25 h 55"/>
                            <a:gd name="T4" fmla="*/ 29 w 55"/>
                            <a:gd name="T5" fmla="*/ 16 h 55"/>
                            <a:gd name="T6" fmla="*/ 27 w 55"/>
                            <a:gd name="T7" fmla="*/ 8 h 55"/>
                            <a:gd name="T8" fmla="*/ 24 w 55"/>
                            <a:gd name="T9" fmla="*/ 0 h 55"/>
                            <a:gd name="T10" fmla="*/ 32 w 55"/>
                            <a:gd name="T11" fmla="*/ 4 h 55"/>
                            <a:gd name="T12" fmla="*/ 36 w 55"/>
                            <a:gd name="T13" fmla="*/ 11 h 55"/>
                            <a:gd name="T14" fmla="*/ 35 w 55"/>
                            <a:gd name="T15" fmla="*/ 18 h 55"/>
                            <a:gd name="T16" fmla="*/ 30 w 55"/>
                            <a:gd name="T17" fmla="*/ 27 h 55"/>
                            <a:gd name="T18" fmla="*/ 44 w 55"/>
                            <a:gd name="T19" fmla="*/ 27 h 55"/>
                            <a:gd name="T20" fmla="*/ 55 w 55"/>
                            <a:gd name="T21" fmla="*/ 40 h 55"/>
                            <a:gd name="T22" fmla="*/ 48 w 55"/>
                            <a:gd name="T23" fmla="*/ 36 h 55"/>
                            <a:gd name="T24" fmla="*/ 41 w 55"/>
                            <a:gd name="T25" fmla="*/ 34 h 55"/>
                            <a:gd name="T26" fmla="*/ 36 w 55"/>
                            <a:gd name="T27" fmla="*/ 36 h 55"/>
                            <a:gd name="T28" fmla="*/ 38 w 55"/>
                            <a:gd name="T29" fmla="*/ 43 h 55"/>
                            <a:gd name="T30" fmla="*/ 32 w 55"/>
                            <a:gd name="T31" fmla="*/ 50 h 55"/>
                            <a:gd name="T32" fmla="*/ 25 w 55"/>
                            <a:gd name="T33" fmla="*/ 55 h 55"/>
                            <a:gd name="T34" fmla="*/ 32 w 55"/>
                            <a:gd name="T35" fmla="*/ 43 h 55"/>
                            <a:gd name="T36" fmla="*/ 31 w 55"/>
                            <a:gd name="T37" fmla="*/ 35 h 55"/>
                            <a:gd name="T38" fmla="*/ 26 w 55"/>
                            <a:gd name="T39" fmla="*/ 32 h 55"/>
                            <a:gd name="T40" fmla="*/ 20 w 55"/>
                            <a:gd name="T41" fmla="*/ 34 h 55"/>
                            <a:gd name="T42" fmla="*/ 7 w 55"/>
                            <a:gd name="T43" fmla="*/ 48 h 55"/>
                            <a:gd name="T44" fmla="*/ 15 w 55"/>
                            <a:gd name="T45" fmla="*/ 33 h 55"/>
                            <a:gd name="T46" fmla="*/ 0 w 55"/>
                            <a:gd name="T47"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 h="55">
                              <a:moveTo>
                                <a:pt x="0" y="36"/>
                              </a:moveTo>
                              <a:lnTo>
                                <a:pt x="20" y="25"/>
                              </a:lnTo>
                              <a:lnTo>
                                <a:pt x="29" y="16"/>
                              </a:lnTo>
                              <a:lnTo>
                                <a:pt x="27" y="8"/>
                              </a:lnTo>
                              <a:lnTo>
                                <a:pt x="24" y="0"/>
                              </a:lnTo>
                              <a:lnTo>
                                <a:pt x="32" y="4"/>
                              </a:lnTo>
                              <a:lnTo>
                                <a:pt x="36" y="11"/>
                              </a:lnTo>
                              <a:lnTo>
                                <a:pt x="35" y="18"/>
                              </a:lnTo>
                              <a:lnTo>
                                <a:pt x="30" y="27"/>
                              </a:lnTo>
                              <a:lnTo>
                                <a:pt x="44" y="27"/>
                              </a:lnTo>
                              <a:lnTo>
                                <a:pt x="55" y="40"/>
                              </a:lnTo>
                              <a:lnTo>
                                <a:pt x="48" y="36"/>
                              </a:lnTo>
                              <a:lnTo>
                                <a:pt x="41" y="34"/>
                              </a:lnTo>
                              <a:lnTo>
                                <a:pt x="36" y="36"/>
                              </a:lnTo>
                              <a:lnTo>
                                <a:pt x="38" y="43"/>
                              </a:lnTo>
                              <a:lnTo>
                                <a:pt x="32" y="50"/>
                              </a:lnTo>
                              <a:lnTo>
                                <a:pt x="25" y="55"/>
                              </a:lnTo>
                              <a:lnTo>
                                <a:pt x="32" y="43"/>
                              </a:lnTo>
                              <a:lnTo>
                                <a:pt x="31" y="35"/>
                              </a:lnTo>
                              <a:lnTo>
                                <a:pt x="26" y="32"/>
                              </a:lnTo>
                              <a:lnTo>
                                <a:pt x="20" y="34"/>
                              </a:lnTo>
                              <a:lnTo>
                                <a:pt x="7" y="48"/>
                              </a:lnTo>
                              <a:lnTo>
                                <a:pt x="15" y="33"/>
                              </a:lnTo>
                              <a:lnTo>
                                <a:pt x="0" y="36"/>
                              </a:lnTo>
                              <a:close/>
                            </a:path>
                          </a:pathLst>
                        </a:custGeom>
                        <a:solidFill>
                          <a:srgbClr val="604020"/>
                        </a:solidFill>
                        <a:ln w="4763">
                          <a:solidFill>
                            <a:srgbClr val="000000"/>
                          </a:solidFill>
                          <a:prstDash val="solid"/>
                          <a:round/>
                          <a:headEnd/>
                          <a:tailEnd/>
                        </a:ln>
                      </p:spPr>
                      <p:txBody>
                        <a:bodyPr/>
                        <a:lstStyle/>
                        <a:p>
                          <a:endParaRPr lang="zh-CN" altLang="en-US"/>
                        </a:p>
                      </p:txBody>
                    </p:sp>
                    <p:sp>
                      <p:nvSpPr>
                        <p:cNvPr id="8245" name="Freeform 53"/>
                        <p:cNvSpPr>
                          <a:spLocks/>
                        </p:cNvSpPr>
                        <p:nvPr/>
                      </p:nvSpPr>
                      <p:spPr bwMode="auto">
                        <a:xfrm>
                          <a:off x="3021" y="2981"/>
                          <a:ext cx="7" cy="18"/>
                        </a:xfrm>
                        <a:custGeom>
                          <a:avLst/>
                          <a:gdLst>
                            <a:gd name="T0" fmla="*/ 0 w 22"/>
                            <a:gd name="T1" fmla="*/ 25 h 53"/>
                            <a:gd name="T2" fmla="*/ 8 w 22"/>
                            <a:gd name="T3" fmla="*/ 25 h 53"/>
                            <a:gd name="T4" fmla="*/ 16 w 22"/>
                            <a:gd name="T5" fmla="*/ 21 h 53"/>
                            <a:gd name="T6" fmla="*/ 19 w 22"/>
                            <a:gd name="T7" fmla="*/ 11 h 53"/>
                            <a:gd name="T8" fmla="*/ 22 w 22"/>
                            <a:gd name="T9" fmla="*/ 0 h 53"/>
                            <a:gd name="T10" fmla="*/ 21 w 22"/>
                            <a:gd name="T11" fmla="*/ 13 h 53"/>
                            <a:gd name="T12" fmla="*/ 19 w 22"/>
                            <a:gd name="T13" fmla="*/ 23 h 53"/>
                            <a:gd name="T14" fmla="*/ 16 w 22"/>
                            <a:gd name="T15" fmla="*/ 30 h 53"/>
                            <a:gd name="T16" fmla="*/ 10 w 22"/>
                            <a:gd name="T17" fmla="*/ 34 h 53"/>
                            <a:gd name="T18" fmla="*/ 9 w 22"/>
                            <a:gd name="T19" fmla="*/ 40 h 53"/>
                            <a:gd name="T20" fmla="*/ 9 w 22"/>
                            <a:gd name="T21" fmla="*/ 47 h 53"/>
                            <a:gd name="T22" fmla="*/ 21 w 22"/>
                            <a:gd name="T23" fmla="*/ 47 h 53"/>
                            <a:gd name="T24" fmla="*/ 7 w 22"/>
                            <a:gd name="T25" fmla="*/ 53 h 53"/>
                            <a:gd name="T26" fmla="*/ 5 w 22"/>
                            <a:gd name="T27" fmla="*/ 41 h 53"/>
                            <a:gd name="T28" fmla="*/ 0 w 22"/>
                            <a:gd name="T29" fmla="*/ 2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 h="53">
                              <a:moveTo>
                                <a:pt x="0" y="25"/>
                              </a:moveTo>
                              <a:lnTo>
                                <a:pt x="8" y="25"/>
                              </a:lnTo>
                              <a:lnTo>
                                <a:pt x="16" y="21"/>
                              </a:lnTo>
                              <a:lnTo>
                                <a:pt x="19" y="11"/>
                              </a:lnTo>
                              <a:lnTo>
                                <a:pt x="22" y="0"/>
                              </a:lnTo>
                              <a:lnTo>
                                <a:pt x="21" y="13"/>
                              </a:lnTo>
                              <a:lnTo>
                                <a:pt x="19" y="23"/>
                              </a:lnTo>
                              <a:lnTo>
                                <a:pt x="16" y="30"/>
                              </a:lnTo>
                              <a:lnTo>
                                <a:pt x="10" y="34"/>
                              </a:lnTo>
                              <a:lnTo>
                                <a:pt x="9" y="40"/>
                              </a:lnTo>
                              <a:lnTo>
                                <a:pt x="9" y="47"/>
                              </a:lnTo>
                              <a:lnTo>
                                <a:pt x="21" y="47"/>
                              </a:lnTo>
                              <a:lnTo>
                                <a:pt x="7" y="53"/>
                              </a:lnTo>
                              <a:lnTo>
                                <a:pt x="5" y="41"/>
                              </a:lnTo>
                              <a:lnTo>
                                <a:pt x="0" y="25"/>
                              </a:lnTo>
                              <a:close/>
                            </a:path>
                          </a:pathLst>
                        </a:custGeom>
                        <a:solidFill>
                          <a:srgbClr val="604020"/>
                        </a:solidFill>
                        <a:ln w="4763">
                          <a:solidFill>
                            <a:srgbClr val="000000"/>
                          </a:solidFill>
                          <a:prstDash val="solid"/>
                          <a:round/>
                          <a:headEnd/>
                          <a:tailEnd/>
                        </a:ln>
                      </p:spPr>
                      <p:txBody>
                        <a:bodyPr/>
                        <a:lstStyle/>
                        <a:p>
                          <a:endParaRPr lang="zh-CN" altLang="en-US"/>
                        </a:p>
                      </p:txBody>
                    </p:sp>
                    <p:sp>
                      <p:nvSpPr>
                        <p:cNvPr id="8246" name="Freeform 54"/>
                        <p:cNvSpPr>
                          <a:spLocks/>
                        </p:cNvSpPr>
                        <p:nvPr/>
                      </p:nvSpPr>
                      <p:spPr bwMode="auto">
                        <a:xfrm>
                          <a:off x="2980" y="2942"/>
                          <a:ext cx="12" cy="1"/>
                        </a:xfrm>
                        <a:custGeom>
                          <a:avLst/>
                          <a:gdLst>
                            <a:gd name="T0" fmla="*/ 13 w 36"/>
                            <a:gd name="T1" fmla="*/ 1 h 3"/>
                            <a:gd name="T2" fmla="*/ 20 w 36"/>
                            <a:gd name="T3" fmla="*/ 1 h 3"/>
                            <a:gd name="T4" fmla="*/ 36 w 36"/>
                            <a:gd name="T5" fmla="*/ 0 h 3"/>
                            <a:gd name="T6" fmla="*/ 25 w 36"/>
                            <a:gd name="T7" fmla="*/ 3 h 3"/>
                            <a:gd name="T8" fmla="*/ 15 w 36"/>
                            <a:gd name="T9" fmla="*/ 3 h 3"/>
                            <a:gd name="T10" fmla="*/ 8 w 36"/>
                            <a:gd name="T11" fmla="*/ 3 h 3"/>
                            <a:gd name="T12" fmla="*/ 0 w 36"/>
                            <a:gd name="T13" fmla="*/ 1 h 3"/>
                            <a:gd name="T14" fmla="*/ 13 w 36"/>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
                              <a:moveTo>
                                <a:pt x="13" y="1"/>
                              </a:moveTo>
                              <a:lnTo>
                                <a:pt x="20" y="1"/>
                              </a:lnTo>
                              <a:lnTo>
                                <a:pt x="36" y="0"/>
                              </a:lnTo>
                              <a:lnTo>
                                <a:pt x="25" y="3"/>
                              </a:lnTo>
                              <a:lnTo>
                                <a:pt x="15" y="3"/>
                              </a:lnTo>
                              <a:lnTo>
                                <a:pt x="8" y="3"/>
                              </a:lnTo>
                              <a:lnTo>
                                <a:pt x="0" y="1"/>
                              </a:lnTo>
                              <a:lnTo>
                                <a:pt x="13" y="1"/>
                              </a:lnTo>
                              <a:close/>
                            </a:path>
                          </a:pathLst>
                        </a:custGeom>
                        <a:solidFill>
                          <a:srgbClr val="604020"/>
                        </a:solidFill>
                        <a:ln w="4763">
                          <a:solidFill>
                            <a:srgbClr val="000000"/>
                          </a:solidFill>
                          <a:prstDash val="solid"/>
                          <a:round/>
                          <a:headEnd/>
                          <a:tailEnd/>
                        </a:ln>
                      </p:spPr>
                      <p:txBody>
                        <a:bodyPr/>
                        <a:lstStyle/>
                        <a:p>
                          <a:endParaRPr lang="zh-CN" altLang="en-US"/>
                        </a:p>
                      </p:txBody>
                    </p:sp>
                  </p:grpSp>
                  <p:sp>
                    <p:nvSpPr>
                      <p:cNvPr id="8247" name="Freeform 55"/>
                      <p:cNvSpPr>
                        <a:spLocks/>
                      </p:cNvSpPr>
                      <p:nvPr/>
                    </p:nvSpPr>
                    <p:spPr bwMode="auto">
                      <a:xfrm>
                        <a:off x="2979" y="2934"/>
                        <a:ext cx="8" cy="7"/>
                      </a:xfrm>
                      <a:custGeom>
                        <a:avLst/>
                        <a:gdLst>
                          <a:gd name="T0" fmla="*/ 0 w 23"/>
                          <a:gd name="T1" fmla="*/ 23 h 23"/>
                          <a:gd name="T2" fmla="*/ 7 w 23"/>
                          <a:gd name="T3" fmla="*/ 23 h 23"/>
                          <a:gd name="T4" fmla="*/ 14 w 23"/>
                          <a:gd name="T5" fmla="*/ 19 h 23"/>
                          <a:gd name="T6" fmla="*/ 17 w 23"/>
                          <a:gd name="T7" fmla="*/ 11 h 23"/>
                          <a:gd name="T8" fmla="*/ 23 w 23"/>
                          <a:gd name="T9" fmla="*/ 0 h 23"/>
                          <a:gd name="T10" fmla="*/ 9 w 23"/>
                          <a:gd name="T11" fmla="*/ 18 h 23"/>
                          <a:gd name="T12" fmla="*/ 0 w 23"/>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23" h="23">
                            <a:moveTo>
                              <a:pt x="0" y="23"/>
                            </a:moveTo>
                            <a:lnTo>
                              <a:pt x="7" y="23"/>
                            </a:lnTo>
                            <a:lnTo>
                              <a:pt x="14" y="19"/>
                            </a:lnTo>
                            <a:lnTo>
                              <a:pt x="17" y="11"/>
                            </a:lnTo>
                            <a:lnTo>
                              <a:pt x="23" y="0"/>
                            </a:lnTo>
                            <a:lnTo>
                              <a:pt x="9" y="18"/>
                            </a:lnTo>
                            <a:lnTo>
                              <a:pt x="0" y="23"/>
                            </a:lnTo>
                            <a:close/>
                          </a:path>
                        </a:pathLst>
                      </a:custGeom>
                      <a:solidFill>
                        <a:srgbClr val="604020"/>
                      </a:solidFill>
                      <a:ln w="4763">
                        <a:solidFill>
                          <a:srgbClr val="000000"/>
                        </a:solidFill>
                        <a:prstDash val="solid"/>
                        <a:round/>
                        <a:headEnd/>
                        <a:tailEnd/>
                      </a:ln>
                    </p:spPr>
                    <p:txBody>
                      <a:bodyPr/>
                      <a:lstStyle/>
                      <a:p>
                        <a:endParaRPr lang="zh-CN" altLang="en-US"/>
                      </a:p>
                    </p:txBody>
                  </p:sp>
                </p:grpSp>
              </p:grpSp>
            </p:grpSp>
            <p:grpSp>
              <p:nvGrpSpPr>
                <p:cNvPr id="8248" name="Group 56"/>
                <p:cNvGrpSpPr>
                  <a:grpSpLocks/>
                </p:cNvGrpSpPr>
                <p:nvPr/>
              </p:nvGrpSpPr>
              <p:grpSpPr bwMode="auto">
                <a:xfrm>
                  <a:off x="2952" y="2959"/>
                  <a:ext cx="47" cy="136"/>
                  <a:chOff x="2952" y="2959"/>
                  <a:chExt cx="47" cy="136"/>
                </a:xfrm>
              </p:grpSpPr>
              <p:grpSp>
                <p:nvGrpSpPr>
                  <p:cNvPr id="8249" name="Group 57"/>
                  <p:cNvGrpSpPr>
                    <a:grpSpLocks/>
                  </p:cNvGrpSpPr>
                  <p:nvPr/>
                </p:nvGrpSpPr>
                <p:grpSpPr bwMode="auto">
                  <a:xfrm>
                    <a:off x="2952" y="2959"/>
                    <a:ext cx="42" cy="53"/>
                    <a:chOff x="2952" y="2959"/>
                    <a:chExt cx="42" cy="53"/>
                  </a:xfrm>
                </p:grpSpPr>
                <p:grpSp>
                  <p:nvGrpSpPr>
                    <p:cNvPr id="8250" name="Group 58"/>
                    <p:cNvGrpSpPr>
                      <a:grpSpLocks/>
                    </p:cNvGrpSpPr>
                    <p:nvPr/>
                  </p:nvGrpSpPr>
                  <p:grpSpPr bwMode="auto">
                    <a:xfrm>
                      <a:off x="2952" y="2959"/>
                      <a:ext cx="42" cy="8"/>
                      <a:chOff x="2952" y="2959"/>
                      <a:chExt cx="42" cy="8"/>
                    </a:xfrm>
                  </p:grpSpPr>
                  <p:sp>
                    <p:nvSpPr>
                      <p:cNvPr id="8251" name="Freeform 59"/>
                      <p:cNvSpPr>
                        <a:spLocks/>
                      </p:cNvSpPr>
                      <p:nvPr/>
                    </p:nvSpPr>
                    <p:spPr bwMode="auto">
                      <a:xfrm>
                        <a:off x="2975" y="2959"/>
                        <a:ext cx="19" cy="8"/>
                      </a:xfrm>
                      <a:custGeom>
                        <a:avLst/>
                        <a:gdLst>
                          <a:gd name="T0" fmla="*/ 0 w 56"/>
                          <a:gd name="T1" fmla="*/ 5 h 22"/>
                          <a:gd name="T2" fmla="*/ 13 w 56"/>
                          <a:gd name="T3" fmla="*/ 0 h 22"/>
                          <a:gd name="T4" fmla="*/ 26 w 56"/>
                          <a:gd name="T5" fmla="*/ 1 h 22"/>
                          <a:gd name="T6" fmla="*/ 38 w 56"/>
                          <a:gd name="T7" fmla="*/ 6 h 22"/>
                          <a:gd name="T8" fmla="*/ 49 w 56"/>
                          <a:gd name="T9" fmla="*/ 12 h 22"/>
                          <a:gd name="T10" fmla="*/ 56 w 56"/>
                          <a:gd name="T11" fmla="*/ 22 h 22"/>
                        </a:gdLst>
                        <a:ahLst/>
                        <a:cxnLst>
                          <a:cxn ang="0">
                            <a:pos x="T0" y="T1"/>
                          </a:cxn>
                          <a:cxn ang="0">
                            <a:pos x="T2" y="T3"/>
                          </a:cxn>
                          <a:cxn ang="0">
                            <a:pos x="T4" y="T5"/>
                          </a:cxn>
                          <a:cxn ang="0">
                            <a:pos x="T6" y="T7"/>
                          </a:cxn>
                          <a:cxn ang="0">
                            <a:pos x="T8" y="T9"/>
                          </a:cxn>
                          <a:cxn ang="0">
                            <a:pos x="T10" y="T11"/>
                          </a:cxn>
                        </a:cxnLst>
                        <a:rect l="0" t="0" r="r" b="b"/>
                        <a:pathLst>
                          <a:path w="56" h="22">
                            <a:moveTo>
                              <a:pt x="0" y="5"/>
                            </a:moveTo>
                            <a:lnTo>
                              <a:pt x="13" y="0"/>
                            </a:lnTo>
                            <a:lnTo>
                              <a:pt x="26" y="1"/>
                            </a:lnTo>
                            <a:lnTo>
                              <a:pt x="38" y="6"/>
                            </a:lnTo>
                            <a:lnTo>
                              <a:pt x="49" y="12"/>
                            </a:lnTo>
                            <a:lnTo>
                              <a:pt x="56" y="22"/>
                            </a:lnTo>
                          </a:path>
                        </a:pathLst>
                      </a:custGeom>
                      <a:noFill/>
                      <a:ln w="4763">
                        <a:solidFill>
                          <a:srgbClr val="60402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52" name="Freeform 60"/>
                      <p:cNvSpPr>
                        <a:spLocks/>
                      </p:cNvSpPr>
                      <p:nvPr/>
                    </p:nvSpPr>
                    <p:spPr bwMode="auto">
                      <a:xfrm>
                        <a:off x="2952" y="2959"/>
                        <a:ext cx="15" cy="6"/>
                      </a:xfrm>
                      <a:custGeom>
                        <a:avLst/>
                        <a:gdLst>
                          <a:gd name="T0" fmla="*/ 0 w 45"/>
                          <a:gd name="T1" fmla="*/ 16 h 16"/>
                          <a:gd name="T2" fmla="*/ 8 w 45"/>
                          <a:gd name="T3" fmla="*/ 8 h 16"/>
                          <a:gd name="T4" fmla="*/ 19 w 45"/>
                          <a:gd name="T5" fmla="*/ 3 h 16"/>
                          <a:gd name="T6" fmla="*/ 32 w 45"/>
                          <a:gd name="T7" fmla="*/ 0 h 16"/>
                          <a:gd name="T8" fmla="*/ 45 w 45"/>
                          <a:gd name="T9" fmla="*/ 2 h 16"/>
                        </a:gdLst>
                        <a:ahLst/>
                        <a:cxnLst>
                          <a:cxn ang="0">
                            <a:pos x="T0" y="T1"/>
                          </a:cxn>
                          <a:cxn ang="0">
                            <a:pos x="T2" y="T3"/>
                          </a:cxn>
                          <a:cxn ang="0">
                            <a:pos x="T4" y="T5"/>
                          </a:cxn>
                          <a:cxn ang="0">
                            <a:pos x="T6" y="T7"/>
                          </a:cxn>
                          <a:cxn ang="0">
                            <a:pos x="T8" y="T9"/>
                          </a:cxn>
                        </a:cxnLst>
                        <a:rect l="0" t="0" r="r" b="b"/>
                        <a:pathLst>
                          <a:path w="45" h="16">
                            <a:moveTo>
                              <a:pt x="0" y="16"/>
                            </a:moveTo>
                            <a:lnTo>
                              <a:pt x="8" y="8"/>
                            </a:lnTo>
                            <a:lnTo>
                              <a:pt x="19" y="3"/>
                            </a:lnTo>
                            <a:lnTo>
                              <a:pt x="32" y="0"/>
                            </a:lnTo>
                            <a:lnTo>
                              <a:pt x="45" y="2"/>
                            </a:lnTo>
                          </a:path>
                        </a:pathLst>
                      </a:custGeom>
                      <a:noFill/>
                      <a:ln w="4763">
                        <a:solidFill>
                          <a:srgbClr val="60402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253" name="Group 61"/>
                    <p:cNvGrpSpPr>
                      <a:grpSpLocks/>
                    </p:cNvGrpSpPr>
                    <p:nvPr/>
                  </p:nvGrpSpPr>
                  <p:grpSpPr bwMode="auto">
                    <a:xfrm>
                      <a:off x="2953" y="2965"/>
                      <a:ext cx="38" cy="47"/>
                      <a:chOff x="2953" y="2965"/>
                      <a:chExt cx="38" cy="47"/>
                    </a:xfrm>
                  </p:grpSpPr>
                  <p:sp>
                    <p:nvSpPr>
                      <p:cNvPr id="8254" name="Oval 62"/>
                      <p:cNvSpPr>
                        <a:spLocks noChangeArrowheads="1"/>
                      </p:cNvSpPr>
                      <p:nvPr/>
                    </p:nvSpPr>
                    <p:spPr bwMode="auto">
                      <a:xfrm>
                        <a:off x="2953" y="2965"/>
                        <a:ext cx="14" cy="4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5" name="Oval 63"/>
                      <p:cNvSpPr>
                        <a:spLocks noChangeArrowheads="1"/>
                      </p:cNvSpPr>
                      <p:nvPr/>
                    </p:nvSpPr>
                    <p:spPr bwMode="auto">
                      <a:xfrm>
                        <a:off x="2977" y="2965"/>
                        <a:ext cx="14" cy="4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8256" name="Group 64"/>
                  <p:cNvGrpSpPr>
                    <a:grpSpLocks/>
                  </p:cNvGrpSpPr>
                  <p:nvPr/>
                </p:nvGrpSpPr>
                <p:grpSpPr bwMode="auto">
                  <a:xfrm>
                    <a:off x="2956" y="3047"/>
                    <a:ext cx="43" cy="48"/>
                    <a:chOff x="2956" y="3047"/>
                    <a:chExt cx="43" cy="48"/>
                  </a:xfrm>
                </p:grpSpPr>
                <p:sp>
                  <p:nvSpPr>
                    <p:cNvPr id="8257" name="Freeform 65"/>
                    <p:cNvSpPr>
                      <a:spLocks/>
                    </p:cNvSpPr>
                    <p:nvPr/>
                  </p:nvSpPr>
                  <p:spPr bwMode="auto">
                    <a:xfrm>
                      <a:off x="2988" y="3047"/>
                      <a:ext cx="11" cy="48"/>
                    </a:xfrm>
                    <a:custGeom>
                      <a:avLst/>
                      <a:gdLst>
                        <a:gd name="T0" fmla="*/ 24 w 32"/>
                        <a:gd name="T1" fmla="*/ 0 h 145"/>
                        <a:gd name="T2" fmla="*/ 17 w 32"/>
                        <a:gd name="T3" fmla="*/ 13 h 145"/>
                        <a:gd name="T4" fmla="*/ 7 w 32"/>
                        <a:gd name="T5" fmla="*/ 34 h 145"/>
                        <a:gd name="T6" fmla="*/ 2 w 32"/>
                        <a:gd name="T7" fmla="*/ 53 h 145"/>
                        <a:gd name="T8" fmla="*/ 0 w 32"/>
                        <a:gd name="T9" fmla="*/ 78 h 145"/>
                        <a:gd name="T10" fmla="*/ 1 w 32"/>
                        <a:gd name="T11" fmla="*/ 101 h 145"/>
                        <a:gd name="T12" fmla="*/ 10 w 32"/>
                        <a:gd name="T13" fmla="*/ 117 h 145"/>
                        <a:gd name="T14" fmla="*/ 20 w 32"/>
                        <a:gd name="T15" fmla="*/ 131 h 145"/>
                        <a:gd name="T16" fmla="*/ 32 w 32"/>
                        <a:gd name="T1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45">
                          <a:moveTo>
                            <a:pt x="24" y="0"/>
                          </a:moveTo>
                          <a:lnTo>
                            <a:pt x="17" y="13"/>
                          </a:lnTo>
                          <a:lnTo>
                            <a:pt x="7" y="34"/>
                          </a:lnTo>
                          <a:lnTo>
                            <a:pt x="2" y="53"/>
                          </a:lnTo>
                          <a:lnTo>
                            <a:pt x="0" y="78"/>
                          </a:lnTo>
                          <a:lnTo>
                            <a:pt x="1" y="101"/>
                          </a:lnTo>
                          <a:lnTo>
                            <a:pt x="10" y="117"/>
                          </a:lnTo>
                          <a:lnTo>
                            <a:pt x="20" y="131"/>
                          </a:lnTo>
                          <a:lnTo>
                            <a:pt x="32" y="145"/>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58" name="Freeform 66"/>
                    <p:cNvSpPr>
                      <a:spLocks/>
                    </p:cNvSpPr>
                    <p:nvPr/>
                  </p:nvSpPr>
                  <p:spPr bwMode="auto">
                    <a:xfrm>
                      <a:off x="2956" y="3065"/>
                      <a:ext cx="34" cy="20"/>
                    </a:xfrm>
                    <a:custGeom>
                      <a:avLst/>
                      <a:gdLst>
                        <a:gd name="T0" fmla="*/ 0 w 103"/>
                        <a:gd name="T1" fmla="*/ 3 h 62"/>
                        <a:gd name="T2" fmla="*/ 12 w 103"/>
                        <a:gd name="T3" fmla="*/ 32 h 62"/>
                        <a:gd name="T4" fmla="*/ 10 w 103"/>
                        <a:gd name="T5" fmla="*/ 62 h 62"/>
                        <a:gd name="T6" fmla="*/ 38 w 103"/>
                        <a:gd name="T7" fmla="*/ 54 h 62"/>
                        <a:gd name="T8" fmla="*/ 52 w 103"/>
                        <a:gd name="T9" fmla="*/ 51 h 62"/>
                        <a:gd name="T10" fmla="*/ 71 w 103"/>
                        <a:gd name="T11" fmla="*/ 53 h 62"/>
                        <a:gd name="T12" fmla="*/ 103 w 103"/>
                        <a:gd name="T13" fmla="*/ 60 h 62"/>
                        <a:gd name="T14" fmla="*/ 96 w 103"/>
                        <a:gd name="T15" fmla="*/ 45 h 62"/>
                        <a:gd name="T16" fmla="*/ 96 w 103"/>
                        <a:gd name="T17" fmla="*/ 28 h 62"/>
                        <a:gd name="T18" fmla="*/ 97 w 103"/>
                        <a:gd name="T19" fmla="*/ 12 h 62"/>
                        <a:gd name="T20" fmla="*/ 98 w 103"/>
                        <a:gd name="T21" fmla="*/ 0 h 62"/>
                        <a:gd name="T22" fmla="*/ 81 w 103"/>
                        <a:gd name="T23" fmla="*/ 7 h 62"/>
                        <a:gd name="T24" fmla="*/ 62 w 103"/>
                        <a:gd name="T25" fmla="*/ 12 h 62"/>
                        <a:gd name="T26" fmla="*/ 43 w 103"/>
                        <a:gd name="T27" fmla="*/ 13 h 62"/>
                        <a:gd name="T28" fmla="*/ 25 w 103"/>
                        <a:gd name="T29" fmla="*/ 10 h 62"/>
                        <a:gd name="T30" fmla="*/ 0 w 103"/>
                        <a:gd name="T31" fmla="*/ 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 h="62">
                          <a:moveTo>
                            <a:pt x="0" y="3"/>
                          </a:moveTo>
                          <a:lnTo>
                            <a:pt x="12" y="32"/>
                          </a:lnTo>
                          <a:lnTo>
                            <a:pt x="10" y="62"/>
                          </a:lnTo>
                          <a:lnTo>
                            <a:pt x="38" y="54"/>
                          </a:lnTo>
                          <a:lnTo>
                            <a:pt x="52" y="51"/>
                          </a:lnTo>
                          <a:lnTo>
                            <a:pt x="71" y="53"/>
                          </a:lnTo>
                          <a:lnTo>
                            <a:pt x="103" y="60"/>
                          </a:lnTo>
                          <a:lnTo>
                            <a:pt x="96" y="45"/>
                          </a:lnTo>
                          <a:lnTo>
                            <a:pt x="96" y="28"/>
                          </a:lnTo>
                          <a:lnTo>
                            <a:pt x="97" y="12"/>
                          </a:lnTo>
                          <a:lnTo>
                            <a:pt x="98" y="0"/>
                          </a:lnTo>
                          <a:lnTo>
                            <a:pt x="81" y="7"/>
                          </a:lnTo>
                          <a:lnTo>
                            <a:pt x="62" y="12"/>
                          </a:lnTo>
                          <a:lnTo>
                            <a:pt x="43" y="13"/>
                          </a:lnTo>
                          <a:lnTo>
                            <a:pt x="25" y="10"/>
                          </a:lnTo>
                          <a:lnTo>
                            <a:pt x="0" y="3"/>
                          </a:lnTo>
                          <a:close/>
                        </a:path>
                      </a:pathLst>
                    </a:custGeom>
                    <a:solidFill>
                      <a:srgbClr val="000000"/>
                    </a:solidFill>
                    <a:ln w="4763">
                      <a:solidFill>
                        <a:srgbClr val="000000"/>
                      </a:solidFill>
                      <a:prstDash val="solid"/>
                      <a:round/>
                      <a:headEnd/>
                      <a:tailEnd/>
                    </a:ln>
                  </p:spPr>
                  <p:txBody>
                    <a:bodyPr/>
                    <a:lstStyle/>
                    <a:p>
                      <a:endParaRPr lang="zh-CN" altLang="en-US"/>
                    </a:p>
                  </p:txBody>
                </p:sp>
              </p:grpSp>
            </p:grpSp>
          </p:grpSp>
        </p:grpSp>
        <p:grpSp>
          <p:nvGrpSpPr>
            <p:cNvPr id="8259" name="Group 67"/>
            <p:cNvGrpSpPr>
              <a:grpSpLocks/>
            </p:cNvGrpSpPr>
            <p:nvPr/>
          </p:nvGrpSpPr>
          <p:grpSpPr bwMode="auto">
            <a:xfrm>
              <a:off x="2256" y="2544"/>
              <a:ext cx="2520" cy="1488"/>
              <a:chOff x="2256" y="2544"/>
              <a:chExt cx="2520" cy="1488"/>
            </a:xfrm>
          </p:grpSpPr>
          <p:graphicFrame>
            <p:nvGraphicFramePr>
              <p:cNvPr id="8260" name="Object 68"/>
              <p:cNvGraphicFramePr>
                <a:graphicFrameLocks noChangeAspect="1"/>
              </p:cNvGraphicFramePr>
              <p:nvPr/>
            </p:nvGraphicFramePr>
            <p:xfrm>
              <a:off x="2256" y="3360"/>
              <a:ext cx="1090" cy="360"/>
            </p:xfrm>
            <a:graphic>
              <a:graphicData uri="http://schemas.openxmlformats.org/presentationml/2006/ole">
                <mc:AlternateContent xmlns:mc="http://schemas.openxmlformats.org/markup-compatibility/2006">
                  <mc:Choice xmlns:v="urn:schemas-microsoft-com:vml" Requires="v">
                    <p:oleObj spid="_x0000_s57044" name="剪辑" r:id="rId7" imgW="6544800" imgH="1706400" progId="MS_ClipArt_Gallery.2">
                      <p:embed/>
                    </p:oleObj>
                  </mc:Choice>
                  <mc:Fallback>
                    <p:oleObj name="剪辑" r:id="rId7" imgW="6544800" imgH="1706400" progId="MS_ClipArt_Gallery.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6" y="3360"/>
                            <a:ext cx="109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61" name="Line 69"/>
              <p:cNvSpPr>
                <a:spLocks noChangeShapeType="1"/>
              </p:cNvSpPr>
              <p:nvPr/>
            </p:nvSpPr>
            <p:spPr bwMode="auto">
              <a:xfrm flipV="1">
                <a:off x="3396" y="3049"/>
                <a:ext cx="1380" cy="541"/>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Line 70"/>
              <p:cNvSpPr>
                <a:spLocks noChangeShapeType="1"/>
              </p:cNvSpPr>
              <p:nvPr/>
            </p:nvSpPr>
            <p:spPr bwMode="auto">
              <a:xfrm>
                <a:off x="3396" y="3590"/>
                <a:ext cx="647" cy="0"/>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Line 71"/>
              <p:cNvSpPr>
                <a:spLocks noChangeShapeType="1"/>
              </p:cNvSpPr>
              <p:nvPr/>
            </p:nvSpPr>
            <p:spPr bwMode="auto">
              <a:xfrm flipH="1">
                <a:off x="4172" y="3049"/>
                <a:ext cx="604" cy="0"/>
              </a:xfrm>
              <a:prstGeom prst="line">
                <a:avLst/>
              </a:prstGeom>
              <a:noFill/>
              <a:ln w="28575">
                <a:solidFill>
                  <a:srgbClr val="CC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264" name="Object 72"/>
              <p:cNvGraphicFramePr>
                <a:graphicFrameLocks noChangeAspect="1"/>
              </p:cNvGraphicFramePr>
              <p:nvPr/>
            </p:nvGraphicFramePr>
            <p:xfrm>
              <a:off x="4250" y="2544"/>
              <a:ext cx="363" cy="528"/>
            </p:xfrm>
            <a:graphic>
              <a:graphicData uri="http://schemas.openxmlformats.org/presentationml/2006/ole">
                <mc:AlternateContent xmlns:mc="http://schemas.openxmlformats.org/markup-compatibility/2006">
                  <mc:Choice xmlns:v="urn:schemas-microsoft-com:vml" Requires="v">
                    <p:oleObj spid="_x0000_s57045" name="Equation" r:id="rId9" imgW="203040" imgH="279360" progId="Equation.3">
                      <p:embed/>
                    </p:oleObj>
                  </mc:Choice>
                  <mc:Fallback>
                    <p:oleObj name="Equation" r:id="rId9" imgW="203040" imgH="2793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50" y="2544"/>
                            <a:ext cx="363"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65" name="Object 73"/>
              <p:cNvGraphicFramePr>
                <a:graphicFrameLocks noChangeAspect="1"/>
              </p:cNvGraphicFramePr>
              <p:nvPr/>
            </p:nvGraphicFramePr>
            <p:xfrm>
              <a:off x="3696" y="3543"/>
              <a:ext cx="306" cy="489"/>
            </p:xfrm>
            <a:graphic>
              <a:graphicData uri="http://schemas.openxmlformats.org/presentationml/2006/ole">
                <mc:AlternateContent xmlns:mc="http://schemas.openxmlformats.org/markup-compatibility/2006">
                  <mc:Choice xmlns:v="urn:schemas-microsoft-com:vml" Requires="v">
                    <p:oleObj spid="_x0000_s57046" name="Equation" r:id="rId11" imgW="164880" imgH="228600" progId="Equation.3">
                      <p:embed/>
                    </p:oleObj>
                  </mc:Choice>
                  <mc:Fallback>
                    <p:oleObj name="Equation" r:id="rId11" imgW="16488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6" y="3543"/>
                            <a:ext cx="306" cy="4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66" name="Group 74"/>
            <p:cNvGrpSpPr>
              <a:grpSpLocks/>
            </p:cNvGrpSpPr>
            <p:nvPr/>
          </p:nvGrpSpPr>
          <p:grpSpPr bwMode="auto">
            <a:xfrm>
              <a:off x="3396" y="2880"/>
              <a:ext cx="1380" cy="816"/>
              <a:chOff x="3396" y="2880"/>
              <a:chExt cx="1380" cy="816"/>
            </a:xfrm>
          </p:grpSpPr>
          <p:sp>
            <p:nvSpPr>
              <p:cNvPr id="8267" name="Line 75"/>
              <p:cNvSpPr>
                <a:spLocks noChangeShapeType="1"/>
              </p:cNvSpPr>
              <p:nvPr/>
            </p:nvSpPr>
            <p:spPr bwMode="auto">
              <a:xfrm flipH="1" flipV="1">
                <a:off x="3957" y="3345"/>
                <a:ext cx="86" cy="245"/>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8" name="Line 76"/>
              <p:cNvSpPr>
                <a:spLocks noChangeShapeType="1"/>
              </p:cNvSpPr>
              <p:nvPr/>
            </p:nvSpPr>
            <p:spPr bwMode="auto">
              <a:xfrm flipV="1">
                <a:off x="3396" y="3345"/>
                <a:ext cx="561" cy="245"/>
              </a:xfrm>
              <a:prstGeom prst="line">
                <a:avLst/>
              </a:prstGeom>
              <a:noFill/>
              <a:ln w="28575">
                <a:solidFill>
                  <a:srgbClr val="FF0000"/>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Line 77"/>
              <p:cNvSpPr>
                <a:spLocks noChangeShapeType="1"/>
              </p:cNvSpPr>
              <p:nvPr/>
            </p:nvSpPr>
            <p:spPr bwMode="auto">
              <a:xfrm>
                <a:off x="4173" y="3049"/>
                <a:ext cx="42" cy="197"/>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Line 78"/>
              <p:cNvSpPr>
                <a:spLocks noChangeShapeType="1"/>
              </p:cNvSpPr>
              <p:nvPr/>
            </p:nvSpPr>
            <p:spPr bwMode="auto">
              <a:xfrm flipH="1">
                <a:off x="4215" y="3049"/>
                <a:ext cx="561" cy="197"/>
              </a:xfrm>
              <a:prstGeom prst="line">
                <a:avLst/>
              </a:prstGeom>
              <a:noFill/>
              <a:ln w="38100">
                <a:solidFill>
                  <a:srgbClr val="CC00CC"/>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271" name="Object 79"/>
              <p:cNvGraphicFramePr>
                <a:graphicFrameLocks noChangeAspect="1"/>
              </p:cNvGraphicFramePr>
              <p:nvPr/>
            </p:nvGraphicFramePr>
            <p:xfrm>
              <a:off x="4319" y="3216"/>
              <a:ext cx="433" cy="480"/>
            </p:xfrm>
            <a:graphic>
              <a:graphicData uri="http://schemas.openxmlformats.org/presentationml/2006/ole">
                <mc:AlternateContent xmlns:mc="http://schemas.openxmlformats.org/markup-compatibility/2006">
                  <mc:Choice xmlns:v="urn:schemas-microsoft-com:vml" Requires="v">
                    <p:oleObj spid="_x0000_s57047" name="Equation" r:id="rId13" imgW="253800" imgH="279360" progId="Equation.3">
                      <p:embed/>
                    </p:oleObj>
                  </mc:Choice>
                  <mc:Fallback>
                    <p:oleObj name="Equation" r:id="rId13" imgW="253800" imgH="2793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19" y="3216"/>
                            <a:ext cx="433"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72" name="Object 80"/>
              <p:cNvGraphicFramePr>
                <a:graphicFrameLocks noChangeAspect="1"/>
              </p:cNvGraphicFramePr>
              <p:nvPr/>
            </p:nvGraphicFramePr>
            <p:xfrm>
              <a:off x="3456" y="2880"/>
              <a:ext cx="459" cy="537"/>
            </p:xfrm>
            <a:graphic>
              <a:graphicData uri="http://schemas.openxmlformats.org/presentationml/2006/ole">
                <mc:AlternateContent xmlns:mc="http://schemas.openxmlformats.org/markup-compatibility/2006">
                  <mc:Choice xmlns:v="urn:schemas-microsoft-com:vml" Requires="v">
                    <p:oleObj spid="_x0000_s57048" name="Equation" r:id="rId15" imgW="253800" imgH="291960" progId="Equation.3">
                      <p:embed/>
                    </p:oleObj>
                  </mc:Choice>
                  <mc:Fallback>
                    <p:oleObj name="Equation" r:id="rId15" imgW="253800" imgH="29196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56" y="2880"/>
                            <a:ext cx="459" cy="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8273" name="Object 81"/>
          <p:cNvGraphicFramePr>
            <a:graphicFrameLocks noChangeAspect="1"/>
          </p:cNvGraphicFramePr>
          <p:nvPr>
            <p:extLst>
              <p:ext uri="{D42A27DB-BD31-4B8C-83A1-F6EECF244321}">
                <p14:modId xmlns:p14="http://schemas.microsoft.com/office/powerpoint/2010/main" val="1861739890"/>
              </p:ext>
            </p:extLst>
          </p:nvPr>
        </p:nvGraphicFramePr>
        <p:xfrm>
          <a:off x="701675" y="5187950"/>
          <a:ext cx="2544763" cy="977900"/>
        </p:xfrm>
        <a:graphic>
          <a:graphicData uri="http://schemas.openxmlformats.org/presentationml/2006/ole">
            <mc:AlternateContent xmlns:mc="http://schemas.openxmlformats.org/markup-compatibility/2006">
              <mc:Choice xmlns:v="urn:schemas-microsoft-com:vml" Requires="v">
                <p:oleObj spid="_x0000_s57049" name="公式" r:id="rId17" imgW="1015920" imgH="444240" progId="Equation.3">
                  <p:embed/>
                </p:oleObj>
              </mc:Choice>
              <mc:Fallback>
                <p:oleObj name="公式" r:id="rId17" imgW="1015920" imgH="444240" progId="Equation.3">
                  <p:embed/>
                  <p:pic>
                    <p:nvPicPr>
                      <p:cNvPr id="0" name=""/>
                      <p:cNvPicPr>
                        <a:picLocks noChangeAspect="1" noChangeArrowheads="1"/>
                      </p:cNvPicPr>
                      <p:nvPr/>
                    </p:nvPicPr>
                    <p:blipFill>
                      <a:blip r:embed="rId18"/>
                      <a:srcRect/>
                      <a:stretch>
                        <a:fillRect/>
                      </a:stretch>
                    </p:blipFill>
                    <p:spPr bwMode="auto">
                      <a:xfrm>
                        <a:off x="701675" y="5187950"/>
                        <a:ext cx="2544763" cy="977900"/>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274" name="Group 82"/>
          <p:cNvGrpSpPr>
            <a:grpSpLocks/>
          </p:cNvGrpSpPr>
          <p:nvPr/>
        </p:nvGrpSpPr>
        <p:grpSpPr bwMode="auto">
          <a:xfrm>
            <a:off x="2867025" y="1676400"/>
            <a:ext cx="5667375" cy="1414463"/>
            <a:chOff x="1806" y="1056"/>
            <a:chExt cx="3570" cy="891"/>
          </a:xfrm>
        </p:grpSpPr>
        <p:grpSp>
          <p:nvGrpSpPr>
            <p:cNvPr id="8275" name="Group 83"/>
            <p:cNvGrpSpPr>
              <a:grpSpLocks/>
            </p:cNvGrpSpPr>
            <p:nvPr/>
          </p:nvGrpSpPr>
          <p:grpSpPr bwMode="auto">
            <a:xfrm>
              <a:off x="1852" y="1056"/>
              <a:ext cx="3524" cy="432"/>
              <a:chOff x="1852" y="1056"/>
              <a:chExt cx="3524" cy="432"/>
            </a:xfrm>
          </p:grpSpPr>
          <p:graphicFrame>
            <p:nvGraphicFramePr>
              <p:cNvPr id="8276" name="Object 84"/>
              <p:cNvGraphicFramePr>
                <a:graphicFrameLocks noChangeAspect="1"/>
              </p:cNvGraphicFramePr>
              <p:nvPr/>
            </p:nvGraphicFramePr>
            <p:xfrm>
              <a:off x="1852" y="1056"/>
              <a:ext cx="312" cy="432"/>
            </p:xfrm>
            <a:graphic>
              <a:graphicData uri="http://schemas.openxmlformats.org/presentationml/2006/ole">
                <mc:AlternateContent xmlns:mc="http://schemas.openxmlformats.org/markup-compatibility/2006">
                  <mc:Choice xmlns:v="urn:schemas-microsoft-com:vml" Requires="v">
                    <p:oleObj spid="_x0000_s57050" name="Equation" r:id="rId19" imgW="203040" imgH="279360" progId="Equation.3">
                      <p:embed/>
                    </p:oleObj>
                  </mc:Choice>
                  <mc:Fallback>
                    <p:oleObj name="Equation" r:id="rId19" imgW="203040" imgH="27936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52" y="1056"/>
                            <a:ext cx="312"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77" name="Rectangle 85"/>
              <p:cNvSpPr>
                <a:spLocks noChangeArrowheads="1"/>
              </p:cNvSpPr>
              <p:nvPr/>
            </p:nvSpPr>
            <p:spPr bwMode="auto">
              <a:xfrm>
                <a:off x="2160" y="1117"/>
                <a:ext cx="321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800" b="1">
                    <a:latin typeface="Times New Roman" pitchFamily="18" charset="0"/>
                    <a:ea typeface="楷体_GB2312" pitchFamily="49" charset="-122"/>
                  </a:rPr>
                  <a:t>观察者</a:t>
                </a:r>
                <a:r>
                  <a:rPr lang="zh-CN" altLang="en-US" sz="2800" b="1">
                    <a:solidFill>
                      <a:srgbClr val="CC0000"/>
                    </a:solidFill>
                    <a:latin typeface="Times New Roman" pitchFamily="18" charset="0"/>
                    <a:ea typeface="楷体_GB2312" pitchFamily="49" charset="-122"/>
                  </a:rPr>
                  <a:t>向</a:t>
                </a:r>
                <a:r>
                  <a:rPr lang="zh-CN" altLang="en-US" sz="2800" b="1">
                    <a:latin typeface="Times New Roman" pitchFamily="18" charset="0"/>
                    <a:ea typeface="楷体_GB2312" pitchFamily="49" charset="-122"/>
                  </a:rPr>
                  <a:t>波源运动 </a:t>
                </a:r>
                <a:r>
                  <a:rPr lang="en-US" altLang="zh-CN" sz="2800" b="1">
                    <a:solidFill>
                      <a:srgbClr val="CC0000"/>
                    </a:solidFill>
                    <a:latin typeface="Times New Roman" pitchFamily="18" charset="0"/>
                    <a:ea typeface="楷体_GB2312" pitchFamily="49" charset="-122"/>
                  </a:rPr>
                  <a:t>+ </a:t>
                </a:r>
                <a:r>
                  <a:rPr lang="zh-CN" altLang="en-US" sz="2800" b="1">
                    <a:latin typeface="Times New Roman" pitchFamily="18" charset="0"/>
                    <a:ea typeface="楷体_GB2312" pitchFamily="49" charset="-122"/>
                  </a:rPr>
                  <a:t>，</a:t>
                </a:r>
                <a:r>
                  <a:rPr lang="zh-CN" altLang="en-US" sz="2800" b="1">
                    <a:solidFill>
                      <a:srgbClr val="0000FF"/>
                    </a:solidFill>
                    <a:latin typeface="Times New Roman" pitchFamily="18" charset="0"/>
                    <a:ea typeface="楷体_GB2312" pitchFamily="49" charset="-122"/>
                  </a:rPr>
                  <a:t>远离</a:t>
                </a:r>
                <a:r>
                  <a:rPr lang="zh-CN" altLang="en-US" sz="2800" b="1">
                    <a:solidFill>
                      <a:srgbClr val="0000FF"/>
                    </a:solidFill>
                    <a:latin typeface="Times New Roman" pitchFamily="18" charset="0"/>
                  </a:rPr>
                  <a:t>     </a:t>
                </a:r>
                <a:r>
                  <a:rPr lang="en-US" altLang="zh-CN" sz="2800" b="1">
                    <a:latin typeface="Times New Roman" pitchFamily="18" charset="0"/>
                  </a:rPr>
                  <a:t>.</a:t>
                </a:r>
              </a:p>
            </p:txBody>
          </p:sp>
          <p:sp>
            <p:nvSpPr>
              <p:cNvPr id="8278" name="Line 86"/>
              <p:cNvSpPr>
                <a:spLocks noChangeShapeType="1"/>
              </p:cNvSpPr>
              <p:nvPr/>
            </p:nvSpPr>
            <p:spPr bwMode="auto">
              <a:xfrm>
                <a:off x="4944" y="1296"/>
                <a:ext cx="144"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8279" name="Group 87"/>
            <p:cNvGrpSpPr>
              <a:grpSpLocks/>
            </p:cNvGrpSpPr>
            <p:nvPr/>
          </p:nvGrpSpPr>
          <p:grpSpPr bwMode="auto">
            <a:xfrm>
              <a:off x="1806" y="1536"/>
              <a:ext cx="3522" cy="411"/>
              <a:chOff x="1806" y="1536"/>
              <a:chExt cx="3522" cy="411"/>
            </a:xfrm>
          </p:grpSpPr>
          <p:sp>
            <p:nvSpPr>
              <p:cNvPr id="8280" name="Rectangle 88"/>
              <p:cNvSpPr>
                <a:spLocks noChangeArrowheads="1"/>
              </p:cNvSpPr>
              <p:nvPr/>
            </p:nvSpPr>
            <p:spPr bwMode="auto">
              <a:xfrm>
                <a:off x="2160" y="1584"/>
                <a:ext cx="316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800" b="1">
                    <a:latin typeface="Times New Roman" pitchFamily="18" charset="0"/>
                    <a:ea typeface="楷体_GB2312" pitchFamily="49" charset="-122"/>
                  </a:rPr>
                  <a:t>波源</a:t>
                </a:r>
                <a:r>
                  <a:rPr lang="zh-CN" altLang="en-US" sz="2800" b="1">
                    <a:solidFill>
                      <a:srgbClr val="0000FF"/>
                    </a:solidFill>
                    <a:latin typeface="Times New Roman" pitchFamily="18" charset="0"/>
                    <a:ea typeface="楷体_GB2312" pitchFamily="49" charset="-122"/>
                  </a:rPr>
                  <a:t>向</a:t>
                </a:r>
                <a:r>
                  <a:rPr lang="zh-CN" altLang="en-US" sz="2800" b="1">
                    <a:latin typeface="Times New Roman" pitchFamily="18" charset="0"/>
                    <a:ea typeface="楷体_GB2312" pitchFamily="49" charset="-122"/>
                  </a:rPr>
                  <a:t>观察者运动 </a:t>
                </a:r>
                <a:r>
                  <a:rPr lang="zh-CN" altLang="en-US" sz="2800" b="1">
                    <a:solidFill>
                      <a:srgbClr val="FF0000"/>
                    </a:solidFill>
                    <a:latin typeface="Times New Roman" pitchFamily="18" charset="0"/>
                    <a:ea typeface="楷体_GB2312" pitchFamily="49" charset="-122"/>
                  </a:rPr>
                  <a:t>    </a:t>
                </a:r>
                <a:r>
                  <a:rPr lang="zh-CN" altLang="en-US" sz="2800" b="1">
                    <a:latin typeface="Times New Roman" pitchFamily="18" charset="0"/>
                    <a:ea typeface="楷体_GB2312" pitchFamily="49" charset="-122"/>
                  </a:rPr>
                  <a:t>，</a:t>
                </a:r>
                <a:r>
                  <a:rPr lang="zh-CN" altLang="en-US" sz="2800" b="1">
                    <a:solidFill>
                      <a:srgbClr val="0000FF"/>
                    </a:solidFill>
                    <a:latin typeface="Times New Roman" pitchFamily="18" charset="0"/>
                    <a:ea typeface="楷体_GB2312" pitchFamily="49" charset="-122"/>
                  </a:rPr>
                  <a:t>远离</a:t>
                </a:r>
                <a:r>
                  <a:rPr lang="zh-CN" altLang="en-US" sz="2800" b="1">
                    <a:solidFill>
                      <a:srgbClr val="CC0000"/>
                    </a:solidFill>
                    <a:latin typeface="Times New Roman" pitchFamily="18" charset="0"/>
                    <a:ea typeface="楷体_GB2312" pitchFamily="49" charset="-122"/>
                  </a:rPr>
                  <a:t> </a:t>
                </a:r>
                <a:r>
                  <a:rPr lang="en-US" altLang="zh-CN" sz="2800" b="1">
                    <a:solidFill>
                      <a:srgbClr val="CC0000"/>
                    </a:solidFill>
                    <a:latin typeface="Times New Roman" pitchFamily="18" charset="0"/>
                    <a:ea typeface="楷体_GB2312" pitchFamily="49" charset="-122"/>
                  </a:rPr>
                  <a:t>+</a:t>
                </a:r>
                <a:r>
                  <a:rPr lang="en-US" altLang="zh-CN" sz="2800" b="1">
                    <a:solidFill>
                      <a:srgbClr val="FF0000"/>
                    </a:solidFill>
                    <a:latin typeface="Times New Roman" pitchFamily="18" charset="0"/>
                  </a:rPr>
                  <a:t> </a:t>
                </a:r>
                <a:r>
                  <a:rPr lang="en-US" altLang="zh-CN" sz="2800" b="1">
                    <a:latin typeface="Times New Roman" pitchFamily="18" charset="0"/>
                  </a:rPr>
                  <a:t>.</a:t>
                </a:r>
              </a:p>
            </p:txBody>
          </p:sp>
          <p:sp>
            <p:nvSpPr>
              <p:cNvPr id="8281" name="Line 89"/>
              <p:cNvSpPr>
                <a:spLocks noChangeShapeType="1"/>
              </p:cNvSpPr>
              <p:nvPr/>
            </p:nvSpPr>
            <p:spPr bwMode="auto">
              <a:xfrm>
                <a:off x="4080" y="1776"/>
                <a:ext cx="144"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8282" name="Object 90"/>
              <p:cNvGraphicFramePr>
                <a:graphicFrameLocks noChangeAspect="1"/>
              </p:cNvGraphicFramePr>
              <p:nvPr/>
            </p:nvGraphicFramePr>
            <p:xfrm>
              <a:off x="1806" y="1536"/>
              <a:ext cx="402" cy="411"/>
            </p:xfrm>
            <a:graphic>
              <a:graphicData uri="http://schemas.openxmlformats.org/presentationml/2006/ole">
                <mc:AlternateContent xmlns:mc="http://schemas.openxmlformats.org/markup-compatibility/2006">
                  <mc:Choice xmlns:v="urn:schemas-microsoft-com:vml" Requires="v">
                    <p:oleObj spid="_x0000_s57051" name="Equation" r:id="rId21" imgW="164880" imgH="228600" progId="Equation.3">
                      <p:embed/>
                    </p:oleObj>
                  </mc:Choice>
                  <mc:Fallback>
                    <p:oleObj name="Equation" r:id="rId21" imgW="164880" imgH="2286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06" y="1536"/>
                            <a:ext cx="402" cy="4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92" name="TextBox 91"/>
          <p:cNvSpPr txBox="1"/>
          <p:nvPr/>
        </p:nvSpPr>
        <p:spPr>
          <a:xfrm>
            <a:off x="2902650" y="188640"/>
            <a:ext cx="3005951" cy="769441"/>
          </a:xfrm>
          <a:prstGeom prst="rect">
            <a:avLst/>
          </a:prstGeom>
        </p:spPr>
        <p:txBody>
          <a:bodyPr vert="horz" lIns="91440" tIns="45720" rIns="91440" bIns="45720" rtlCol="0" anchor="ctr">
            <a:normAutofit/>
          </a:bodyPr>
          <a:lstStyle>
            <a:defPPr>
              <a:defRPr lang="zh-CN"/>
            </a:defPPr>
            <a:lvl1pPr algn="ctr">
              <a:spcBef>
                <a:spcPct val="0"/>
              </a:spcBef>
              <a:buNone/>
              <a:defRPr sz="4400" b="1">
                <a:solidFill>
                  <a:srgbClr val="C00000"/>
                </a:solidFill>
                <a:latin typeface="微软雅黑" panose="020B0503020204020204" pitchFamily="34" charset="-122"/>
                <a:ea typeface="微软雅黑" panose="020B0503020204020204" pitchFamily="34" charset="-122"/>
                <a:cs typeface="+mj-cs"/>
              </a:defRPr>
            </a:lvl1pPr>
          </a:lstStyle>
          <a:p>
            <a:r>
              <a:rPr lang="zh-CN" altLang="en-US" dirty="0"/>
              <a:t>多普勒效应</a:t>
            </a:r>
          </a:p>
        </p:txBody>
      </p:sp>
    </p:spTree>
    <p:extLst>
      <p:ext uri="{BB962C8B-B14F-4D97-AF65-F5344CB8AC3E}">
        <p14:creationId xmlns:p14="http://schemas.microsoft.com/office/powerpoint/2010/main" val="455598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色散效应</a:t>
            </a:r>
            <a:endParaRPr lang="zh-CN" altLang="en-US" dirty="0"/>
          </a:p>
        </p:txBody>
      </p:sp>
      <p:sp>
        <p:nvSpPr>
          <p:cNvPr id="3" name="内容占位符 2"/>
          <p:cNvSpPr>
            <a:spLocks noGrp="1"/>
          </p:cNvSpPr>
          <p:nvPr>
            <p:ph idx="1"/>
          </p:nvPr>
        </p:nvSpPr>
        <p:spPr/>
        <p:txBody>
          <a:bodyPr>
            <a:normAutofit lnSpcReduction="10000"/>
          </a:bodyPr>
          <a:lstStyle/>
          <a:p>
            <a:r>
              <a:rPr lang="zh-CN" altLang="en-US" sz="2800" dirty="0" smtClean="0"/>
              <a:t>在色散介质中</a:t>
            </a:r>
            <a:endParaRPr lang="en-US" altLang="zh-CN" sz="2800" dirty="0" smtClean="0"/>
          </a:p>
          <a:p>
            <a:pPr lvl="1"/>
            <a:r>
              <a:rPr lang="zh-CN" altLang="en-US" sz="2400" dirty="0" smtClean="0"/>
              <a:t>单一频率波和群波的传播速度不同</a:t>
            </a:r>
            <a:endParaRPr lang="en-US" altLang="zh-CN" sz="2400" dirty="0"/>
          </a:p>
          <a:p>
            <a:r>
              <a:rPr lang="zh-CN" altLang="en-US" sz="2800" dirty="0" smtClean="0"/>
              <a:t>相速与群速</a:t>
            </a:r>
            <a:endParaRPr lang="en-US" altLang="zh-CN" sz="2800" dirty="0" smtClean="0"/>
          </a:p>
          <a:p>
            <a:pPr lvl="1"/>
            <a:r>
              <a:rPr lang="zh-CN" altLang="en-US" sz="2400" dirty="0" smtClean="0"/>
              <a:t>相速：单一频率电磁波的相位传播速度</a:t>
            </a:r>
            <a:endParaRPr lang="en-US" altLang="zh-CN" sz="2400" dirty="0" smtClean="0"/>
          </a:p>
          <a:p>
            <a:pPr lvl="1"/>
            <a:r>
              <a:rPr lang="zh-CN" altLang="en-US" sz="2400" dirty="0" smtClean="0"/>
              <a:t>群速：一组频率稍有不同电磁波的包络传播速度</a:t>
            </a:r>
            <a:endParaRPr lang="en-US" altLang="zh-CN" sz="2400" dirty="0" smtClean="0"/>
          </a:p>
          <a:p>
            <a:r>
              <a:rPr lang="zh-CN" altLang="en-US" sz="2800" dirty="0"/>
              <a:t>特性：</a:t>
            </a:r>
            <a:endParaRPr lang="en-US" altLang="zh-CN" sz="2800" dirty="0"/>
          </a:p>
          <a:p>
            <a:pPr lvl="1">
              <a:lnSpc>
                <a:spcPct val="160000"/>
              </a:lnSpc>
            </a:pPr>
            <a:r>
              <a:rPr lang="zh-CN" altLang="en-US" sz="2400" dirty="0"/>
              <a:t>相位超前和群延迟</a:t>
            </a:r>
            <a:endParaRPr lang="en-US" altLang="zh-CN" sz="2400" dirty="0"/>
          </a:p>
        </p:txBody>
      </p:sp>
    </p:spTree>
    <p:extLst>
      <p:ext uri="{BB962C8B-B14F-4D97-AF65-F5344CB8AC3E}">
        <p14:creationId xmlns:p14="http://schemas.microsoft.com/office/powerpoint/2010/main" val="18647610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6" name="Rectangle 2"/>
          <p:cNvSpPr>
            <a:spLocks noGrp="1" noChangeArrowheads="1"/>
          </p:cNvSpPr>
          <p:nvPr>
            <p:ph type="body" sz="half" idx="1"/>
          </p:nvPr>
        </p:nvSpPr>
        <p:spPr bwMode="auto">
          <a:xfrm>
            <a:off x="395537" y="2276872"/>
            <a:ext cx="8208912" cy="4320479"/>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zh-CN" altLang="en-US" sz="2400" b="1" dirty="0" smtClean="0">
                <a:solidFill>
                  <a:schemeClr val="tx1"/>
                </a:solidFill>
              </a:rPr>
              <a:t>原始</a:t>
            </a:r>
            <a:r>
              <a:rPr lang="zh-CN" altLang="en-US" sz="2400" b="1" dirty="0">
                <a:solidFill>
                  <a:schemeClr val="tx1"/>
                </a:solidFill>
              </a:rPr>
              <a:t>电信号一般是低频</a:t>
            </a:r>
            <a:r>
              <a:rPr lang="zh-CN" altLang="en-US" sz="2400" b="1" dirty="0" smtClean="0">
                <a:solidFill>
                  <a:schemeClr val="tx1"/>
                </a:solidFill>
              </a:rPr>
              <a:t>信号</a:t>
            </a:r>
            <a:endParaRPr lang="zh-CN" altLang="en-US" sz="2400" b="1" dirty="0">
              <a:solidFill>
                <a:schemeClr val="tx1"/>
              </a:solidFill>
            </a:endParaRPr>
          </a:p>
          <a:p>
            <a:pPr lvl="1"/>
            <a:r>
              <a:rPr lang="zh-CN" altLang="en-US" sz="1800" b="1" dirty="0" smtClean="0">
                <a:solidFill>
                  <a:schemeClr val="tx1"/>
                </a:solidFill>
              </a:rPr>
              <a:t>例如：语音</a:t>
            </a:r>
            <a:r>
              <a:rPr lang="zh-CN" altLang="en-US" sz="1800" b="1" dirty="0">
                <a:solidFill>
                  <a:schemeClr val="tx1"/>
                </a:solidFill>
              </a:rPr>
              <a:t>信号频率范围  </a:t>
            </a:r>
            <a:r>
              <a:rPr lang="en-US" altLang="zh-CN" sz="1800" b="1" dirty="0">
                <a:solidFill>
                  <a:schemeClr val="tx1"/>
                </a:solidFill>
              </a:rPr>
              <a:t>f: 20Hz-20KHz </a:t>
            </a:r>
            <a:r>
              <a:rPr lang="zh-CN" altLang="en-US" sz="1800" b="1" dirty="0" smtClean="0">
                <a:solidFill>
                  <a:schemeClr val="tx1"/>
                </a:solidFill>
              </a:rPr>
              <a:t>，波长为</a:t>
            </a:r>
            <a:r>
              <a:rPr lang="en-US" altLang="zh-CN" sz="1800" b="1" dirty="0" smtClean="0">
                <a:solidFill>
                  <a:schemeClr val="tx1"/>
                </a:solidFill>
              </a:rPr>
              <a:t> </a:t>
            </a:r>
            <a:r>
              <a:rPr lang="en-US" altLang="zh-CN" sz="1800" b="1" dirty="0" smtClean="0">
                <a:solidFill>
                  <a:schemeClr val="tx1"/>
                </a:solidFill>
                <a:cs typeface="Times New Roman" pitchFamily="18" charset="0"/>
              </a:rPr>
              <a:t>15Km</a:t>
            </a:r>
            <a:r>
              <a:rPr lang="zh-CN" altLang="en-US" sz="1800" b="1" dirty="0" smtClean="0">
                <a:solidFill>
                  <a:schemeClr val="tx1"/>
                </a:solidFill>
                <a:cs typeface="Times New Roman" pitchFamily="18" charset="0"/>
              </a:rPr>
              <a:t>以上</a:t>
            </a:r>
            <a:endParaRPr lang="en-US" altLang="zh-CN" sz="1800" b="1" dirty="0" smtClean="0">
              <a:solidFill>
                <a:schemeClr val="tx1"/>
              </a:solidFill>
              <a:cs typeface="Times New Roman" pitchFamily="18" charset="0"/>
            </a:endParaRPr>
          </a:p>
          <a:p>
            <a:pPr lvl="1"/>
            <a:r>
              <a:rPr lang="zh-CN" altLang="en-US" sz="1800" dirty="0" smtClean="0">
                <a:cs typeface="Times New Roman" pitchFamily="18" charset="0"/>
              </a:rPr>
              <a:t>如果直接传输低频信号，意味着需要</a:t>
            </a:r>
            <a:r>
              <a:rPr lang="en-US" altLang="zh-CN" sz="1800" dirty="0" smtClean="0">
                <a:cs typeface="Times New Roman" pitchFamily="18" charset="0"/>
              </a:rPr>
              <a:t>15Km</a:t>
            </a:r>
            <a:r>
              <a:rPr lang="zh-CN" altLang="en-US" sz="1800" dirty="0" smtClean="0">
                <a:cs typeface="Times New Roman" pitchFamily="18" charset="0"/>
              </a:rPr>
              <a:t>巨大的天线</a:t>
            </a:r>
            <a:endParaRPr lang="en-US" altLang="zh-CN" sz="1800" b="1" dirty="0">
              <a:solidFill>
                <a:schemeClr val="tx1"/>
              </a:solidFill>
              <a:cs typeface="Times New Roman" pitchFamily="18" charset="0"/>
            </a:endParaRPr>
          </a:p>
          <a:p>
            <a:pPr lvl="1"/>
            <a:r>
              <a:rPr lang="zh-CN" altLang="en-US" sz="1800" b="1" dirty="0" smtClean="0">
                <a:solidFill>
                  <a:schemeClr val="tx1"/>
                </a:solidFill>
              </a:rPr>
              <a:t>如果各</a:t>
            </a:r>
            <a:r>
              <a:rPr lang="zh-CN" altLang="en-US" sz="1800" b="1" dirty="0">
                <a:solidFill>
                  <a:schemeClr val="tx1"/>
                </a:solidFill>
              </a:rPr>
              <a:t>发射台发射的均为同一频段的低频信号</a:t>
            </a:r>
            <a:r>
              <a:rPr lang="zh-CN" altLang="en-US" sz="1800" b="1" dirty="0" smtClean="0">
                <a:solidFill>
                  <a:schemeClr val="tx1"/>
                </a:solidFill>
              </a:rPr>
              <a:t>，会</a:t>
            </a:r>
            <a:r>
              <a:rPr lang="zh-CN" altLang="en-US" sz="1800" b="1" dirty="0">
                <a:solidFill>
                  <a:schemeClr val="tx1"/>
                </a:solidFill>
              </a:rPr>
              <a:t>互相重叠、</a:t>
            </a:r>
            <a:r>
              <a:rPr lang="zh-CN" altLang="en-US" sz="1800" b="1" dirty="0" smtClean="0">
                <a:solidFill>
                  <a:schemeClr val="tx1"/>
                </a:solidFill>
              </a:rPr>
              <a:t>干扰</a:t>
            </a:r>
            <a:endParaRPr lang="zh-CN" altLang="en-US" sz="2400" b="1" dirty="0">
              <a:solidFill>
                <a:schemeClr val="tx1"/>
              </a:solidFill>
            </a:endParaRPr>
          </a:p>
          <a:p>
            <a:r>
              <a:rPr lang="zh-CN" altLang="en-US" sz="2400" b="1" dirty="0">
                <a:solidFill>
                  <a:schemeClr val="tx1"/>
                </a:solidFill>
              </a:rPr>
              <a:t>解决方法：</a:t>
            </a:r>
            <a:r>
              <a:rPr lang="zh-CN" altLang="en-US" sz="2400" b="1" dirty="0" smtClean="0">
                <a:solidFill>
                  <a:schemeClr val="tx1"/>
                </a:solidFill>
              </a:rPr>
              <a:t>调制</a:t>
            </a:r>
            <a:endParaRPr lang="en-US" altLang="zh-CN" sz="2400" b="1" dirty="0" smtClean="0">
              <a:solidFill>
                <a:schemeClr val="tx1"/>
              </a:solidFill>
            </a:endParaRPr>
          </a:p>
          <a:p>
            <a:pPr lvl="1"/>
            <a:r>
              <a:rPr lang="zh-CN" altLang="en-US" sz="2000" dirty="0" smtClean="0"/>
              <a:t>以高频波作为载体，将低频电信号（模拟或数字）负载在其上</a:t>
            </a:r>
            <a:endParaRPr lang="en-US" altLang="zh-CN" sz="2000" dirty="0" smtClean="0"/>
          </a:p>
          <a:p>
            <a:pPr lvl="1"/>
            <a:r>
              <a:rPr lang="zh-CN" altLang="en-US" sz="2000" b="1" dirty="0" smtClean="0">
                <a:solidFill>
                  <a:schemeClr val="tx1"/>
                </a:solidFill>
              </a:rPr>
              <a:t>“坐着高铁上路”</a:t>
            </a:r>
            <a:endParaRPr lang="en-US" altLang="zh-CN" sz="2000" b="1" dirty="0" smtClean="0">
              <a:solidFill>
                <a:schemeClr val="tx1"/>
              </a:solidFill>
            </a:endParaRPr>
          </a:p>
          <a:p>
            <a:pPr lvl="1"/>
            <a:r>
              <a:rPr lang="zh-CN" altLang="en-US" sz="2000" dirty="0" smtClean="0"/>
              <a:t>传输距离远、避免同频干扰</a:t>
            </a:r>
            <a:r>
              <a:rPr lang="en-US" altLang="zh-CN" sz="2000" dirty="0" smtClean="0"/>
              <a:t>(</a:t>
            </a:r>
            <a:r>
              <a:rPr lang="zh-CN" altLang="en-US" sz="2000" dirty="0" smtClean="0"/>
              <a:t>坐不同速度的高铁</a:t>
            </a:r>
            <a:r>
              <a:rPr lang="en-US" altLang="zh-CN" sz="2000" dirty="0" smtClean="0"/>
              <a:t>)</a:t>
            </a:r>
            <a:r>
              <a:rPr lang="zh-CN" altLang="en-US" sz="2000" dirty="0" smtClean="0"/>
              <a:t>、设备要求低</a:t>
            </a:r>
            <a:endParaRPr lang="zh-CN" altLang="en-US" sz="2000" b="1" dirty="0">
              <a:solidFill>
                <a:schemeClr val="tx1"/>
              </a:solidFill>
            </a:endParaRPr>
          </a:p>
        </p:txBody>
      </p:sp>
      <p:sp>
        <p:nvSpPr>
          <p:cNvPr id="277507" name="Rectangle 3"/>
          <p:cNvSpPr>
            <a:spLocks noChangeArrowheads="1"/>
          </p:cNvSpPr>
          <p:nvPr/>
        </p:nvSpPr>
        <p:spPr bwMode="auto">
          <a:xfrm>
            <a:off x="683568" y="1613743"/>
            <a:ext cx="565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buClrTx/>
              <a:buSzTx/>
              <a:buFontTx/>
              <a:buNone/>
            </a:pPr>
            <a:r>
              <a:rPr lang="zh-CN" altLang="en-US" sz="2800" b="1" dirty="0" smtClean="0">
                <a:solidFill>
                  <a:srgbClr val="0000CC"/>
                </a:solidFill>
                <a:latin typeface="微软雅黑" panose="020B0503020204020204" pitchFamily="34" charset="-122"/>
                <a:ea typeface="微软雅黑" panose="020B0503020204020204" pitchFamily="34" charset="-122"/>
              </a:rPr>
              <a:t>为什么</a:t>
            </a:r>
            <a:r>
              <a:rPr lang="zh-CN" altLang="en-US" sz="2800" b="1" dirty="0">
                <a:solidFill>
                  <a:srgbClr val="0000CC"/>
                </a:solidFill>
                <a:latin typeface="微软雅黑" panose="020B0503020204020204" pitchFamily="34" charset="-122"/>
                <a:ea typeface="微软雅黑" panose="020B0503020204020204" pitchFamily="34" charset="-122"/>
              </a:rPr>
              <a:t>要调制</a:t>
            </a:r>
            <a:r>
              <a:rPr lang="zh-CN" altLang="en-US" sz="2800" b="1" dirty="0" smtClean="0">
                <a:solidFill>
                  <a:srgbClr val="0000CC"/>
                </a:solidFill>
                <a:latin typeface="微软雅黑" panose="020B0503020204020204" pitchFamily="34" charset="-122"/>
                <a:ea typeface="微软雅黑" panose="020B0503020204020204" pitchFamily="34" charset="-122"/>
              </a:rPr>
              <a:t>？</a:t>
            </a:r>
            <a:endParaRPr lang="zh-CN" altLang="en-US" sz="2800" b="1" dirty="0">
              <a:solidFill>
                <a:srgbClr val="0000CC"/>
              </a:solidFill>
              <a:latin typeface="微软雅黑" panose="020B0503020204020204" pitchFamily="34" charset="-122"/>
              <a:ea typeface="微软雅黑" panose="020B0503020204020204" pitchFamily="34" charset="-122"/>
            </a:endParaRPr>
          </a:p>
        </p:txBody>
      </p:sp>
      <p:sp>
        <p:nvSpPr>
          <p:cNvPr id="277508" name="Rectangle 4"/>
          <p:cNvSpPr>
            <a:spLocks noChangeArrowheads="1"/>
          </p:cNvSpPr>
          <p:nvPr/>
        </p:nvSpPr>
        <p:spPr bwMode="auto">
          <a:xfrm>
            <a:off x="0" y="597149"/>
            <a:ext cx="9144000" cy="769441"/>
          </a:xfrm>
          <a:prstGeom prst="rect">
            <a:avLst/>
          </a:prstGeom>
          <a:extLst/>
        </p:spPr>
        <p:txBody>
          <a:bodyPr vert="horz" lIns="91440" tIns="45720" rIns="91440" bIns="45720" rtlCol="0" anchor="ctr">
            <a:normAutofit/>
          </a:bodyPr>
          <a:lstStyle/>
          <a:p>
            <a:pPr algn="ctr">
              <a:spcBef>
                <a:spcPct val="0"/>
              </a:spcBef>
            </a:pPr>
            <a:r>
              <a:rPr lang="en-US" altLang="zh-CN" sz="4400" b="1" dirty="0" smtClean="0">
                <a:solidFill>
                  <a:srgbClr val="C00000"/>
                </a:solidFill>
                <a:latin typeface="微软雅黑" panose="020B0503020204020204" pitchFamily="34" charset="-122"/>
                <a:ea typeface="微软雅黑" panose="020B0503020204020204" pitchFamily="34" charset="-122"/>
                <a:cs typeface="+mj-cs"/>
              </a:rPr>
              <a:t>1.6 </a:t>
            </a:r>
            <a:r>
              <a:rPr lang="zh-CN" altLang="en-US" sz="4400" b="1" dirty="0" smtClean="0">
                <a:solidFill>
                  <a:srgbClr val="C00000"/>
                </a:solidFill>
                <a:latin typeface="微软雅黑" panose="020B0503020204020204" pitchFamily="34" charset="-122"/>
                <a:ea typeface="微软雅黑" panose="020B0503020204020204" pitchFamily="34" charset="-122"/>
                <a:cs typeface="+mj-cs"/>
              </a:rPr>
              <a:t>无线</a:t>
            </a:r>
            <a:r>
              <a:rPr lang="zh-CN" altLang="en-US" sz="4400" b="1" dirty="0">
                <a:solidFill>
                  <a:srgbClr val="C00000"/>
                </a:solidFill>
                <a:latin typeface="微软雅黑" panose="020B0503020204020204" pitchFamily="34" charset="-122"/>
                <a:ea typeface="微软雅黑" panose="020B0503020204020204" pitchFamily="34" charset="-122"/>
                <a:cs typeface="+mj-cs"/>
              </a:rPr>
              <a:t>电信号的调制</a:t>
            </a:r>
          </a:p>
        </p:txBody>
      </p:sp>
    </p:spTree>
    <p:extLst>
      <p:ext uri="{BB962C8B-B14F-4D97-AF65-F5344CB8AC3E}">
        <p14:creationId xmlns:p14="http://schemas.microsoft.com/office/powerpoint/2010/main" val="18571922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9554" name="Rectangle 2"/>
          <p:cNvSpPr>
            <a:spLocks noChangeArrowheads="1"/>
          </p:cNvSpPr>
          <p:nvPr/>
        </p:nvSpPr>
        <p:spPr bwMode="auto">
          <a:xfrm>
            <a:off x="683568" y="260648"/>
            <a:ext cx="284465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342900" indent="-342900"/>
            <a:r>
              <a:rPr lang="zh-CN" altLang="en-US" sz="2800" b="1" dirty="0">
                <a:solidFill>
                  <a:srgbClr val="0000CC"/>
                </a:solidFill>
                <a:latin typeface="微软雅黑" panose="020B0503020204020204" pitchFamily="34" charset="-122"/>
                <a:ea typeface="微软雅黑" panose="020B0503020204020204" pitchFamily="34" charset="-122"/>
              </a:rPr>
              <a:t>调制的概念</a:t>
            </a:r>
          </a:p>
        </p:txBody>
      </p:sp>
      <p:sp>
        <p:nvSpPr>
          <p:cNvPr id="279555" name="Text Box 3"/>
          <p:cNvSpPr txBox="1">
            <a:spLocks noChangeArrowheads="1"/>
          </p:cNvSpPr>
          <p:nvPr/>
        </p:nvSpPr>
        <p:spPr bwMode="auto">
          <a:xfrm>
            <a:off x="2268538" y="1395726"/>
            <a:ext cx="1511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0"/>
              </a:spcBef>
              <a:defRPr kumimoji="1" sz="2400">
                <a:solidFill>
                  <a:schemeClr val="tx1"/>
                </a:solidFill>
                <a:latin typeface="Times New Roman" pitchFamily="18" charset="0"/>
                <a:ea typeface="宋体" pitchFamily="2" charset="-122"/>
              </a:defRPr>
            </a:lvl1pPr>
            <a:lvl2pPr>
              <a:spcBef>
                <a:spcPct val="0"/>
              </a:spcBef>
              <a:defRPr kumimoji="1" sz="2400">
                <a:solidFill>
                  <a:schemeClr val="tx1"/>
                </a:solidFill>
                <a:latin typeface="Times New Roman" pitchFamily="18" charset="0"/>
                <a:ea typeface="宋体" pitchFamily="2" charset="-122"/>
              </a:defRPr>
            </a:lvl2pPr>
            <a:lvl3pPr>
              <a:spcBef>
                <a:spcPct val="0"/>
              </a:spcBef>
              <a:defRPr kumimoji="1" sz="2400">
                <a:solidFill>
                  <a:schemeClr val="tx1"/>
                </a:solidFill>
                <a:latin typeface="Times New Roman" pitchFamily="18" charset="0"/>
                <a:ea typeface="宋体" pitchFamily="2" charset="-122"/>
              </a:defRPr>
            </a:lvl3pPr>
            <a:lvl4pPr>
              <a:spcBef>
                <a:spcPct val="0"/>
              </a:spcBef>
              <a:defRPr kumimoji="1" sz="2400">
                <a:solidFill>
                  <a:schemeClr val="tx1"/>
                </a:solidFill>
                <a:latin typeface="Times New Roman" pitchFamily="18" charset="0"/>
                <a:ea typeface="宋体" pitchFamily="2" charset="-122"/>
              </a:defRPr>
            </a:lvl4pPr>
            <a:lvl5pPr>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b="1">
                <a:latin typeface="微软雅黑" panose="020B0503020204020204" pitchFamily="34" charset="-122"/>
                <a:ea typeface="微软雅黑" panose="020B0503020204020204" pitchFamily="34" charset="-122"/>
              </a:rPr>
              <a:t>低频信号</a:t>
            </a:r>
          </a:p>
        </p:txBody>
      </p:sp>
      <p:grpSp>
        <p:nvGrpSpPr>
          <p:cNvPr id="279556" name="Group 4"/>
          <p:cNvGrpSpPr>
            <a:grpSpLocks/>
          </p:cNvGrpSpPr>
          <p:nvPr/>
        </p:nvGrpSpPr>
        <p:grpSpPr bwMode="auto">
          <a:xfrm>
            <a:off x="4067175" y="1179826"/>
            <a:ext cx="1152525" cy="576263"/>
            <a:chOff x="2562" y="981"/>
            <a:chExt cx="726" cy="363"/>
          </a:xfrm>
        </p:grpSpPr>
        <p:sp>
          <p:nvSpPr>
            <p:cNvPr id="279557" name="Line 5"/>
            <p:cNvSpPr>
              <a:spLocks noChangeShapeType="1"/>
            </p:cNvSpPr>
            <p:nvPr/>
          </p:nvSpPr>
          <p:spPr bwMode="auto">
            <a:xfrm>
              <a:off x="2562" y="1344"/>
              <a:ext cx="726"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79558" name="Text Box 6"/>
            <p:cNvSpPr txBox="1">
              <a:spLocks noChangeArrowheads="1"/>
            </p:cNvSpPr>
            <p:nvPr/>
          </p:nvSpPr>
          <p:spPr bwMode="auto">
            <a:xfrm>
              <a:off x="2608" y="981"/>
              <a:ext cx="54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0"/>
                </a:spcBef>
                <a:defRPr kumimoji="1" sz="2400">
                  <a:solidFill>
                    <a:schemeClr val="tx1"/>
                  </a:solidFill>
                  <a:latin typeface="Times New Roman" pitchFamily="18" charset="0"/>
                  <a:ea typeface="宋体" pitchFamily="2" charset="-122"/>
                </a:defRPr>
              </a:lvl1pPr>
              <a:lvl2pPr>
                <a:spcBef>
                  <a:spcPct val="0"/>
                </a:spcBef>
                <a:defRPr kumimoji="1" sz="2400">
                  <a:solidFill>
                    <a:schemeClr val="tx1"/>
                  </a:solidFill>
                  <a:latin typeface="Times New Roman" pitchFamily="18" charset="0"/>
                  <a:ea typeface="宋体" pitchFamily="2" charset="-122"/>
                </a:defRPr>
              </a:lvl2pPr>
              <a:lvl3pPr>
                <a:spcBef>
                  <a:spcPct val="0"/>
                </a:spcBef>
                <a:defRPr kumimoji="1" sz="2400">
                  <a:solidFill>
                    <a:schemeClr val="tx1"/>
                  </a:solidFill>
                  <a:latin typeface="Times New Roman" pitchFamily="18" charset="0"/>
                  <a:ea typeface="宋体" pitchFamily="2" charset="-122"/>
                </a:defRPr>
              </a:lvl3pPr>
              <a:lvl4pPr>
                <a:spcBef>
                  <a:spcPct val="0"/>
                </a:spcBef>
                <a:defRPr kumimoji="1" sz="2400">
                  <a:solidFill>
                    <a:schemeClr val="tx1"/>
                  </a:solidFill>
                  <a:latin typeface="Times New Roman" pitchFamily="18" charset="0"/>
                  <a:ea typeface="宋体" pitchFamily="2" charset="-122"/>
                </a:defRPr>
              </a:lvl4pPr>
              <a:lvl5pPr>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b="1">
                  <a:latin typeface="微软雅黑" panose="020B0503020204020204" pitchFamily="34" charset="-122"/>
                  <a:ea typeface="微软雅黑" panose="020B0503020204020204" pitchFamily="34" charset="-122"/>
                </a:rPr>
                <a:t>加载</a:t>
              </a:r>
            </a:p>
          </p:txBody>
        </p:sp>
      </p:grpSp>
      <p:sp>
        <p:nvSpPr>
          <p:cNvPr id="279559" name="Text Box 7"/>
          <p:cNvSpPr txBox="1">
            <a:spLocks noChangeArrowheads="1"/>
          </p:cNvSpPr>
          <p:nvPr/>
        </p:nvSpPr>
        <p:spPr bwMode="auto">
          <a:xfrm>
            <a:off x="5508625" y="1467164"/>
            <a:ext cx="208756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0"/>
              </a:spcBef>
              <a:defRPr kumimoji="1" sz="2400">
                <a:solidFill>
                  <a:schemeClr val="tx1"/>
                </a:solidFill>
                <a:latin typeface="Times New Roman" pitchFamily="18" charset="0"/>
                <a:ea typeface="宋体" pitchFamily="2" charset="-122"/>
              </a:defRPr>
            </a:lvl1pPr>
            <a:lvl2pPr>
              <a:spcBef>
                <a:spcPct val="0"/>
              </a:spcBef>
              <a:defRPr kumimoji="1" sz="2400">
                <a:solidFill>
                  <a:schemeClr val="tx1"/>
                </a:solidFill>
                <a:latin typeface="Times New Roman" pitchFamily="18" charset="0"/>
                <a:ea typeface="宋体" pitchFamily="2" charset="-122"/>
              </a:defRPr>
            </a:lvl2pPr>
            <a:lvl3pPr>
              <a:spcBef>
                <a:spcPct val="0"/>
              </a:spcBef>
              <a:defRPr kumimoji="1" sz="2400">
                <a:solidFill>
                  <a:schemeClr val="tx1"/>
                </a:solidFill>
                <a:latin typeface="Times New Roman" pitchFamily="18" charset="0"/>
                <a:ea typeface="宋体" pitchFamily="2" charset="-122"/>
              </a:defRPr>
            </a:lvl3pPr>
            <a:lvl4pPr>
              <a:spcBef>
                <a:spcPct val="0"/>
              </a:spcBef>
              <a:defRPr kumimoji="1" sz="2400">
                <a:solidFill>
                  <a:schemeClr val="tx1"/>
                </a:solidFill>
                <a:latin typeface="Times New Roman" pitchFamily="18" charset="0"/>
                <a:ea typeface="宋体" pitchFamily="2" charset="-122"/>
              </a:defRPr>
            </a:lvl4pPr>
            <a:lvl5pPr>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b="1">
                <a:latin typeface="微软雅黑" panose="020B0503020204020204" pitchFamily="34" charset="-122"/>
                <a:ea typeface="微软雅黑" panose="020B0503020204020204" pitchFamily="34" charset="-122"/>
              </a:rPr>
              <a:t>高频振荡信号</a:t>
            </a:r>
          </a:p>
        </p:txBody>
      </p:sp>
      <p:sp>
        <p:nvSpPr>
          <p:cNvPr id="279560" name="AutoShape 8"/>
          <p:cNvSpPr>
            <a:spLocks noChangeArrowheads="1"/>
          </p:cNvSpPr>
          <p:nvPr/>
        </p:nvSpPr>
        <p:spPr bwMode="auto">
          <a:xfrm>
            <a:off x="1763713" y="1970401"/>
            <a:ext cx="2520950" cy="504825"/>
          </a:xfrm>
          <a:prstGeom prst="wedgeEllipseCallout">
            <a:avLst>
              <a:gd name="adj1" fmla="val -10644"/>
              <a:gd name="adj2" fmla="val -52829"/>
            </a:avLst>
          </a:prstGeom>
          <a:solidFill>
            <a:srgbClr val="FFFFFF"/>
          </a:solidFill>
          <a:ln w="9525" algn="ctr">
            <a:solidFill>
              <a:srgbClr val="EFD9EE"/>
            </a:solidFill>
            <a:miter lim="800000"/>
            <a:headEnd/>
            <a:tailEnd/>
          </a:ln>
          <a:effectLst>
            <a:prstShdw prst="shdw17" dist="17961" dir="2700000">
              <a:srgbClr val="EFD9EE">
                <a:gamma/>
                <a:shade val="60000"/>
                <a:invGamma/>
              </a:srgbClr>
            </a:prstShdw>
          </a:effectLst>
        </p:spPr>
        <p:txBody>
          <a:bodyPr/>
          <a:lstStyle/>
          <a:p>
            <a:pPr marL="342900" indent="-342900" algn="ctr"/>
            <a:r>
              <a:rPr lang="zh-CN" altLang="en-US">
                <a:latin typeface="微软雅黑" panose="020B0503020204020204" pitchFamily="34" charset="-122"/>
                <a:ea typeface="微软雅黑" panose="020B0503020204020204" pitchFamily="34" charset="-122"/>
              </a:rPr>
              <a:t>调制信号</a:t>
            </a:r>
          </a:p>
        </p:txBody>
      </p:sp>
      <p:sp>
        <p:nvSpPr>
          <p:cNvPr id="279561" name="AutoShape 9"/>
          <p:cNvSpPr>
            <a:spLocks noChangeArrowheads="1"/>
          </p:cNvSpPr>
          <p:nvPr/>
        </p:nvSpPr>
        <p:spPr bwMode="auto">
          <a:xfrm rot="10804238" flipV="1">
            <a:off x="5578475" y="1968814"/>
            <a:ext cx="2163763" cy="504825"/>
          </a:xfrm>
          <a:prstGeom prst="wedgeEllipseCallout">
            <a:avLst>
              <a:gd name="adj1" fmla="val 690"/>
              <a:gd name="adj2" fmla="val -56292"/>
            </a:avLst>
          </a:prstGeom>
          <a:solidFill>
            <a:srgbClr val="FFFFFF"/>
          </a:solidFill>
          <a:ln w="9525" algn="ctr">
            <a:solidFill>
              <a:srgbClr val="EFD9EE"/>
            </a:solidFill>
            <a:miter lim="800000"/>
            <a:headEnd/>
            <a:tailEnd/>
          </a:ln>
          <a:effectLst>
            <a:prstShdw prst="shdw17" dist="17961" dir="2700000">
              <a:srgbClr val="EFD9EE">
                <a:gamma/>
                <a:shade val="60000"/>
                <a:invGamma/>
              </a:srgbClr>
            </a:prstShdw>
          </a:effectLst>
        </p:spPr>
        <p:txBody>
          <a:bodyPr/>
          <a:lstStyle/>
          <a:p>
            <a:pPr marL="342900" indent="-342900" algn="ctr"/>
            <a:r>
              <a:rPr lang="zh-CN" altLang="en-US">
                <a:latin typeface="微软雅黑" panose="020B0503020204020204" pitchFamily="34" charset="-122"/>
                <a:ea typeface="微软雅黑" panose="020B0503020204020204" pitchFamily="34" charset="-122"/>
              </a:rPr>
              <a:t>载波信号</a:t>
            </a:r>
          </a:p>
        </p:txBody>
      </p:sp>
      <p:grpSp>
        <p:nvGrpSpPr>
          <p:cNvPr id="279562" name="Group 10"/>
          <p:cNvGrpSpPr>
            <a:grpSpLocks/>
          </p:cNvGrpSpPr>
          <p:nvPr/>
        </p:nvGrpSpPr>
        <p:grpSpPr bwMode="auto">
          <a:xfrm>
            <a:off x="2051050" y="2475226"/>
            <a:ext cx="1943100" cy="1008063"/>
            <a:chOff x="6840" y="5926"/>
            <a:chExt cx="3060" cy="2111"/>
          </a:xfrm>
        </p:grpSpPr>
        <p:sp>
          <p:nvSpPr>
            <p:cNvPr id="279563" name="Line 11"/>
            <p:cNvSpPr>
              <a:spLocks noChangeShapeType="1"/>
            </p:cNvSpPr>
            <p:nvPr/>
          </p:nvSpPr>
          <p:spPr bwMode="auto">
            <a:xfrm flipV="1">
              <a:off x="7236" y="5926"/>
              <a:ext cx="0" cy="20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46800"/>
            <a:lstStyle/>
            <a:p>
              <a:endParaRPr lang="zh-CN" altLang="en-US">
                <a:latin typeface="微软雅黑" panose="020B0503020204020204" pitchFamily="34" charset="-122"/>
                <a:ea typeface="微软雅黑" panose="020B0503020204020204" pitchFamily="34" charset="-122"/>
              </a:endParaRPr>
            </a:p>
          </p:txBody>
        </p:sp>
        <p:sp>
          <p:nvSpPr>
            <p:cNvPr id="279564" name="Freeform 12"/>
            <p:cNvSpPr>
              <a:spLocks/>
            </p:cNvSpPr>
            <p:nvPr/>
          </p:nvSpPr>
          <p:spPr bwMode="auto">
            <a:xfrm>
              <a:off x="7236" y="6408"/>
              <a:ext cx="2396" cy="1629"/>
            </a:xfrm>
            <a:custGeom>
              <a:avLst/>
              <a:gdLst>
                <a:gd name="T0" fmla="*/ 0 w 1050"/>
                <a:gd name="T1" fmla="*/ 364 h 728"/>
                <a:gd name="T2" fmla="*/ 315 w 1050"/>
                <a:gd name="T3" fmla="*/ 52 h 728"/>
                <a:gd name="T4" fmla="*/ 735 w 1050"/>
                <a:gd name="T5" fmla="*/ 676 h 728"/>
                <a:gd name="T6" fmla="*/ 1050 w 1050"/>
                <a:gd name="T7" fmla="*/ 364 h 728"/>
              </a:gdLst>
              <a:ahLst/>
              <a:cxnLst>
                <a:cxn ang="0">
                  <a:pos x="T0" y="T1"/>
                </a:cxn>
                <a:cxn ang="0">
                  <a:pos x="T2" y="T3"/>
                </a:cxn>
                <a:cxn ang="0">
                  <a:pos x="T4" y="T5"/>
                </a:cxn>
                <a:cxn ang="0">
                  <a:pos x="T6" y="T7"/>
                </a:cxn>
              </a:cxnLst>
              <a:rect l="0" t="0" r="r" b="b"/>
              <a:pathLst>
                <a:path w="1050" h="728">
                  <a:moveTo>
                    <a:pt x="0" y="364"/>
                  </a:moveTo>
                  <a:cubicBezTo>
                    <a:pt x="96" y="182"/>
                    <a:pt x="193" y="0"/>
                    <a:pt x="315" y="52"/>
                  </a:cubicBezTo>
                  <a:cubicBezTo>
                    <a:pt x="437" y="104"/>
                    <a:pt x="613" y="624"/>
                    <a:pt x="735" y="676"/>
                  </a:cubicBezTo>
                  <a:cubicBezTo>
                    <a:pt x="857" y="728"/>
                    <a:pt x="997" y="416"/>
                    <a:pt x="1050" y="364"/>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46800"/>
            <a:lstStyle/>
            <a:p>
              <a:endParaRPr lang="zh-CN" altLang="en-US">
                <a:latin typeface="微软雅黑" panose="020B0503020204020204" pitchFamily="34" charset="-122"/>
                <a:ea typeface="微软雅黑" panose="020B0503020204020204" pitchFamily="34" charset="-122"/>
              </a:endParaRPr>
            </a:p>
          </p:txBody>
        </p:sp>
        <p:sp>
          <p:nvSpPr>
            <p:cNvPr id="279565" name="Line 13"/>
            <p:cNvSpPr>
              <a:spLocks noChangeShapeType="1"/>
            </p:cNvSpPr>
            <p:nvPr/>
          </p:nvSpPr>
          <p:spPr bwMode="auto">
            <a:xfrm>
              <a:off x="6840" y="7212"/>
              <a:ext cx="30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279566" name="Text Box 14"/>
          <p:cNvSpPr txBox="1">
            <a:spLocks noChangeArrowheads="1"/>
          </p:cNvSpPr>
          <p:nvPr/>
        </p:nvSpPr>
        <p:spPr bwMode="auto">
          <a:xfrm>
            <a:off x="1835150" y="3483289"/>
            <a:ext cx="295275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0"/>
              </a:spcBef>
              <a:defRPr kumimoji="1" sz="2400">
                <a:solidFill>
                  <a:schemeClr val="tx1"/>
                </a:solidFill>
                <a:latin typeface="Times New Roman" pitchFamily="18" charset="0"/>
                <a:ea typeface="宋体" pitchFamily="2" charset="-122"/>
              </a:defRPr>
            </a:lvl1pPr>
            <a:lvl2pPr>
              <a:spcBef>
                <a:spcPct val="0"/>
              </a:spcBef>
              <a:defRPr kumimoji="1" sz="2400">
                <a:solidFill>
                  <a:schemeClr val="tx1"/>
                </a:solidFill>
                <a:latin typeface="Times New Roman" pitchFamily="18" charset="0"/>
                <a:ea typeface="宋体" pitchFamily="2" charset="-122"/>
              </a:defRPr>
            </a:lvl2pPr>
            <a:lvl3pPr>
              <a:spcBef>
                <a:spcPct val="0"/>
              </a:spcBef>
              <a:defRPr kumimoji="1" sz="2400">
                <a:solidFill>
                  <a:schemeClr val="tx1"/>
                </a:solidFill>
                <a:latin typeface="Times New Roman" pitchFamily="18" charset="0"/>
                <a:ea typeface="宋体" pitchFamily="2" charset="-122"/>
              </a:defRPr>
            </a:lvl3pPr>
            <a:lvl4pPr>
              <a:spcBef>
                <a:spcPct val="0"/>
              </a:spcBef>
              <a:defRPr kumimoji="1" sz="2400">
                <a:solidFill>
                  <a:schemeClr val="tx1"/>
                </a:solidFill>
                <a:latin typeface="Times New Roman" pitchFamily="18" charset="0"/>
                <a:ea typeface="宋体" pitchFamily="2" charset="-122"/>
              </a:defRPr>
            </a:lvl4pPr>
            <a:lvl5pPr>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u</a:t>
            </a:r>
            <a:r>
              <a:rPr lang="en-US" altLang="zh-CN" baseline="-25000">
                <a:latin typeface="微软雅黑" panose="020B0503020204020204" pitchFamily="34" charset="-122"/>
                <a:ea typeface="微软雅黑" panose="020B0503020204020204" pitchFamily="34" charset="-122"/>
              </a:rPr>
              <a:t>Ω</a:t>
            </a:r>
            <a:r>
              <a:rPr lang="en-US" altLang="zh-CN">
                <a:latin typeface="微软雅黑" panose="020B0503020204020204" pitchFamily="34" charset="-122"/>
                <a:ea typeface="微软雅黑" panose="020B0503020204020204" pitchFamily="34" charset="-122"/>
                <a:cs typeface="Tahoma" pitchFamily="34" charset="0"/>
              </a:rPr>
              <a:t>=U</a:t>
            </a:r>
            <a:r>
              <a:rPr lang="en-US" altLang="zh-CN" baseline="-25000">
                <a:latin typeface="微软雅黑" panose="020B0503020204020204" pitchFamily="34" charset="-122"/>
                <a:ea typeface="微软雅黑" panose="020B0503020204020204" pitchFamily="34" charset="-122"/>
              </a:rPr>
              <a:t>Ωm</a:t>
            </a:r>
            <a:r>
              <a:rPr lang="en-US" altLang="zh-CN">
                <a:latin typeface="微软雅黑" panose="020B0503020204020204" pitchFamily="34" charset="-122"/>
                <a:ea typeface="微软雅黑" panose="020B0503020204020204" pitchFamily="34" charset="-122"/>
              </a:rPr>
              <a:t>cosΩt</a:t>
            </a:r>
          </a:p>
        </p:txBody>
      </p:sp>
      <p:sp>
        <p:nvSpPr>
          <p:cNvPr id="279567" name="Text Box 15"/>
          <p:cNvSpPr txBox="1">
            <a:spLocks noChangeArrowheads="1"/>
          </p:cNvSpPr>
          <p:nvPr/>
        </p:nvSpPr>
        <p:spPr bwMode="auto">
          <a:xfrm>
            <a:off x="5148263" y="3410264"/>
            <a:ext cx="35274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0"/>
              </a:spcBef>
              <a:defRPr kumimoji="1" sz="2400">
                <a:solidFill>
                  <a:schemeClr val="tx1"/>
                </a:solidFill>
                <a:latin typeface="Times New Roman" pitchFamily="18" charset="0"/>
                <a:ea typeface="宋体" pitchFamily="2" charset="-122"/>
              </a:defRPr>
            </a:lvl1pPr>
            <a:lvl2pPr>
              <a:spcBef>
                <a:spcPct val="0"/>
              </a:spcBef>
              <a:defRPr kumimoji="1" sz="2400">
                <a:solidFill>
                  <a:schemeClr val="tx1"/>
                </a:solidFill>
                <a:latin typeface="Times New Roman" pitchFamily="18" charset="0"/>
                <a:ea typeface="宋体" pitchFamily="2" charset="-122"/>
              </a:defRPr>
            </a:lvl2pPr>
            <a:lvl3pPr>
              <a:spcBef>
                <a:spcPct val="0"/>
              </a:spcBef>
              <a:defRPr kumimoji="1" sz="2400">
                <a:solidFill>
                  <a:schemeClr val="tx1"/>
                </a:solidFill>
                <a:latin typeface="Times New Roman" pitchFamily="18" charset="0"/>
                <a:ea typeface="宋体" pitchFamily="2" charset="-122"/>
              </a:defRPr>
            </a:lvl3pPr>
            <a:lvl4pPr>
              <a:spcBef>
                <a:spcPct val="0"/>
              </a:spcBef>
              <a:defRPr kumimoji="1" sz="2400">
                <a:solidFill>
                  <a:schemeClr val="tx1"/>
                </a:solidFill>
                <a:latin typeface="Times New Roman" pitchFamily="18" charset="0"/>
                <a:ea typeface="宋体" pitchFamily="2" charset="-122"/>
              </a:defRPr>
            </a:lvl4pPr>
            <a:lvl5pPr>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u</a:t>
            </a:r>
            <a:r>
              <a:rPr lang="en-US" altLang="zh-CN" baseline="-25000">
                <a:latin typeface="微软雅黑" panose="020B0503020204020204" pitchFamily="34" charset="-122"/>
                <a:ea typeface="微软雅黑" panose="020B0503020204020204" pitchFamily="34" charset="-122"/>
              </a:rPr>
              <a:t>C</a:t>
            </a:r>
            <a:r>
              <a:rPr lang="en-US" altLang="zh-CN">
                <a:latin typeface="微软雅黑" panose="020B0503020204020204" pitchFamily="34" charset="-122"/>
                <a:ea typeface="微软雅黑" panose="020B0503020204020204" pitchFamily="34" charset="-122"/>
                <a:cs typeface="Tahoma" pitchFamily="34" charset="0"/>
              </a:rPr>
              <a:t>= =U</a:t>
            </a:r>
            <a:r>
              <a:rPr lang="en-US" altLang="zh-CN" baseline="-25000">
                <a:latin typeface="微软雅黑" panose="020B0503020204020204" pitchFamily="34" charset="-122"/>
                <a:ea typeface="微软雅黑" panose="020B0503020204020204" pitchFamily="34" charset="-122"/>
              </a:rPr>
              <a:t>Cm</a:t>
            </a:r>
            <a:r>
              <a:rPr lang="en-US" altLang="zh-CN">
                <a:latin typeface="微软雅黑" panose="020B0503020204020204" pitchFamily="34" charset="-122"/>
                <a:ea typeface="微软雅黑" panose="020B0503020204020204" pitchFamily="34" charset="-122"/>
              </a:rPr>
              <a:t>cos(</a:t>
            </a:r>
            <a:r>
              <a:rPr lang="el-GR" altLang="zh-CN" b="1">
                <a:latin typeface="微软雅黑" panose="020B0503020204020204" pitchFamily="34" charset="-122"/>
                <a:ea typeface="微软雅黑" panose="020B0503020204020204" pitchFamily="34" charset="-122"/>
                <a:cs typeface="Tahoma" pitchFamily="34" charset="0"/>
              </a:rPr>
              <a:t>ω</a:t>
            </a:r>
            <a:r>
              <a:rPr lang="en-US" altLang="zh-CN" b="1" baseline="-25000">
                <a:latin typeface="微软雅黑" panose="020B0503020204020204" pitchFamily="34" charset="-122"/>
                <a:ea typeface="微软雅黑" panose="020B0503020204020204" pitchFamily="34" charset="-122"/>
                <a:cs typeface="Tahoma" pitchFamily="34" charset="0"/>
              </a:rPr>
              <a:t>c</a:t>
            </a:r>
            <a:r>
              <a:rPr lang="en-US" altLang="zh-CN">
                <a:latin typeface="微软雅黑" panose="020B0503020204020204" pitchFamily="34" charset="-122"/>
                <a:ea typeface="微软雅黑" panose="020B0503020204020204" pitchFamily="34" charset="-122"/>
              </a:rPr>
              <a:t>t +</a:t>
            </a:r>
            <a:r>
              <a:rPr lang="el-GR" altLang="zh-CN">
                <a:latin typeface="微软雅黑" panose="020B0503020204020204" pitchFamily="34" charset="-122"/>
                <a:ea typeface="微软雅黑" panose="020B0503020204020204" pitchFamily="34" charset="-122"/>
                <a:cs typeface="Tahoma" pitchFamily="34" charset="0"/>
              </a:rPr>
              <a:t>φ</a:t>
            </a:r>
            <a:r>
              <a:rPr lang="en-US" altLang="zh-CN" baseline="-25000">
                <a:latin typeface="微软雅黑" panose="020B0503020204020204" pitchFamily="34" charset="-122"/>
                <a:ea typeface="微软雅黑" panose="020B0503020204020204" pitchFamily="34" charset="-122"/>
                <a:cs typeface="Tahoma" pitchFamily="34" charset="0"/>
              </a:rPr>
              <a:t>0</a:t>
            </a:r>
            <a:r>
              <a:rPr lang="en-US" altLang="zh-CN">
                <a:latin typeface="微软雅黑" panose="020B0503020204020204" pitchFamily="34" charset="-122"/>
                <a:ea typeface="微软雅黑" panose="020B0503020204020204" pitchFamily="34" charset="-122"/>
                <a:cs typeface="Tahoma" pitchFamily="34" charset="0"/>
              </a:rPr>
              <a:t>)</a:t>
            </a:r>
            <a:endParaRPr lang="el-GR" altLang="zh-CN">
              <a:latin typeface="微软雅黑" panose="020B0503020204020204" pitchFamily="34" charset="-122"/>
              <a:ea typeface="微软雅黑" panose="020B0503020204020204" pitchFamily="34" charset="-122"/>
              <a:cs typeface="Tahoma" pitchFamily="34" charset="0"/>
            </a:endParaRPr>
          </a:p>
        </p:txBody>
      </p:sp>
      <p:sp>
        <p:nvSpPr>
          <p:cNvPr id="279568" name="Text Box 16"/>
          <p:cNvSpPr txBox="1">
            <a:spLocks noChangeArrowheads="1"/>
          </p:cNvSpPr>
          <p:nvPr/>
        </p:nvSpPr>
        <p:spPr bwMode="auto">
          <a:xfrm>
            <a:off x="2700338" y="5066026"/>
            <a:ext cx="35274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0"/>
              </a:spcBef>
              <a:defRPr kumimoji="1" sz="2400">
                <a:solidFill>
                  <a:schemeClr val="tx1"/>
                </a:solidFill>
                <a:latin typeface="Times New Roman" pitchFamily="18" charset="0"/>
                <a:ea typeface="宋体" pitchFamily="2" charset="-122"/>
              </a:defRPr>
            </a:lvl1pPr>
            <a:lvl2pPr>
              <a:spcBef>
                <a:spcPct val="0"/>
              </a:spcBef>
              <a:defRPr kumimoji="1" sz="2400">
                <a:solidFill>
                  <a:schemeClr val="tx1"/>
                </a:solidFill>
                <a:latin typeface="Times New Roman" pitchFamily="18" charset="0"/>
                <a:ea typeface="宋体" pitchFamily="2" charset="-122"/>
              </a:defRPr>
            </a:lvl2pPr>
            <a:lvl3pPr>
              <a:spcBef>
                <a:spcPct val="0"/>
              </a:spcBef>
              <a:defRPr kumimoji="1" sz="2400">
                <a:solidFill>
                  <a:schemeClr val="tx1"/>
                </a:solidFill>
                <a:latin typeface="Times New Roman" pitchFamily="18" charset="0"/>
                <a:ea typeface="宋体" pitchFamily="2" charset="-122"/>
              </a:defRPr>
            </a:lvl3pPr>
            <a:lvl4pPr>
              <a:spcBef>
                <a:spcPct val="0"/>
              </a:spcBef>
              <a:defRPr kumimoji="1" sz="2400">
                <a:solidFill>
                  <a:schemeClr val="tx1"/>
                </a:solidFill>
                <a:latin typeface="Times New Roman" pitchFamily="18" charset="0"/>
                <a:ea typeface="宋体" pitchFamily="2" charset="-122"/>
              </a:defRPr>
            </a:lvl4pPr>
            <a:lvl5pPr>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a:latin typeface="微软雅黑" panose="020B0503020204020204" pitchFamily="34" charset="-122"/>
                <a:ea typeface="微软雅黑" panose="020B0503020204020204" pitchFamily="34" charset="-122"/>
              </a:rPr>
              <a:t>u</a:t>
            </a:r>
            <a:r>
              <a:rPr lang="en-US" altLang="zh-CN" baseline="-25000">
                <a:latin typeface="微软雅黑" panose="020B0503020204020204" pitchFamily="34" charset="-122"/>
                <a:ea typeface="微软雅黑" panose="020B0503020204020204" pitchFamily="34" charset="-122"/>
              </a:rPr>
              <a:t>C</a:t>
            </a:r>
            <a:r>
              <a:rPr lang="en-US" altLang="zh-CN">
                <a:latin typeface="微软雅黑" panose="020B0503020204020204" pitchFamily="34" charset="-122"/>
                <a:ea typeface="微软雅黑" panose="020B0503020204020204" pitchFamily="34" charset="-122"/>
                <a:cs typeface="Tahoma" pitchFamily="34" charset="0"/>
              </a:rPr>
              <a:t>=U</a:t>
            </a:r>
            <a:r>
              <a:rPr lang="en-US" altLang="zh-CN" baseline="-25000">
                <a:latin typeface="微软雅黑" panose="020B0503020204020204" pitchFamily="34" charset="-122"/>
                <a:ea typeface="微软雅黑" panose="020B0503020204020204" pitchFamily="34" charset="-122"/>
              </a:rPr>
              <a:t>Cm</a:t>
            </a:r>
            <a:r>
              <a:rPr lang="en-US" altLang="zh-CN">
                <a:latin typeface="微软雅黑" panose="020B0503020204020204" pitchFamily="34" charset="-122"/>
                <a:ea typeface="微软雅黑" panose="020B0503020204020204" pitchFamily="34" charset="-122"/>
              </a:rPr>
              <a:t>cos(</a:t>
            </a:r>
            <a:r>
              <a:rPr lang="el-GR" altLang="zh-CN" b="1">
                <a:latin typeface="微软雅黑" panose="020B0503020204020204" pitchFamily="34" charset="-122"/>
                <a:ea typeface="微软雅黑" panose="020B0503020204020204" pitchFamily="34" charset="-122"/>
                <a:cs typeface="Tahoma" pitchFamily="34" charset="0"/>
              </a:rPr>
              <a:t>ω</a:t>
            </a:r>
            <a:r>
              <a:rPr lang="en-US" altLang="zh-CN" b="1" baseline="-25000">
                <a:latin typeface="微软雅黑" panose="020B0503020204020204" pitchFamily="34" charset="-122"/>
                <a:ea typeface="微软雅黑" panose="020B0503020204020204" pitchFamily="34" charset="-122"/>
                <a:cs typeface="Tahoma" pitchFamily="34" charset="0"/>
              </a:rPr>
              <a:t>c</a:t>
            </a:r>
            <a:r>
              <a:rPr lang="en-US" altLang="zh-CN">
                <a:latin typeface="微软雅黑" panose="020B0503020204020204" pitchFamily="34" charset="-122"/>
                <a:ea typeface="微软雅黑" panose="020B0503020204020204" pitchFamily="34" charset="-122"/>
              </a:rPr>
              <a:t>t +</a:t>
            </a:r>
            <a:r>
              <a:rPr lang="el-GR" altLang="zh-CN">
                <a:latin typeface="微软雅黑" panose="020B0503020204020204" pitchFamily="34" charset="-122"/>
                <a:ea typeface="微软雅黑" panose="020B0503020204020204" pitchFamily="34" charset="-122"/>
                <a:cs typeface="Tahoma" pitchFamily="34" charset="0"/>
              </a:rPr>
              <a:t>φ</a:t>
            </a:r>
            <a:r>
              <a:rPr lang="en-US" altLang="zh-CN" baseline="-25000">
                <a:latin typeface="微软雅黑" panose="020B0503020204020204" pitchFamily="34" charset="-122"/>
                <a:ea typeface="微软雅黑" panose="020B0503020204020204" pitchFamily="34" charset="-122"/>
                <a:cs typeface="Tahoma" pitchFamily="34" charset="0"/>
              </a:rPr>
              <a:t>0</a:t>
            </a:r>
            <a:r>
              <a:rPr lang="en-US" altLang="zh-CN">
                <a:latin typeface="微软雅黑" panose="020B0503020204020204" pitchFamily="34" charset="-122"/>
                <a:ea typeface="微软雅黑" panose="020B0503020204020204" pitchFamily="34" charset="-122"/>
                <a:cs typeface="Tahoma" pitchFamily="34" charset="0"/>
              </a:rPr>
              <a:t>)</a:t>
            </a:r>
            <a:endParaRPr lang="el-GR" altLang="zh-CN">
              <a:latin typeface="微软雅黑" panose="020B0503020204020204" pitchFamily="34" charset="-122"/>
              <a:ea typeface="微软雅黑" panose="020B0503020204020204" pitchFamily="34" charset="-122"/>
              <a:cs typeface="Tahoma" pitchFamily="34" charset="0"/>
            </a:endParaRPr>
          </a:p>
        </p:txBody>
      </p:sp>
      <p:sp>
        <p:nvSpPr>
          <p:cNvPr id="279569" name="AutoShape 17"/>
          <p:cNvSpPr>
            <a:spLocks noChangeArrowheads="1"/>
          </p:cNvSpPr>
          <p:nvPr/>
        </p:nvSpPr>
        <p:spPr bwMode="auto">
          <a:xfrm rot="532046" flipV="1">
            <a:off x="2916238" y="5858189"/>
            <a:ext cx="1223962" cy="576262"/>
          </a:xfrm>
          <a:prstGeom prst="wedgeEllipseCallout">
            <a:avLst>
              <a:gd name="adj1" fmla="val 13213"/>
              <a:gd name="adj2" fmla="val 112611"/>
            </a:avLst>
          </a:prstGeom>
          <a:solidFill>
            <a:srgbClr val="FFFFFF"/>
          </a:solidFill>
          <a:ln w="9525" algn="ctr">
            <a:solidFill>
              <a:srgbClr val="EFD9EE"/>
            </a:solidFill>
            <a:miter lim="800000"/>
            <a:headEnd/>
            <a:tailEnd/>
          </a:ln>
          <a:effectLst>
            <a:prstShdw prst="shdw17" dist="17961" dir="2700000">
              <a:srgbClr val="EFD9EE">
                <a:gamma/>
                <a:shade val="60000"/>
                <a:invGamma/>
              </a:srgbClr>
            </a:prstShdw>
          </a:effectLst>
        </p:spPr>
        <p:txBody>
          <a:bodyPr rot="10800000"/>
          <a:lstStyle/>
          <a:p>
            <a:pPr marL="342900" indent="-342900" algn="ctr"/>
            <a:r>
              <a:rPr lang="zh-CN" altLang="en-US" sz="2000">
                <a:latin typeface="微软雅黑" panose="020B0503020204020204" pitchFamily="34" charset="-122"/>
                <a:ea typeface="微软雅黑" panose="020B0503020204020204" pitchFamily="34" charset="-122"/>
              </a:rPr>
              <a:t>调幅</a:t>
            </a:r>
          </a:p>
        </p:txBody>
      </p:sp>
      <p:grpSp>
        <p:nvGrpSpPr>
          <p:cNvPr id="279570" name="Group 18"/>
          <p:cNvGrpSpPr>
            <a:grpSpLocks/>
          </p:cNvGrpSpPr>
          <p:nvPr/>
        </p:nvGrpSpPr>
        <p:grpSpPr bwMode="auto">
          <a:xfrm>
            <a:off x="4859338" y="4202426"/>
            <a:ext cx="2016125" cy="1016000"/>
            <a:chOff x="3061" y="2432"/>
            <a:chExt cx="1270" cy="640"/>
          </a:xfrm>
        </p:grpSpPr>
        <p:sp>
          <p:nvSpPr>
            <p:cNvPr id="279571" name="AutoShape 19"/>
            <p:cNvSpPr>
              <a:spLocks noChangeArrowheads="1"/>
            </p:cNvSpPr>
            <p:nvPr/>
          </p:nvSpPr>
          <p:spPr bwMode="auto">
            <a:xfrm flipV="1">
              <a:off x="3560" y="2432"/>
              <a:ext cx="771" cy="317"/>
            </a:xfrm>
            <a:prstGeom prst="wedgeEllipseCallout">
              <a:avLst>
                <a:gd name="adj1" fmla="val -63491"/>
                <a:gd name="adj2" fmla="val -91329"/>
              </a:avLst>
            </a:prstGeom>
            <a:solidFill>
              <a:srgbClr val="FFFFFF"/>
            </a:solidFill>
            <a:ln w="9525" algn="ctr">
              <a:solidFill>
                <a:srgbClr val="EFD9EE"/>
              </a:solidFill>
              <a:miter lim="800000"/>
              <a:headEnd/>
              <a:tailEnd/>
            </a:ln>
            <a:effectLst>
              <a:prstShdw prst="shdw17" dist="17961" dir="2700000">
                <a:srgbClr val="EFD9EE">
                  <a:gamma/>
                  <a:shade val="60000"/>
                  <a:invGamma/>
                </a:srgbClr>
              </a:prstShdw>
            </a:effectLst>
          </p:spPr>
          <p:txBody>
            <a:bodyPr rot="10800000"/>
            <a:lstStyle/>
            <a:p>
              <a:pPr marL="342900" indent="-342900" algn="ctr"/>
              <a:r>
                <a:rPr lang="zh-CN" altLang="en-US" sz="2000">
                  <a:latin typeface="微软雅黑" panose="020B0503020204020204" pitchFamily="34" charset="-122"/>
                  <a:ea typeface="微软雅黑" panose="020B0503020204020204" pitchFamily="34" charset="-122"/>
                </a:rPr>
                <a:t>调相</a:t>
              </a:r>
            </a:p>
          </p:txBody>
        </p:sp>
        <p:sp>
          <p:nvSpPr>
            <p:cNvPr id="279572" name="AutoShape 20"/>
            <p:cNvSpPr>
              <a:spLocks/>
            </p:cNvSpPr>
            <p:nvPr/>
          </p:nvSpPr>
          <p:spPr bwMode="auto">
            <a:xfrm rot="5400000">
              <a:off x="3262" y="2594"/>
              <a:ext cx="277" cy="680"/>
            </a:xfrm>
            <a:prstGeom prst="leftBrace">
              <a:avLst>
                <a:gd name="adj1" fmla="val 33823"/>
                <a:gd name="adj2" fmla="val 50468"/>
              </a:avLst>
            </a:prstGeom>
            <a:noFill/>
            <a:ln w="9525">
              <a:solidFill>
                <a:srgbClr val="EFD9EE"/>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279573" name="AutoShape 21"/>
          <p:cNvSpPr>
            <a:spLocks noChangeArrowheads="1"/>
          </p:cNvSpPr>
          <p:nvPr/>
        </p:nvSpPr>
        <p:spPr bwMode="auto">
          <a:xfrm flipV="1">
            <a:off x="5219700" y="5715314"/>
            <a:ext cx="1223963" cy="503237"/>
          </a:xfrm>
          <a:prstGeom prst="wedgeEllipseCallout">
            <a:avLst>
              <a:gd name="adj1" fmla="val -76981"/>
              <a:gd name="adj2" fmla="val 91324"/>
            </a:avLst>
          </a:prstGeom>
          <a:solidFill>
            <a:srgbClr val="FFFFFF"/>
          </a:solidFill>
          <a:ln w="9525" algn="ctr">
            <a:solidFill>
              <a:srgbClr val="EFD9EE"/>
            </a:solidFill>
            <a:miter lim="800000"/>
            <a:headEnd/>
            <a:tailEnd/>
          </a:ln>
          <a:effectLst>
            <a:prstShdw prst="shdw17" dist="17961" dir="2700000">
              <a:srgbClr val="EFD9EE">
                <a:gamma/>
                <a:shade val="60000"/>
                <a:invGamma/>
              </a:srgbClr>
            </a:prstShdw>
          </a:effectLst>
        </p:spPr>
        <p:txBody>
          <a:bodyPr rot="10800000"/>
          <a:lstStyle/>
          <a:p>
            <a:pPr marL="342900" indent="-342900" algn="ctr"/>
            <a:r>
              <a:rPr lang="zh-CN" altLang="en-US" sz="2000">
                <a:latin typeface="微软雅黑" panose="020B0503020204020204" pitchFamily="34" charset="-122"/>
                <a:ea typeface="微软雅黑" panose="020B0503020204020204" pitchFamily="34" charset="-122"/>
              </a:rPr>
              <a:t>调频</a:t>
            </a:r>
          </a:p>
        </p:txBody>
      </p:sp>
      <p:pic>
        <p:nvPicPr>
          <p:cNvPr id="279574" name="Picture 22" descr="Ls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2618101"/>
            <a:ext cx="1722438" cy="779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2946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1602" name="Group 2"/>
          <p:cNvGrpSpPr>
            <a:grpSpLocks/>
          </p:cNvGrpSpPr>
          <p:nvPr/>
        </p:nvGrpSpPr>
        <p:grpSpPr bwMode="auto">
          <a:xfrm>
            <a:off x="684213" y="2060575"/>
            <a:ext cx="1368425" cy="792163"/>
            <a:chOff x="6840" y="5926"/>
            <a:chExt cx="3060" cy="2111"/>
          </a:xfrm>
        </p:grpSpPr>
        <p:sp>
          <p:nvSpPr>
            <p:cNvPr id="281603" name="Line 3"/>
            <p:cNvSpPr>
              <a:spLocks noChangeShapeType="1"/>
            </p:cNvSpPr>
            <p:nvPr/>
          </p:nvSpPr>
          <p:spPr bwMode="auto">
            <a:xfrm flipV="1">
              <a:off x="7236" y="5926"/>
              <a:ext cx="0" cy="20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46800"/>
            <a:lstStyle/>
            <a:p>
              <a:endParaRPr lang="zh-CN" altLang="en-US"/>
            </a:p>
          </p:txBody>
        </p:sp>
        <p:sp>
          <p:nvSpPr>
            <p:cNvPr id="281604" name="Freeform 4"/>
            <p:cNvSpPr>
              <a:spLocks/>
            </p:cNvSpPr>
            <p:nvPr/>
          </p:nvSpPr>
          <p:spPr bwMode="auto">
            <a:xfrm>
              <a:off x="7236" y="6408"/>
              <a:ext cx="2396" cy="1629"/>
            </a:xfrm>
            <a:custGeom>
              <a:avLst/>
              <a:gdLst>
                <a:gd name="T0" fmla="*/ 0 w 1050"/>
                <a:gd name="T1" fmla="*/ 364 h 728"/>
                <a:gd name="T2" fmla="*/ 315 w 1050"/>
                <a:gd name="T3" fmla="*/ 52 h 728"/>
                <a:gd name="T4" fmla="*/ 735 w 1050"/>
                <a:gd name="T5" fmla="*/ 676 h 728"/>
                <a:gd name="T6" fmla="*/ 1050 w 1050"/>
                <a:gd name="T7" fmla="*/ 364 h 728"/>
              </a:gdLst>
              <a:ahLst/>
              <a:cxnLst>
                <a:cxn ang="0">
                  <a:pos x="T0" y="T1"/>
                </a:cxn>
                <a:cxn ang="0">
                  <a:pos x="T2" y="T3"/>
                </a:cxn>
                <a:cxn ang="0">
                  <a:pos x="T4" y="T5"/>
                </a:cxn>
                <a:cxn ang="0">
                  <a:pos x="T6" y="T7"/>
                </a:cxn>
              </a:cxnLst>
              <a:rect l="0" t="0" r="r" b="b"/>
              <a:pathLst>
                <a:path w="1050" h="728">
                  <a:moveTo>
                    <a:pt x="0" y="364"/>
                  </a:moveTo>
                  <a:cubicBezTo>
                    <a:pt x="96" y="182"/>
                    <a:pt x="193" y="0"/>
                    <a:pt x="315" y="52"/>
                  </a:cubicBezTo>
                  <a:cubicBezTo>
                    <a:pt x="437" y="104"/>
                    <a:pt x="613" y="624"/>
                    <a:pt x="735" y="676"/>
                  </a:cubicBezTo>
                  <a:cubicBezTo>
                    <a:pt x="857" y="728"/>
                    <a:pt x="997" y="416"/>
                    <a:pt x="1050" y="364"/>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46800"/>
            <a:lstStyle/>
            <a:p>
              <a:endParaRPr lang="zh-CN" altLang="en-US"/>
            </a:p>
          </p:txBody>
        </p:sp>
        <p:sp>
          <p:nvSpPr>
            <p:cNvPr id="281605" name="Line 5"/>
            <p:cNvSpPr>
              <a:spLocks noChangeShapeType="1"/>
            </p:cNvSpPr>
            <p:nvPr/>
          </p:nvSpPr>
          <p:spPr bwMode="auto">
            <a:xfrm>
              <a:off x="6840" y="7212"/>
              <a:ext cx="30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81606" name="Text Box 6"/>
          <p:cNvSpPr txBox="1">
            <a:spLocks noChangeArrowheads="1"/>
          </p:cNvSpPr>
          <p:nvPr/>
        </p:nvSpPr>
        <p:spPr bwMode="auto">
          <a:xfrm>
            <a:off x="250825" y="1268413"/>
            <a:ext cx="1439863"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0"/>
              </a:spcBef>
              <a:defRPr kumimoji="1" sz="2400">
                <a:solidFill>
                  <a:schemeClr val="tx1"/>
                </a:solidFill>
                <a:latin typeface="Times New Roman" pitchFamily="18" charset="0"/>
                <a:ea typeface="宋体" pitchFamily="2" charset="-122"/>
              </a:defRPr>
            </a:lvl1pPr>
            <a:lvl2pPr>
              <a:spcBef>
                <a:spcPct val="0"/>
              </a:spcBef>
              <a:defRPr kumimoji="1" sz="2400">
                <a:solidFill>
                  <a:schemeClr val="tx1"/>
                </a:solidFill>
                <a:latin typeface="Times New Roman" pitchFamily="18" charset="0"/>
                <a:ea typeface="宋体" pitchFamily="2" charset="-122"/>
              </a:defRPr>
            </a:lvl2pPr>
            <a:lvl3pPr>
              <a:spcBef>
                <a:spcPct val="0"/>
              </a:spcBef>
              <a:defRPr kumimoji="1" sz="2400">
                <a:solidFill>
                  <a:schemeClr val="tx1"/>
                </a:solidFill>
                <a:latin typeface="Times New Roman" pitchFamily="18" charset="0"/>
                <a:ea typeface="宋体" pitchFamily="2" charset="-122"/>
              </a:defRPr>
            </a:lvl3pPr>
            <a:lvl4pPr>
              <a:spcBef>
                <a:spcPct val="0"/>
              </a:spcBef>
              <a:defRPr kumimoji="1" sz="2400">
                <a:solidFill>
                  <a:schemeClr val="tx1"/>
                </a:solidFill>
                <a:latin typeface="Times New Roman" pitchFamily="18" charset="0"/>
                <a:ea typeface="宋体" pitchFamily="2" charset="-122"/>
              </a:defRPr>
            </a:lvl4pPr>
            <a:lvl5pPr>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b="1">
                <a:latin typeface="Tahoma" pitchFamily="34" charset="0"/>
              </a:rPr>
              <a:t>例</a:t>
            </a:r>
            <a:r>
              <a:rPr lang="en-US" altLang="zh-CN" b="1">
                <a:latin typeface="Tahoma" pitchFamily="34" charset="0"/>
              </a:rPr>
              <a:t>:</a:t>
            </a:r>
            <a:r>
              <a:rPr lang="zh-CN" altLang="en-US" b="1">
                <a:latin typeface="Tahoma" pitchFamily="34" charset="0"/>
              </a:rPr>
              <a:t>调幅</a:t>
            </a:r>
          </a:p>
        </p:txBody>
      </p:sp>
      <p:sp>
        <p:nvSpPr>
          <p:cNvPr id="281607" name="Text Box 7"/>
          <p:cNvSpPr txBox="1">
            <a:spLocks noChangeArrowheads="1"/>
          </p:cNvSpPr>
          <p:nvPr/>
        </p:nvSpPr>
        <p:spPr bwMode="auto">
          <a:xfrm>
            <a:off x="7596188" y="2060575"/>
            <a:ext cx="1223962"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AD01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0"/>
              </a:spcBef>
              <a:defRPr kumimoji="1" sz="2400">
                <a:solidFill>
                  <a:schemeClr val="tx1"/>
                </a:solidFill>
                <a:latin typeface="Times New Roman" pitchFamily="18" charset="0"/>
                <a:ea typeface="宋体" pitchFamily="2" charset="-122"/>
              </a:defRPr>
            </a:lvl1pPr>
            <a:lvl2pPr>
              <a:spcBef>
                <a:spcPct val="0"/>
              </a:spcBef>
              <a:defRPr kumimoji="1" sz="2400">
                <a:solidFill>
                  <a:schemeClr val="tx1"/>
                </a:solidFill>
                <a:latin typeface="Times New Roman" pitchFamily="18" charset="0"/>
                <a:ea typeface="宋体" pitchFamily="2" charset="-122"/>
              </a:defRPr>
            </a:lvl2pPr>
            <a:lvl3pPr>
              <a:spcBef>
                <a:spcPct val="0"/>
              </a:spcBef>
              <a:defRPr kumimoji="1" sz="2400">
                <a:solidFill>
                  <a:schemeClr val="tx1"/>
                </a:solidFill>
                <a:latin typeface="Times New Roman" pitchFamily="18" charset="0"/>
                <a:ea typeface="宋体" pitchFamily="2" charset="-122"/>
              </a:defRPr>
            </a:lvl3pPr>
            <a:lvl4pPr>
              <a:spcBef>
                <a:spcPct val="0"/>
              </a:spcBef>
              <a:defRPr kumimoji="1" sz="2400">
                <a:solidFill>
                  <a:schemeClr val="tx1"/>
                </a:solidFill>
                <a:latin typeface="Times New Roman" pitchFamily="18" charset="0"/>
                <a:ea typeface="宋体" pitchFamily="2" charset="-122"/>
              </a:defRPr>
            </a:lvl4pPr>
            <a:lvl5pPr>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b="1">
                <a:solidFill>
                  <a:schemeClr val="hlink"/>
                </a:solidFill>
                <a:latin typeface="Tahoma" pitchFamily="34" charset="0"/>
              </a:rPr>
              <a:t>已调波</a:t>
            </a:r>
          </a:p>
        </p:txBody>
      </p:sp>
      <p:pic>
        <p:nvPicPr>
          <p:cNvPr id="281608" name="Picture 8" descr="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4163" y="1989138"/>
            <a:ext cx="1684337" cy="1166812"/>
          </a:xfrm>
          <a:prstGeom prst="rect">
            <a:avLst/>
          </a:prstGeom>
          <a:noFill/>
          <a:extLst>
            <a:ext uri="{909E8E84-426E-40DD-AFC4-6F175D3DCCD1}">
              <a14:hiddenFill xmlns:a14="http://schemas.microsoft.com/office/drawing/2010/main">
                <a:solidFill>
                  <a:srgbClr val="FFFFFF"/>
                </a:solidFill>
              </a14:hiddenFill>
            </a:ext>
          </a:extLst>
        </p:spPr>
      </p:pic>
      <p:pic>
        <p:nvPicPr>
          <p:cNvPr id="281609" name="Picture 9" descr="Ls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3213" y="2133600"/>
            <a:ext cx="1722437" cy="779463"/>
          </a:xfrm>
          <a:prstGeom prst="rect">
            <a:avLst/>
          </a:prstGeom>
          <a:noFill/>
          <a:extLst>
            <a:ext uri="{909E8E84-426E-40DD-AFC4-6F175D3DCCD1}">
              <a14:hiddenFill xmlns:a14="http://schemas.microsoft.com/office/drawing/2010/main">
                <a:solidFill>
                  <a:srgbClr val="FFFFFF"/>
                </a:solidFill>
              </a14:hiddenFill>
            </a:ext>
          </a:extLst>
        </p:spPr>
      </p:pic>
      <p:sp>
        <p:nvSpPr>
          <p:cNvPr id="281610" name="Text Box 10"/>
          <p:cNvSpPr txBox="1">
            <a:spLocks noChangeArrowheads="1"/>
          </p:cNvSpPr>
          <p:nvPr/>
        </p:nvSpPr>
        <p:spPr bwMode="auto">
          <a:xfrm>
            <a:off x="539750" y="3644900"/>
            <a:ext cx="1008063"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0"/>
              </a:spcBef>
              <a:defRPr kumimoji="1" sz="2400">
                <a:solidFill>
                  <a:schemeClr val="tx1"/>
                </a:solidFill>
                <a:latin typeface="Times New Roman" pitchFamily="18" charset="0"/>
                <a:ea typeface="宋体" pitchFamily="2" charset="-122"/>
              </a:defRPr>
            </a:lvl1pPr>
            <a:lvl2pPr>
              <a:spcBef>
                <a:spcPct val="0"/>
              </a:spcBef>
              <a:defRPr kumimoji="1" sz="2400">
                <a:solidFill>
                  <a:schemeClr val="tx1"/>
                </a:solidFill>
                <a:latin typeface="Times New Roman" pitchFamily="18" charset="0"/>
                <a:ea typeface="宋体" pitchFamily="2" charset="-122"/>
              </a:defRPr>
            </a:lvl2pPr>
            <a:lvl3pPr>
              <a:spcBef>
                <a:spcPct val="0"/>
              </a:spcBef>
              <a:defRPr kumimoji="1" sz="2400">
                <a:solidFill>
                  <a:schemeClr val="tx1"/>
                </a:solidFill>
                <a:latin typeface="Times New Roman" pitchFamily="18" charset="0"/>
                <a:ea typeface="宋体" pitchFamily="2" charset="-122"/>
              </a:defRPr>
            </a:lvl3pPr>
            <a:lvl4pPr>
              <a:spcBef>
                <a:spcPct val="0"/>
              </a:spcBef>
              <a:defRPr kumimoji="1" sz="2400">
                <a:solidFill>
                  <a:schemeClr val="tx1"/>
                </a:solidFill>
                <a:latin typeface="Times New Roman" pitchFamily="18" charset="0"/>
                <a:ea typeface="宋体" pitchFamily="2" charset="-122"/>
              </a:defRPr>
            </a:lvl4pPr>
            <a:lvl5pPr>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b="1">
                <a:latin typeface="Tahoma" pitchFamily="34" charset="0"/>
              </a:rPr>
              <a:t>调频</a:t>
            </a:r>
          </a:p>
        </p:txBody>
      </p:sp>
      <p:grpSp>
        <p:nvGrpSpPr>
          <p:cNvPr id="281611" name="Group 11"/>
          <p:cNvGrpSpPr>
            <a:grpSpLocks/>
          </p:cNvGrpSpPr>
          <p:nvPr/>
        </p:nvGrpSpPr>
        <p:grpSpPr bwMode="auto">
          <a:xfrm>
            <a:off x="1117600" y="4508500"/>
            <a:ext cx="1582738" cy="792163"/>
            <a:chOff x="6840" y="5926"/>
            <a:chExt cx="3060" cy="2111"/>
          </a:xfrm>
        </p:grpSpPr>
        <p:sp>
          <p:nvSpPr>
            <p:cNvPr id="281612" name="Line 12"/>
            <p:cNvSpPr>
              <a:spLocks noChangeShapeType="1"/>
            </p:cNvSpPr>
            <p:nvPr/>
          </p:nvSpPr>
          <p:spPr bwMode="auto">
            <a:xfrm flipV="1">
              <a:off x="7236" y="5926"/>
              <a:ext cx="0" cy="20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46800"/>
            <a:lstStyle/>
            <a:p>
              <a:endParaRPr lang="zh-CN" altLang="en-US"/>
            </a:p>
          </p:txBody>
        </p:sp>
        <p:sp>
          <p:nvSpPr>
            <p:cNvPr id="281613" name="Freeform 13"/>
            <p:cNvSpPr>
              <a:spLocks/>
            </p:cNvSpPr>
            <p:nvPr/>
          </p:nvSpPr>
          <p:spPr bwMode="auto">
            <a:xfrm>
              <a:off x="7236" y="6408"/>
              <a:ext cx="2396" cy="1629"/>
            </a:xfrm>
            <a:custGeom>
              <a:avLst/>
              <a:gdLst>
                <a:gd name="T0" fmla="*/ 0 w 1050"/>
                <a:gd name="T1" fmla="*/ 364 h 728"/>
                <a:gd name="T2" fmla="*/ 315 w 1050"/>
                <a:gd name="T3" fmla="*/ 52 h 728"/>
                <a:gd name="T4" fmla="*/ 735 w 1050"/>
                <a:gd name="T5" fmla="*/ 676 h 728"/>
                <a:gd name="T6" fmla="*/ 1050 w 1050"/>
                <a:gd name="T7" fmla="*/ 364 h 728"/>
              </a:gdLst>
              <a:ahLst/>
              <a:cxnLst>
                <a:cxn ang="0">
                  <a:pos x="T0" y="T1"/>
                </a:cxn>
                <a:cxn ang="0">
                  <a:pos x="T2" y="T3"/>
                </a:cxn>
                <a:cxn ang="0">
                  <a:pos x="T4" y="T5"/>
                </a:cxn>
                <a:cxn ang="0">
                  <a:pos x="T6" y="T7"/>
                </a:cxn>
              </a:cxnLst>
              <a:rect l="0" t="0" r="r" b="b"/>
              <a:pathLst>
                <a:path w="1050" h="728">
                  <a:moveTo>
                    <a:pt x="0" y="364"/>
                  </a:moveTo>
                  <a:cubicBezTo>
                    <a:pt x="96" y="182"/>
                    <a:pt x="193" y="0"/>
                    <a:pt x="315" y="52"/>
                  </a:cubicBezTo>
                  <a:cubicBezTo>
                    <a:pt x="437" y="104"/>
                    <a:pt x="613" y="624"/>
                    <a:pt x="735" y="676"/>
                  </a:cubicBezTo>
                  <a:cubicBezTo>
                    <a:pt x="857" y="728"/>
                    <a:pt x="997" y="416"/>
                    <a:pt x="1050" y="364"/>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46800"/>
            <a:lstStyle/>
            <a:p>
              <a:endParaRPr lang="zh-CN" altLang="en-US"/>
            </a:p>
          </p:txBody>
        </p:sp>
        <p:sp>
          <p:nvSpPr>
            <p:cNvPr id="281614" name="Line 14"/>
            <p:cNvSpPr>
              <a:spLocks noChangeShapeType="1"/>
            </p:cNvSpPr>
            <p:nvPr/>
          </p:nvSpPr>
          <p:spPr bwMode="auto">
            <a:xfrm>
              <a:off x="6840" y="7212"/>
              <a:ext cx="30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pic>
        <p:nvPicPr>
          <p:cNvPr id="281615" name="Picture 15" descr="Lsi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3938" y="4581525"/>
            <a:ext cx="1873250" cy="779463"/>
          </a:xfrm>
          <a:prstGeom prst="rect">
            <a:avLst/>
          </a:prstGeom>
          <a:noFill/>
          <a:extLst>
            <a:ext uri="{909E8E84-426E-40DD-AFC4-6F175D3DCCD1}">
              <a14:hiddenFill xmlns:a14="http://schemas.microsoft.com/office/drawing/2010/main">
                <a:solidFill>
                  <a:srgbClr val="FFFFFF"/>
                </a:solidFill>
              </a14:hiddenFill>
            </a:ext>
          </a:extLst>
        </p:spPr>
      </p:pic>
      <p:pic>
        <p:nvPicPr>
          <p:cNvPr id="281616"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325" y="4149725"/>
            <a:ext cx="2352675" cy="1343025"/>
          </a:xfrm>
          <a:prstGeom prst="rect">
            <a:avLst/>
          </a:prstGeom>
          <a:noFill/>
          <a:extLst>
            <a:ext uri="{909E8E84-426E-40DD-AFC4-6F175D3DCCD1}">
              <a14:hiddenFill xmlns:a14="http://schemas.microsoft.com/office/drawing/2010/main">
                <a:solidFill>
                  <a:srgbClr val="FFFFFF"/>
                </a:solidFill>
              </a14:hiddenFill>
            </a:ext>
          </a:extLst>
        </p:spPr>
      </p:pic>
      <p:sp>
        <p:nvSpPr>
          <p:cNvPr id="281617" name="Text Box 17"/>
          <p:cNvSpPr txBox="1">
            <a:spLocks noChangeArrowheads="1"/>
          </p:cNvSpPr>
          <p:nvPr/>
        </p:nvSpPr>
        <p:spPr bwMode="auto">
          <a:xfrm>
            <a:off x="7920038" y="4076700"/>
            <a:ext cx="1223962"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AD01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0"/>
              </a:spcBef>
              <a:defRPr kumimoji="1" sz="2400">
                <a:solidFill>
                  <a:schemeClr val="tx1"/>
                </a:solidFill>
                <a:latin typeface="Times New Roman" pitchFamily="18" charset="0"/>
                <a:ea typeface="宋体" pitchFamily="2" charset="-122"/>
              </a:defRPr>
            </a:lvl1pPr>
            <a:lvl2pPr>
              <a:spcBef>
                <a:spcPct val="0"/>
              </a:spcBef>
              <a:defRPr kumimoji="1" sz="2400">
                <a:solidFill>
                  <a:schemeClr val="tx1"/>
                </a:solidFill>
                <a:latin typeface="Times New Roman" pitchFamily="18" charset="0"/>
                <a:ea typeface="宋体" pitchFamily="2" charset="-122"/>
              </a:defRPr>
            </a:lvl2pPr>
            <a:lvl3pPr>
              <a:spcBef>
                <a:spcPct val="0"/>
              </a:spcBef>
              <a:defRPr kumimoji="1" sz="2400">
                <a:solidFill>
                  <a:schemeClr val="tx1"/>
                </a:solidFill>
                <a:latin typeface="Times New Roman" pitchFamily="18" charset="0"/>
                <a:ea typeface="宋体" pitchFamily="2" charset="-122"/>
              </a:defRPr>
            </a:lvl3pPr>
            <a:lvl4pPr>
              <a:spcBef>
                <a:spcPct val="0"/>
              </a:spcBef>
              <a:defRPr kumimoji="1" sz="2400">
                <a:solidFill>
                  <a:schemeClr val="tx1"/>
                </a:solidFill>
                <a:latin typeface="Times New Roman" pitchFamily="18" charset="0"/>
                <a:ea typeface="宋体" pitchFamily="2" charset="-122"/>
              </a:defRPr>
            </a:lvl4pPr>
            <a:lvl5pPr>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b="1">
                <a:solidFill>
                  <a:schemeClr val="hlink"/>
                </a:solidFill>
                <a:latin typeface="Tahoma" pitchFamily="34" charset="0"/>
              </a:rPr>
              <a:t>已调波</a:t>
            </a:r>
          </a:p>
        </p:txBody>
      </p:sp>
    </p:spTree>
    <p:extLst>
      <p:ext uri="{BB962C8B-B14F-4D97-AF65-F5344CB8AC3E}">
        <p14:creationId xmlns:p14="http://schemas.microsoft.com/office/powerpoint/2010/main" val="27962659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81602"/>
                                        </p:tgtEl>
                                        <p:attrNameLst>
                                          <p:attrName>style.visibility</p:attrName>
                                        </p:attrNameLst>
                                      </p:cBhvr>
                                      <p:to>
                                        <p:strVal val="visible"/>
                                      </p:to>
                                    </p:set>
                                    <p:animEffect transition="in" filter="box(out)">
                                      <p:cBhvr>
                                        <p:cTn id="7" dur="500"/>
                                        <p:tgtEl>
                                          <p:spTgt spid="281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81609"/>
                                        </p:tgtEl>
                                        <p:attrNameLst>
                                          <p:attrName>style.visibility</p:attrName>
                                        </p:attrNameLst>
                                      </p:cBhvr>
                                      <p:to>
                                        <p:strVal val="visible"/>
                                      </p:to>
                                    </p:set>
                                    <p:animEffect transition="in" filter="box(out)">
                                      <p:cBhvr>
                                        <p:cTn id="12" dur="500"/>
                                        <p:tgtEl>
                                          <p:spTgt spid="2816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81608"/>
                                        </p:tgtEl>
                                        <p:attrNameLst>
                                          <p:attrName>style.visibility</p:attrName>
                                        </p:attrNameLst>
                                      </p:cBhvr>
                                      <p:to>
                                        <p:strVal val="visible"/>
                                      </p:to>
                                    </p:set>
                                    <p:animEffect transition="in" filter="box(out)">
                                      <p:cBhvr>
                                        <p:cTn id="17" dur="500"/>
                                        <p:tgtEl>
                                          <p:spTgt spid="2816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1607"/>
                                        </p:tgtEl>
                                        <p:attrNameLst>
                                          <p:attrName>style.visibility</p:attrName>
                                        </p:attrNameLst>
                                      </p:cBhvr>
                                      <p:to>
                                        <p:strVal val="visible"/>
                                      </p:to>
                                    </p:set>
                                    <p:animEffect transition="in" filter="blinds(horizontal)">
                                      <p:cBhvr>
                                        <p:cTn id="22" dur="500"/>
                                        <p:tgtEl>
                                          <p:spTgt spid="2816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281611"/>
                                        </p:tgtEl>
                                        <p:attrNameLst>
                                          <p:attrName>style.visibility</p:attrName>
                                        </p:attrNameLst>
                                      </p:cBhvr>
                                      <p:to>
                                        <p:strVal val="visible"/>
                                      </p:to>
                                    </p:set>
                                    <p:animEffect transition="in" filter="box(out)">
                                      <p:cBhvr>
                                        <p:cTn id="27" dur="500"/>
                                        <p:tgtEl>
                                          <p:spTgt spid="2816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281615"/>
                                        </p:tgtEl>
                                        <p:attrNameLst>
                                          <p:attrName>style.visibility</p:attrName>
                                        </p:attrNameLst>
                                      </p:cBhvr>
                                      <p:to>
                                        <p:strVal val="visible"/>
                                      </p:to>
                                    </p:set>
                                    <p:animEffect transition="in" filter="box(out)">
                                      <p:cBhvr>
                                        <p:cTn id="32" dur="500"/>
                                        <p:tgtEl>
                                          <p:spTgt spid="2816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281616"/>
                                        </p:tgtEl>
                                        <p:attrNameLst>
                                          <p:attrName>style.visibility</p:attrName>
                                        </p:attrNameLst>
                                      </p:cBhvr>
                                      <p:to>
                                        <p:strVal val="visible"/>
                                      </p:to>
                                    </p:set>
                                    <p:animEffect transition="in" filter="box(out)">
                                      <p:cBhvr>
                                        <p:cTn id="37" dur="500"/>
                                        <p:tgtEl>
                                          <p:spTgt spid="2816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81617"/>
                                        </p:tgtEl>
                                        <p:attrNameLst>
                                          <p:attrName>style.visibility</p:attrName>
                                        </p:attrNameLst>
                                      </p:cBhvr>
                                      <p:to>
                                        <p:strVal val="visible"/>
                                      </p:to>
                                    </p:set>
                                    <p:animEffect transition="in" filter="blinds(horizontal)">
                                      <p:cBhvr>
                                        <p:cTn id="42" dur="500"/>
                                        <p:tgtEl>
                                          <p:spTgt spid="281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7" grpId="0"/>
      <p:bldP spid="2816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800" dirty="0" smtClean="0"/>
              <a:t>在远距离数据传输的背景下</a:t>
            </a:r>
            <a:endParaRPr lang="en-US" altLang="zh-CN" sz="2800" dirty="0" smtClean="0"/>
          </a:p>
          <a:p>
            <a:pPr lvl="1"/>
            <a:r>
              <a:rPr lang="zh-CN" altLang="en-US" sz="2400" dirty="0" smtClean="0"/>
              <a:t>经过远距离的传输，信号</a:t>
            </a:r>
            <a:r>
              <a:rPr lang="zh-CN" altLang="en-US" sz="2400" dirty="0"/>
              <a:t>电平</a:t>
            </a:r>
            <a:r>
              <a:rPr lang="zh-CN" altLang="en-US" sz="2400" dirty="0" smtClean="0"/>
              <a:t>必然严重下降</a:t>
            </a:r>
            <a:endParaRPr lang="en-US" altLang="zh-CN" sz="2400" dirty="0" smtClean="0"/>
          </a:p>
          <a:p>
            <a:pPr lvl="1"/>
            <a:r>
              <a:rPr lang="zh-CN" altLang="en-US" sz="2400" dirty="0" smtClean="0"/>
              <a:t>白噪声（背景噪声）功率与信号功率相当、甚至大于信号功率，有效信号会被严重干扰</a:t>
            </a:r>
            <a:endParaRPr lang="en-US" altLang="zh-CN" sz="2400" dirty="0" smtClean="0"/>
          </a:p>
          <a:p>
            <a:pPr lvl="1"/>
            <a:r>
              <a:rPr lang="zh-CN" altLang="en-US" sz="2400" dirty="0"/>
              <a:t>更</a:t>
            </a:r>
            <a:r>
              <a:rPr lang="zh-CN" altLang="en-US" sz="2400" dirty="0" smtClean="0"/>
              <a:t>严重者，有相应频率的窄带干扰信号，会使得有效信号被更为严重的干扰</a:t>
            </a:r>
            <a:endParaRPr lang="en-US" altLang="zh-CN" sz="2400" dirty="0" smtClean="0"/>
          </a:p>
          <a:p>
            <a:r>
              <a:rPr lang="zh-CN" altLang="en-US" dirty="0" smtClean="0"/>
              <a:t>解决办法：</a:t>
            </a:r>
            <a:endParaRPr lang="en-US" altLang="zh-CN" dirty="0" smtClean="0"/>
          </a:p>
          <a:p>
            <a:pPr lvl="1"/>
            <a:r>
              <a:rPr lang="zh-CN" altLang="en-US" sz="2400" dirty="0"/>
              <a:t>扩频通信</a:t>
            </a:r>
          </a:p>
        </p:txBody>
      </p:sp>
    </p:spTree>
    <p:extLst>
      <p:ext uri="{BB962C8B-B14F-4D97-AF65-F5344CB8AC3E}">
        <p14:creationId xmlns:p14="http://schemas.microsoft.com/office/powerpoint/2010/main" val="7414458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1.7 </a:t>
            </a:r>
            <a:r>
              <a:rPr lang="zh-CN" altLang="en-US" dirty="0" smtClean="0"/>
              <a:t>扩频通信</a:t>
            </a:r>
            <a:endParaRPr lang="zh-CN" altLang="en-US" dirty="0"/>
          </a:p>
        </p:txBody>
      </p:sp>
      <p:sp>
        <p:nvSpPr>
          <p:cNvPr id="3" name="内容占位符 2"/>
          <p:cNvSpPr>
            <a:spLocks noGrp="1"/>
          </p:cNvSpPr>
          <p:nvPr>
            <p:ph idx="1"/>
          </p:nvPr>
        </p:nvSpPr>
        <p:spPr/>
        <p:txBody>
          <a:bodyPr/>
          <a:lstStyle/>
          <a:p>
            <a:r>
              <a:rPr lang="zh-CN" altLang="en-US" dirty="0" smtClean="0"/>
              <a:t>有关通信的基本诉求：</a:t>
            </a:r>
            <a:endParaRPr lang="en-US" altLang="zh-CN" dirty="0" smtClean="0"/>
          </a:p>
          <a:p>
            <a:pPr lvl="1"/>
            <a:r>
              <a:rPr lang="zh-CN" altLang="en-US" dirty="0"/>
              <a:t>有效性</a:t>
            </a:r>
            <a:r>
              <a:rPr lang="zh-CN" altLang="en-US" dirty="0" smtClean="0"/>
              <a:t>：</a:t>
            </a:r>
            <a:endParaRPr lang="en-US" altLang="zh-CN" dirty="0" smtClean="0"/>
          </a:p>
          <a:p>
            <a:pPr lvl="2"/>
            <a:r>
              <a:rPr lang="zh-CN" altLang="en-US" dirty="0" smtClean="0"/>
              <a:t>有限的信道带宽内，传输的信息越多越好</a:t>
            </a:r>
            <a:endParaRPr lang="en-US" altLang="zh-CN" dirty="0" smtClean="0"/>
          </a:p>
          <a:p>
            <a:pPr lvl="1"/>
            <a:r>
              <a:rPr lang="zh-CN" altLang="en-US" dirty="0" smtClean="0"/>
              <a:t>可靠性：</a:t>
            </a:r>
            <a:endParaRPr lang="en-US" altLang="zh-CN" dirty="0" smtClean="0"/>
          </a:p>
          <a:p>
            <a:pPr lvl="2"/>
            <a:r>
              <a:rPr lang="zh-CN" altLang="en-US" dirty="0" smtClean="0"/>
              <a:t>有限的信道带宽内，抵抗噪声的能力越强越好</a:t>
            </a:r>
            <a:endParaRPr lang="en-US" altLang="zh-CN" dirty="0" smtClean="0"/>
          </a:p>
          <a:p>
            <a:endParaRPr lang="zh-CN" altLang="en-US" dirty="0"/>
          </a:p>
        </p:txBody>
      </p:sp>
    </p:spTree>
    <p:extLst>
      <p:ext uri="{BB962C8B-B14F-4D97-AF65-F5344CB8AC3E}">
        <p14:creationId xmlns:p14="http://schemas.microsoft.com/office/powerpoint/2010/main" val="486237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 题</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卫星定位接收机解算自身的位置，需要知道：</a:t>
            </a:r>
            <a:endParaRPr lang="en-US" altLang="zh-CN" sz="2800" dirty="0" smtClean="0"/>
          </a:p>
          <a:p>
            <a:pPr lvl="1"/>
            <a:r>
              <a:rPr lang="zh-CN" altLang="en-US" sz="2400" dirty="0" smtClean="0"/>
              <a:t>卫星的位置</a:t>
            </a:r>
            <a:endParaRPr lang="en-US" altLang="zh-CN" sz="2400" dirty="0" smtClean="0"/>
          </a:p>
          <a:p>
            <a:pPr lvl="1"/>
            <a:r>
              <a:rPr lang="zh-CN" altLang="en-US" sz="2400" dirty="0" smtClean="0"/>
              <a:t>卫星到接收机的距离</a:t>
            </a:r>
            <a:endParaRPr lang="en-US" altLang="zh-CN" sz="2400" dirty="0" smtClean="0"/>
          </a:p>
          <a:p>
            <a:pPr lvl="1"/>
            <a:r>
              <a:rPr lang="zh-CN" altLang="en-US" sz="2400" dirty="0" smtClean="0"/>
              <a:t>误差改正的校正参数</a:t>
            </a:r>
            <a:endParaRPr lang="en-US" altLang="zh-CN" sz="2400" dirty="0" smtClean="0"/>
          </a:p>
          <a:p>
            <a:r>
              <a:rPr lang="zh-CN" altLang="en-US" dirty="0" smtClean="0"/>
              <a:t>如何让接收机能够获得上述必要的信息？</a:t>
            </a:r>
            <a:endParaRPr lang="en-US" altLang="zh-CN" dirty="0" smtClean="0"/>
          </a:p>
          <a:p>
            <a:r>
              <a:rPr lang="zh-CN" altLang="en-US" dirty="0" smtClean="0"/>
              <a:t>核心是卫星发射的电磁波信号设计</a:t>
            </a:r>
            <a:endParaRPr lang="en-US" altLang="zh-CN" dirty="0" smtClean="0"/>
          </a:p>
        </p:txBody>
      </p:sp>
    </p:spTree>
    <p:extLst>
      <p:ext uri="{BB962C8B-B14F-4D97-AF65-F5344CB8AC3E}">
        <p14:creationId xmlns:p14="http://schemas.microsoft.com/office/powerpoint/2010/main" val="27316535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香农的信道容量公式</a:t>
            </a:r>
            <a:endParaRPr lang="zh-CN" alt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747" y="1995115"/>
            <a:ext cx="6078573" cy="2009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395536" y="4411927"/>
            <a:ext cx="8064896" cy="2308324"/>
          </a:xfrm>
          <a:prstGeom prst="rect">
            <a:avLst/>
          </a:prstGeom>
        </p:spPr>
        <p:txBody>
          <a:bodyPr wrap="square">
            <a:spAutoFit/>
          </a:bodyPr>
          <a:lstStyle/>
          <a:p>
            <a:pPr>
              <a:lnSpc>
                <a:spcPct val="150000"/>
              </a:lnSpc>
            </a:pPr>
            <a:r>
              <a:rPr lang="zh-CN" altLang="en-US" sz="2400" b="1" dirty="0" smtClean="0">
                <a:solidFill>
                  <a:srgbClr val="0000CC"/>
                </a:solidFill>
                <a:latin typeface="微软雅黑" panose="020B0503020204020204" pitchFamily="34" charset="-122"/>
                <a:ea typeface="微软雅黑" panose="020B0503020204020204" pitchFamily="34" charset="-122"/>
              </a:rPr>
              <a:t>意义：对于给定的传输速率（或信息带宽），可以通过增大</a:t>
            </a:r>
            <a:r>
              <a:rPr lang="zh-CN" altLang="en-US" sz="2400" b="1" dirty="0">
                <a:solidFill>
                  <a:srgbClr val="0000CC"/>
                </a:solidFill>
                <a:latin typeface="微软雅黑" panose="020B0503020204020204" pitchFamily="34" charset="-122"/>
                <a:ea typeface="微软雅黑" panose="020B0503020204020204" pitchFamily="34" charset="-122"/>
              </a:rPr>
              <a:t>系统的</a:t>
            </a:r>
            <a:r>
              <a:rPr lang="zh-CN" altLang="en-US" sz="2400" b="1" dirty="0" smtClean="0">
                <a:solidFill>
                  <a:srgbClr val="0000CC"/>
                </a:solidFill>
                <a:latin typeface="微软雅黑" panose="020B0503020204020204" pitchFamily="34" charset="-122"/>
                <a:ea typeface="微软雅黑" panose="020B0503020204020204" pitchFamily="34" charset="-122"/>
              </a:rPr>
              <a:t>传输信道带宽来降低对信噪比的要求，提升抗干扰能力。甚至在信号被噪声淹没的情况下（</a:t>
            </a:r>
            <a:r>
              <a:rPr lang="en-US" altLang="zh-CN" sz="2400" b="1" dirty="0" smtClean="0">
                <a:solidFill>
                  <a:srgbClr val="0000CC"/>
                </a:solidFill>
                <a:latin typeface="微软雅黑" panose="020B0503020204020204" pitchFamily="34" charset="-122"/>
                <a:ea typeface="微软雅黑" panose="020B0503020204020204" pitchFamily="34" charset="-122"/>
              </a:rPr>
              <a:t>S&lt;N</a:t>
            </a:r>
            <a:r>
              <a:rPr lang="zh-CN" altLang="en-US" sz="2400" b="1" dirty="0" smtClean="0">
                <a:solidFill>
                  <a:srgbClr val="0000CC"/>
                </a:solidFill>
                <a:latin typeface="微软雅黑" panose="020B0503020204020204" pitchFamily="34" charset="-122"/>
                <a:ea typeface="微软雅黑" panose="020B0503020204020204" pitchFamily="34" charset="-122"/>
              </a:rPr>
              <a:t>），只要信道带宽足够，也可以获得可靠的传输。</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108035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normAutofit fontScale="85000" lnSpcReduction="20000"/>
          </a:bodyPr>
          <a:lstStyle/>
          <a:p>
            <a:r>
              <a:rPr lang="zh-CN" altLang="zh-CN" dirty="0" smtClean="0"/>
              <a:t>若</a:t>
            </a:r>
            <a:r>
              <a:rPr lang="zh-CN" altLang="en-US" dirty="0" smtClean="0"/>
              <a:t>信噪比</a:t>
            </a:r>
            <a:r>
              <a:rPr lang="en-US" altLang="zh-CN" dirty="0" smtClean="0"/>
              <a:t>N/S=100(20dB</a:t>
            </a:r>
            <a:r>
              <a:rPr lang="en-US" altLang="zh-CN" dirty="0"/>
              <a:t>)</a:t>
            </a:r>
            <a:r>
              <a:rPr lang="zh-CN" altLang="zh-CN" dirty="0" smtClean="0"/>
              <a:t>，</a:t>
            </a:r>
            <a:r>
              <a:rPr lang="en-US" altLang="zh-CN" dirty="0" smtClean="0"/>
              <a:t>C=3kb/s </a:t>
            </a:r>
          </a:p>
          <a:p>
            <a:pPr marL="0" indent="0">
              <a:buNone/>
            </a:pPr>
            <a:r>
              <a:rPr lang="en-US" altLang="zh-CN" dirty="0" smtClean="0"/>
              <a:t>   </a:t>
            </a:r>
            <a:r>
              <a:rPr lang="zh-CN" altLang="zh-CN" dirty="0" smtClean="0"/>
              <a:t>则当</a:t>
            </a:r>
            <a:r>
              <a:rPr lang="en-US" altLang="zh-CN" dirty="0" smtClean="0"/>
              <a:t>                              </a:t>
            </a:r>
            <a:r>
              <a:rPr lang="zh-CN" altLang="zh-CN" dirty="0" smtClean="0"/>
              <a:t>时</a:t>
            </a:r>
            <a:r>
              <a:rPr lang="zh-CN" altLang="zh-CN" dirty="0"/>
              <a:t>，就</a:t>
            </a:r>
            <a:r>
              <a:rPr lang="zh-CN" altLang="zh-CN" dirty="0" smtClean="0"/>
              <a:t>可以可靠通信</a:t>
            </a:r>
            <a:endParaRPr lang="zh-CN" altLang="zh-CN" dirty="0"/>
          </a:p>
          <a:p>
            <a:r>
              <a:rPr lang="zh-CN" altLang="en-US" dirty="0" smtClean="0"/>
              <a:t>解释：</a:t>
            </a:r>
            <a:endParaRPr lang="en-US" altLang="zh-CN" dirty="0" smtClean="0"/>
          </a:p>
          <a:p>
            <a:pPr lvl="1"/>
            <a:r>
              <a:rPr lang="zh-CN" altLang="zh-CN" dirty="0" smtClean="0"/>
              <a:t>可以</a:t>
            </a:r>
            <a:r>
              <a:rPr lang="zh-CN" altLang="zh-CN" dirty="0"/>
              <a:t>在</a:t>
            </a:r>
            <a:r>
              <a:rPr lang="zh-CN" altLang="zh-CN" dirty="0" smtClean="0"/>
              <a:t>低信噪比</a:t>
            </a:r>
            <a:r>
              <a:rPr lang="zh-CN" altLang="zh-CN" dirty="0"/>
              <a:t>的情况下</a:t>
            </a:r>
            <a:r>
              <a:rPr lang="zh-CN" altLang="zh-CN" dirty="0" smtClean="0"/>
              <a:t>，甚至</a:t>
            </a:r>
            <a:r>
              <a:rPr lang="zh-CN" altLang="zh-CN" dirty="0"/>
              <a:t>在信号被噪声淹没的情况下</a:t>
            </a:r>
            <a:r>
              <a:rPr lang="zh-CN" altLang="zh-CN" dirty="0" smtClean="0"/>
              <a:t>，相应</a:t>
            </a:r>
            <a:r>
              <a:rPr lang="zh-CN" altLang="zh-CN" dirty="0"/>
              <a:t>的增加信号</a:t>
            </a:r>
            <a:r>
              <a:rPr lang="zh-CN" altLang="zh-CN" dirty="0" smtClean="0"/>
              <a:t>带宽能</a:t>
            </a:r>
            <a:r>
              <a:rPr lang="zh-CN" altLang="zh-CN" dirty="0"/>
              <a:t>保持可靠的</a:t>
            </a:r>
            <a:r>
              <a:rPr lang="zh-CN" altLang="zh-CN" dirty="0" smtClean="0"/>
              <a:t>通信</a:t>
            </a:r>
            <a:endParaRPr lang="en-US" altLang="zh-CN" dirty="0" smtClean="0"/>
          </a:p>
          <a:p>
            <a:pPr lvl="1"/>
            <a:r>
              <a:rPr lang="zh-CN" altLang="en-US" dirty="0"/>
              <a:t>如果</a:t>
            </a:r>
            <a:r>
              <a:rPr lang="zh-CN" altLang="zh-CN" dirty="0" smtClean="0"/>
              <a:t>系统</a:t>
            </a:r>
            <a:r>
              <a:rPr lang="zh-CN" altLang="zh-CN" dirty="0"/>
              <a:t>工作在干扰噪声比信号大</a:t>
            </a:r>
            <a:r>
              <a:rPr lang="en-US" altLang="zh-CN" dirty="0"/>
              <a:t>100</a:t>
            </a:r>
            <a:r>
              <a:rPr lang="zh-CN" altLang="zh-CN" dirty="0"/>
              <a:t>倍的信道上，信息速率</a:t>
            </a:r>
            <a:r>
              <a:rPr lang="en-US" altLang="zh-CN" i="1" dirty="0"/>
              <a:t>R</a:t>
            </a:r>
            <a:r>
              <a:rPr lang="zh-CN" altLang="zh-CN" dirty="0"/>
              <a:t>＝</a:t>
            </a:r>
            <a:r>
              <a:rPr lang="en-US" altLang="zh-CN" i="1" dirty="0"/>
              <a:t>C</a:t>
            </a:r>
            <a:r>
              <a:rPr lang="zh-CN" altLang="zh-CN" dirty="0"/>
              <a:t>＝</a:t>
            </a:r>
            <a:r>
              <a:rPr lang="en-US" altLang="zh-CN" dirty="0"/>
              <a:t>3kb/s</a:t>
            </a:r>
            <a:r>
              <a:rPr lang="zh-CN" altLang="zh-CN" dirty="0"/>
              <a:t>，则信息必须在</a:t>
            </a:r>
            <a:r>
              <a:rPr lang="en-US" altLang="zh-CN" dirty="0"/>
              <a:t> </a:t>
            </a:r>
            <a:r>
              <a:rPr lang="en-US" altLang="zh-CN" dirty="0" smtClean="0"/>
              <a:t>             </a:t>
            </a:r>
            <a:r>
              <a:rPr lang="zh-CN" altLang="zh-CN" dirty="0" smtClean="0"/>
              <a:t>带宽</a:t>
            </a:r>
            <a:r>
              <a:rPr lang="zh-CN" altLang="zh-CN" dirty="0"/>
              <a:t>下传输，才能保证可靠的通信。</a:t>
            </a:r>
          </a:p>
          <a:p>
            <a:endParaRPr lang="zh-CN" alt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201877553"/>
              </p:ext>
            </p:extLst>
          </p:nvPr>
        </p:nvGraphicFramePr>
        <p:xfrm>
          <a:off x="1731640" y="2398011"/>
          <a:ext cx="2768352" cy="238901"/>
        </p:xfrm>
        <a:graphic>
          <a:graphicData uri="http://schemas.openxmlformats.org/presentationml/2006/ole">
            <mc:AlternateContent xmlns:mc="http://schemas.openxmlformats.org/markup-compatibility/2006">
              <mc:Choice xmlns:v="urn:schemas-microsoft-com:vml" Requires="v">
                <p:oleObj spid="_x0000_s57461" name="公式" r:id="rId3" imgW="1942920" imgH="164880" progId="Equation.3">
                  <p:embed/>
                </p:oleObj>
              </mc:Choice>
              <mc:Fallback>
                <p:oleObj name="公式" r:id="rId3" imgW="1942920" imgH="164880" progId="Equation.3">
                  <p:embed/>
                  <p:pic>
                    <p:nvPicPr>
                      <p:cNvPr id="0" name="Object 1"/>
                      <p:cNvPicPr>
                        <a:picLocks noChangeAspect="1" noChangeArrowheads="1"/>
                      </p:cNvPicPr>
                      <p:nvPr/>
                    </p:nvPicPr>
                    <p:blipFill>
                      <a:blip r:embed="rId4"/>
                      <a:srcRect/>
                      <a:stretch>
                        <a:fillRect/>
                      </a:stretch>
                    </p:blipFill>
                    <p:spPr bwMode="auto">
                      <a:xfrm>
                        <a:off x="1731640" y="2398011"/>
                        <a:ext cx="2768352" cy="238901"/>
                      </a:xfrm>
                      <a:prstGeom prst="rect">
                        <a:avLst/>
                      </a:prstGeom>
                      <a:noFill/>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687983591"/>
              </p:ext>
            </p:extLst>
          </p:nvPr>
        </p:nvGraphicFramePr>
        <p:xfrm>
          <a:off x="6261861" y="5120233"/>
          <a:ext cx="1118451" cy="252983"/>
        </p:xfrm>
        <a:graphic>
          <a:graphicData uri="http://schemas.openxmlformats.org/presentationml/2006/ole">
            <mc:AlternateContent xmlns:mc="http://schemas.openxmlformats.org/markup-compatibility/2006">
              <mc:Choice xmlns:v="urn:schemas-microsoft-com:vml" Requires="v">
                <p:oleObj spid="_x0000_s57462" name="公式" r:id="rId5" imgW="799753" imgH="177723" progId="Equation.3">
                  <p:embed/>
                </p:oleObj>
              </mc:Choice>
              <mc:Fallback>
                <p:oleObj name="公式" r:id="rId5" imgW="799753" imgH="177723"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1861" y="5120233"/>
                        <a:ext cx="1118451" cy="252983"/>
                      </a:xfrm>
                      <a:prstGeom prst="rect">
                        <a:avLst/>
                      </a:prstGeom>
                      <a:noFill/>
                    </p:spPr>
                  </p:pic>
                </p:oleObj>
              </mc:Fallback>
            </mc:AlternateContent>
          </a:graphicData>
        </a:graphic>
      </p:graphicFrame>
    </p:spTree>
    <p:extLst>
      <p:ext uri="{BB962C8B-B14F-4D97-AF65-F5344CB8AC3E}">
        <p14:creationId xmlns:p14="http://schemas.microsoft.com/office/powerpoint/2010/main" val="4288991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基本思路</a:t>
            </a:r>
            <a:endParaRPr lang="zh-CN" altLang="en-US" dirty="0"/>
          </a:p>
        </p:txBody>
      </p:sp>
      <p:sp>
        <p:nvSpPr>
          <p:cNvPr id="4" name="内容占位符 3"/>
          <p:cNvSpPr>
            <a:spLocks noGrp="1"/>
          </p:cNvSpPr>
          <p:nvPr>
            <p:ph idx="1"/>
          </p:nvPr>
        </p:nvSpPr>
        <p:spPr/>
        <p:txBody>
          <a:bodyPr/>
          <a:lstStyle/>
          <a:p>
            <a:r>
              <a:rPr lang="zh-CN" altLang="en-US" dirty="0" smtClean="0"/>
              <a:t>问题：</a:t>
            </a:r>
            <a:endParaRPr lang="en-US" altLang="zh-CN" dirty="0" smtClean="0"/>
          </a:p>
          <a:p>
            <a:pPr lvl="1"/>
            <a:r>
              <a:rPr lang="zh-CN" altLang="en-US" dirty="0" smtClean="0"/>
              <a:t>能不能把窄带信号变成宽带信号，从而降低对信噪比的要求，提升抗干扰性能？</a:t>
            </a:r>
            <a:endParaRPr lang="en-US" altLang="zh-CN" dirty="0" smtClean="0"/>
          </a:p>
          <a:p>
            <a:pPr lvl="1"/>
            <a:r>
              <a:rPr lang="zh-CN" altLang="en-US" dirty="0" smtClean="0"/>
              <a:t>能不能将多个窄带信号捆绑在一个宽带信道内，从而实现信道复用，提高信道的有效性？</a:t>
            </a:r>
            <a:endParaRPr lang="en-US" altLang="zh-CN" dirty="0" smtClean="0"/>
          </a:p>
        </p:txBody>
      </p:sp>
    </p:spTree>
    <p:extLst>
      <p:ext uri="{BB962C8B-B14F-4D97-AF65-F5344CB8AC3E}">
        <p14:creationId xmlns:p14="http://schemas.microsoft.com/office/powerpoint/2010/main" val="13479537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扩</a:t>
            </a:r>
            <a:r>
              <a:rPr lang="zh-CN" altLang="en-US" dirty="0" smtClean="0"/>
              <a:t>频的概念</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sz="2400" dirty="0" smtClean="0"/>
              <a:t>为提升通信系统抗干扰性能，采用一种机制，将原来窄带信号，扩展为信道带宽高出原信号几十倍、几百倍甚至上万倍的宽带信号。</a:t>
            </a:r>
            <a:endParaRPr lang="en-US" altLang="zh-CN" sz="2400" dirty="0" smtClean="0"/>
          </a:p>
          <a:p>
            <a:r>
              <a:rPr lang="zh-CN" altLang="en-US" sz="2400" dirty="0" smtClean="0"/>
              <a:t>实现该机制的过程，即为扩频。</a:t>
            </a:r>
            <a:endParaRPr lang="en-US" altLang="zh-CN" sz="2400" dirty="0" smtClean="0"/>
          </a:p>
          <a:p>
            <a:r>
              <a:rPr lang="zh-CN" altLang="en-US" sz="2400" dirty="0" smtClean="0"/>
              <a:t>扩频前后的区别</a:t>
            </a:r>
            <a:endParaRPr lang="en-US" altLang="zh-CN" sz="2400" dirty="0" smtClean="0"/>
          </a:p>
          <a:p>
            <a:pPr lvl="1"/>
            <a:r>
              <a:rPr lang="zh-CN" altLang="en-US" sz="2000" dirty="0" smtClean="0"/>
              <a:t>原来： 窄带信号 </a:t>
            </a:r>
            <a:r>
              <a:rPr lang="en-US" altLang="zh-CN" sz="2000" dirty="0" smtClean="0">
                <a:sym typeface="Wingdings" panose="05000000000000000000" pitchFamily="2" charset="2"/>
              </a:rPr>
              <a:t> </a:t>
            </a:r>
            <a:r>
              <a:rPr lang="zh-CN" altLang="en-US" sz="2000" dirty="0" smtClean="0">
                <a:sym typeface="Wingdings" panose="05000000000000000000" pitchFamily="2" charset="2"/>
              </a:rPr>
              <a:t>调制 </a:t>
            </a:r>
            <a:r>
              <a:rPr lang="en-US" altLang="zh-CN" sz="2000" dirty="0" smtClean="0">
                <a:sym typeface="Wingdings" panose="05000000000000000000" pitchFamily="2" charset="2"/>
              </a:rPr>
              <a:t> </a:t>
            </a:r>
            <a:r>
              <a:rPr lang="zh-CN" altLang="en-US" sz="2000" dirty="0" smtClean="0">
                <a:sym typeface="Wingdings" panose="05000000000000000000" pitchFamily="2" charset="2"/>
              </a:rPr>
              <a:t>发射</a:t>
            </a:r>
            <a:r>
              <a:rPr lang="en-US" altLang="zh-CN" sz="2000" dirty="0" smtClean="0">
                <a:sym typeface="Wingdings" pitchFamily="2" charset="2"/>
              </a:rPr>
              <a:t></a:t>
            </a:r>
            <a:r>
              <a:rPr lang="zh-CN" altLang="en-US" sz="2000" dirty="0" smtClean="0">
                <a:sym typeface="Wingdings" panose="05000000000000000000" pitchFamily="2" charset="2"/>
              </a:rPr>
              <a:t>接收</a:t>
            </a:r>
            <a:r>
              <a:rPr lang="en-US" altLang="zh-CN" sz="2000" dirty="0" smtClean="0">
                <a:sym typeface="Wingdings" pitchFamily="2" charset="2"/>
              </a:rPr>
              <a:t></a:t>
            </a:r>
            <a:r>
              <a:rPr lang="zh-CN" altLang="en-US" sz="2000" dirty="0" smtClean="0">
                <a:sym typeface="Wingdings" panose="05000000000000000000" pitchFamily="2" charset="2"/>
              </a:rPr>
              <a:t>解调</a:t>
            </a:r>
            <a:r>
              <a:rPr lang="en-US" altLang="zh-CN" sz="2000" dirty="0" smtClean="0">
                <a:sym typeface="Wingdings" pitchFamily="2" charset="2"/>
              </a:rPr>
              <a:t></a:t>
            </a:r>
            <a:r>
              <a:rPr lang="zh-CN" altLang="en-US" sz="2000" dirty="0" smtClean="0">
                <a:sym typeface="Wingdings" pitchFamily="2" charset="2"/>
              </a:rPr>
              <a:t>窄带信号</a:t>
            </a:r>
            <a:endParaRPr lang="en-US" altLang="zh-CN" sz="2000" dirty="0" smtClean="0">
              <a:sym typeface="Wingdings" pitchFamily="2" charset="2"/>
            </a:endParaRPr>
          </a:p>
          <a:p>
            <a:pPr lvl="2"/>
            <a:r>
              <a:rPr lang="zh-CN" altLang="en-US" sz="1600" dirty="0" smtClean="0">
                <a:sym typeface="Wingdings" panose="05000000000000000000" pitchFamily="2" charset="2"/>
              </a:rPr>
              <a:t>抗干扰能力弱</a:t>
            </a:r>
            <a:endParaRPr lang="en-US" altLang="zh-CN" sz="1600" dirty="0" smtClean="0">
              <a:sym typeface="Wingdings" panose="05000000000000000000" pitchFamily="2" charset="2"/>
            </a:endParaRPr>
          </a:p>
          <a:p>
            <a:pPr lvl="1"/>
            <a:r>
              <a:rPr lang="zh-CN" altLang="en-US" sz="2000" dirty="0" smtClean="0"/>
              <a:t>现在： 窄带</a:t>
            </a:r>
            <a:r>
              <a:rPr lang="zh-CN" altLang="en-US" sz="2000" dirty="0"/>
              <a:t>信号 </a:t>
            </a:r>
            <a:r>
              <a:rPr lang="en-US" altLang="zh-CN" sz="2000" dirty="0" smtClean="0">
                <a:sym typeface="Wingdings" panose="05000000000000000000" pitchFamily="2" charset="2"/>
              </a:rPr>
              <a:t></a:t>
            </a:r>
            <a:r>
              <a:rPr lang="zh-CN" altLang="en-US" sz="2000" dirty="0" smtClean="0">
                <a:sym typeface="Wingdings" panose="05000000000000000000" pitchFamily="2" charset="2"/>
              </a:rPr>
              <a:t>扩频生成宽带信号  </a:t>
            </a:r>
            <a:r>
              <a:rPr lang="en-US" altLang="zh-CN" sz="2000" dirty="0" smtClean="0">
                <a:sym typeface="Wingdings" panose="05000000000000000000" pitchFamily="2" charset="2"/>
              </a:rPr>
              <a:t> </a:t>
            </a:r>
            <a:r>
              <a:rPr lang="zh-CN" altLang="en-US" sz="2000" dirty="0" smtClean="0">
                <a:sym typeface="Wingdings" panose="05000000000000000000" pitchFamily="2" charset="2"/>
              </a:rPr>
              <a:t>调制 </a:t>
            </a:r>
            <a:r>
              <a:rPr lang="en-US" altLang="zh-CN" sz="2000" dirty="0" smtClean="0">
                <a:sym typeface="Wingdings" panose="05000000000000000000" pitchFamily="2" charset="2"/>
              </a:rPr>
              <a:t>  </a:t>
            </a:r>
            <a:r>
              <a:rPr lang="zh-CN" altLang="en-US" sz="2000" dirty="0" smtClean="0">
                <a:sym typeface="Wingdings" panose="05000000000000000000" pitchFamily="2" charset="2"/>
              </a:rPr>
              <a:t>发射</a:t>
            </a:r>
            <a:r>
              <a:rPr lang="en-US" altLang="zh-CN" sz="2000" dirty="0" smtClean="0">
                <a:sym typeface="Wingdings" pitchFamily="2" charset="2"/>
              </a:rPr>
              <a:t></a:t>
            </a:r>
            <a:r>
              <a:rPr lang="zh-CN" altLang="en-US" sz="2000" dirty="0" smtClean="0">
                <a:sym typeface="Wingdings" panose="05000000000000000000" pitchFamily="2" charset="2"/>
              </a:rPr>
              <a:t>接收</a:t>
            </a:r>
            <a:r>
              <a:rPr lang="en-US" altLang="zh-CN" sz="2000" dirty="0" smtClean="0">
                <a:sym typeface="Wingdings" pitchFamily="2" charset="2"/>
              </a:rPr>
              <a:t></a:t>
            </a:r>
            <a:r>
              <a:rPr lang="zh-CN" altLang="en-US" sz="2000" dirty="0" smtClean="0">
                <a:sym typeface="Wingdings" panose="05000000000000000000" pitchFamily="2" charset="2"/>
              </a:rPr>
              <a:t>解扩</a:t>
            </a:r>
            <a:r>
              <a:rPr lang="en-US" altLang="zh-CN" sz="2000" dirty="0" smtClean="0">
                <a:sym typeface="Wingdings" pitchFamily="2" charset="2"/>
              </a:rPr>
              <a:t></a:t>
            </a:r>
            <a:r>
              <a:rPr lang="zh-CN" altLang="en-US" sz="2000" dirty="0" smtClean="0">
                <a:sym typeface="Wingdings" panose="05000000000000000000" pitchFamily="2" charset="2"/>
              </a:rPr>
              <a:t>原始窄带信号</a:t>
            </a:r>
            <a:endParaRPr lang="en-US" altLang="zh-CN" sz="2000" dirty="0" smtClean="0">
              <a:sym typeface="Wingdings" panose="05000000000000000000" pitchFamily="2" charset="2"/>
            </a:endParaRPr>
          </a:p>
          <a:p>
            <a:pPr lvl="2"/>
            <a:r>
              <a:rPr lang="zh-CN" altLang="en-US" sz="1600" dirty="0" smtClean="0">
                <a:sym typeface="Wingdings" panose="05000000000000000000" pitchFamily="2" charset="2"/>
              </a:rPr>
              <a:t>抗干扰能力强</a:t>
            </a:r>
            <a:endParaRPr lang="en-US" altLang="zh-CN" sz="1600" dirty="0" smtClean="0"/>
          </a:p>
        </p:txBody>
      </p:sp>
    </p:spTree>
    <p:extLst>
      <p:ext uri="{BB962C8B-B14F-4D97-AF65-F5344CB8AC3E}">
        <p14:creationId xmlns:p14="http://schemas.microsoft.com/office/powerpoint/2010/main" val="9975842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如何扩频？</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60000"/>
              </a:lnSpc>
            </a:pPr>
            <a:r>
              <a:rPr lang="zh-CN" altLang="en-US" dirty="0" smtClean="0"/>
              <a:t>基本思路（数字信号的优势）：</a:t>
            </a:r>
            <a:endParaRPr lang="en-US" altLang="zh-CN" dirty="0" smtClean="0"/>
          </a:p>
          <a:p>
            <a:pPr lvl="1">
              <a:lnSpc>
                <a:spcPct val="160000"/>
              </a:lnSpc>
            </a:pPr>
            <a:r>
              <a:rPr lang="zh-CN" altLang="en-US" dirty="0"/>
              <a:t>发射</a:t>
            </a:r>
            <a:r>
              <a:rPr lang="zh-CN" altLang="en-US" dirty="0" smtClean="0"/>
              <a:t>端：在窄带信号的一个二进制码</a:t>
            </a:r>
            <a:r>
              <a:rPr lang="zh-CN" altLang="en-US" dirty="0"/>
              <a:t>元</a:t>
            </a:r>
            <a:r>
              <a:rPr lang="zh-CN" altLang="en-US" dirty="0" smtClean="0"/>
              <a:t>时段内，用</a:t>
            </a:r>
            <a:r>
              <a:rPr lang="zh-CN" altLang="en-US" dirty="0"/>
              <a:t>一组新的多位</a:t>
            </a:r>
            <a:r>
              <a:rPr lang="zh-CN" altLang="en-US" dirty="0" smtClean="0"/>
              <a:t>长码型（即扩频码）予以置换，实现窄带信号到宽带信号的扩展</a:t>
            </a:r>
            <a:endParaRPr lang="en-US" altLang="zh-CN" dirty="0" smtClean="0"/>
          </a:p>
          <a:p>
            <a:pPr lvl="1">
              <a:lnSpc>
                <a:spcPct val="160000"/>
              </a:lnSpc>
            </a:pPr>
            <a:r>
              <a:rPr lang="zh-CN" altLang="en-US" dirty="0"/>
              <a:t>接收</a:t>
            </a:r>
            <a:r>
              <a:rPr lang="zh-CN" altLang="en-US" dirty="0" smtClean="0"/>
              <a:t>端：对</a:t>
            </a:r>
            <a:r>
              <a:rPr lang="zh-CN" altLang="en-US" dirty="0"/>
              <a:t>接收信号与</a:t>
            </a:r>
            <a:r>
              <a:rPr lang="zh-CN" altLang="en-US" dirty="0" smtClean="0"/>
              <a:t>本地扩频码进行</a:t>
            </a:r>
            <a:r>
              <a:rPr lang="zh-CN" altLang="en-US" dirty="0"/>
              <a:t>相关</a:t>
            </a:r>
            <a:r>
              <a:rPr lang="zh-CN" altLang="en-US" dirty="0" smtClean="0"/>
              <a:t>运算</a:t>
            </a:r>
            <a:r>
              <a:rPr lang="zh-CN" altLang="en-US" dirty="0"/>
              <a:t>，解</a:t>
            </a:r>
            <a:r>
              <a:rPr lang="zh-CN" altLang="en-US" dirty="0" smtClean="0"/>
              <a:t>出原始信息，将宽带信号压缩为原始窄带信号，区分</a:t>
            </a:r>
            <a:r>
              <a:rPr lang="zh-CN" altLang="en-US" dirty="0"/>
              <a:t>出不同</a:t>
            </a:r>
            <a:r>
              <a:rPr lang="zh-CN" altLang="en-US" dirty="0" smtClean="0"/>
              <a:t>用户同时，还原原始窄带信号</a:t>
            </a:r>
            <a:endParaRPr lang="en-US" altLang="zh-CN" dirty="0" smtClean="0"/>
          </a:p>
          <a:p>
            <a:pPr lvl="1">
              <a:lnSpc>
                <a:spcPct val="160000"/>
              </a:lnSpc>
            </a:pPr>
            <a:r>
              <a:rPr lang="zh-CN" altLang="en-US" dirty="0" smtClean="0"/>
              <a:t>要求：新码码速率是原码码速率的几十甚至上万倍</a:t>
            </a:r>
            <a:endParaRPr lang="en-US" altLang="zh-CN" dirty="0" smtClean="0"/>
          </a:p>
          <a:p>
            <a:pPr lvl="1">
              <a:lnSpc>
                <a:spcPct val="160000"/>
              </a:lnSpc>
            </a:pPr>
            <a:endParaRPr lang="zh-CN" altLang="en-US" dirty="0"/>
          </a:p>
        </p:txBody>
      </p:sp>
    </p:spTree>
    <p:extLst>
      <p:ext uri="{BB962C8B-B14F-4D97-AF65-F5344CB8AC3E}">
        <p14:creationId xmlns:p14="http://schemas.microsoft.com/office/powerpoint/2010/main" val="1394440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示意图</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484784"/>
            <a:ext cx="8155855" cy="4391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220072" y="5919663"/>
            <a:ext cx="3570208" cy="461665"/>
          </a:xfrm>
          <a:prstGeom prst="rect">
            <a:avLst/>
          </a:prstGeom>
          <a:noFill/>
        </p:spPr>
        <p:txBody>
          <a:bodyPr wrap="none" rtlCol="0">
            <a:spAutoFit/>
          </a:bodyPr>
          <a:lstStyle/>
          <a:p>
            <a:r>
              <a:rPr lang="zh-CN" altLang="en-US" sz="2400" b="1" dirty="0" smtClean="0">
                <a:solidFill>
                  <a:srgbClr val="0000CC"/>
                </a:solidFill>
                <a:latin typeface="微软雅黑" panose="020B0503020204020204" pitchFamily="34" charset="-122"/>
                <a:ea typeface="微软雅黑" panose="020B0503020204020204" pitchFamily="34" charset="-122"/>
              </a:rPr>
              <a:t>遗留：选用什么扩频码？</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7755160" y="1916832"/>
            <a:ext cx="1107996" cy="369332"/>
          </a:xfrm>
          <a:prstGeom prst="rect">
            <a:avLst/>
          </a:prstGeom>
          <a:noFill/>
        </p:spPr>
        <p:txBody>
          <a:bodyPr wrap="none" rtlCol="0">
            <a:spAutoFit/>
          </a:bodyPr>
          <a:lstStyle/>
          <a:p>
            <a:r>
              <a:rPr lang="zh-CN" altLang="en-US" b="1" dirty="0" smtClean="0"/>
              <a:t>窄带信号</a:t>
            </a:r>
            <a:endParaRPr lang="zh-CN" altLang="en-US" b="1" dirty="0"/>
          </a:p>
        </p:txBody>
      </p:sp>
      <p:sp>
        <p:nvSpPr>
          <p:cNvPr id="6" name="TextBox 5"/>
          <p:cNvSpPr txBox="1"/>
          <p:nvPr/>
        </p:nvSpPr>
        <p:spPr>
          <a:xfrm>
            <a:off x="7870577" y="2742601"/>
            <a:ext cx="877163" cy="369332"/>
          </a:xfrm>
          <a:prstGeom prst="rect">
            <a:avLst/>
          </a:prstGeom>
          <a:noFill/>
        </p:spPr>
        <p:txBody>
          <a:bodyPr wrap="none" rtlCol="0">
            <a:spAutoFit/>
          </a:bodyPr>
          <a:lstStyle/>
          <a:p>
            <a:r>
              <a:rPr lang="zh-CN" altLang="en-US" b="1" dirty="0"/>
              <a:t>扩频</a:t>
            </a:r>
            <a:r>
              <a:rPr lang="zh-CN" altLang="en-US" b="1" dirty="0" smtClean="0"/>
              <a:t>码</a:t>
            </a:r>
            <a:endParaRPr lang="zh-CN" altLang="en-US" b="1" dirty="0"/>
          </a:p>
        </p:txBody>
      </p:sp>
      <p:sp>
        <p:nvSpPr>
          <p:cNvPr id="7" name="TextBox 6"/>
          <p:cNvSpPr txBox="1"/>
          <p:nvPr/>
        </p:nvSpPr>
        <p:spPr>
          <a:xfrm>
            <a:off x="7755160" y="3568370"/>
            <a:ext cx="1107996" cy="369332"/>
          </a:xfrm>
          <a:prstGeom prst="rect">
            <a:avLst/>
          </a:prstGeom>
          <a:noFill/>
        </p:spPr>
        <p:txBody>
          <a:bodyPr wrap="none" rtlCol="0">
            <a:spAutoFit/>
          </a:bodyPr>
          <a:lstStyle/>
          <a:p>
            <a:r>
              <a:rPr lang="zh-CN" altLang="en-US" b="1" dirty="0" smtClean="0"/>
              <a:t>宽带信号</a:t>
            </a:r>
            <a:endParaRPr lang="zh-CN" altLang="en-US" b="1" dirty="0"/>
          </a:p>
        </p:txBody>
      </p:sp>
      <p:sp>
        <p:nvSpPr>
          <p:cNvPr id="8" name="TextBox 7"/>
          <p:cNvSpPr txBox="1"/>
          <p:nvPr/>
        </p:nvSpPr>
        <p:spPr>
          <a:xfrm>
            <a:off x="7755160" y="4394139"/>
            <a:ext cx="1107996" cy="369332"/>
          </a:xfrm>
          <a:prstGeom prst="rect">
            <a:avLst/>
          </a:prstGeom>
          <a:noFill/>
        </p:spPr>
        <p:txBody>
          <a:bodyPr wrap="none" rtlCol="0">
            <a:spAutoFit/>
          </a:bodyPr>
          <a:lstStyle/>
          <a:p>
            <a:r>
              <a:rPr lang="zh-CN" altLang="en-US" b="1" dirty="0" smtClean="0"/>
              <a:t>已调信号</a:t>
            </a:r>
            <a:endParaRPr lang="zh-CN" altLang="en-US" b="1" dirty="0"/>
          </a:p>
        </p:txBody>
      </p:sp>
      <p:sp>
        <p:nvSpPr>
          <p:cNvPr id="9" name="TextBox 8"/>
          <p:cNvSpPr txBox="1"/>
          <p:nvPr/>
        </p:nvSpPr>
        <p:spPr>
          <a:xfrm>
            <a:off x="7524328" y="5219908"/>
            <a:ext cx="1569660" cy="369332"/>
          </a:xfrm>
          <a:prstGeom prst="rect">
            <a:avLst/>
          </a:prstGeom>
          <a:noFill/>
        </p:spPr>
        <p:txBody>
          <a:bodyPr wrap="none" rtlCol="0">
            <a:spAutoFit/>
          </a:bodyPr>
          <a:lstStyle/>
          <a:p>
            <a:r>
              <a:rPr lang="zh-CN" altLang="en-US" b="1" dirty="0" smtClean="0"/>
              <a:t>解扩还原信号</a:t>
            </a:r>
            <a:endParaRPr lang="zh-CN" altLang="en-US" b="1" dirty="0"/>
          </a:p>
        </p:txBody>
      </p:sp>
    </p:spTree>
    <p:extLst>
      <p:ext uri="{BB962C8B-B14F-4D97-AF65-F5344CB8AC3E}">
        <p14:creationId xmlns:p14="http://schemas.microsoft.com/office/powerpoint/2010/main" val="17915490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扩频的频域接收处理模型</a:t>
            </a:r>
            <a:endParaRPr lang="zh-CN" altLang="en-US" dirty="0"/>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76388"/>
            <a:ext cx="7623672" cy="4084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36564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基于扩频码的信道复用</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sz="2800" dirty="0" smtClean="0"/>
              <a:t>发射端</a:t>
            </a:r>
            <a:endParaRPr lang="en-US" altLang="zh-CN" sz="2800" dirty="0" smtClean="0"/>
          </a:p>
          <a:p>
            <a:pPr lvl="1"/>
            <a:r>
              <a:rPr lang="zh-CN" altLang="en-US" sz="2400" dirty="0" smtClean="0"/>
              <a:t>不同发射机的窄带信号可以分别调制在不同的扩频码信号上</a:t>
            </a:r>
            <a:endParaRPr lang="en-US" altLang="zh-CN" sz="2400" dirty="0" smtClean="0"/>
          </a:p>
          <a:p>
            <a:r>
              <a:rPr lang="zh-CN" altLang="en-US" sz="2800" dirty="0"/>
              <a:t>接收</a:t>
            </a:r>
            <a:r>
              <a:rPr lang="zh-CN" altLang="en-US" sz="2800" dirty="0" smtClean="0"/>
              <a:t>端</a:t>
            </a:r>
            <a:endParaRPr lang="en-US" altLang="zh-CN" sz="2800" dirty="0" smtClean="0"/>
          </a:p>
          <a:p>
            <a:pPr lvl="1"/>
            <a:r>
              <a:rPr lang="zh-CN" altLang="en-US" sz="2400" dirty="0" smtClean="0"/>
              <a:t>收到同一频段内多个扩频码信号的混合信号</a:t>
            </a:r>
            <a:endParaRPr lang="en-US" altLang="zh-CN" sz="2400" dirty="0" smtClean="0"/>
          </a:p>
          <a:p>
            <a:pPr lvl="1"/>
            <a:r>
              <a:rPr lang="zh-CN" altLang="en-US" sz="2400" dirty="0" smtClean="0"/>
              <a:t>通过本地复制的不同发射机扩频码对混合信号分别进行相关处理</a:t>
            </a:r>
            <a:endParaRPr lang="en-US" altLang="zh-CN" sz="2400" dirty="0" smtClean="0"/>
          </a:p>
          <a:p>
            <a:pPr lvl="2"/>
            <a:r>
              <a:rPr lang="zh-CN" altLang="en-US" sz="2000" smtClean="0"/>
              <a:t>有用发射机信号</a:t>
            </a:r>
            <a:r>
              <a:rPr lang="zh-CN" altLang="en-US" sz="2000" dirty="0" smtClean="0"/>
              <a:t>：与本地扩频码相同的信号，相关性最强，功率最大</a:t>
            </a:r>
            <a:endParaRPr lang="en-US" altLang="zh-CN" sz="2000" dirty="0" smtClean="0"/>
          </a:p>
          <a:p>
            <a:pPr lvl="2"/>
            <a:r>
              <a:rPr lang="zh-CN" altLang="en-US" sz="2000" dirty="0" smtClean="0"/>
              <a:t>其他发射机信号：因为不同扩频码相关性为</a:t>
            </a:r>
            <a:r>
              <a:rPr lang="en-US" altLang="zh-CN" sz="2000" dirty="0" smtClean="0"/>
              <a:t>0</a:t>
            </a:r>
            <a:r>
              <a:rPr lang="zh-CN" altLang="en-US" sz="2000" dirty="0" smtClean="0"/>
              <a:t>，可被视为白噪声</a:t>
            </a:r>
            <a:endParaRPr lang="en-US" altLang="zh-CN" sz="2000" dirty="0" smtClean="0"/>
          </a:p>
          <a:p>
            <a:pPr lvl="2"/>
            <a:r>
              <a:rPr lang="zh-CN" altLang="en-US" sz="2000" dirty="0" smtClean="0"/>
              <a:t>其他干扰信号：被抑制</a:t>
            </a:r>
            <a:endParaRPr lang="en-US" altLang="zh-CN" sz="2000" dirty="0" smtClean="0"/>
          </a:p>
          <a:p>
            <a:r>
              <a:rPr lang="zh-CN" altLang="en-US" dirty="0" smtClean="0"/>
              <a:t>结论：</a:t>
            </a:r>
            <a:endParaRPr lang="en-US" altLang="zh-CN" dirty="0" smtClean="0"/>
          </a:p>
          <a:p>
            <a:pPr lvl="1"/>
            <a:r>
              <a:rPr lang="zh-CN" altLang="en-US" dirty="0" smtClean="0"/>
              <a:t>意味着可以在同一频带内，能够基于扩频码体制，实现多路窄带信号的复用，且相互之间不干扰，提升信道的有效性</a:t>
            </a:r>
            <a:endParaRPr lang="zh-CN" altLang="en-US" dirty="0"/>
          </a:p>
        </p:txBody>
      </p:sp>
    </p:spTree>
    <p:extLst>
      <p:ext uri="{BB962C8B-B14F-4D97-AF65-F5344CB8AC3E}">
        <p14:creationId xmlns:p14="http://schemas.microsoft.com/office/powerpoint/2010/main" val="38279555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扩频通信的优势</a:t>
            </a:r>
            <a:endParaRPr lang="zh-CN" altLang="en-US" dirty="0"/>
          </a:p>
        </p:txBody>
      </p:sp>
      <p:sp>
        <p:nvSpPr>
          <p:cNvPr id="3" name="内容占位符 2"/>
          <p:cNvSpPr>
            <a:spLocks noGrp="1"/>
          </p:cNvSpPr>
          <p:nvPr>
            <p:ph idx="1"/>
          </p:nvPr>
        </p:nvSpPr>
        <p:spPr/>
        <p:txBody>
          <a:bodyPr>
            <a:normAutofit/>
          </a:bodyPr>
          <a:lstStyle/>
          <a:p>
            <a:pPr marL="0" indent="0" algn="just">
              <a:buNone/>
            </a:pPr>
            <a:r>
              <a:rPr lang="en-US" altLang="zh-CN" dirty="0" smtClean="0">
                <a:solidFill>
                  <a:schemeClr val="tx1"/>
                </a:solidFill>
              </a:rPr>
              <a:t>1. </a:t>
            </a:r>
            <a:r>
              <a:rPr lang="zh-CN" altLang="en-US" dirty="0" smtClean="0">
                <a:solidFill>
                  <a:schemeClr val="tx1"/>
                </a:solidFill>
              </a:rPr>
              <a:t>抗干扰性</a:t>
            </a:r>
            <a:r>
              <a:rPr lang="zh-CN" altLang="en-US" dirty="0">
                <a:solidFill>
                  <a:schemeClr val="tx1"/>
                </a:solidFill>
              </a:rPr>
              <a:t>能</a:t>
            </a:r>
            <a:r>
              <a:rPr lang="zh-CN" altLang="en-US" dirty="0" smtClean="0">
                <a:solidFill>
                  <a:schemeClr val="tx1"/>
                </a:solidFill>
              </a:rPr>
              <a:t>好</a:t>
            </a:r>
            <a:endParaRPr lang="en-US" altLang="zh-CN" dirty="0" smtClean="0">
              <a:solidFill>
                <a:schemeClr val="tx1"/>
              </a:solidFill>
            </a:endParaRPr>
          </a:p>
          <a:p>
            <a:pPr marL="0" indent="0" algn="just">
              <a:buNone/>
            </a:pPr>
            <a:r>
              <a:rPr lang="en-US" altLang="zh-CN" dirty="0" smtClean="0">
                <a:solidFill>
                  <a:schemeClr val="tx1"/>
                </a:solidFill>
              </a:rPr>
              <a:t>2. </a:t>
            </a:r>
            <a:r>
              <a:rPr lang="zh-CN" altLang="en-US" dirty="0" smtClean="0">
                <a:solidFill>
                  <a:schemeClr val="tx1"/>
                </a:solidFill>
              </a:rPr>
              <a:t>选择性</a:t>
            </a:r>
            <a:r>
              <a:rPr lang="zh-CN" altLang="en-US" dirty="0">
                <a:solidFill>
                  <a:schemeClr val="tx1"/>
                </a:solidFill>
              </a:rPr>
              <a:t>寻址能力</a:t>
            </a:r>
            <a:r>
              <a:rPr lang="zh-CN" altLang="en-US" dirty="0" smtClean="0">
                <a:solidFill>
                  <a:schemeClr val="tx1"/>
                </a:solidFill>
              </a:rPr>
              <a:t>强</a:t>
            </a:r>
            <a:endParaRPr lang="en-US" altLang="zh-CN" dirty="0" smtClean="0">
              <a:solidFill>
                <a:schemeClr val="tx1"/>
              </a:solidFill>
            </a:endParaRPr>
          </a:p>
          <a:p>
            <a:pPr marL="0" indent="0" algn="just">
              <a:buNone/>
            </a:pPr>
            <a:r>
              <a:rPr lang="en-US" altLang="zh-CN" dirty="0" smtClean="0">
                <a:solidFill>
                  <a:schemeClr val="tx1"/>
                </a:solidFill>
              </a:rPr>
              <a:t>3. </a:t>
            </a:r>
            <a:r>
              <a:rPr lang="zh-CN" altLang="en-US" dirty="0" smtClean="0">
                <a:solidFill>
                  <a:schemeClr val="tx1"/>
                </a:solidFill>
              </a:rPr>
              <a:t>保密性</a:t>
            </a:r>
            <a:r>
              <a:rPr lang="zh-CN" altLang="en-US" dirty="0">
                <a:solidFill>
                  <a:schemeClr val="tx1"/>
                </a:solidFill>
              </a:rPr>
              <a:t>能</a:t>
            </a:r>
            <a:r>
              <a:rPr lang="zh-CN" altLang="en-US" dirty="0" smtClean="0">
                <a:solidFill>
                  <a:schemeClr val="tx1"/>
                </a:solidFill>
              </a:rPr>
              <a:t>好，码越长越难破解</a:t>
            </a:r>
            <a:endParaRPr lang="en-US" altLang="zh-CN" dirty="0" smtClean="0">
              <a:solidFill>
                <a:schemeClr val="tx1"/>
              </a:solidFill>
            </a:endParaRPr>
          </a:p>
          <a:p>
            <a:pPr marL="0" indent="0" algn="just">
              <a:buNone/>
            </a:pPr>
            <a:r>
              <a:rPr lang="en-US" altLang="zh-CN" dirty="0" smtClean="0">
                <a:solidFill>
                  <a:schemeClr val="tx1"/>
                </a:solidFill>
              </a:rPr>
              <a:t>4. </a:t>
            </a:r>
            <a:r>
              <a:rPr lang="zh-CN" altLang="en-US" dirty="0" smtClean="0">
                <a:solidFill>
                  <a:schemeClr val="tx1"/>
                </a:solidFill>
              </a:rPr>
              <a:t>频谱</a:t>
            </a:r>
            <a:r>
              <a:rPr lang="zh-CN" altLang="en-US" dirty="0">
                <a:solidFill>
                  <a:schemeClr val="tx1"/>
                </a:solidFill>
              </a:rPr>
              <a:t>密度</a:t>
            </a:r>
            <a:r>
              <a:rPr lang="zh-CN" altLang="en-US" dirty="0" smtClean="0">
                <a:solidFill>
                  <a:schemeClr val="tx1"/>
                </a:solidFill>
              </a:rPr>
              <a:t>低，对其他设备干扰小</a:t>
            </a:r>
            <a:endParaRPr lang="en-US" altLang="zh-CN" dirty="0" smtClean="0">
              <a:solidFill>
                <a:schemeClr val="tx1"/>
              </a:solidFill>
            </a:endParaRPr>
          </a:p>
          <a:p>
            <a:pPr marL="0" indent="0" algn="just">
              <a:buNone/>
            </a:pPr>
            <a:r>
              <a:rPr lang="en-US" altLang="zh-CN" dirty="0" smtClean="0">
                <a:solidFill>
                  <a:schemeClr val="tx1"/>
                </a:solidFill>
              </a:rPr>
              <a:t>5. </a:t>
            </a:r>
            <a:r>
              <a:rPr lang="zh-CN" altLang="en-US" dirty="0" smtClean="0">
                <a:solidFill>
                  <a:schemeClr val="tx1"/>
                </a:solidFill>
              </a:rPr>
              <a:t>支持高分辨率</a:t>
            </a:r>
            <a:r>
              <a:rPr lang="zh-CN" altLang="en-US" dirty="0">
                <a:solidFill>
                  <a:schemeClr val="tx1"/>
                </a:solidFill>
              </a:rPr>
              <a:t>测距</a:t>
            </a:r>
            <a:endParaRPr lang="en-US" altLang="zh-CN" dirty="0" smtClean="0">
              <a:solidFill>
                <a:schemeClr val="tx1"/>
              </a:solidFill>
            </a:endParaRPr>
          </a:p>
          <a:p>
            <a:pPr marL="0" indent="0" algn="just">
              <a:buNone/>
            </a:pPr>
            <a:endParaRPr lang="zh-CN" altLang="en-US" dirty="0">
              <a:solidFill>
                <a:schemeClr val="tx1"/>
              </a:solidFill>
            </a:endParaRPr>
          </a:p>
        </p:txBody>
      </p:sp>
    </p:spTree>
    <p:extLst>
      <p:ext uri="{BB962C8B-B14F-4D97-AF65-F5344CB8AC3E}">
        <p14:creationId xmlns:p14="http://schemas.microsoft.com/office/powerpoint/2010/main" val="35011872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smtClean="0"/>
              <a:t>趣闻：扩频通信</a:t>
            </a:r>
            <a:r>
              <a:rPr lang="zh-CN" altLang="en-US" dirty="0"/>
              <a:t>的</a:t>
            </a:r>
            <a:r>
              <a:rPr lang="zh-CN" altLang="en-US" dirty="0" smtClean="0"/>
              <a:t>发展过程</a:t>
            </a:r>
            <a:endParaRPr lang="zh-CN" altLang="en-US" dirty="0"/>
          </a:p>
        </p:txBody>
      </p:sp>
      <p:sp>
        <p:nvSpPr>
          <p:cNvPr id="6147" name="Rectangle 3"/>
          <p:cNvSpPr>
            <a:spLocks noGrp="1" noChangeArrowheads="1"/>
          </p:cNvSpPr>
          <p:nvPr>
            <p:ph type="body" idx="1"/>
          </p:nvPr>
        </p:nvSpPr>
        <p:spPr>
          <a:xfrm>
            <a:off x="540072" y="1772816"/>
            <a:ext cx="8280400" cy="4392613"/>
          </a:xfrm>
        </p:spPr>
        <p:txBody>
          <a:bodyPr>
            <a:normAutofit/>
          </a:bodyPr>
          <a:lstStyle/>
          <a:p>
            <a:r>
              <a:rPr kumimoji="1" lang="en-US" altLang="zh-CN" sz="2400" dirty="0" smtClean="0">
                <a:solidFill>
                  <a:schemeClr val="tx1"/>
                </a:solidFill>
                <a:latin typeface="黑体" pitchFamily="2" charset="-122"/>
                <a:ea typeface="黑体" pitchFamily="2" charset="-122"/>
              </a:rPr>
              <a:t>1941</a:t>
            </a:r>
            <a:r>
              <a:rPr kumimoji="1" lang="zh-CN" altLang="en-US" sz="2400" dirty="0" smtClean="0">
                <a:solidFill>
                  <a:schemeClr val="tx1"/>
                </a:solidFill>
                <a:latin typeface="黑体" pitchFamily="2" charset="-122"/>
                <a:ea typeface="黑体" pitchFamily="2" charset="-122"/>
              </a:rPr>
              <a:t>年，好莱坞</a:t>
            </a:r>
            <a:r>
              <a:rPr kumimoji="1" lang="zh-CN" altLang="en-US" sz="2400" dirty="0">
                <a:solidFill>
                  <a:schemeClr val="tx1"/>
                </a:solidFill>
                <a:latin typeface="黑体" pitchFamily="2" charset="-122"/>
                <a:ea typeface="黑体" pitchFamily="2" charset="-122"/>
              </a:rPr>
              <a:t>女演员</a:t>
            </a:r>
            <a:r>
              <a:rPr lang="zh-CN" altLang="en-US" sz="2400" dirty="0">
                <a:solidFill>
                  <a:schemeClr val="tx1"/>
                </a:solidFill>
                <a:latin typeface="黑体" pitchFamily="2" charset="-122"/>
                <a:ea typeface="黑体" pitchFamily="2" charset="-122"/>
              </a:rPr>
              <a:t>海蒂</a:t>
            </a:r>
            <a:r>
              <a:rPr lang="en-US" altLang="zh-CN" sz="2400" dirty="0">
                <a:solidFill>
                  <a:schemeClr val="tx1"/>
                </a:solidFill>
                <a:latin typeface="黑体" pitchFamily="2" charset="-122"/>
                <a:ea typeface="黑体" pitchFamily="2" charset="-122"/>
              </a:rPr>
              <a:t>.</a:t>
            </a:r>
            <a:r>
              <a:rPr lang="zh-CN" altLang="en-US" sz="2400" dirty="0" smtClean="0">
                <a:solidFill>
                  <a:schemeClr val="tx1"/>
                </a:solidFill>
                <a:latin typeface="黑体" pitchFamily="2" charset="-122"/>
                <a:ea typeface="黑体" pitchFamily="2" charset="-122"/>
              </a:rPr>
              <a:t>拉玛</a:t>
            </a:r>
            <a:r>
              <a:rPr kumimoji="1" lang="zh-CN" altLang="en-US" sz="2400" dirty="0" smtClean="0">
                <a:solidFill>
                  <a:schemeClr val="tx1"/>
                </a:solidFill>
                <a:latin typeface="黑体" pitchFamily="2" charset="-122"/>
                <a:ea typeface="黑体" pitchFamily="2" charset="-122"/>
              </a:rPr>
              <a:t>提出想法</a:t>
            </a:r>
            <a:endParaRPr kumimoji="1" lang="en-US" altLang="zh-CN" sz="2400" dirty="0" smtClean="0">
              <a:solidFill>
                <a:schemeClr val="tx1"/>
              </a:solidFill>
              <a:latin typeface="黑体" pitchFamily="2" charset="-122"/>
              <a:ea typeface="黑体" pitchFamily="2" charset="-122"/>
            </a:endParaRPr>
          </a:p>
          <a:p>
            <a:pPr algn="just"/>
            <a:r>
              <a:rPr lang="en-US" altLang="zh-CN" sz="2400" dirty="0">
                <a:solidFill>
                  <a:schemeClr val="tx1"/>
                </a:solidFill>
                <a:latin typeface="黑体" pitchFamily="2" charset="-122"/>
                <a:ea typeface="黑体" pitchFamily="2" charset="-122"/>
              </a:rPr>
              <a:t>1949</a:t>
            </a:r>
            <a:r>
              <a:rPr lang="zh-CN" altLang="en-US" sz="2400" dirty="0" smtClean="0">
                <a:solidFill>
                  <a:schemeClr val="tx1"/>
                </a:solidFill>
                <a:latin typeface="黑体" pitchFamily="2" charset="-122"/>
                <a:ea typeface="黑体" pitchFamily="2" charset="-122"/>
              </a:rPr>
              <a:t>年，美国国家</a:t>
            </a:r>
            <a:r>
              <a:rPr lang="zh-CN" altLang="en-US" sz="2400" dirty="0">
                <a:solidFill>
                  <a:schemeClr val="tx1"/>
                </a:solidFill>
                <a:latin typeface="黑体" pitchFamily="2" charset="-122"/>
                <a:ea typeface="黑体" pitchFamily="2" charset="-122"/>
              </a:rPr>
              <a:t>电话电报</a:t>
            </a:r>
            <a:r>
              <a:rPr lang="zh-CN" altLang="en-US" sz="2400" dirty="0" smtClean="0">
                <a:solidFill>
                  <a:schemeClr val="tx1"/>
                </a:solidFill>
                <a:latin typeface="黑体" pitchFamily="2" charset="-122"/>
                <a:ea typeface="黑体" pitchFamily="2" charset="-122"/>
              </a:rPr>
              <a:t>公司首次实现</a:t>
            </a:r>
            <a:endParaRPr lang="en-US" altLang="zh-CN" sz="2400" dirty="0" smtClean="0">
              <a:solidFill>
                <a:schemeClr val="tx1"/>
              </a:solidFill>
              <a:latin typeface="黑体" pitchFamily="2" charset="-122"/>
              <a:ea typeface="黑体" pitchFamily="2" charset="-122"/>
            </a:endParaRPr>
          </a:p>
          <a:p>
            <a:pPr algn="just"/>
            <a:r>
              <a:rPr lang="en-US" altLang="zh-CN" sz="2400" dirty="0">
                <a:solidFill>
                  <a:schemeClr val="tx1"/>
                </a:solidFill>
                <a:latin typeface="黑体" pitchFamily="2" charset="-122"/>
                <a:ea typeface="黑体" pitchFamily="2" charset="-122"/>
              </a:rPr>
              <a:t>1955</a:t>
            </a:r>
            <a:r>
              <a:rPr lang="zh-CN" altLang="en-US" sz="2400" dirty="0" smtClean="0">
                <a:solidFill>
                  <a:schemeClr val="tx1"/>
                </a:solidFill>
                <a:latin typeface="黑体" pitchFamily="2" charset="-122"/>
                <a:ea typeface="黑体" pitchFamily="2" charset="-122"/>
              </a:rPr>
              <a:t>年，首次军用，并生产成功</a:t>
            </a:r>
            <a:endParaRPr lang="zh-CN" altLang="en-US" sz="2400" dirty="0">
              <a:solidFill>
                <a:schemeClr val="tx1"/>
              </a:solidFill>
              <a:latin typeface="黑体" pitchFamily="2" charset="-122"/>
              <a:ea typeface="黑体" pitchFamily="2" charset="-122"/>
            </a:endParaRPr>
          </a:p>
          <a:p>
            <a:r>
              <a:rPr kumimoji="1" lang="en-US" altLang="zh-CN" sz="2400" dirty="0" smtClean="0">
                <a:solidFill>
                  <a:schemeClr val="tx1"/>
                </a:solidFill>
                <a:latin typeface="黑体" pitchFamily="2" charset="-122"/>
                <a:ea typeface="黑体" pitchFamily="2" charset="-122"/>
              </a:rPr>
              <a:t>1976</a:t>
            </a:r>
            <a:r>
              <a:rPr kumimoji="1" lang="zh-CN" altLang="en-US" sz="2400" dirty="0" smtClean="0">
                <a:solidFill>
                  <a:schemeClr val="tx1"/>
                </a:solidFill>
                <a:latin typeface="黑体" pitchFamily="2" charset="-122"/>
                <a:ea typeface="黑体" pitchFamily="2" charset="-122"/>
              </a:rPr>
              <a:t>年，首部专著发表</a:t>
            </a:r>
            <a:endParaRPr kumimoji="1" lang="en-US" altLang="zh-CN" sz="2400" dirty="0" smtClean="0">
              <a:solidFill>
                <a:schemeClr val="tx1"/>
              </a:solidFill>
              <a:latin typeface="黑体" pitchFamily="2" charset="-122"/>
              <a:ea typeface="黑体" pitchFamily="2" charset="-122"/>
            </a:endParaRPr>
          </a:p>
          <a:p>
            <a:r>
              <a:rPr kumimoji="1" lang="en-US" altLang="zh-CN" sz="2400" dirty="0" smtClean="0">
                <a:solidFill>
                  <a:schemeClr val="tx1"/>
                </a:solidFill>
                <a:latin typeface="黑体" pitchFamily="2" charset="-122"/>
                <a:ea typeface="黑体" pitchFamily="2" charset="-122"/>
              </a:rPr>
              <a:t>1985</a:t>
            </a:r>
            <a:r>
              <a:rPr kumimoji="1" lang="zh-CN" altLang="en-US" sz="2400" dirty="0" smtClean="0">
                <a:solidFill>
                  <a:schemeClr val="tx1"/>
                </a:solidFill>
                <a:latin typeface="黑体" pitchFamily="2" charset="-122"/>
                <a:ea typeface="黑体" pitchFamily="2" charset="-122"/>
              </a:rPr>
              <a:t>年以后，逐步进入商业化</a:t>
            </a:r>
            <a:endParaRPr kumimoji="1" lang="en-US" altLang="zh-CN" sz="2400" dirty="0" smtClean="0">
              <a:solidFill>
                <a:schemeClr val="tx1"/>
              </a:solidFill>
              <a:latin typeface="黑体" pitchFamily="2" charset="-122"/>
              <a:ea typeface="黑体" pitchFamily="2" charset="-122"/>
            </a:endParaRPr>
          </a:p>
          <a:p>
            <a:endParaRPr kumimoji="1" lang="en-US" altLang="zh-CN" sz="2400" dirty="0" smtClean="0">
              <a:solidFill>
                <a:schemeClr val="tx1"/>
              </a:solidFill>
              <a:latin typeface="黑体" pitchFamily="2" charset="-122"/>
              <a:ea typeface="黑体" pitchFamily="2" charset="-122"/>
            </a:endParaRPr>
          </a:p>
          <a:p>
            <a:endParaRPr lang="en-US" altLang="zh-CN" sz="2400" dirty="0">
              <a:solidFill>
                <a:schemeClr val="tx1"/>
              </a:solidFill>
            </a:endParaRPr>
          </a:p>
        </p:txBody>
      </p:sp>
      <p:pic>
        <p:nvPicPr>
          <p:cNvPr id="4" name="Picture 4" descr="200704241715436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3284984"/>
            <a:ext cx="2301751" cy="2970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7456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对信号的三个基本要求</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800" dirty="0" smtClean="0"/>
              <a:t>1</a:t>
            </a:r>
            <a:r>
              <a:rPr lang="zh-CN" altLang="en-US" sz="2800" dirty="0" smtClean="0"/>
              <a:t>、满足远距离传输的要求</a:t>
            </a:r>
            <a:endParaRPr lang="en-US" altLang="zh-CN" sz="2800" dirty="0" smtClean="0"/>
          </a:p>
          <a:p>
            <a:pPr lvl="1"/>
            <a:r>
              <a:rPr lang="en-US" altLang="zh-CN" sz="2400" dirty="0" smtClean="0"/>
              <a:t>20000</a:t>
            </a:r>
            <a:r>
              <a:rPr lang="zh-CN" altLang="en-US" sz="2400" dirty="0" smtClean="0"/>
              <a:t>公里的传输距离、抗干扰能力</a:t>
            </a:r>
            <a:endParaRPr lang="en-US" altLang="zh-CN" sz="2400" dirty="0" smtClean="0"/>
          </a:p>
          <a:p>
            <a:pPr marL="0" indent="0">
              <a:buNone/>
            </a:pPr>
            <a:r>
              <a:rPr lang="en-US" altLang="zh-CN" sz="2800" dirty="0" smtClean="0"/>
              <a:t>2</a:t>
            </a:r>
            <a:r>
              <a:rPr lang="zh-CN" altLang="en-US" sz="2800" dirty="0" smtClean="0"/>
              <a:t>、能够提供接收机位置解算所需的必要信息</a:t>
            </a:r>
            <a:endParaRPr lang="en-US" altLang="zh-CN" sz="2800" dirty="0" smtClean="0"/>
          </a:p>
          <a:p>
            <a:pPr lvl="1"/>
            <a:r>
              <a:rPr lang="zh-CN" altLang="en-US" sz="2400" dirty="0" smtClean="0"/>
              <a:t>如：卫星编号、卫星位置、时间、误差改正参数</a:t>
            </a:r>
            <a:endParaRPr lang="en-US" altLang="zh-CN" sz="2400" dirty="0" smtClean="0"/>
          </a:p>
          <a:p>
            <a:pPr marL="0" indent="0">
              <a:buNone/>
            </a:pPr>
            <a:r>
              <a:rPr lang="en-US" altLang="zh-CN" sz="2800" dirty="0" smtClean="0"/>
              <a:t>3</a:t>
            </a:r>
            <a:r>
              <a:rPr lang="zh-CN" altLang="en-US" sz="2800" dirty="0" smtClean="0"/>
              <a:t>、能够辅助接收机测量卫星到接收机的距离</a:t>
            </a:r>
            <a:endParaRPr lang="en-US" altLang="zh-CN" sz="2800" dirty="0" smtClean="0"/>
          </a:p>
          <a:p>
            <a:pPr lvl="1"/>
            <a:r>
              <a:rPr lang="zh-CN" altLang="en-US" sz="2400" dirty="0" smtClean="0"/>
              <a:t>星地之间的距离、距离测量的精度、</a:t>
            </a:r>
            <a:endParaRPr lang="en-US" altLang="zh-CN" sz="2400" dirty="0" smtClean="0"/>
          </a:p>
          <a:p>
            <a:pPr lvl="1"/>
            <a:endParaRPr lang="zh-CN" altLang="en-US" sz="2400" dirty="0"/>
          </a:p>
        </p:txBody>
      </p:sp>
    </p:spTree>
    <p:extLst>
      <p:ext uri="{BB962C8B-B14F-4D97-AF65-F5344CB8AC3E}">
        <p14:creationId xmlns:p14="http://schemas.microsoft.com/office/powerpoint/2010/main" val="33849174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fontScale="90000"/>
          </a:bodyPr>
          <a:lstStyle/>
          <a:p>
            <a:pPr>
              <a:lnSpc>
                <a:spcPct val="150000"/>
              </a:lnSpc>
            </a:pPr>
            <a:r>
              <a:rPr lang="zh-CN" altLang="en-US" dirty="0" smtClean="0"/>
              <a:t>二、卫星定位导航信号的组成</a:t>
            </a:r>
            <a:r>
              <a:rPr lang="en-US" altLang="zh-CN" dirty="0" smtClean="0"/>
              <a:t/>
            </a:r>
            <a:br>
              <a:rPr lang="en-US" altLang="zh-CN" dirty="0" smtClean="0"/>
            </a:br>
            <a:r>
              <a:rPr lang="zh-CN" altLang="en-US" dirty="0" smtClean="0"/>
              <a:t>（以</a:t>
            </a:r>
            <a:r>
              <a:rPr lang="en-US" altLang="zh-CN" dirty="0" smtClean="0"/>
              <a:t>GPS</a:t>
            </a:r>
            <a:r>
              <a:rPr lang="zh-CN" altLang="en-US" dirty="0" smtClean="0"/>
              <a:t>为例）</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1082721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GPS</a:t>
            </a:r>
            <a:r>
              <a:rPr lang="zh-CN" altLang="en-US" dirty="0" smtClean="0"/>
              <a:t>卫星的信号组成</a:t>
            </a:r>
            <a:endParaRPr lang="zh-CN" altLang="en-US" dirty="0"/>
          </a:p>
        </p:txBody>
      </p:sp>
      <p:sp>
        <p:nvSpPr>
          <p:cNvPr id="3" name="内容占位符 2"/>
          <p:cNvSpPr>
            <a:spLocks noGrp="1"/>
          </p:cNvSpPr>
          <p:nvPr>
            <p:ph idx="1"/>
          </p:nvPr>
        </p:nvSpPr>
        <p:spPr>
          <a:xfrm>
            <a:off x="457200" y="1700808"/>
            <a:ext cx="8229600" cy="1080120"/>
          </a:xfrm>
          <a:ln>
            <a:solidFill>
              <a:srgbClr val="0000CC"/>
            </a:solidFill>
          </a:ln>
        </p:spPr>
        <p:txBody>
          <a:bodyPr>
            <a:noAutofit/>
          </a:bodyPr>
          <a:lstStyle/>
          <a:p>
            <a:pPr marL="0" indent="0" algn="ctr">
              <a:lnSpc>
                <a:spcPct val="160000"/>
              </a:lnSpc>
              <a:buNone/>
            </a:pPr>
            <a:r>
              <a:rPr lang="zh-CN" altLang="en-US" sz="2400" dirty="0" smtClean="0">
                <a:solidFill>
                  <a:schemeClr val="tx1"/>
                </a:solidFill>
              </a:rPr>
              <a:t>“载波信号” </a:t>
            </a:r>
            <a:r>
              <a:rPr lang="en-US" altLang="zh-CN" sz="2400" dirty="0" smtClean="0">
                <a:solidFill>
                  <a:schemeClr val="tx1"/>
                </a:solidFill>
              </a:rPr>
              <a:t>+ </a:t>
            </a:r>
            <a:r>
              <a:rPr lang="zh-CN" altLang="en-US" sz="2400" dirty="0" smtClean="0">
                <a:solidFill>
                  <a:schemeClr val="tx1"/>
                </a:solidFill>
              </a:rPr>
              <a:t>“测距码” </a:t>
            </a:r>
            <a:r>
              <a:rPr lang="en-US" altLang="zh-CN" sz="2400" dirty="0" smtClean="0">
                <a:solidFill>
                  <a:schemeClr val="tx1"/>
                </a:solidFill>
              </a:rPr>
              <a:t>+ </a:t>
            </a:r>
            <a:r>
              <a:rPr lang="zh-CN" altLang="en-US" sz="2400" dirty="0" smtClean="0">
                <a:solidFill>
                  <a:schemeClr val="tx1"/>
                </a:solidFill>
              </a:rPr>
              <a:t>“导航电文”</a:t>
            </a:r>
            <a:endParaRPr lang="zh-CN" altLang="en-US" sz="2400" dirty="0">
              <a:solidFill>
                <a:schemeClr val="tx1"/>
              </a:solidFill>
            </a:endParaRP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3" y="3012158"/>
            <a:ext cx="8280921" cy="31787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3635896" y="2391271"/>
            <a:ext cx="1723549" cy="461665"/>
          </a:xfrm>
          <a:prstGeom prst="rect">
            <a:avLst/>
          </a:prstGeom>
        </p:spPr>
        <p:txBody>
          <a:bodyPr wrap="none">
            <a:spAutoFit/>
          </a:bodyPr>
          <a:lstStyle/>
          <a:p>
            <a:r>
              <a:rPr lang="zh-CN" altLang="en-US" sz="2400" b="1" dirty="0">
                <a:latin typeface="微软雅黑" pitchFamily="34" charset="-122"/>
                <a:ea typeface="微软雅黑" pitchFamily="34" charset="-122"/>
              </a:rPr>
              <a:t>（扩频码）</a:t>
            </a:r>
          </a:p>
        </p:txBody>
      </p:sp>
      <p:sp>
        <p:nvSpPr>
          <p:cNvPr id="5" name="矩形 4"/>
          <p:cNvSpPr/>
          <p:nvPr/>
        </p:nvSpPr>
        <p:spPr>
          <a:xfrm>
            <a:off x="5292080" y="2391271"/>
            <a:ext cx="2659702" cy="461665"/>
          </a:xfrm>
          <a:prstGeom prst="rect">
            <a:avLst/>
          </a:prstGeom>
        </p:spPr>
        <p:txBody>
          <a:bodyPr wrap="none">
            <a:spAutoFit/>
          </a:bodyPr>
          <a:lstStyle/>
          <a:p>
            <a:r>
              <a:rPr lang="zh-CN" altLang="en-US" sz="2400" b="1" dirty="0">
                <a:latin typeface="微软雅黑" pitchFamily="34" charset="-122"/>
                <a:ea typeface="微软雅黑" pitchFamily="34" charset="-122"/>
              </a:rPr>
              <a:t>（原始窄带信号）</a:t>
            </a:r>
          </a:p>
        </p:txBody>
      </p:sp>
      <p:sp>
        <p:nvSpPr>
          <p:cNvPr id="7" name="矩形 6"/>
          <p:cNvSpPr/>
          <p:nvPr/>
        </p:nvSpPr>
        <p:spPr>
          <a:xfrm>
            <a:off x="1619672" y="2391271"/>
            <a:ext cx="1415772" cy="461665"/>
          </a:xfrm>
          <a:prstGeom prst="rect">
            <a:avLst/>
          </a:prstGeom>
        </p:spPr>
        <p:txBody>
          <a:bodyPr wrap="none">
            <a:spAutoFit/>
          </a:bodyPr>
          <a:lstStyle/>
          <a:p>
            <a:r>
              <a:rPr lang="zh-CN" altLang="en-US" sz="2400" b="1" dirty="0" smtClean="0">
                <a:latin typeface="微软雅黑" pitchFamily="34" charset="-122"/>
                <a:ea typeface="微软雅黑" pitchFamily="34" charset="-122"/>
              </a:rPr>
              <a:t>（载频）</a:t>
            </a:r>
            <a:endParaRPr lang="zh-CN" altLang="en-US" sz="2400" b="1" dirty="0">
              <a:latin typeface="微软雅黑" pitchFamily="34" charset="-122"/>
              <a:ea typeface="微软雅黑" pitchFamily="34" charset="-122"/>
            </a:endParaRPr>
          </a:p>
        </p:txBody>
      </p:sp>
      <p:sp>
        <p:nvSpPr>
          <p:cNvPr id="6" name="圆角矩形标注 5"/>
          <p:cNvSpPr/>
          <p:nvPr/>
        </p:nvSpPr>
        <p:spPr>
          <a:xfrm>
            <a:off x="2327558" y="2072173"/>
            <a:ext cx="5988858" cy="1140803"/>
          </a:xfrm>
          <a:prstGeom prst="wedgeRoundRectCallout">
            <a:avLst>
              <a:gd name="adj1" fmla="val -46108"/>
              <a:gd name="adj2" fmla="val 84953"/>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00CC"/>
                </a:solidFill>
                <a:latin typeface="微软雅黑" panose="020B0503020204020204" pitchFamily="34" charset="-122"/>
                <a:ea typeface="微软雅黑" panose="020B0503020204020204" pitchFamily="34" charset="-122"/>
              </a:rPr>
              <a:t>载波：通常</a:t>
            </a:r>
            <a:r>
              <a:rPr lang="en-US" altLang="zh-CN" sz="2000" b="1" dirty="0" smtClean="0">
                <a:solidFill>
                  <a:srgbClr val="0000CC"/>
                </a:solidFill>
                <a:latin typeface="微软雅黑" panose="020B0503020204020204" pitchFamily="34" charset="-122"/>
                <a:ea typeface="微软雅黑" panose="020B0503020204020204" pitchFamily="34" charset="-122"/>
              </a:rPr>
              <a:t>L</a:t>
            </a:r>
            <a:r>
              <a:rPr lang="zh-CN" altLang="en-US" sz="2000" b="1" dirty="0" smtClean="0">
                <a:solidFill>
                  <a:srgbClr val="0000CC"/>
                </a:solidFill>
                <a:latin typeface="微软雅黑" panose="020B0503020204020204" pitchFamily="34" charset="-122"/>
                <a:ea typeface="微软雅黑" panose="020B0503020204020204" pitchFamily="34" charset="-122"/>
              </a:rPr>
              <a:t>波段，满足远距离传输的需要</a:t>
            </a:r>
            <a:endParaRPr lang="zh-CN" altLang="en-US" sz="2000" b="1" dirty="0">
              <a:solidFill>
                <a:srgbClr val="0000CC"/>
              </a:solidFill>
              <a:latin typeface="微软雅黑" panose="020B0503020204020204" pitchFamily="34" charset="-122"/>
              <a:ea typeface="微软雅黑" panose="020B0503020204020204" pitchFamily="34" charset="-122"/>
            </a:endParaRPr>
          </a:p>
        </p:txBody>
      </p:sp>
      <p:sp>
        <p:nvSpPr>
          <p:cNvPr id="9" name="圆角矩形标注 8"/>
          <p:cNvSpPr/>
          <p:nvPr/>
        </p:nvSpPr>
        <p:spPr>
          <a:xfrm>
            <a:off x="2267744" y="3152293"/>
            <a:ext cx="6048672" cy="1140803"/>
          </a:xfrm>
          <a:prstGeom prst="wedgeRoundRectCallout">
            <a:avLst>
              <a:gd name="adj1" fmla="val -48281"/>
              <a:gd name="adj2" fmla="val 103192"/>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b="1" dirty="0" smtClean="0">
                <a:solidFill>
                  <a:srgbClr val="0000CC"/>
                </a:solidFill>
                <a:latin typeface="微软雅黑" panose="020B0503020204020204" pitchFamily="34" charset="-122"/>
                <a:ea typeface="微软雅黑" panose="020B0503020204020204" pitchFamily="34" charset="-122"/>
              </a:rPr>
              <a:t>测距码：经扩频调制后的宽带信号，满足卫星识别、高精度测距、抗干扰等需要</a:t>
            </a:r>
            <a:endParaRPr lang="zh-CN" altLang="en-US" sz="2000" b="1" dirty="0">
              <a:solidFill>
                <a:srgbClr val="0000CC"/>
              </a:solidFill>
              <a:latin typeface="微软雅黑" panose="020B0503020204020204" pitchFamily="34" charset="-122"/>
              <a:ea typeface="微软雅黑" panose="020B0503020204020204" pitchFamily="34" charset="-122"/>
            </a:endParaRPr>
          </a:p>
        </p:txBody>
      </p:sp>
      <p:sp>
        <p:nvSpPr>
          <p:cNvPr id="10" name="圆角矩形标注 9"/>
          <p:cNvSpPr/>
          <p:nvPr/>
        </p:nvSpPr>
        <p:spPr>
          <a:xfrm>
            <a:off x="2195736" y="4293096"/>
            <a:ext cx="6120680" cy="1140803"/>
          </a:xfrm>
          <a:prstGeom prst="wedgeRoundRectCallout">
            <a:avLst>
              <a:gd name="adj1" fmla="val -46108"/>
              <a:gd name="adj2" fmla="val 84953"/>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b="1" dirty="0" smtClean="0">
                <a:solidFill>
                  <a:srgbClr val="0000CC"/>
                </a:solidFill>
                <a:latin typeface="微软雅黑" panose="020B0503020204020204" pitchFamily="34" charset="-122"/>
                <a:ea typeface="微软雅黑" panose="020B0503020204020204" pitchFamily="34" charset="-122"/>
              </a:rPr>
              <a:t>导航电文：窄带信号，提供卫星位置、时钟、误差校正参数，满足接收机位置解算需要</a:t>
            </a:r>
            <a:endParaRPr lang="zh-CN" altLang="en-US" sz="20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477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randombar(horizontal)">
                                      <p:cBhvr>
                                        <p:cTn id="7" dur="500"/>
                                        <p:tgtEl>
                                          <p:spTgt spid="3">
                                            <p:bg/>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6" grpId="0" animBg="1"/>
      <p:bldP spid="9"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载波信号</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载波信号：</a:t>
            </a:r>
            <a:endParaRPr lang="en-US" altLang="zh-CN" sz="2400" dirty="0" smtClean="0"/>
          </a:p>
          <a:p>
            <a:pPr lvl="1"/>
            <a:r>
              <a:rPr lang="zh-CN" altLang="en-US" sz="2000" dirty="0" smtClean="0"/>
              <a:t>用于承载定位导航信号的高频电磁波，满足远距离传输的需要</a:t>
            </a:r>
            <a:endParaRPr lang="en-US" altLang="zh-CN" sz="2000" dirty="0" smtClean="0"/>
          </a:p>
          <a:p>
            <a:r>
              <a:rPr lang="zh-CN" altLang="en-US" sz="2400" dirty="0" smtClean="0"/>
              <a:t>频段范围：</a:t>
            </a:r>
            <a:endParaRPr lang="en-US" altLang="zh-CN" sz="2400" dirty="0" smtClean="0"/>
          </a:p>
          <a:p>
            <a:pPr lvl="1"/>
            <a:endParaRPr lang="zh-CN" alt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284984"/>
            <a:ext cx="7509470" cy="3381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26719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GPS</a:t>
            </a:r>
            <a:r>
              <a:rPr lang="zh-CN" altLang="en-US" dirty="0" smtClean="0"/>
              <a:t>与北斗系统的载波信号</a:t>
            </a:r>
            <a:endParaRPr lang="zh-CN" altLang="en-US" dirty="0"/>
          </a:p>
        </p:txBody>
      </p:sp>
      <p:sp>
        <p:nvSpPr>
          <p:cNvPr id="3" name="内容占位符 2"/>
          <p:cNvSpPr>
            <a:spLocks noGrp="1"/>
          </p:cNvSpPr>
          <p:nvPr>
            <p:ph idx="1"/>
          </p:nvPr>
        </p:nvSpPr>
        <p:spPr/>
        <p:txBody>
          <a:bodyPr>
            <a:normAutofit/>
          </a:bodyPr>
          <a:lstStyle/>
          <a:p>
            <a:pPr latinLnBrk="1"/>
            <a:r>
              <a:rPr lang="en-US" altLang="zh-CN" sz="2400" dirty="0" smtClean="0">
                <a:solidFill>
                  <a:srgbClr val="0000CC"/>
                </a:solidFill>
              </a:rPr>
              <a:t>GPS</a:t>
            </a:r>
            <a:r>
              <a:rPr lang="zh-CN" altLang="en-US" sz="2400" dirty="0" smtClean="0">
                <a:solidFill>
                  <a:srgbClr val="0000CC"/>
                </a:solidFill>
              </a:rPr>
              <a:t>系统</a:t>
            </a:r>
            <a:endParaRPr lang="en-US" altLang="zh-CN" sz="2400" dirty="0" smtClean="0">
              <a:solidFill>
                <a:srgbClr val="0000CC"/>
              </a:solidFill>
            </a:endParaRPr>
          </a:p>
          <a:p>
            <a:pPr lvl="1" latinLnBrk="1"/>
            <a:r>
              <a:rPr lang="en-US" altLang="zh-CN" sz="2000" dirty="0" smtClean="0">
                <a:solidFill>
                  <a:srgbClr val="0000CC"/>
                </a:solidFill>
              </a:rPr>
              <a:t>L</a:t>
            </a:r>
            <a:r>
              <a:rPr lang="en-US" altLang="zh-CN" sz="2000" baseline="-25000" dirty="0" smtClean="0">
                <a:solidFill>
                  <a:srgbClr val="0000CC"/>
                </a:solidFill>
              </a:rPr>
              <a:t>1</a:t>
            </a:r>
            <a:r>
              <a:rPr lang="zh-CN" altLang="en-US" sz="2000" dirty="0" smtClean="0">
                <a:solidFill>
                  <a:srgbClr val="0000CC"/>
                </a:solidFill>
              </a:rPr>
              <a:t>载波中心频点</a:t>
            </a:r>
            <a:r>
              <a:rPr lang="zh-CN" altLang="en-US" sz="2000" dirty="0" smtClean="0">
                <a:solidFill>
                  <a:schemeClr val="tx1"/>
                </a:solidFill>
              </a:rPr>
              <a:t>为</a:t>
            </a:r>
            <a:r>
              <a:rPr lang="en-US" altLang="zh-CN" sz="2000" dirty="0" smtClean="0">
                <a:solidFill>
                  <a:schemeClr val="tx1"/>
                </a:solidFill>
              </a:rPr>
              <a:t>1575.42MHz</a:t>
            </a:r>
            <a:r>
              <a:rPr lang="zh-CN" altLang="en-US" sz="2000" dirty="0" smtClean="0">
                <a:solidFill>
                  <a:schemeClr val="tx1"/>
                </a:solidFill>
              </a:rPr>
              <a:t>，</a:t>
            </a:r>
            <a:r>
              <a:rPr lang="zh-CN" altLang="en-US" sz="2000" dirty="0"/>
              <a:t>波长</a:t>
            </a:r>
            <a:r>
              <a:rPr lang="en-US" altLang="zh-CN" sz="2000" dirty="0"/>
              <a:t>19.03cm </a:t>
            </a:r>
            <a:r>
              <a:rPr lang="zh-CN" altLang="en-US" sz="2000" dirty="0" smtClean="0">
                <a:solidFill>
                  <a:schemeClr val="tx1"/>
                </a:solidFill>
              </a:rPr>
              <a:t>； </a:t>
            </a:r>
            <a:endParaRPr lang="en-US" altLang="zh-CN" sz="2000" dirty="0">
              <a:solidFill>
                <a:schemeClr val="tx1"/>
              </a:solidFill>
            </a:endParaRPr>
          </a:p>
          <a:p>
            <a:pPr lvl="1" latinLnBrk="1"/>
            <a:r>
              <a:rPr lang="en-US" altLang="zh-CN" sz="2000" dirty="0">
                <a:solidFill>
                  <a:srgbClr val="0000CC"/>
                </a:solidFill>
              </a:rPr>
              <a:t>L</a:t>
            </a:r>
            <a:r>
              <a:rPr lang="en-US" altLang="zh-CN" sz="2000" baseline="-25000" dirty="0">
                <a:solidFill>
                  <a:srgbClr val="0000CC"/>
                </a:solidFill>
              </a:rPr>
              <a:t>2</a:t>
            </a:r>
            <a:r>
              <a:rPr lang="zh-CN" altLang="en-US" sz="2000" dirty="0" smtClean="0">
                <a:solidFill>
                  <a:srgbClr val="0000CC"/>
                </a:solidFill>
              </a:rPr>
              <a:t>载波中心频点</a:t>
            </a:r>
            <a:r>
              <a:rPr lang="zh-CN" altLang="en-US" sz="2000" dirty="0" smtClean="0">
                <a:solidFill>
                  <a:schemeClr val="tx1"/>
                </a:solidFill>
              </a:rPr>
              <a:t>为</a:t>
            </a:r>
            <a:r>
              <a:rPr lang="en-US" altLang="zh-CN" sz="2000" dirty="0" smtClean="0">
                <a:solidFill>
                  <a:schemeClr val="tx1"/>
                </a:solidFill>
              </a:rPr>
              <a:t>1227.60MHz</a:t>
            </a:r>
            <a:r>
              <a:rPr lang="zh-CN" altLang="en-US" sz="2000" dirty="0"/>
              <a:t>，波长</a:t>
            </a:r>
            <a:r>
              <a:rPr lang="en-US" altLang="zh-CN" sz="2000" dirty="0" smtClean="0"/>
              <a:t>24.42cm</a:t>
            </a:r>
            <a:r>
              <a:rPr lang="zh-CN" altLang="en-US" sz="2000" dirty="0" smtClean="0">
                <a:solidFill>
                  <a:schemeClr val="tx1"/>
                </a:solidFill>
              </a:rPr>
              <a:t>；</a:t>
            </a:r>
            <a:endParaRPr lang="en-US" altLang="zh-CN" sz="2000" dirty="0" smtClean="0">
              <a:solidFill>
                <a:schemeClr val="tx1"/>
              </a:solidFill>
            </a:endParaRPr>
          </a:p>
          <a:p>
            <a:pPr lvl="1" latinLnBrk="1"/>
            <a:r>
              <a:rPr lang="en-US" altLang="zh-CN" sz="2000" dirty="0">
                <a:solidFill>
                  <a:srgbClr val="0000CC"/>
                </a:solidFill>
              </a:rPr>
              <a:t>L5</a:t>
            </a:r>
            <a:r>
              <a:rPr lang="zh-CN" altLang="en-US" sz="2000" dirty="0" smtClean="0">
                <a:solidFill>
                  <a:srgbClr val="0000CC"/>
                </a:solidFill>
              </a:rPr>
              <a:t>载波中心频点</a:t>
            </a:r>
            <a:r>
              <a:rPr lang="zh-CN" altLang="en-US" sz="2000" dirty="0" smtClean="0">
                <a:solidFill>
                  <a:schemeClr val="tx1"/>
                </a:solidFill>
              </a:rPr>
              <a:t>为</a:t>
            </a:r>
            <a:r>
              <a:rPr lang="en-US" altLang="zh-CN" sz="2000" dirty="0" smtClean="0">
                <a:solidFill>
                  <a:schemeClr val="tx1"/>
                </a:solidFill>
              </a:rPr>
              <a:t>1176.45MHz</a:t>
            </a:r>
            <a:r>
              <a:rPr lang="zh-CN" altLang="en-US" sz="2000" dirty="0" smtClean="0">
                <a:solidFill>
                  <a:schemeClr val="tx1"/>
                </a:solidFill>
              </a:rPr>
              <a:t>，</a:t>
            </a:r>
            <a:r>
              <a:rPr lang="en-US" altLang="zh-CN" sz="2000" dirty="0">
                <a:solidFill>
                  <a:schemeClr val="tx1"/>
                </a:solidFill>
              </a:rPr>
              <a:t> ±12MHz </a:t>
            </a:r>
            <a:r>
              <a:rPr lang="zh-CN" altLang="en-US" sz="2000" dirty="0" smtClean="0">
                <a:solidFill>
                  <a:schemeClr val="tx1"/>
                </a:solidFill>
              </a:rPr>
              <a:t>。</a:t>
            </a:r>
            <a:endParaRPr lang="en-US" altLang="zh-CN" sz="2000" dirty="0">
              <a:solidFill>
                <a:schemeClr val="tx1"/>
              </a:solidFill>
            </a:endParaRPr>
          </a:p>
          <a:p>
            <a:r>
              <a:rPr lang="zh-CN" altLang="en-US" sz="2400" dirty="0" smtClean="0"/>
              <a:t>北斗系统</a:t>
            </a:r>
            <a:endParaRPr lang="en-US" altLang="zh-CN" sz="2400" dirty="0" smtClean="0"/>
          </a:p>
          <a:p>
            <a:pPr lvl="1"/>
            <a:r>
              <a:rPr lang="en-US" altLang="zh-CN" sz="2000" dirty="0" smtClean="0">
                <a:solidFill>
                  <a:srgbClr val="0000CC"/>
                </a:solidFill>
              </a:rPr>
              <a:t>B1</a:t>
            </a:r>
            <a:r>
              <a:rPr lang="zh-CN" altLang="en-US" sz="2000" dirty="0" smtClean="0">
                <a:solidFill>
                  <a:srgbClr val="0000CC"/>
                </a:solidFill>
              </a:rPr>
              <a:t>载波中心频点</a:t>
            </a:r>
            <a:r>
              <a:rPr lang="zh-CN" altLang="en-US" sz="2000" dirty="0" smtClean="0"/>
              <a:t>为</a:t>
            </a:r>
            <a:r>
              <a:rPr lang="en-US" altLang="zh-CN" sz="2000" dirty="0" smtClean="0"/>
              <a:t>1561.098MHz</a:t>
            </a:r>
            <a:r>
              <a:rPr lang="zh-CN" altLang="en-US" sz="2000" dirty="0" smtClean="0"/>
              <a:t>；</a:t>
            </a:r>
            <a:endParaRPr lang="en-US" altLang="zh-CN" sz="2000" dirty="0" smtClean="0"/>
          </a:p>
          <a:p>
            <a:pPr lvl="1"/>
            <a:r>
              <a:rPr lang="en-US" altLang="zh-CN" sz="2000" dirty="0">
                <a:solidFill>
                  <a:srgbClr val="0000CC"/>
                </a:solidFill>
              </a:rPr>
              <a:t>B2</a:t>
            </a:r>
            <a:r>
              <a:rPr lang="zh-CN" altLang="en-US" sz="2000" dirty="0">
                <a:solidFill>
                  <a:srgbClr val="0000CC"/>
                </a:solidFill>
              </a:rPr>
              <a:t>载波中心频点</a:t>
            </a:r>
            <a:r>
              <a:rPr lang="zh-CN" altLang="en-US" sz="2000" dirty="0" smtClean="0"/>
              <a:t>为</a:t>
            </a:r>
            <a:r>
              <a:rPr lang="en-US" altLang="zh-CN" sz="2000" dirty="0" smtClean="0"/>
              <a:t>1207.140MHz</a:t>
            </a:r>
            <a:r>
              <a:rPr lang="zh-CN" altLang="en-US" sz="2000" dirty="0" smtClean="0"/>
              <a:t>；</a:t>
            </a:r>
            <a:endParaRPr lang="zh-CN" altLang="en-US" sz="2400" dirty="0"/>
          </a:p>
        </p:txBody>
      </p:sp>
    </p:spTree>
    <p:extLst>
      <p:ext uri="{BB962C8B-B14F-4D97-AF65-F5344CB8AC3E}">
        <p14:creationId xmlns:p14="http://schemas.microsoft.com/office/powerpoint/2010/main" val="8352591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a:t>
            </a:r>
          </a:p>
        </p:txBody>
      </p:sp>
      <p:sp>
        <p:nvSpPr>
          <p:cNvPr id="3" name="内容占位符 2"/>
          <p:cNvSpPr>
            <a:spLocks noGrp="1"/>
          </p:cNvSpPr>
          <p:nvPr>
            <p:ph idx="1"/>
          </p:nvPr>
        </p:nvSpPr>
        <p:spPr/>
        <p:txBody>
          <a:bodyPr>
            <a:normAutofit fontScale="55000" lnSpcReduction="20000"/>
          </a:bodyPr>
          <a:lstStyle/>
          <a:p>
            <a:r>
              <a:rPr lang="zh-CN" altLang="en-US" dirty="0" smtClean="0"/>
              <a:t>知识点</a:t>
            </a:r>
            <a:r>
              <a:rPr lang="en-US" altLang="zh-CN" dirty="0" smtClean="0"/>
              <a:t>1</a:t>
            </a:r>
            <a:r>
              <a:rPr lang="zh-CN" altLang="en-US" dirty="0" smtClean="0"/>
              <a:t>：定位导航的四要素</a:t>
            </a:r>
            <a:endParaRPr lang="en-US" altLang="zh-CN" dirty="0" smtClean="0"/>
          </a:p>
          <a:p>
            <a:pPr marL="0" lvl="1" indent="0" algn="ctr">
              <a:buNone/>
            </a:pPr>
            <a:r>
              <a:rPr lang="zh-CN" altLang="en-US" sz="4400" dirty="0"/>
              <a:t>参考物 </a:t>
            </a:r>
            <a:r>
              <a:rPr lang="en-US" altLang="zh-CN" sz="4400" dirty="0"/>
              <a:t>+ </a:t>
            </a:r>
            <a:r>
              <a:rPr lang="zh-CN" altLang="en-US" sz="4400" dirty="0"/>
              <a:t>观测手段 </a:t>
            </a:r>
            <a:r>
              <a:rPr lang="en-US" altLang="zh-CN" sz="4400" dirty="0"/>
              <a:t>+ </a:t>
            </a:r>
            <a:r>
              <a:rPr lang="zh-CN" altLang="en-US" sz="4400" dirty="0"/>
              <a:t>测量方法 </a:t>
            </a:r>
            <a:r>
              <a:rPr lang="en-US" altLang="zh-CN" sz="4400" dirty="0"/>
              <a:t>+ </a:t>
            </a:r>
            <a:r>
              <a:rPr lang="zh-CN" altLang="en-US" sz="4400" dirty="0"/>
              <a:t>解算方法</a:t>
            </a:r>
            <a:endParaRPr lang="en-US" altLang="zh-CN" sz="4400" dirty="0"/>
          </a:p>
          <a:p>
            <a:pPr marL="0" lvl="1" indent="0" algn="ctr">
              <a:buNone/>
            </a:pPr>
            <a:r>
              <a:rPr lang="zh-CN" altLang="en-US" sz="3300" dirty="0"/>
              <a:t>（在特定参考系统下）</a:t>
            </a:r>
            <a:endParaRPr lang="zh-CN" altLang="en-US" sz="4400" dirty="0"/>
          </a:p>
          <a:p>
            <a:r>
              <a:rPr lang="zh-CN" altLang="en-US" dirty="0" smtClean="0"/>
              <a:t>知识点</a:t>
            </a:r>
            <a:r>
              <a:rPr lang="en-US" altLang="zh-CN" dirty="0" smtClean="0"/>
              <a:t>2</a:t>
            </a:r>
            <a:r>
              <a:rPr lang="zh-CN" altLang="en-US" dirty="0" smtClean="0"/>
              <a:t>：定位导航发展的四个阶段</a:t>
            </a:r>
            <a:endParaRPr lang="en-US" altLang="zh-CN" dirty="0" smtClean="0"/>
          </a:p>
          <a:p>
            <a:pPr lvl="1"/>
            <a:r>
              <a:rPr lang="zh-CN" altLang="en-US" dirty="0" smtClean="0"/>
              <a:t>古代</a:t>
            </a:r>
            <a:r>
              <a:rPr lang="zh-CN" altLang="en-US" dirty="0"/>
              <a:t>（以肉眼观测为主）</a:t>
            </a:r>
          </a:p>
          <a:p>
            <a:pPr lvl="1"/>
            <a:r>
              <a:rPr lang="zh-CN" altLang="en-US" dirty="0" smtClean="0"/>
              <a:t>航海</a:t>
            </a:r>
            <a:r>
              <a:rPr lang="zh-CN" altLang="en-US" dirty="0"/>
              <a:t>时代（以望远镜观测为主）</a:t>
            </a:r>
          </a:p>
          <a:p>
            <a:pPr lvl="1"/>
            <a:r>
              <a:rPr lang="zh-CN" altLang="en-US" dirty="0" smtClean="0"/>
              <a:t>近代</a:t>
            </a:r>
            <a:r>
              <a:rPr lang="zh-CN" altLang="en-US" dirty="0"/>
              <a:t>（以电磁波观测为主）</a:t>
            </a:r>
          </a:p>
          <a:p>
            <a:pPr lvl="1"/>
            <a:r>
              <a:rPr lang="zh-CN" altLang="en-US" dirty="0" smtClean="0"/>
              <a:t>现代</a:t>
            </a:r>
            <a:r>
              <a:rPr lang="zh-CN" altLang="en-US" dirty="0"/>
              <a:t>（以电磁、天文等观测为主</a:t>
            </a:r>
            <a:r>
              <a:rPr lang="zh-CN" altLang="en-US" dirty="0" smtClean="0"/>
              <a:t>）</a:t>
            </a:r>
            <a:endParaRPr lang="en-US" altLang="zh-CN" dirty="0" smtClean="0"/>
          </a:p>
          <a:p>
            <a:r>
              <a:rPr lang="zh-CN" altLang="en-US" dirty="0"/>
              <a:t>知识</a:t>
            </a:r>
            <a:r>
              <a:rPr lang="zh-CN" altLang="en-US" dirty="0" smtClean="0"/>
              <a:t>点</a:t>
            </a:r>
            <a:r>
              <a:rPr lang="en-US" altLang="zh-CN" dirty="0" smtClean="0"/>
              <a:t>3</a:t>
            </a:r>
            <a:r>
              <a:rPr lang="zh-CN" altLang="en-US" dirty="0" smtClean="0"/>
              <a:t>：定位导航技术分类</a:t>
            </a:r>
            <a:endParaRPr lang="en-US" altLang="zh-CN" dirty="0" smtClean="0"/>
          </a:p>
          <a:p>
            <a:pPr lvl="1"/>
            <a:r>
              <a:rPr lang="zh-CN" altLang="en-US" dirty="0"/>
              <a:t>主要按照物理规律（观测对象）的不同进行划分：</a:t>
            </a:r>
          </a:p>
          <a:p>
            <a:pPr lvl="1"/>
            <a:r>
              <a:rPr lang="zh-CN" altLang="en-US" dirty="0" smtClean="0"/>
              <a:t>五大类导航技术：惯性导航、地</a:t>
            </a:r>
            <a:r>
              <a:rPr lang="zh-CN" altLang="en-US" dirty="0"/>
              <a:t>景</a:t>
            </a:r>
            <a:r>
              <a:rPr lang="zh-CN" altLang="en-US" dirty="0" smtClean="0"/>
              <a:t>导航、天文导航、场导航、无线电导航</a:t>
            </a:r>
            <a:endParaRPr lang="zh-CN" altLang="en-US" dirty="0"/>
          </a:p>
          <a:p>
            <a:pPr lvl="1"/>
            <a:endParaRPr lang="zh-CN" altLang="en-US" dirty="0" smtClean="0"/>
          </a:p>
          <a:p>
            <a:pPr lvl="1"/>
            <a:endParaRPr lang="zh-CN" altLang="en-US" dirty="0"/>
          </a:p>
        </p:txBody>
      </p:sp>
    </p:spTree>
    <p:extLst>
      <p:ext uri="{BB962C8B-B14F-4D97-AF65-F5344CB8AC3E}">
        <p14:creationId xmlns:p14="http://schemas.microsoft.com/office/powerpoint/2010/main" val="33692040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0264"/>
            <a:ext cx="8229600" cy="1143000"/>
          </a:xfrm>
        </p:spPr>
        <p:txBody>
          <a:bodyPr/>
          <a:lstStyle/>
          <a:p>
            <a:r>
              <a:rPr lang="zh-CN" altLang="en-US" dirty="0"/>
              <a:t>回顾</a:t>
            </a:r>
          </a:p>
        </p:txBody>
      </p:sp>
      <p:sp>
        <p:nvSpPr>
          <p:cNvPr id="3" name="内容占位符 2"/>
          <p:cNvSpPr>
            <a:spLocks noGrp="1"/>
          </p:cNvSpPr>
          <p:nvPr>
            <p:ph idx="1"/>
          </p:nvPr>
        </p:nvSpPr>
        <p:spPr>
          <a:xfrm>
            <a:off x="457200" y="908720"/>
            <a:ext cx="8229600" cy="5256584"/>
          </a:xfrm>
        </p:spPr>
        <p:txBody>
          <a:bodyPr>
            <a:noAutofit/>
          </a:bodyPr>
          <a:lstStyle/>
          <a:p>
            <a:r>
              <a:rPr lang="zh-CN" altLang="en-US" sz="1600" dirty="0" smtClean="0"/>
              <a:t>知识点</a:t>
            </a:r>
            <a:r>
              <a:rPr lang="en-US" altLang="zh-CN" sz="1600" dirty="0" smtClean="0"/>
              <a:t>1</a:t>
            </a:r>
            <a:r>
              <a:rPr lang="zh-CN" altLang="en-US" sz="1600" dirty="0" smtClean="0"/>
              <a:t>：卫星定位导航的基本原理</a:t>
            </a:r>
            <a:endParaRPr lang="en-US" altLang="zh-CN" sz="1600" dirty="0" smtClean="0"/>
          </a:p>
          <a:p>
            <a:pPr lvl="1"/>
            <a:r>
              <a:rPr lang="zh-CN" altLang="en-US" sz="1400" dirty="0" smtClean="0"/>
              <a:t>在卫星位置已知的条件下，测量测站到卫星的距离，并通过三球交会原理实现定位</a:t>
            </a:r>
            <a:endParaRPr lang="en-US" altLang="zh-CN" sz="1400" dirty="0" smtClean="0"/>
          </a:p>
          <a:p>
            <a:r>
              <a:rPr lang="zh-CN" altLang="en-US" sz="1600" dirty="0" smtClean="0"/>
              <a:t>知识点</a:t>
            </a:r>
            <a:r>
              <a:rPr lang="en-US" altLang="zh-CN" sz="1600" dirty="0" smtClean="0"/>
              <a:t>2</a:t>
            </a:r>
            <a:r>
              <a:rPr lang="zh-CN" altLang="en-US" sz="1600" dirty="0" smtClean="0"/>
              <a:t>：卫星定位导航系统中的四要素</a:t>
            </a:r>
            <a:endParaRPr lang="en-US" altLang="zh-CN" sz="1600" dirty="0" smtClean="0"/>
          </a:p>
          <a:p>
            <a:pPr lvl="1"/>
            <a:r>
              <a:rPr lang="zh-CN" altLang="en-US" sz="1400" dirty="0" smtClean="0"/>
              <a:t>参考物：     卫星</a:t>
            </a:r>
            <a:endParaRPr lang="zh-CN" altLang="en-US" sz="1400" dirty="0"/>
          </a:p>
          <a:p>
            <a:pPr lvl="1"/>
            <a:r>
              <a:rPr lang="zh-CN" altLang="en-US" sz="1400" dirty="0" smtClean="0"/>
              <a:t>观测手段：  </a:t>
            </a:r>
            <a:r>
              <a:rPr lang="en-US" altLang="zh-CN" sz="1400" dirty="0" smtClean="0"/>
              <a:t>L</a:t>
            </a:r>
            <a:r>
              <a:rPr lang="zh-CN" altLang="en-US" sz="1400" dirty="0" smtClean="0"/>
              <a:t>波段电磁波</a:t>
            </a:r>
            <a:endParaRPr lang="zh-CN" altLang="en-US" sz="1400" dirty="0"/>
          </a:p>
          <a:p>
            <a:pPr lvl="1"/>
            <a:r>
              <a:rPr lang="zh-CN" altLang="en-US" sz="1400" dirty="0" smtClean="0"/>
              <a:t>测量方法：  伪距测量、载波相位测量（测量距离）</a:t>
            </a:r>
            <a:endParaRPr lang="zh-CN" altLang="en-US" sz="1400" dirty="0"/>
          </a:p>
          <a:p>
            <a:pPr lvl="1"/>
            <a:r>
              <a:rPr lang="zh-CN" altLang="en-US" sz="1400" dirty="0" smtClean="0"/>
              <a:t>解算方法：  多星测距方程联合解算</a:t>
            </a:r>
            <a:endParaRPr lang="en-US" altLang="zh-CN" sz="1400" dirty="0" smtClean="0"/>
          </a:p>
          <a:p>
            <a:r>
              <a:rPr lang="zh-CN" altLang="en-US" sz="1600" dirty="0"/>
              <a:t>知识</a:t>
            </a:r>
            <a:r>
              <a:rPr lang="zh-CN" altLang="en-US" sz="1600" dirty="0" smtClean="0"/>
              <a:t>点</a:t>
            </a:r>
            <a:r>
              <a:rPr lang="en-US" altLang="zh-CN" sz="1600" dirty="0" smtClean="0"/>
              <a:t>3</a:t>
            </a:r>
            <a:r>
              <a:rPr lang="zh-CN" altLang="en-US" sz="1600" dirty="0" smtClean="0"/>
              <a:t>：卫星定位导航系统的组成</a:t>
            </a:r>
            <a:endParaRPr lang="en-US" altLang="zh-CN" sz="1600" dirty="0" smtClean="0"/>
          </a:p>
          <a:p>
            <a:pPr lvl="1"/>
            <a:r>
              <a:rPr lang="zh-CN" altLang="en-US" sz="1400" dirty="0" smtClean="0"/>
              <a:t>三大组成部分：空间卫星部分、地面监控部分、用户接收部分</a:t>
            </a:r>
            <a:endParaRPr lang="en-US" altLang="zh-CN" sz="1400" dirty="0" smtClean="0"/>
          </a:p>
          <a:p>
            <a:pPr lvl="1"/>
            <a:r>
              <a:rPr lang="zh-CN" altLang="en-US" sz="1400" dirty="0" smtClean="0"/>
              <a:t>卫星的功能：       接收导航电文、发射导航电磁波</a:t>
            </a:r>
            <a:endParaRPr lang="en-US" altLang="zh-CN" sz="1400" dirty="0" smtClean="0"/>
          </a:p>
          <a:p>
            <a:pPr lvl="1"/>
            <a:r>
              <a:rPr lang="zh-CN" altLang="en-US" sz="1400" dirty="0" smtClean="0"/>
              <a:t>地面监控的功能：监测、计算处理、注入</a:t>
            </a:r>
            <a:endParaRPr lang="en-US" altLang="zh-CN" sz="1400" dirty="0" smtClean="0"/>
          </a:p>
          <a:p>
            <a:pPr lvl="1"/>
            <a:r>
              <a:rPr lang="zh-CN" altLang="en-US" sz="1400" dirty="0" smtClean="0"/>
              <a:t>用户接收的功能：射频、捕获、跟踪、解算</a:t>
            </a:r>
          </a:p>
          <a:p>
            <a:r>
              <a:rPr lang="zh-CN" altLang="en-US" sz="1600" dirty="0" smtClean="0"/>
              <a:t>知识点</a:t>
            </a:r>
            <a:r>
              <a:rPr lang="en-US" altLang="zh-CN" sz="1600" dirty="0" smtClean="0"/>
              <a:t>4</a:t>
            </a:r>
            <a:r>
              <a:rPr lang="zh-CN" altLang="en-US" sz="1600" dirty="0" smtClean="0"/>
              <a:t>：全球四大卫星定位导航系统</a:t>
            </a:r>
            <a:endParaRPr lang="en-US" altLang="zh-CN" sz="1600" dirty="0" smtClean="0"/>
          </a:p>
          <a:p>
            <a:pPr lvl="1"/>
            <a:r>
              <a:rPr lang="en-US" altLang="zh-CN" sz="1400" dirty="0" smtClean="0"/>
              <a:t>GPS</a:t>
            </a:r>
            <a:r>
              <a:rPr lang="zh-CN" altLang="en-US" sz="1400" dirty="0" smtClean="0"/>
              <a:t>、</a:t>
            </a:r>
            <a:r>
              <a:rPr lang="en-US" altLang="zh-CN" sz="1400" dirty="0" smtClean="0"/>
              <a:t>GLONASS</a:t>
            </a:r>
            <a:r>
              <a:rPr lang="zh-CN" altLang="en-US" sz="1400" dirty="0" smtClean="0"/>
              <a:t>、</a:t>
            </a:r>
            <a:r>
              <a:rPr lang="en-US" altLang="zh-CN" sz="1400" dirty="0" smtClean="0"/>
              <a:t>GALILEO</a:t>
            </a:r>
            <a:r>
              <a:rPr lang="zh-CN" altLang="en-US" sz="1400" dirty="0" smtClean="0"/>
              <a:t>、</a:t>
            </a:r>
            <a:r>
              <a:rPr lang="en-US" altLang="zh-CN" sz="1400" dirty="0" smtClean="0"/>
              <a:t>BEIDOU</a:t>
            </a:r>
            <a:r>
              <a:rPr lang="zh-CN" altLang="en-US" sz="1400" dirty="0" smtClean="0"/>
              <a:t>的发展历史</a:t>
            </a:r>
            <a:endParaRPr lang="en-US" altLang="zh-CN" sz="1400" dirty="0" smtClean="0"/>
          </a:p>
          <a:p>
            <a:pPr lvl="1"/>
            <a:r>
              <a:rPr lang="zh-CN" altLang="en-US" sz="1400" dirty="0" smtClean="0"/>
              <a:t>四大系统之间的区别</a:t>
            </a:r>
            <a:endParaRPr lang="zh-CN" altLang="en-US" sz="1400" dirty="0"/>
          </a:p>
        </p:txBody>
      </p:sp>
    </p:spTree>
    <p:extLst>
      <p:ext uri="{BB962C8B-B14F-4D97-AF65-F5344CB8AC3E}">
        <p14:creationId xmlns:p14="http://schemas.microsoft.com/office/powerpoint/2010/main" val="34531802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知识点</a:t>
            </a:r>
            <a:r>
              <a:rPr lang="en-US" altLang="zh-CN" sz="2400" dirty="0" smtClean="0"/>
              <a:t>1</a:t>
            </a:r>
            <a:r>
              <a:rPr lang="zh-CN" altLang="en-US" sz="2400" dirty="0"/>
              <a:t>：无线电通信基本知识</a:t>
            </a:r>
            <a:endParaRPr lang="en-US" altLang="zh-CN" sz="2400" dirty="0" smtClean="0"/>
          </a:p>
          <a:p>
            <a:pPr lvl="1"/>
            <a:r>
              <a:rPr lang="zh-CN" altLang="en-US" sz="2000" dirty="0" smtClean="0"/>
              <a:t>电磁频谱及无线电通信特点、多普勒效应与色散效应</a:t>
            </a:r>
            <a:endParaRPr lang="en-US" altLang="zh-CN" sz="2000" dirty="0" smtClean="0"/>
          </a:p>
          <a:p>
            <a:pPr lvl="1"/>
            <a:r>
              <a:rPr lang="zh-CN" altLang="en-US" sz="2000" dirty="0" smtClean="0"/>
              <a:t>信号调制与解调、香农信道容量公式与扩频通信</a:t>
            </a:r>
            <a:endParaRPr lang="en-US" altLang="zh-CN" sz="2000" dirty="0" smtClean="0"/>
          </a:p>
          <a:p>
            <a:r>
              <a:rPr lang="zh-CN" altLang="en-US" sz="2400" dirty="0"/>
              <a:t>知识</a:t>
            </a:r>
            <a:r>
              <a:rPr lang="zh-CN" altLang="en-US" sz="2400" dirty="0" smtClean="0"/>
              <a:t>点</a:t>
            </a:r>
            <a:r>
              <a:rPr lang="en-US" altLang="zh-CN" sz="2400" dirty="0" smtClean="0"/>
              <a:t>2</a:t>
            </a:r>
            <a:r>
              <a:rPr lang="zh-CN" altLang="en-US" sz="2400" dirty="0" smtClean="0"/>
              <a:t>：卫星定位导航信号的组成</a:t>
            </a:r>
            <a:endParaRPr lang="en-US" altLang="zh-CN" sz="2400" dirty="0" smtClean="0"/>
          </a:p>
          <a:p>
            <a:pPr lvl="1"/>
            <a:r>
              <a:rPr lang="zh-CN" altLang="en-US" sz="2000" dirty="0" smtClean="0"/>
              <a:t>载波  </a:t>
            </a:r>
            <a:r>
              <a:rPr lang="en-US" altLang="zh-CN" sz="2000" dirty="0" smtClean="0"/>
              <a:t>+  </a:t>
            </a:r>
            <a:r>
              <a:rPr lang="zh-CN" altLang="en-US" sz="2000" dirty="0" smtClean="0"/>
              <a:t>测距码（扩频码） </a:t>
            </a:r>
            <a:r>
              <a:rPr lang="en-US" altLang="zh-CN" sz="2000" dirty="0" smtClean="0"/>
              <a:t>+ </a:t>
            </a:r>
            <a:r>
              <a:rPr lang="zh-CN" altLang="en-US" sz="2000" dirty="0" smtClean="0"/>
              <a:t>导航电文</a:t>
            </a:r>
            <a:endParaRPr lang="en-US" altLang="zh-CN" sz="2000" dirty="0" smtClean="0"/>
          </a:p>
          <a:p>
            <a:pPr lvl="1"/>
            <a:r>
              <a:rPr lang="zh-CN" altLang="en-US" sz="2000" dirty="0" smtClean="0"/>
              <a:t>载波：</a:t>
            </a:r>
            <a:r>
              <a:rPr lang="zh-CN" altLang="en-US" sz="2000" dirty="0">
                <a:solidFill>
                  <a:srgbClr val="0000CC"/>
                </a:solidFill>
              </a:rPr>
              <a:t>满足远距离传输的</a:t>
            </a:r>
            <a:r>
              <a:rPr lang="zh-CN" altLang="en-US" sz="2000" dirty="0" smtClean="0">
                <a:solidFill>
                  <a:srgbClr val="0000CC"/>
                </a:solidFill>
              </a:rPr>
              <a:t>需要，进一步满足高精度测距需要</a:t>
            </a:r>
            <a:endParaRPr lang="zh-CN" altLang="en-US" sz="2000" dirty="0">
              <a:solidFill>
                <a:srgbClr val="0000CC"/>
              </a:solidFill>
            </a:endParaRPr>
          </a:p>
          <a:p>
            <a:pPr lvl="1"/>
            <a:r>
              <a:rPr lang="zh-CN" altLang="en-US" sz="2000" dirty="0" smtClean="0"/>
              <a:t>测距码：</a:t>
            </a:r>
            <a:r>
              <a:rPr lang="zh-CN" altLang="en-US" sz="2000" dirty="0" smtClean="0">
                <a:solidFill>
                  <a:srgbClr val="0000CC"/>
                </a:solidFill>
              </a:rPr>
              <a:t>满足抗干扰、高精度测距和卫星唯一性识别需要</a:t>
            </a:r>
            <a:endParaRPr lang="en-US" altLang="zh-CN" sz="2000" dirty="0" smtClean="0">
              <a:solidFill>
                <a:srgbClr val="0000CC"/>
              </a:solidFill>
            </a:endParaRPr>
          </a:p>
          <a:p>
            <a:pPr lvl="1"/>
            <a:r>
              <a:rPr lang="zh-CN" altLang="en-US" sz="2000" dirty="0" smtClean="0"/>
              <a:t>导航电文：</a:t>
            </a:r>
            <a:r>
              <a:rPr lang="zh-CN" altLang="en-US" sz="2000" dirty="0" smtClean="0">
                <a:solidFill>
                  <a:srgbClr val="0000CC"/>
                </a:solidFill>
              </a:rPr>
              <a:t>满足</a:t>
            </a:r>
            <a:r>
              <a:rPr lang="en-US" altLang="zh-CN" sz="2000" dirty="0" smtClean="0">
                <a:solidFill>
                  <a:srgbClr val="0000CC"/>
                </a:solidFill>
              </a:rPr>
              <a:t>P.V.T</a:t>
            </a:r>
            <a:r>
              <a:rPr lang="zh-CN" altLang="en-US" sz="2000" dirty="0" smtClean="0">
                <a:solidFill>
                  <a:srgbClr val="0000CC"/>
                </a:solidFill>
              </a:rPr>
              <a:t>解算需要（</a:t>
            </a:r>
            <a:r>
              <a:rPr lang="zh-CN" altLang="en-US" sz="2000" dirty="0">
                <a:solidFill>
                  <a:srgbClr val="0000CC"/>
                </a:solidFill>
              </a:rPr>
              <a:t>提供时钟、星历等参数</a:t>
            </a:r>
            <a:r>
              <a:rPr lang="zh-CN" altLang="en-US" sz="2000" dirty="0" smtClean="0">
                <a:solidFill>
                  <a:srgbClr val="0000CC"/>
                </a:solidFill>
              </a:rPr>
              <a:t>）</a:t>
            </a:r>
            <a:endParaRPr lang="en-US" altLang="zh-CN" sz="2000" dirty="0" smtClean="0">
              <a:solidFill>
                <a:srgbClr val="0000CC"/>
              </a:solidFill>
            </a:endParaRPr>
          </a:p>
        </p:txBody>
      </p:sp>
    </p:spTree>
    <p:extLst>
      <p:ext uri="{BB962C8B-B14F-4D97-AF65-F5344CB8AC3E}">
        <p14:creationId xmlns:p14="http://schemas.microsoft.com/office/powerpoint/2010/main" val="32435687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smtClean="0"/>
              <a:t>测距码</a:t>
            </a:r>
            <a:r>
              <a:rPr lang="en-US" altLang="zh-CN" sz="3200" dirty="0" smtClean="0">
                <a:solidFill>
                  <a:srgbClr val="0000CC"/>
                </a:solidFill>
              </a:rPr>
              <a:t>—GPS</a:t>
            </a:r>
            <a:r>
              <a:rPr lang="zh-CN" altLang="en-US" sz="3200" dirty="0" smtClean="0">
                <a:solidFill>
                  <a:srgbClr val="0000CC"/>
                </a:solidFill>
              </a:rPr>
              <a:t>中的扩频码</a:t>
            </a:r>
            <a:endParaRPr lang="zh-CN" altLang="en-US" dirty="0">
              <a:solidFill>
                <a:srgbClr val="0000CC"/>
              </a:solidFill>
            </a:endParaRPr>
          </a:p>
        </p:txBody>
      </p:sp>
      <p:sp>
        <p:nvSpPr>
          <p:cNvPr id="29699" name="Rectangle 3"/>
          <p:cNvSpPr>
            <a:spLocks noGrp="1" noChangeArrowheads="1"/>
          </p:cNvSpPr>
          <p:nvPr>
            <p:ph idx="1"/>
          </p:nvPr>
        </p:nvSpPr>
        <p:spPr/>
        <p:txBody>
          <a:bodyPr>
            <a:normAutofit fontScale="92500"/>
          </a:bodyPr>
          <a:lstStyle/>
          <a:p>
            <a:pPr>
              <a:buFont typeface="Wingdings" pitchFamily="2" charset="2"/>
              <a:buNone/>
            </a:pPr>
            <a:r>
              <a:rPr lang="zh-CN" altLang="en-US" sz="2400" dirty="0" smtClean="0">
                <a:solidFill>
                  <a:schemeClr val="tx1"/>
                </a:solidFill>
              </a:rPr>
              <a:t>（</a:t>
            </a:r>
            <a:r>
              <a:rPr lang="en-US" altLang="zh-CN" sz="2400" dirty="0">
                <a:solidFill>
                  <a:schemeClr val="tx1"/>
                </a:solidFill>
              </a:rPr>
              <a:t>1</a:t>
            </a:r>
            <a:r>
              <a:rPr lang="zh-CN" altLang="en-US" sz="2400" dirty="0">
                <a:solidFill>
                  <a:schemeClr val="tx1"/>
                </a:solidFill>
              </a:rPr>
              <a:t>）码的概念</a:t>
            </a:r>
          </a:p>
          <a:p>
            <a:pPr>
              <a:buFont typeface="Wingdings" pitchFamily="2" charset="2"/>
              <a:buNone/>
            </a:pPr>
            <a:r>
              <a:rPr lang="zh-CN" altLang="en-US" sz="2400" dirty="0">
                <a:solidFill>
                  <a:schemeClr val="tx1"/>
                </a:solidFill>
              </a:rPr>
              <a:t>    在现代数字通信中，广泛使用二进制数（</a:t>
            </a:r>
            <a:r>
              <a:rPr lang="en-US" altLang="zh-CN" sz="2400" dirty="0">
                <a:solidFill>
                  <a:schemeClr val="tx1"/>
                </a:solidFill>
              </a:rPr>
              <a:t>0</a:t>
            </a:r>
            <a:r>
              <a:rPr lang="zh-CN" altLang="en-US" sz="2400" dirty="0">
                <a:solidFill>
                  <a:schemeClr val="tx1"/>
                </a:solidFill>
              </a:rPr>
              <a:t>和</a:t>
            </a:r>
            <a:r>
              <a:rPr lang="en-US" altLang="zh-CN" sz="2400" dirty="0">
                <a:solidFill>
                  <a:schemeClr val="tx1"/>
                </a:solidFill>
              </a:rPr>
              <a:t>1</a:t>
            </a:r>
            <a:r>
              <a:rPr lang="zh-CN" altLang="en-US" sz="2400" dirty="0">
                <a:solidFill>
                  <a:schemeClr val="tx1"/>
                </a:solidFill>
              </a:rPr>
              <a:t>）及其组合，来表示各种信息。表达不同信息的二进制数及其组合，称为</a:t>
            </a:r>
            <a:r>
              <a:rPr lang="zh-CN" altLang="en-US" sz="2400" b="1" dirty="0">
                <a:solidFill>
                  <a:srgbClr val="0000CC"/>
                </a:solidFill>
                <a:effectLst>
                  <a:outerShdw blurRad="38100" dist="38100" dir="2700000" algn="tl">
                    <a:srgbClr val="000000"/>
                  </a:outerShdw>
                </a:effectLst>
              </a:rPr>
              <a:t>码</a:t>
            </a:r>
            <a:r>
              <a:rPr lang="zh-CN" altLang="en-US" sz="2400" dirty="0">
                <a:solidFill>
                  <a:schemeClr val="tx1"/>
                </a:solidFill>
              </a:rPr>
              <a:t>。一位二进制数叫一个</a:t>
            </a:r>
            <a:r>
              <a:rPr lang="zh-CN" altLang="en-US" sz="2400" b="1" u="sng" dirty="0">
                <a:solidFill>
                  <a:srgbClr val="0000CC"/>
                </a:solidFill>
              </a:rPr>
              <a:t>码元</a:t>
            </a:r>
            <a:r>
              <a:rPr lang="zh-CN" altLang="en-US" sz="2400" dirty="0">
                <a:solidFill>
                  <a:schemeClr val="tx1"/>
                </a:solidFill>
              </a:rPr>
              <a:t>或一</a:t>
            </a:r>
            <a:r>
              <a:rPr lang="zh-CN" altLang="en-US" sz="2400" b="1" u="sng" dirty="0">
                <a:solidFill>
                  <a:srgbClr val="0000CC"/>
                </a:solidFill>
              </a:rPr>
              <a:t>比特</a:t>
            </a:r>
            <a:r>
              <a:rPr lang="zh-CN" altLang="en-US" sz="2400" dirty="0" smtClean="0">
                <a:solidFill>
                  <a:schemeClr val="tx1"/>
                </a:solidFill>
              </a:rPr>
              <a:t>。</a:t>
            </a:r>
            <a:endParaRPr lang="en-US" altLang="zh-CN" sz="2400" dirty="0" smtClean="0">
              <a:solidFill>
                <a:schemeClr val="tx1"/>
              </a:solidFill>
            </a:endParaRPr>
          </a:p>
          <a:p>
            <a:pPr>
              <a:lnSpc>
                <a:spcPct val="160000"/>
              </a:lnSpc>
              <a:buFont typeface="Wingdings" pitchFamily="2" charset="2"/>
              <a:buNone/>
            </a:pPr>
            <a:r>
              <a:rPr lang="zh-CN" altLang="en-US" sz="2400" dirty="0">
                <a:solidFill>
                  <a:schemeClr val="tx1"/>
                </a:solidFill>
              </a:rPr>
              <a:t>（</a:t>
            </a:r>
            <a:r>
              <a:rPr lang="en-US" altLang="zh-CN" sz="2400" dirty="0">
                <a:solidFill>
                  <a:schemeClr val="tx1"/>
                </a:solidFill>
              </a:rPr>
              <a:t>2</a:t>
            </a:r>
            <a:r>
              <a:rPr lang="zh-CN" altLang="en-US" sz="2400" dirty="0">
                <a:solidFill>
                  <a:schemeClr val="tx1"/>
                </a:solidFill>
              </a:rPr>
              <a:t>）随机噪声码</a:t>
            </a:r>
          </a:p>
          <a:p>
            <a:pPr>
              <a:lnSpc>
                <a:spcPct val="160000"/>
              </a:lnSpc>
            </a:pPr>
            <a:r>
              <a:rPr lang="zh-CN" altLang="en-US" sz="2400" dirty="0" smtClean="0">
                <a:solidFill>
                  <a:schemeClr val="tx1"/>
                </a:solidFill>
              </a:rPr>
              <a:t>假设</a:t>
            </a:r>
            <a:r>
              <a:rPr lang="zh-CN" altLang="en-US" sz="2400" dirty="0">
                <a:solidFill>
                  <a:schemeClr val="tx1"/>
                </a:solidFill>
              </a:rPr>
              <a:t>一组码序列</a:t>
            </a:r>
            <a:r>
              <a:rPr lang="en-US" altLang="zh-CN" sz="2400" dirty="0">
                <a:solidFill>
                  <a:schemeClr val="tx1"/>
                </a:solidFill>
              </a:rPr>
              <a:t>u(t)</a:t>
            </a:r>
            <a:r>
              <a:rPr lang="zh-CN" altLang="en-US" sz="2400" dirty="0">
                <a:solidFill>
                  <a:schemeClr val="tx1"/>
                </a:solidFill>
              </a:rPr>
              <a:t>，对某一时刻来说，码元是</a:t>
            </a:r>
            <a:r>
              <a:rPr lang="en-US" altLang="zh-CN" sz="2400" dirty="0">
                <a:solidFill>
                  <a:schemeClr val="tx1"/>
                </a:solidFill>
              </a:rPr>
              <a:t>0</a:t>
            </a:r>
            <a:r>
              <a:rPr lang="zh-CN" altLang="en-US" sz="2400" dirty="0">
                <a:solidFill>
                  <a:schemeClr val="tx1"/>
                </a:solidFill>
              </a:rPr>
              <a:t>或</a:t>
            </a:r>
            <a:r>
              <a:rPr lang="en-US" altLang="zh-CN" sz="2400" dirty="0">
                <a:solidFill>
                  <a:schemeClr val="tx1"/>
                </a:solidFill>
              </a:rPr>
              <a:t>1</a:t>
            </a:r>
            <a:r>
              <a:rPr lang="zh-CN" altLang="en-US" sz="2400" dirty="0">
                <a:solidFill>
                  <a:schemeClr val="tx1"/>
                </a:solidFill>
              </a:rPr>
              <a:t>完全是随机的，但出现的概率均为</a:t>
            </a:r>
            <a:r>
              <a:rPr lang="en-US" altLang="zh-CN" sz="2400" dirty="0">
                <a:solidFill>
                  <a:schemeClr val="tx1"/>
                </a:solidFill>
              </a:rPr>
              <a:t>1/2</a:t>
            </a:r>
            <a:r>
              <a:rPr lang="zh-CN" altLang="en-US" sz="2400" dirty="0">
                <a:solidFill>
                  <a:schemeClr val="tx1"/>
                </a:solidFill>
              </a:rPr>
              <a:t>。这种码元幅度的取值完全无规律的码序列，称为</a:t>
            </a:r>
            <a:r>
              <a:rPr lang="zh-CN" altLang="en-US" sz="2400" dirty="0">
                <a:solidFill>
                  <a:schemeClr val="tx1"/>
                </a:solidFill>
                <a:effectLst>
                  <a:outerShdw blurRad="38100" dist="38100" dir="2700000" algn="tl">
                    <a:srgbClr val="000000"/>
                  </a:outerShdw>
                </a:effectLst>
              </a:rPr>
              <a:t>随机码</a:t>
            </a:r>
            <a:r>
              <a:rPr lang="zh-CN" altLang="en-US" sz="2400" dirty="0">
                <a:solidFill>
                  <a:schemeClr val="tx1"/>
                </a:solidFill>
              </a:rPr>
              <a:t>序列（或</a:t>
            </a:r>
            <a:r>
              <a:rPr lang="zh-CN" altLang="en-US" sz="2400" dirty="0">
                <a:solidFill>
                  <a:schemeClr val="tx1"/>
                </a:solidFill>
                <a:effectLst>
                  <a:outerShdw blurRad="38100" dist="38100" dir="2700000" algn="tl">
                    <a:srgbClr val="000000"/>
                  </a:outerShdw>
                </a:effectLst>
              </a:rPr>
              <a:t>随机噪声码</a:t>
            </a:r>
            <a:r>
              <a:rPr lang="zh-CN" altLang="en-US" sz="2400" dirty="0">
                <a:solidFill>
                  <a:schemeClr val="tx1"/>
                </a:solidFill>
              </a:rPr>
              <a:t>序列）</a:t>
            </a:r>
            <a:r>
              <a:rPr lang="zh-CN" altLang="en-US" sz="2400" dirty="0" smtClean="0">
                <a:solidFill>
                  <a:schemeClr val="tx1"/>
                </a:solidFill>
              </a:rPr>
              <a:t>。</a:t>
            </a:r>
            <a:endParaRPr lang="en-US" altLang="zh-CN" sz="2400" dirty="0">
              <a:solidFill>
                <a:schemeClr val="tx1"/>
              </a:solidFill>
            </a:endParaRPr>
          </a:p>
        </p:txBody>
      </p:sp>
    </p:spTree>
    <p:extLst>
      <p:ext uri="{BB962C8B-B14F-4D97-AF65-F5344CB8AC3E}">
        <p14:creationId xmlns:p14="http://schemas.microsoft.com/office/powerpoint/2010/main" val="8454590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179512" y="692696"/>
            <a:ext cx="8712968" cy="5760640"/>
          </a:xfrm>
        </p:spPr>
        <p:txBody>
          <a:bodyPr>
            <a:noAutofit/>
          </a:bodyPr>
          <a:lstStyle/>
          <a:p>
            <a:r>
              <a:rPr lang="zh-CN" altLang="en-US" sz="2400" dirty="0" smtClean="0">
                <a:solidFill>
                  <a:schemeClr val="tx1"/>
                </a:solidFill>
              </a:rPr>
              <a:t>（</a:t>
            </a:r>
            <a:r>
              <a:rPr lang="en-US" altLang="zh-CN" sz="2400" dirty="0" smtClean="0">
                <a:solidFill>
                  <a:schemeClr val="tx1"/>
                </a:solidFill>
              </a:rPr>
              <a:t>3</a:t>
            </a:r>
            <a:r>
              <a:rPr lang="zh-CN" altLang="en-US" sz="2400" dirty="0" smtClean="0">
                <a:solidFill>
                  <a:schemeClr val="tx1"/>
                </a:solidFill>
              </a:rPr>
              <a:t>）随机码的特点</a:t>
            </a:r>
            <a:endParaRPr lang="en-US" altLang="zh-CN" sz="2400" dirty="0" smtClean="0">
              <a:solidFill>
                <a:schemeClr val="tx1"/>
              </a:solidFill>
            </a:endParaRPr>
          </a:p>
          <a:p>
            <a:pPr lvl="1">
              <a:lnSpc>
                <a:spcPct val="160000"/>
              </a:lnSpc>
            </a:pPr>
            <a:r>
              <a:rPr lang="zh-CN" altLang="en-US" sz="2000" dirty="0"/>
              <a:t>自相关性： 趋近于</a:t>
            </a:r>
            <a:r>
              <a:rPr lang="en-US" altLang="zh-CN" sz="2000" dirty="0"/>
              <a:t>1</a:t>
            </a:r>
          </a:p>
          <a:p>
            <a:pPr lvl="1">
              <a:lnSpc>
                <a:spcPct val="160000"/>
              </a:lnSpc>
            </a:pPr>
            <a:r>
              <a:rPr lang="zh-CN" altLang="en-US" sz="2000" dirty="0"/>
              <a:t>互相关性： 趋近于</a:t>
            </a:r>
            <a:r>
              <a:rPr lang="en-US" altLang="zh-CN" sz="2000" dirty="0"/>
              <a:t>0</a:t>
            </a:r>
          </a:p>
          <a:p>
            <a:pPr lvl="1">
              <a:lnSpc>
                <a:spcPct val="160000"/>
              </a:lnSpc>
            </a:pPr>
            <a:r>
              <a:rPr lang="zh-CN" altLang="en-US" sz="2000" dirty="0" smtClean="0">
                <a:solidFill>
                  <a:schemeClr val="tx1"/>
                </a:solidFill>
              </a:rPr>
              <a:t>非周期性： 随机特性决定了其具备非周期性</a:t>
            </a:r>
            <a:endParaRPr lang="en-US" altLang="zh-CN" sz="2000" dirty="0" smtClean="0">
              <a:solidFill>
                <a:schemeClr val="tx1"/>
              </a:solidFill>
            </a:endParaRPr>
          </a:p>
          <a:p>
            <a:pPr lvl="1">
              <a:lnSpc>
                <a:spcPct val="160000"/>
              </a:lnSpc>
            </a:pPr>
            <a:r>
              <a:rPr lang="zh-CN" altLang="en-US" sz="2000" dirty="0" smtClean="0">
                <a:solidFill>
                  <a:schemeClr val="tx1"/>
                </a:solidFill>
              </a:rPr>
              <a:t>唯一性：    不同</a:t>
            </a:r>
            <a:r>
              <a:rPr lang="zh-CN" altLang="en-US" sz="2000" dirty="0">
                <a:solidFill>
                  <a:schemeClr val="tx1"/>
                </a:solidFill>
              </a:rPr>
              <a:t>序列之间难以</a:t>
            </a:r>
            <a:r>
              <a:rPr lang="zh-CN" altLang="en-US" sz="2000" dirty="0" smtClean="0">
                <a:solidFill>
                  <a:schemeClr val="tx1"/>
                </a:solidFill>
              </a:rPr>
              <a:t>复制</a:t>
            </a:r>
            <a:endParaRPr lang="en-US" altLang="zh-CN" sz="2000" dirty="0" smtClean="0">
              <a:solidFill>
                <a:schemeClr val="tx1"/>
              </a:solidFill>
            </a:endParaRPr>
          </a:p>
          <a:p>
            <a:pPr lvl="1">
              <a:lnSpc>
                <a:spcPct val="160000"/>
              </a:lnSpc>
            </a:pPr>
            <a:endParaRPr lang="zh-CN" altLang="en-US" sz="2000" dirty="0">
              <a:solidFill>
                <a:schemeClr val="tx1"/>
              </a:solidFill>
            </a:endParaRPr>
          </a:p>
        </p:txBody>
      </p:sp>
    </p:spTree>
    <p:extLst>
      <p:ext uri="{BB962C8B-B14F-4D97-AF65-F5344CB8AC3E}">
        <p14:creationId xmlns:p14="http://schemas.microsoft.com/office/powerpoint/2010/main" val="23254400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a:t>
            </a:r>
          </a:p>
        </p:txBody>
      </p:sp>
      <p:sp>
        <p:nvSpPr>
          <p:cNvPr id="3" name="内容占位符 2"/>
          <p:cNvSpPr>
            <a:spLocks noGrp="1"/>
          </p:cNvSpPr>
          <p:nvPr>
            <p:ph idx="1"/>
          </p:nvPr>
        </p:nvSpPr>
        <p:spPr/>
        <p:txBody>
          <a:bodyPr>
            <a:normAutofit fontScale="85000" lnSpcReduction="10000"/>
          </a:bodyPr>
          <a:lstStyle/>
          <a:p>
            <a:r>
              <a:rPr lang="zh-CN" altLang="en-US" sz="2400" dirty="0" smtClean="0">
                <a:solidFill>
                  <a:schemeClr val="tx1"/>
                </a:solidFill>
              </a:rPr>
              <a:t>为了</a:t>
            </a:r>
            <a:r>
              <a:rPr lang="zh-CN" altLang="en-US" sz="2400" dirty="0">
                <a:solidFill>
                  <a:schemeClr val="tx1"/>
                </a:solidFill>
              </a:rPr>
              <a:t>说明随机码的自相关性，现将随机序列</a:t>
            </a:r>
            <a:r>
              <a:rPr lang="en-US" altLang="zh-CN" sz="2400" dirty="0">
                <a:solidFill>
                  <a:schemeClr val="tx1"/>
                </a:solidFill>
              </a:rPr>
              <a:t>u(t)</a:t>
            </a:r>
            <a:r>
              <a:rPr lang="zh-CN" altLang="en-US" sz="2400" dirty="0">
                <a:solidFill>
                  <a:schemeClr val="tx1"/>
                </a:solidFill>
              </a:rPr>
              <a:t>平移</a:t>
            </a:r>
            <a:r>
              <a:rPr lang="en-US" altLang="zh-CN" sz="2400" dirty="0">
                <a:solidFill>
                  <a:schemeClr val="tx1"/>
                </a:solidFill>
              </a:rPr>
              <a:t>k</a:t>
            </a:r>
            <a:r>
              <a:rPr lang="zh-CN" altLang="en-US" sz="2400" dirty="0">
                <a:solidFill>
                  <a:schemeClr val="tx1"/>
                </a:solidFill>
              </a:rPr>
              <a:t>个码元，得到一个新的随机序列</a:t>
            </a:r>
            <a:r>
              <a:rPr lang="en-US" altLang="zh-CN" sz="2400" dirty="0">
                <a:solidFill>
                  <a:schemeClr val="tx1"/>
                </a:solidFill>
              </a:rPr>
              <a:t>u</a:t>
            </a:r>
            <a:r>
              <a:rPr lang="en-US" altLang="zh-CN" sz="2400" dirty="0">
                <a:solidFill>
                  <a:schemeClr val="tx1"/>
                </a:solidFill>
                <a:sym typeface="Symbol" pitchFamily="18" charset="2"/>
              </a:rPr>
              <a:t></a:t>
            </a:r>
            <a:r>
              <a:rPr lang="en-US" altLang="zh-CN" sz="2400" dirty="0">
                <a:solidFill>
                  <a:schemeClr val="tx1"/>
                </a:solidFill>
              </a:rPr>
              <a:t>(t)</a:t>
            </a:r>
            <a:r>
              <a:rPr lang="zh-CN" altLang="en-US" sz="2400" dirty="0">
                <a:solidFill>
                  <a:schemeClr val="tx1"/>
                </a:solidFill>
              </a:rPr>
              <a:t>，如果两随机序列</a:t>
            </a:r>
            <a:r>
              <a:rPr lang="en-US" altLang="zh-CN" sz="2400" dirty="0">
                <a:solidFill>
                  <a:schemeClr val="tx1"/>
                </a:solidFill>
              </a:rPr>
              <a:t>u(t)</a:t>
            </a:r>
            <a:r>
              <a:rPr lang="zh-CN" altLang="en-US" sz="2400" dirty="0">
                <a:solidFill>
                  <a:schemeClr val="tx1"/>
                </a:solidFill>
              </a:rPr>
              <a:t>和</a:t>
            </a:r>
            <a:r>
              <a:rPr lang="en-US" altLang="zh-CN" sz="2400" dirty="0">
                <a:solidFill>
                  <a:schemeClr val="tx1"/>
                </a:solidFill>
              </a:rPr>
              <a:t>u</a:t>
            </a:r>
            <a:r>
              <a:rPr lang="en-US" altLang="zh-CN" sz="2400" dirty="0">
                <a:solidFill>
                  <a:schemeClr val="tx1"/>
                </a:solidFill>
                <a:sym typeface="Symbol" pitchFamily="18" charset="2"/>
              </a:rPr>
              <a:t></a:t>
            </a:r>
            <a:r>
              <a:rPr lang="en-US" altLang="zh-CN" sz="2400" dirty="0">
                <a:solidFill>
                  <a:schemeClr val="tx1"/>
                </a:solidFill>
              </a:rPr>
              <a:t>(t)</a:t>
            </a:r>
            <a:r>
              <a:rPr lang="zh-CN" altLang="en-US" sz="2400" dirty="0">
                <a:solidFill>
                  <a:schemeClr val="tx1"/>
                </a:solidFill>
              </a:rPr>
              <a:t>所对应的码元中，相同的码元数（同为</a:t>
            </a:r>
            <a:r>
              <a:rPr lang="en-US" altLang="zh-CN" sz="2400" dirty="0">
                <a:solidFill>
                  <a:schemeClr val="tx1"/>
                </a:solidFill>
              </a:rPr>
              <a:t>0</a:t>
            </a:r>
            <a:r>
              <a:rPr lang="zh-CN" altLang="en-US" sz="2400" dirty="0">
                <a:solidFill>
                  <a:schemeClr val="tx1"/>
                </a:solidFill>
              </a:rPr>
              <a:t>或</a:t>
            </a:r>
            <a:r>
              <a:rPr lang="en-US" altLang="zh-CN" sz="2400" dirty="0">
                <a:solidFill>
                  <a:schemeClr val="tx1"/>
                </a:solidFill>
              </a:rPr>
              <a:t>1</a:t>
            </a:r>
            <a:r>
              <a:rPr lang="zh-CN" altLang="en-US" sz="2400" dirty="0">
                <a:solidFill>
                  <a:schemeClr val="tx1"/>
                </a:solidFill>
              </a:rPr>
              <a:t>）为</a:t>
            </a:r>
            <a:r>
              <a:rPr lang="en-US" altLang="zh-CN" sz="2400" dirty="0">
                <a:solidFill>
                  <a:schemeClr val="tx1"/>
                </a:solidFill>
              </a:rPr>
              <a:t>Au</a:t>
            </a:r>
            <a:r>
              <a:rPr lang="zh-CN" altLang="en-US" sz="2400" dirty="0">
                <a:solidFill>
                  <a:schemeClr val="tx1"/>
                </a:solidFill>
              </a:rPr>
              <a:t>，相异的码元数为</a:t>
            </a:r>
            <a:r>
              <a:rPr lang="en-US" altLang="zh-CN" sz="2400" dirty="0">
                <a:solidFill>
                  <a:schemeClr val="tx1"/>
                </a:solidFill>
              </a:rPr>
              <a:t>Bu</a:t>
            </a:r>
            <a:r>
              <a:rPr lang="zh-CN" altLang="en-US" sz="2400" dirty="0">
                <a:solidFill>
                  <a:schemeClr val="tx1"/>
                </a:solidFill>
              </a:rPr>
              <a:t>，则随机序列</a:t>
            </a:r>
            <a:r>
              <a:rPr lang="en-US" altLang="zh-CN" sz="2400" dirty="0">
                <a:solidFill>
                  <a:schemeClr val="tx1"/>
                </a:solidFill>
              </a:rPr>
              <a:t>u(t)</a:t>
            </a:r>
            <a:r>
              <a:rPr lang="zh-CN" altLang="en-US" sz="2400" dirty="0">
                <a:solidFill>
                  <a:schemeClr val="tx1"/>
                </a:solidFill>
              </a:rPr>
              <a:t>的自相关系数</a:t>
            </a:r>
            <a:r>
              <a:rPr lang="en-US" altLang="zh-CN" sz="2400" dirty="0">
                <a:solidFill>
                  <a:schemeClr val="tx1"/>
                </a:solidFill>
              </a:rPr>
              <a:t>R(t)</a:t>
            </a:r>
            <a:r>
              <a:rPr lang="zh-CN" altLang="en-US" sz="2400" dirty="0">
                <a:solidFill>
                  <a:schemeClr val="tx1"/>
                </a:solidFill>
              </a:rPr>
              <a:t>定义为：</a:t>
            </a:r>
          </a:p>
          <a:p>
            <a:pPr marL="0" indent="0" algn="ctr">
              <a:buNone/>
            </a:pPr>
            <a:r>
              <a:rPr lang="zh-CN" altLang="en-US" sz="2400" dirty="0">
                <a:solidFill>
                  <a:schemeClr val="tx1"/>
                </a:solidFill>
              </a:rPr>
              <a:t>   </a:t>
            </a:r>
            <a:r>
              <a:rPr lang="zh-CN" altLang="en-US" sz="2400" dirty="0">
                <a:solidFill>
                  <a:srgbClr val="0000CC"/>
                </a:solidFill>
              </a:rPr>
              <a:t> </a:t>
            </a:r>
            <a:r>
              <a:rPr lang="en-US" altLang="zh-CN" sz="2400" dirty="0">
                <a:solidFill>
                  <a:srgbClr val="0000CC"/>
                </a:solidFill>
              </a:rPr>
              <a:t>R(t) = (Au</a:t>
            </a:r>
            <a:r>
              <a:rPr lang="en-US" altLang="zh-CN" sz="2400" baseline="-25000" dirty="0">
                <a:solidFill>
                  <a:srgbClr val="0000CC"/>
                </a:solidFill>
              </a:rPr>
              <a:t> </a:t>
            </a:r>
            <a:r>
              <a:rPr lang="en-US" altLang="zh-CN" sz="2400" dirty="0">
                <a:solidFill>
                  <a:srgbClr val="0000CC"/>
                </a:solidFill>
              </a:rPr>
              <a:t>-  Bu) / (Au + Bu)</a:t>
            </a:r>
          </a:p>
          <a:p>
            <a:r>
              <a:rPr lang="zh-CN" altLang="en-US" sz="2400" dirty="0">
                <a:solidFill>
                  <a:schemeClr val="tx1"/>
                </a:solidFill>
              </a:rPr>
              <a:t>当平移的码元数</a:t>
            </a:r>
            <a:r>
              <a:rPr lang="en-US" altLang="zh-CN" sz="2400" dirty="0">
                <a:solidFill>
                  <a:schemeClr val="tx1"/>
                </a:solidFill>
              </a:rPr>
              <a:t>k=0</a:t>
            </a:r>
            <a:r>
              <a:rPr lang="zh-CN" altLang="en-US" sz="2400" dirty="0">
                <a:solidFill>
                  <a:schemeClr val="tx1"/>
                </a:solidFill>
              </a:rPr>
              <a:t>，说明两个结构相同的随机码序列，相应的码元相互对齐， </a:t>
            </a:r>
            <a:r>
              <a:rPr lang="en-US" altLang="zh-CN" sz="2400" dirty="0">
                <a:solidFill>
                  <a:schemeClr val="tx1"/>
                </a:solidFill>
              </a:rPr>
              <a:t>Bu=0</a:t>
            </a:r>
            <a:r>
              <a:rPr lang="zh-CN" altLang="en-US" sz="2400" dirty="0">
                <a:solidFill>
                  <a:schemeClr val="tx1"/>
                </a:solidFill>
              </a:rPr>
              <a:t>，自相关系数</a:t>
            </a:r>
            <a:r>
              <a:rPr lang="en-US" altLang="zh-CN" sz="2400" dirty="0">
                <a:solidFill>
                  <a:schemeClr val="tx1"/>
                </a:solidFill>
              </a:rPr>
              <a:t>R(t)=1</a:t>
            </a:r>
            <a:r>
              <a:rPr lang="zh-CN" altLang="en-US" sz="2400" dirty="0">
                <a:solidFill>
                  <a:schemeClr val="tx1"/>
                </a:solidFill>
              </a:rPr>
              <a:t>。当</a:t>
            </a:r>
            <a:r>
              <a:rPr lang="en-US" altLang="zh-CN" sz="2400" dirty="0">
                <a:solidFill>
                  <a:schemeClr val="tx1"/>
                </a:solidFill>
              </a:rPr>
              <a:t>k</a:t>
            </a:r>
            <a:r>
              <a:rPr lang="en-US" altLang="zh-CN" sz="2400" dirty="0">
                <a:solidFill>
                  <a:schemeClr val="tx1"/>
                </a:solidFill>
                <a:sym typeface="Symbol" pitchFamily="18" charset="2"/>
              </a:rPr>
              <a:t>0</a:t>
            </a:r>
            <a:r>
              <a:rPr lang="zh-CN" altLang="en-US" sz="2400" dirty="0">
                <a:solidFill>
                  <a:schemeClr val="tx1"/>
                </a:solidFill>
                <a:sym typeface="Symbol" pitchFamily="18" charset="2"/>
              </a:rPr>
              <a:t>时，由于码序列的随机性，当序列中码元数充分大时，则</a:t>
            </a:r>
            <a:r>
              <a:rPr lang="en-US" altLang="zh-CN" sz="2400" dirty="0" err="1">
                <a:solidFill>
                  <a:schemeClr val="tx1"/>
                </a:solidFill>
                <a:sym typeface="Symbol" pitchFamily="18" charset="2"/>
              </a:rPr>
              <a:t>AuBu</a:t>
            </a:r>
            <a:r>
              <a:rPr lang="zh-CN" altLang="en-US" sz="2400" dirty="0">
                <a:solidFill>
                  <a:schemeClr val="tx1"/>
                </a:solidFill>
                <a:sym typeface="Symbol" pitchFamily="18" charset="2"/>
              </a:rPr>
              <a:t>，即自相关系数</a:t>
            </a:r>
            <a:r>
              <a:rPr lang="en-US" altLang="zh-CN" sz="2400" dirty="0">
                <a:solidFill>
                  <a:schemeClr val="tx1"/>
                </a:solidFill>
                <a:sym typeface="Symbol" pitchFamily="18" charset="2"/>
              </a:rPr>
              <a:t>R(t) 0</a:t>
            </a:r>
            <a:r>
              <a:rPr lang="zh-CN" altLang="en-US" sz="2400" dirty="0">
                <a:solidFill>
                  <a:schemeClr val="tx1"/>
                </a:solidFill>
                <a:sym typeface="Symbol" pitchFamily="18" charset="2"/>
              </a:rPr>
              <a:t>。于是，根据码序列自相关系数的取值，可以判断两个随机码序列的相应码元是否对齐。</a:t>
            </a:r>
          </a:p>
          <a:p>
            <a:endParaRPr lang="zh-CN" altLang="en-US" dirty="0"/>
          </a:p>
        </p:txBody>
      </p:sp>
    </p:spTree>
    <p:extLst>
      <p:ext uri="{BB962C8B-B14F-4D97-AF65-F5344CB8AC3E}">
        <p14:creationId xmlns:p14="http://schemas.microsoft.com/office/powerpoint/2010/main" val="3613346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课程内容</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一、无线电通信的必要基础知识</a:t>
            </a:r>
            <a:endParaRPr lang="en-US" altLang="zh-CN" dirty="0" smtClean="0"/>
          </a:p>
          <a:p>
            <a:pPr marL="0" indent="0">
              <a:buNone/>
            </a:pPr>
            <a:r>
              <a:rPr lang="zh-CN" altLang="en-US" dirty="0" smtClean="0"/>
              <a:t>二、卫星定位导航信号的组成</a:t>
            </a:r>
            <a:endParaRPr lang="en-US" altLang="zh-CN" dirty="0" smtClean="0"/>
          </a:p>
          <a:p>
            <a:pPr marL="0" indent="0">
              <a:buNone/>
            </a:pPr>
            <a:r>
              <a:rPr lang="zh-CN" altLang="en-US" dirty="0" smtClean="0"/>
              <a:t>三、卫星定位导航信号的传输特性</a:t>
            </a:r>
            <a:endParaRPr lang="en-US" altLang="zh-CN" dirty="0" smtClean="0"/>
          </a:p>
          <a:p>
            <a:pPr marL="0" indent="0">
              <a:buNone/>
            </a:pPr>
            <a:r>
              <a:rPr lang="zh-CN" altLang="en-US" dirty="0" smtClean="0"/>
              <a:t>四、卫星定位导航信号的误差特性</a:t>
            </a:r>
            <a:endParaRPr lang="en-US" altLang="zh-CN" dirty="0" smtClean="0"/>
          </a:p>
          <a:p>
            <a:pPr marL="0" indent="0">
              <a:buNone/>
            </a:pPr>
            <a:r>
              <a:rPr lang="zh-CN" altLang="en-US" dirty="0" smtClean="0"/>
              <a:t>五、再论卫星定位导航信号的组成</a:t>
            </a:r>
            <a:endParaRPr lang="en-US" altLang="zh-CN" dirty="0" smtClean="0"/>
          </a:p>
        </p:txBody>
      </p:sp>
    </p:spTree>
    <p:extLst>
      <p:ext uri="{BB962C8B-B14F-4D97-AF65-F5344CB8AC3E}">
        <p14:creationId xmlns:p14="http://schemas.microsoft.com/office/powerpoint/2010/main" val="11937484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思考：随机码用于测距的可能性</a:t>
            </a:r>
            <a:endParaRPr lang="zh-CN" altLang="en-US" dirty="0"/>
          </a:p>
        </p:txBody>
      </p:sp>
      <p:sp>
        <p:nvSpPr>
          <p:cNvPr id="32771" name="Rectangle 3"/>
          <p:cNvSpPr>
            <a:spLocks noGrp="1" noChangeArrowheads="1"/>
          </p:cNvSpPr>
          <p:nvPr>
            <p:ph idx="1"/>
          </p:nvPr>
        </p:nvSpPr>
        <p:spPr/>
        <p:txBody>
          <a:bodyPr>
            <a:normAutofit/>
          </a:bodyPr>
          <a:lstStyle/>
          <a:p>
            <a:pPr marL="0" indent="0">
              <a:lnSpc>
                <a:spcPct val="170000"/>
              </a:lnSpc>
              <a:buNone/>
            </a:pPr>
            <a:r>
              <a:rPr lang="en-US" altLang="zh-CN" sz="2000" dirty="0" smtClean="0">
                <a:solidFill>
                  <a:schemeClr val="tx1"/>
                </a:solidFill>
              </a:rPr>
              <a:t>       </a:t>
            </a:r>
            <a:r>
              <a:rPr lang="zh-CN" altLang="en-US" sz="2000" dirty="0" smtClean="0">
                <a:solidFill>
                  <a:schemeClr val="tx1"/>
                </a:solidFill>
              </a:rPr>
              <a:t>假设</a:t>
            </a:r>
            <a:r>
              <a:rPr lang="en-US" altLang="zh-CN" sz="2000" dirty="0">
                <a:solidFill>
                  <a:schemeClr val="tx1"/>
                </a:solidFill>
              </a:rPr>
              <a:t>GPS</a:t>
            </a:r>
            <a:r>
              <a:rPr lang="zh-CN" altLang="en-US" sz="2000" dirty="0">
                <a:solidFill>
                  <a:schemeClr val="tx1"/>
                </a:solidFill>
              </a:rPr>
              <a:t>卫星发射的是一个随机码序列</a:t>
            </a:r>
            <a:r>
              <a:rPr lang="en-US" altLang="zh-CN" sz="2000" dirty="0">
                <a:solidFill>
                  <a:schemeClr val="tx1"/>
                </a:solidFill>
              </a:rPr>
              <a:t>u(t)</a:t>
            </a:r>
            <a:r>
              <a:rPr lang="zh-CN" altLang="en-US" sz="2000" dirty="0">
                <a:solidFill>
                  <a:schemeClr val="tx1"/>
                </a:solidFill>
              </a:rPr>
              <a:t>，而</a:t>
            </a:r>
            <a:r>
              <a:rPr lang="en-US" altLang="zh-CN" sz="2000" dirty="0">
                <a:solidFill>
                  <a:schemeClr val="tx1"/>
                </a:solidFill>
              </a:rPr>
              <a:t>GPS</a:t>
            </a:r>
            <a:r>
              <a:rPr lang="zh-CN" altLang="en-US" sz="2000" dirty="0">
                <a:solidFill>
                  <a:schemeClr val="tx1"/>
                </a:solidFill>
              </a:rPr>
              <a:t>接收机若能同时复制出结构与之相同的随机码序列</a:t>
            </a:r>
            <a:r>
              <a:rPr lang="en-US" altLang="zh-CN" sz="2000" dirty="0">
                <a:solidFill>
                  <a:schemeClr val="tx1"/>
                </a:solidFill>
              </a:rPr>
              <a:t>u</a:t>
            </a:r>
            <a:r>
              <a:rPr lang="en-US" altLang="zh-CN" sz="2000" dirty="0">
                <a:solidFill>
                  <a:schemeClr val="tx1"/>
                </a:solidFill>
                <a:sym typeface="Symbol" pitchFamily="18" charset="2"/>
              </a:rPr>
              <a:t></a:t>
            </a:r>
            <a:r>
              <a:rPr lang="en-US" altLang="zh-CN" sz="2000" dirty="0">
                <a:solidFill>
                  <a:schemeClr val="tx1"/>
                </a:solidFill>
              </a:rPr>
              <a:t>(t)</a:t>
            </a:r>
            <a:r>
              <a:rPr lang="zh-CN" altLang="en-US" sz="2000" dirty="0">
                <a:solidFill>
                  <a:schemeClr val="tx1"/>
                </a:solidFill>
              </a:rPr>
              <a:t>，则由于卫星信号时间传播延迟的影响，被接收的</a:t>
            </a:r>
            <a:r>
              <a:rPr lang="en-US" altLang="zh-CN" sz="2000" dirty="0">
                <a:solidFill>
                  <a:schemeClr val="tx1"/>
                </a:solidFill>
              </a:rPr>
              <a:t>u(t)</a:t>
            </a:r>
            <a:r>
              <a:rPr lang="zh-CN" altLang="en-US" sz="2000" dirty="0">
                <a:solidFill>
                  <a:schemeClr val="tx1"/>
                </a:solidFill>
              </a:rPr>
              <a:t>与</a:t>
            </a:r>
            <a:r>
              <a:rPr lang="en-US" altLang="zh-CN" sz="2000" dirty="0">
                <a:solidFill>
                  <a:schemeClr val="tx1"/>
                </a:solidFill>
              </a:rPr>
              <a:t>u</a:t>
            </a:r>
            <a:r>
              <a:rPr lang="en-US" altLang="zh-CN" sz="2000" dirty="0">
                <a:solidFill>
                  <a:schemeClr val="tx1"/>
                </a:solidFill>
                <a:sym typeface="Symbol" pitchFamily="18" charset="2"/>
              </a:rPr>
              <a:t></a:t>
            </a:r>
            <a:r>
              <a:rPr lang="en-US" altLang="zh-CN" sz="2000" dirty="0">
                <a:solidFill>
                  <a:schemeClr val="tx1"/>
                </a:solidFill>
              </a:rPr>
              <a:t>(t)</a:t>
            </a:r>
            <a:r>
              <a:rPr lang="zh-CN" altLang="en-US" sz="2000" dirty="0">
                <a:solidFill>
                  <a:schemeClr val="tx1"/>
                </a:solidFill>
              </a:rPr>
              <a:t>之间产生了平移，即相应的码元错开，因而</a:t>
            </a:r>
            <a:r>
              <a:rPr lang="en-US" altLang="zh-CN" sz="2000" dirty="0">
                <a:solidFill>
                  <a:schemeClr val="tx1"/>
                </a:solidFill>
              </a:rPr>
              <a:t>R(t) </a:t>
            </a:r>
            <a:r>
              <a:rPr lang="en-US" altLang="zh-CN" sz="2000" dirty="0">
                <a:solidFill>
                  <a:schemeClr val="tx1"/>
                </a:solidFill>
                <a:sym typeface="Symbol" pitchFamily="18" charset="2"/>
              </a:rPr>
              <a:t>0</a:t>
            </a:r>
            <a:r>
              <a:rPr lang="zh-CN" altLang="en-US" sz="2000" dirty="0">
                <a:solidFill>
                  <a:schemeClr val="tx1"/>
                </a:solidFill>
                <a:sym typeface="Symbol" pitchFamily="18" charset="2"/>
              </a:rPr>
              <a:t>。如果通过一个时间延迟器来调整</a:t>
            </a:r>
            <a:r>
              <a:rPr lang="en-US" altLang="zh-CN" sz="2000" dirty="0">
                <a:solidFill>
                  <a:schemeClr val="tx1"/>
                </a:solidFill>
              </a:rPr>
              <a:t>u</a:t>
            </a:r>
            <a:r>
              <a:rPr lang="en-US" altLang="zh-CN" sz="2000" dirty="0">
                <a:solidFill>
                  <a:schemeClr val="tx1"/>
                </a:solidFill>
                <a:sym typeface="Symbol" pitchFamily="18" charset="2"/>
              </a:rPr>
              <a:t></a:t>
            </a:r>
            <a:r>
              <a:rPr lang="en-US" altLang="zh-CN" sz="2000" dirty="0">
                <a:solidFill>
                  <a:schemeClr val="tx1"/>
                </a:solidFill>
              </a:rPr>
              <a:t>(t)</a:t>
            </a:r>
            <a:r>
              <a:rPr lang="zh-CN" altLang="en-US" sz="2000" dirty="0">
                <a:solidFill>
                  <a:schemeClr val="tx1"/>
                </a:solidFill>
              </a:rPr>
              <a:t>，使之与</a:t>
            </a:r>
            <a:r>
              <a:rPr lang="en-US" altLang="zh-CN" sz="2000" dirty="0">
                <a:solidFill>
                  <a:schemeClr val="tx1"/>
                </a:solidFill>
              </a:rPr>
              <a:t>u(t)</a:t>
            </a:r>
            <a:r>
              <a:rPr lang="zh-CN" altLang="en-US" sz="2000" dirty="0">
                <a:solidFill>
                  <a:schemeClr val="tx1"/>
                </a:solidFill>
              </a:rPr>
              <a:t>的码元相互完全对齐，即有</a:t>
            </a:r>
            <a:r>
              <a:rPr lang="en-US" altLang="zh-CN" sz="2000" dirty="0">
                <a:solidFill>
                  <a:schemeClr val="tx1"/>
                </a:solidFill>
              </a:rPr>
              <a:t>R(t) </a:t>
            </a:r>
            <a:r>
              <a:rPr lang="en-US" altLang="zh-CN" sz="2000" dirty="0">
                <a:solidFill>
                  <a:schemeClr val="tx1"/>
                </a:solidFill>
                <a:sym typeface="Symbol" pitchFamily="18" charset="2"/>
              </a:rPr>
              <a:t>=1</a:t>
            </a:r>
            <a:r>
              <a:rPr lang="zh-CN" altLang="en-US" sz="2000" dirty="0">
                <a:solidFill>
                  <a:schemeClr val="tx1"/>
                </a:solidFill>
                <a:sym typeface="Symbol" pitchFamily="18" charset="2"/>
              </a:rPr>
              <a:t>。则可以从接收机的时间延迟器中测出卫星信号到达用户接收机的准确传播时间，从而准确测定站星距离。</a:t>
            </a:r>
          </a:p>
        </p:txBody>
      </p:sp>
      <p:sp>
        <p:nvSpPr>
          <p:cNvPr id="3" name="文本框 2"/>
          <p:cNvSpPr txBox="1"/>
          <p:nvPr/>
        </p:nvSpPr>
        <p:spPr>
          <a:xfrm>
            <a:off x="500439" y="5301208"/>
            <a:ext cx="8392041" cy="584775"/>
          </a:xfrm>
          <a:prstGeom prst="rect">
            <a:avLst/>
          </a:prstGeom>
          <a:noFill/>
        </p:spPr>
        <p:txBody>
          <a:bodyPr wrap="none" rtlCol="0">
            <a:spAutoFit/>
          </a:bodyPr>
          <a:lstStyle/>
          <a:p>
            <a:r>
              <a:rPr lang="zh-CN" altLang="en-US" sz="3200" b="1" dirty="0" smtClean="0">
                <a:solidFill>
                  <a:srgbClr val="0000CC"/>
                </a:solidFill>
                <a:latin typeface="微软雅黑" panose="020B0503020204020204" pitchFamily="34" charset="-122"/>
                <a:ea typeface="微软雅黑" panose="020B0503020204020204" pitchFamily="34" charset="-122"/>
              </a:rPr>
              <a:t>这就是卫星定位导航系统距离测量原理！！！</a:t>
            </a:r>
            <a:endParaRPr lang="zh-CN" altLang="en-US" sz="32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63066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随机码的改进</a:t>
            </a:r>
            <a:r>
              <a:rPr lang="en-US" altLang="zh-CN" dirty="0" smtClean="0">
                <a:sym typeface="Wingdings" panose="05000000000000000000" pitchFamily="2" charset="2"/>
              </a:rPr>
              <a:t></a:t>
            </a:r>
            <a:r>
              <a:rPr lang="zh-CN" altLang="en-US" dirty="0">
                <a:sym typeface="Wingdings" panose="05000000000000000000" pitchFamily="2" charset="2"/>
              </a:rPr>
              <a:t>测距码（或伪码）</a:t>
            </a:r>
            <a:endParaRPr lang="zh-CN" altLang="en-US" dirty="0"/>
          </a:p>
        </p:txBody>
      </p:sp>
      <p:sp>
        <p:nvSpPr>
          <p:cNvPr id="33795" name="Rectangle 3"/>
          <p:cNvSpPr>
            <a:spLocks noGrp="1" noChangeArrowheads="1"/>
          </p:cNvSpPr>
          <p:nvPr>
            <p:ph idx="1"/>
          </p:nvPr>
        </p:nvSpPr>
        <p:spPr/>
        <p:txBody>
          <a:bodyPr>
            <a:normAutofit fontScale="70000" lnSpcReduction="20000"/>
          </a:bodyPr>
          <a:lstStyle/>
          <a:p>
            <a:pPr>
              <a:buFont typeface="Wingdings" pitchFamily="2" charset="2"/>
              <a:buNone/>
            </a:pPr>
            <a:r>
              <a:rPr lang="zh-CN" altLang="en-US" sz="2800" dirty="0" smtClean="0">
                <a:solidFill>
                  <a:schemeClr val="tx1"/>
                </a:solidFill>
              </a:rPr>
              <a:t>（</a:t>
            </a:r>
            <a:r>
              <a:rPr lang="en-US" altLang="zh-CN" sz="2400" dirty="0">
                <a:solidFill>
                  <a:schemeClr val="tx1"/>
                </a:solidFill>
              </a:rPr>
              <a:t>4</a:t>
            </a:r>
            <a:r>
              <a:rPr lang="zh-CN" altLang="en-US" sz="2400" dirty="0" smtClean="0">
                <a:solidFill>
                  <a:schemeClr val="tx1"/>
                </a:solidFill>
              </a:rPr>
              <a:t>）</a:t>
            </a:r>
            <a:r>
              <a:rPr lang="zh-CN" altLang="en-US" sz="2400" dirty="0">
                <a:solidFill>
                  <a:schemeClr val="tx1"/>
                </a:solidFill>
              </a:rPr>
              <a:t>伪随机噪声</a:t>
            </a:r>
            <a:r>
              <a:rPr lang="zh-CN" altLang="en-US" sz="2400" dirty="0" smtClean="0">
                <a:solidFill>
                  <a:schemeClr val="tx1"/>
                </a:solidFill>
              </a:rPr>
              <a:t>码</a:t>
            </a:r>
            <a:endParaRPr lang="en-US" altLang="zh-CN" sz="2400" dirty="0" smtClean="0">
              <a:solidFill>
                <a:schemeClr val="tx1"/>
              </a:solidFill>
            </a:endParaRPr>
          </a:p>
          <a:p>
            <a:r>
              <a:rPr lang="zh-CN" altLang="en-US" sz="2400" dirty="0" smtClean="0">
                <a:solidFill>
                  <a:schemeClr val="tx1"/>
                </a:solidFill>
              </a:rPr>
              <a:t>随机码的问题：</a:t>
            </a:r>
            <a:endParaRPr lang="en-US" altLang="zh-CN" sz="2400" dirty="0" smtClean="0">
              <a:solidFill>
                <a:schemeClr val="tx1"/>
              </a:solidFill>
            </a:endParaRPr>
          </a:p>
          <a:p>
            <a:pPr lvl="1"/>
            <a:r>
              <a:rPr lang="zh-CN" altLang="en-US" sz="2000" dirty="0" smtClean="0">
                <a:solidFill>
                  <a:schemeClr val="tx1"/>
                </a:solidFill>
              </a:rPr>
              <a:t>尽管</a:t>
            </a:r>
            <a:r>
              <a:rPr lang="zh-CN" altLang="en-US" sz="2000" dirty="0">
                <a:solidFill>
                  <a:schemeClr val="tx1"/>
                </a:solidFill>
              </a:rPr>
              <a:t>随机码具有良好的自相关性，但却是一种非周期序列，不服从任何编码规则，实际中无法复制和利用。</a:t>
            </a:r>
          </a:p>
          <a:p>
            <a:r>
              <a:rPr lang="zh-CN" altLang="en-US" sz="2400" dirty="0" smtClean="0">
                <a:solidFill>
                  <a:schemeClr val="tx1"/>
                </a:solidFill>
              </a:rPr>
              <a:t>实际中的改进：</a:t>
            </a:r>
            <a:endParaRPr lang="en-US" altLang="zh-CN" sz="2400" dirty="0" smtClean="0">
              <a:solidFill>
                <a:schemeClr val="tx1"/>
              </a:solidFill>
            </a:endParaRPr>
          </a:p>
          <a:p>
            <a:pPr lvl="1"/>
            <a:r>
              <a:rPr lang="en-US" altLang="zh-CN" sz="2000" dirty="0" smtClean="0">
                <a:solidFill>
                  <a:schemeClr val="tx1"/>
                </a:solidFill>
              </a:rPr>
              <a:t>GPS</a:t>
            </a:r>
            <a:r>
              <a:rPr lang="zh-CN" altLang="en-US" sz="2000" dirty="0">
                <a:solidFill>
                  <a:schemeClr val="tx1"/>
                </a:solidFill>
              </a:rPr>
              <a:t>采用了一种伪随机噪声码</a:t>
            </a:r>
            <a:r>
              <a:rPr lang="zh-CN" altLang="en-US" sz="2000" dirty="0" smtClean="0">
                <a:solidFill>
                  <a:schemeClr val="tx1"/>
                </a:solidFill>
              </a:rPr>
              <a:t>（</a:t>
            </a:r>
            <a:r>
              <a:rPr lang="en-US" altLang="zh-CN" sz="2000" dirty="0" smtClean="0">
                <a:solidFill>
                  <a:schemeClr val="tx1"/>
                </a:solidFill>
              </a:rPr>
              <a:t>PRN</a:t>
            </a:r>
            <a:r>
              <a:rPr lang="zh-CN" altLang="en-US" sz="2000" dirty="0">
                <a:solidFill>
                  <a:schemeClr val="tx1"/>
                </a:solidFill>
              </a:rPr>
              <a:t>）简称</a:t>
            </a:r>
            <a:r>
              <a:rPr lang="zh-CN" altLang="en-US" sz="2000" b="1" dirty="0">
                <a:solidFill>
                  <a:srgbClr val="0000CC"/>
                </a:solidFill>
                <a:effectLst>
                  <a:outerShdw blurRad="38100" dist="38100" dir="2700000" algn="tl">
                    <a:srgbClr val="000000"/>
                  </a:outerShdw>
                </a:effectLst>
              </a:rPr>
              <a:t>伪随机码或</a:t>
            </a:r>
            <a:r>
              <a:rPr lang="zh-CN" altLang="en-US" sz="2000" b="1" dirty="0" smtClean="0">
                <a:solidFill>
                  <a:srgbClr val="0000CC"/>
                </a:solidFill>
                <a:effectLst>
                  <a:outerShdw blurRad="38100" dist="38100" dir="2700000" algn="tl">
                    <a:srgbClr val="000000"/>
                  </a:outerShdw>
                </a:effectLst>
              </a:rPr>
              <a:t>伪码</a:t>
            </a:r>
            <a:r>
              <a:rPr lang="zh-CN" altLang="en-US" sz="2000" dirty="0">
                <a:solidFill>
                  <a:schemeClr val="tx1"/>
                </a:solidFill>
              </a:rPr>
              <a:t>，即截取有限长度的</a:t>
            </a:r>
            <a:r>
              <a:rPr lang="zh-CN" altLang="en-US" sz="2000" dirty="0" smtClean="0">
                <a:solidFill>
                  <a:schemeClr val="tx1"/>
                </a:solidFill>
              </a:rPr>
              <a:t>随机码，并不断重复。</a:t>
            </a:r>
            <a:endParaRPr lang="en-US" altLang="zh-CN" sz="2000" dirty="0" smtClean="0">
              <a:solidFill>
                <a:schemeClr val="tx1"/>
              </a:solidFill>
            </a:endParaRPr>
          </a:p>
          <a:p>
            <a:pPr lvl="1"/>
            <a:r>
              <a:rPr lang="zh-CN" altLang="en-US" sz="2000" dirty="0" smtClean="0"/>
              <a:t>优于伪码具有测距特性，因此通常也被成为</a:t>
            </a:r>
            <a:r>
              <a:rPr lang="zh-CN" altLang="en-US" sz="2000" dirty="0" smtClean="0">
                <a:solidFill>
                  <a:srgbClr val="0000CC"/>
                </a:solidFill>
              </a:rPr>
              <a:t>测距码</a:t>
            </a:r>
            <a:endParaRPr lang="en-US" altLang="zh-CN" sz="2000" dirty="0" smtClean="0">
              <a:solidFill>
                <a:srgbClr val="0000CC"/>
              </a:solidFill>
            </a:endParaRPr>
          </a:p>
          <a:p>
            <a:r>
              <a:rPr lang="zh-CN" altLang="en-US" sz="2400" dirty="0" smtClean="0">
                <a:solidFill>
                  <a:schemeClr val="tx1"/>
                </a:solidFill>
              </a:rPr>
              <a:t>伪码的特点：</a:t>
            </a:r>
            <a:endParaRPr lang="en-US" altLang="zh-CN" sz="2400" dirty="0" smtClean="0">
              <a:solidFill>
                <a:schemeClr val="tx1"/>
              </a:solidFill>
            </a:endParaRPr>
          </a:p>
          <a:p>
            <a:pPr lvl="1"/>
            <a:r>
              <a:rPr lang="zh-CN" altLang="en-US" sz="2000" dirty="0" smtClean="0">
                <a:solidFill>
                  <a:schemeClr val="tx1"/>
                </a:solidFill>
              </a:rPr>
              <a:t>既具有</a:t>
            </a:r>
            <a:r>
              <a:rPr lang="zh-CN" altLang="en-US" sz="2000" dirty="0">
                <a:solidFill>
                  <a:schemeClr val="tx1"/>
                </a:solidFill>
              </a:rPr>
              <a:t>随机码的良好自相关性，又具有某种确定的编码规则，是周期性的，容易复制</a:t>
            </a:r>
            <a:r>
              <a:rPr lang="zh-CN" altLang="en-US" sz="2000" dirty="0" smtClean="0">
                <a:solidFill>
                  <a:schemeClr val="tx1"/>
                </a:solidFill>
              </a:rPr>
              <a:t>。</a:t>
            </a:r>
            <a:endParaRPr lang="en-US" altLang="zh-CN" sz="2000" dirty="0" smtClean="0">
              <a:solidFill>
                <a:schemeClr val="tx1"/>
              </a:solidFill>
            </a:endParaRPr>
          </a:p>
          <a:p>
            <a:pPr lvl="1"/>
            <a:r>
              <a:rPr lang="zh-CN" altLang="en-US" sz="2000" dirty="0"/>
              <a:t>同一伪码不同相位，互相关系数为</a:t>
            </a:r>
            <a:r>
              <a:rPr lang="en-US" altLang="zh-CN" sz="2000" dirty="0"/>
              <a:t>0</a:t>
            </a:r>
          </a:p>
          <a:p>
            <a:pPr lvl="1"/>
            <a:r>
              <a:rPr lang="zh-CN" altLang="en-US" sz="2000" dirty="0" smtClean="0"/>
              <a:t>同一伪码，相同相位，互相关系数为</a:t>
            </a:r>
            <a:r>
              <a:rPr lang="en-US" altLang="zh-CN" sz="2000" dirty="0" smtClean="0"/>
              <a:t>1</a:t>
            </a:r>
          </a:p>
          <a:p>
            <a:pPr lvl="1"/>
            <a:r>
              <a:rPr lang="zh-CN" altLang="en-US" sz="2000" dirty="0" smtClean="0">
                <a:solidFill>
                  <a:schemeClr val="tx1"/>
                </a:solidFill>
              </a:rPr>
              <a:t>不同伪码，互相关系数为</a:t>
            </a:r>
            <a:r>
              <a:rPr lang="en-US" altLang="zh-CN" sz="2000" dirty="0" smtClean="0">
                <a:solidFill>
                  <a:schemeClr val="tx1"/>
                </a:solidFill>
              </a:rPr>
              <a:t>0</a:t>
            </a:r>
          </a:p>
          <a:p>
            <a:pPr lvl="1"/>
            <a:endParaRPr lang="zh-CN" altLang="en-US" sz="2000" dirty="0">
              <a:solidFill>
                <a:schemeClr val="tx1"/>
              </a:solidFill>
            </a:endParaRPr>
          </a:p>
        </p:txBody>
      </p:sp>
      <p:cxnSp>
        <p:nvCxnSpPr>
          <p:cNvPr id="4" name="直接连接符 3"/>
          <p:cNvCxnSpPr/>
          <p:nvPr/>
        </p:nvCxnSpPr>
        <p:spPr>
          <a:xfrm>
            <a:off x="4427984" y="5157192"/>
            <a:ext cx="504056"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4427984" y="5373216"/>
            <a:ext cx="504056"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427984" y="5589240"/>
            <a:ext cx="504056"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4427984" y="5805264"/>
            <a:ext cx="504056"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004047" y="5147900"/>
            <a:ext cx="2477889" cy="369332"/>
          </a:xfrm>
          <a:prstGeom prst="rect">
            <a:avLst/>
          </a:prstGeom>
          <a:noFill/>
          <a:ln>
            <a:solidFill>
              <a:schemeClr val="tx1"/>
            </a:solidFill>
          </a:ln>
        </p:spPr>
        <p:txBody>
          <a:bodyPr wrap="square" rtlCol="0">
            <a:spAutoFit/>
          </a:bodyPr>
          <a:lstStyle/>
          <a:p>
            <a:pPr algn="ctr"/>
            <a:r>
              <a:rPr lang="zh-CN" altLang="en-US" b="1" dirty="0" smtClean="0">
                <a:solidFill>
                  <a:srgbClr val="0000CC"/>
                </a:solidFill>
                <a:latin typeface="微软雅黑" panose="020B0503020204020204" pitchFamily="34" charset="-122"/>
                <a:ea typeface="微软雅黑" panose="020B0503020204020204" pitchFamily="34" charset="-122"/>
              </a:rPr>
              <a:t>用于测量传输延时</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4988947" y="5651956"/>
            <a:ext cx="2492990" cy="369332"/>
          </a:xfrm>
          <a:prstGeom prst="rect">
            <a:avLst/>
          </a:prstGeom>
          <a:noFill/>
          <a:ln>
            <a:solidFill>
              <a:schemeClr val="tx1"/>
            </a:solidFill>
          </a:ln>
        </p:spPr>
        <p:txBody>
          <a:bodyPr wrap="none" rtlCol="0">
            <a:spAutoFit/>
          </a:bodyPr>
          <a:lstStyle/>
          <a:p>
            <a:r>
              <a:rPr lang="zh-CN" altLang="en-US" b="1" dirty="0" smtClean="0">
                <a:solidFill>
                  <a:srgbClr val="0000CC"/>
                </a:solidFill>
                <a:latin typeface="微软雅黑" panose="020B0503020204020204" pitchFamily="34" charset="-122"/>
                <a:ea typeface="微软雅黑" panose="020B0503020204020204" pitchFamily="34" charset="-122"/>
              </a:rPr>
              <a:t>用于区别不同卫星信号</a:t>
            </a:r>
            <a:endParaRPr lang="zh-CN" altLang="en-US"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66514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GPS</a:t>
            </a:r>
            <a:r>
              <a:rPr lang="zh-CN" altLang="en-US" dirty="0" smtClean="0"/>
              <a:t>系统中的伪随机码</a:t>
            </a:r>
            <a:endParaRPr lang="zh-CN" altLang="en-US" dirty="0"/>
          </a:p>
        </p:txBody>
      </p:sp>
      <p:sp>
        <p:nvSpPr>
          <p:cNvPr id="38915" name="Rectangle 3"/>
          <p:cNvSpPr>
            <a:spLocks noGrp="1" noChangeArrowheads="1"/>
          </p:cNvSpPr>
          <p:nvPr>
            <p:ph idx="1"/>
          </p:nvPr>
        </p:nvSpPr>
        <p:spPr/>
        <p:txBody>
          <a:bodyPr>
            <a:noAutofit/>
          </a:bodyPr>
          <a:lstStyle/>
          <a:p>
            <a:pPr marL="0" indent="0">
              <a:lnSpc>
                <a:spcPct val="160000"/>
              </a:lnSpc>
              <a:buNone/>
            </a:pPr>
            <a:r>
              <a:rPr lang="en-US" altLang="zh-CN" sz="2000" dirty="0" smtClean="0">
                <a:solidFill>
                  <a:schemeClr val="tx1"/>
                </a:solidFill>
              </a:rPr>
              <a:t>GPS</a:t>
            </a:r>
            <a:r>
              <a:rPr lang="zh-CN" altLang="en-US" sz="2000" dirty="0">
                <a:solidFill>
                  <a:schemeClr val="tx1"/>
                </a:solidFill>
              </a:rPr>
              <a:t>卫星所采用</a:t>
            </a:r>
            <a:r>
              <a:rPr lang="zh-CN" altLang="en-US" sz="2000" dirty="0" smtClean="0">
                <a:solidFill>
                  <a:schemeClr val="tx1"/>
                </a:solidFill>
              </a:rPr>
              <a:t>的测距码包括：</a:t>
            </a:r>
            <a:r>
              <a:rPr lang="en-US" altLang="zh-CN" sz="2000" dirty="0" smtClean="0">
                <a:solidFill>
                  <a:schemeClr val="tx1"/>
                </a:solidFill>
              </a:rPr>
              <a:t>C/A</a:t>
            </a:r>
            <a:r>
              <a:rPr lang="zh-CN" altLang="en-US" sz="2000" dirty="0" smtClean="0">
                <a:solidFill>
                  <a:schemeClr val="tx1"/>
                </a:solidFill>
              </a:rPr>
              <a:t>码、</a:t>
            </a:r>
            <a:r>
              <a:rPr lang="en-US" altLang="zh-CN" sz="2000" dirty="0" smtClean="0">
                <a:solidFill>
                  <a:schemeClr val="tx1"/>
                </a:solidFill>
              </a:rPr>
              <a:t>P(Y)</a:t>
            </a:r>
            <a:r>
              <a:rPr lang="zh-CN" altLang="en-US" sz="2000" dirty="0" smtClean="0">
                <a:solidFill>
                  <a:schemeClr val="tx1"/>
                </a:solidFill>
              </a:rPr>
              <a:t>码、</a:t>
            </a:r>
            <a:r>
              <a:rPr lang="en-US" altLang="zh-CN" sz="2000" dirty="0" smtClean="0">
                <a:solidFill>
                  <a:schemeClr val="tx1"/>
                </a:solidFill>
              </a:rPr>
              <a:t>M</a:t>
            </a:r>
            <a:r>
              <a:rPr lang="zh-CN" altLang="en-US" sz="2000" dirty="0" smtClean="0">
                <a:solidFill>
                  <a:schemeClr val="tx1"/>
                </a:solidFill>
              </a:rPr>
              <a:t>码、</a:t>
            </a:r>
            <a:r>
              <a:rPr lang="en-US" altLang="zh-CN" sz="2000" dirty="0" smtClean="0">
                <a:solidFill>
                  <a:schemeClr val="tx1"/>
                </a:solidFill>
              </a:rPr>
              <a:t>C</a:t>
            </a:r>
            <a:r>
              <a:rPr lang="zh-CN" altLang="en-US" sz="2000" dirty="0" smtClean="0">
                <a:solidFill>
                  <a:schemeClr val="tx1"/>
                </a:solidFill>
              </a:rPr>
              <a:t>码等</a:t>
            </a:r>
            <a:endParaRPr lang="en-US" altLang="zh-CN" sz="2000" dirty="0" smtClean="0">
              <a:solidFill>
                <a:schemeClr val="tx1"/>
              </a:solidFill>
            </a:endParaRPr>
          </a:p>
          <a:p>
            <a:pPr>
              <a:lnSpc>
                <a:spcPct val="160000"/>
              </a:lnSpc>
            </a:pPr>
            <a:r>
              <a:rPr lang="en-US" altLang="zh-CN" sz="2000" dirty="0" smtClean="0">
                <a:solidFill>
                  <a:srgbClr val="0000CC"/>
                </a:solidFill>
              </a:rPr>
              <a:t>C/A</a:t>
            </a:r>
            <a:r>
              <a:rPr lang="zh-CN" altLang="en-US" sz="2000" dirty="0" smtClean="0">
                <a:solidFill>
                  <a:srgbClr val="0000CC"/>
                </a:solidFill>
              </a:rPr>
              <a:t>码：   民用测距码</a:t>
            </a:r>
            <a:endParaRPr lang="en-US" altLang="zh-CN" sz="2000" dirty="0" smtClean="0">
              <a:solidFill>
                <a:srgbClr val="0000CC"/>
              </a:solidFill>
            </a:endParaRPr>
          </a:p>
          <a:p>
            <a:pPr>
              <a:lnSpc>
                <a:spcPct val="160000"/>
              </a:lnSpc>
            </a:pPr>
            <a:r>
              <a:rPr lang="en-US" altLang="zh-CN" sz="2000" dirty="0" smtClean="0">
                <a:solidFill>
                  <a:srgbClr val="0000CC"/>
                </a:solidFill>
              </a:rPr>
              <a:t>P</a:t>
            </a:r>
            <a:r>
              <a:rPr lang="zh-CN" altLang="en-US" sz="2000" dirty="0" smtClean="0">
                <a:solidFill>
                  <a:srgbClr val="0000CC"/>
                </a:solidFill>
              </a:rPr>
              <a:t>码：       军用测距码</a:t>
            </a:r>
            <a:endParaRPr lang="en-US" altLang="zh-CN" sz="2000" dirty="0" smtClean="0">
              <a:solidFill>
                <a:srgbClr val="0000CC"/>
              </a:solidFill>
            </a:endParaRPr>
          </a:p>
          <a:p>
            <a:pPr>
              <a:lnSpc>
                <a:spcPct val="160000"/>
              </a:lnSpc>
            </a:pPr>
            <a:r>
              <a:rPr lang="en-US" altLang="zh-CN" sz="2000" dirty="0" smtClean="0">
                <a:solidFill>
                  <a:schemeClr val="tx1"/>
                </a:solidFill>
              </a:rPr>
              <a:t>Y</a:t>
            </a:r>
            <a:r>
              <a:rPr lang="zh-CN" altLang="en-US" sz="2000" dirty="0" smtClean="0">
                <a:solidFill>
                  <a:schemeClr val="tx1"/>
                </a:solidFill>
              </a:rPr>
              <a:t>码：       </a:t>
            </a:r>
            <a:r>
              <a:rPr lang="en-US" altLang="zh-CN" sz="2000" dirty="0" smtClean="0">
                <a:solidFill>
                  <a:schemeClr val="tx1"/>
                </a:solidFill>
              </a:rPr>
              <a:t>AS</a:t>
            </a:r>
            <a:r>
              <a:rPr lang="zh-CN" altLang="en-US" sz="2000" dirty="0" smtClean="0">
                <a:solidFill>
                  <a:schemeClr val="tx1"/>
                </a:solidFill>
              </a:rPr>
              <a:t>加密后的军用测距码</a:t>
            </a:r>
            <a:endParaRPr lang="en-US" altLang="zh-CN" sz="2000" dirty="0" smtClean="0">
              <a:solidFill>
                <a:schemeClr val="tx1"/>
              </a:solidFill>
            </a:endParaRPr>
          </a:p>
          <a:p>
            <a:pPr>
              <a:lnSpc>
                <a:spcPct val="160000"/>
              </a:lnSpc>
            </a:pPr>
            <a:r>
              <a:rPr lang="en-US" altLang="zh-CN" sz="2000" dirty="0" smtClean="0">
                <a:solidFill>
                  <a:schemeClr val="tx1"/>
                </a:solidFill>
              </a:rPr>
              <a:t>M</a:t>
            </a:r>
            <a:r>
              <a:rPr lang="zh-CN" altLang="en-US" sz="2000" dirty="0" smtClean="0">
                <a:solidFill>
                  <a:schemeClr val="tx1"/>
                </a:solidFill>
              </a:rPr>
              <a:t>码：     为提升军用抗干扰能力重新设计的码</a:t>
            </a:r>
            <a:endParaRPr lang="en-US" altLang="zh-CN" sz="2000" dirty="0" smtClean="0">
              <a:solidFill>
                <a:schemeClr val="tx1"/>
              </a:solidFill>
            </a:endParaRPr>
          </a:p>
          <a:p>
            <a:pPr>
              <a:lnSpc>
                <a:spcPct val="160000"/>
              </a:lnSpc>
            </a:pPr>
            <a:r>
              <a:rPr lang="en-US" altLang="zh-CN" sz="2000" dirty="0" smtClean="0">
                <a:solidFill>
                  <a:schemeClr val="tx1"/>
                </a:solidFill>
              </a:rPr>
              <a:t>C</a:t>
            </a:r>
            <a:r>
              <a:rPr lang="zh-CN" altLang="en-US" sz="2000" dirty="0" smtClean="0">
                <a:solidFill>
                  <a:schemeClr val="tx1"/>
                </a:solidFill>
              </a:rPr>
              <a:t>码：      提升测距精度</a:t>
            </a:r>
            <a:endParaRPr lang="zh-CN" altLang="en-US" sz="2000" dirty="0">
              <a:solidFill>
                <a:schemeClr val="tx1"/>
              </a:solidFill>
            </a:endParaRPr>
          </a:p>
        </p:txBody>
      </p:sp>
    </p:spTree>
    <p:extLst>
      <p:ext uri="{BB962C8B-B14F-4D97-AF65-F5344CB8AC3E}">
        <p14:creationId xmlns:p14="http://schemas.microsoft.com/office/powerpoint/2010/main" val="21007820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GPS</a:t>
            </a:r>
            <a:r>
              <a:rPr lang="zh-CN" altLang="en-US" dirty="0" smtClean="0"/>
              <a:t>系统中的</a:t>
            </a:r>
            <a:r>
              <a:rPr lang="en-US" altLang="zh-CN" dirty="0" smtClean="0"/>
              <a:t>C/A</a:t>
            </a:r>
            <a:r>
              <a:rPr lang="zh-CN" altLang="en-US" dirty="0" smtClean="0"/>
              <a:t>码</a:t>
            </a:r>
            <a:endParaRPr lang="zh-CN" altLang="en-US" dirty="0"/>
          </a:p>
        </p:txBody>
      </p:sp>
      <p:sp>
        <p:nvSpPr>
          <p:cNvPr id="3" name="内容占位符 2"/>
          <p:cNvSpPr>
            <a:spLocks noGrp="1"/>
          </p:cNvSpPr>
          <p:nvPr>
            <p:ph idx="1"/>
          </p:nvPr>
        </p:nvSpPr>
        <p:spPr>
          <a:xfrm>
            <a:off x="457200" y="1484784"/>
            <a:ext cx="8229600" cy="5040560"/>
          </a:xfrm>
        </p:spPr>
        <p:txBody>
          <a:bodyPr>
            <a:noAutofit/>
          </a:bodyPr>
          <a:lstStyle/>
          <a:p>
            <a:pPr>
              <a:lnSpc>
                <a:spcPct val="160000"/>
              </a:lnSpc>
            </a:pPr>
            <a:r>
              <a:rPr lang="en-US" altLang="zh-CN" sz="2000" dirty="0" smtClean="0">
                <a:solidFill>
                  <a:schemeClr val="tx1"/>
                </a:solidFill>
              </a:rPr>
              <a:t>C/A</a:t>
            </a:r>
            <a:r>
              <a:rPr lang="zh-CN" altLang="en-US" sz="2000" dirty="0" smtClean="0">
                <a:solidFill>
                  <a:schemeClr val="tx1"/>
                </a:solidFill>
              </a:rPr>
              <a:t>码的特性：</a:t>
            </a:r>
            <a:endParaRPr lang="en-US" altLang="zh-CN" sz="2000" dirty="0" smtClean="0">
              <a:solidFill>
                <a:schemeClr val="tx1"/>
              </a:solidFill>
            </a:endParaRPr>
          </a:p>
          <a:p>
            <a:pPr lvl="1">
              <a:lnSpc>
                <a:spcPct val="160000"/>
              </a:lnSpc>
            </a:pPr>
            <a:r>
              <a:rPr lang="zh-CN" altLang="en-US" sz="1600" dirty="0" smtClean="0">
                <a:solidFill>
                  <a:schemeClr val="tx1"/>
                </a:solidFill>
              </a:rPr>
              <a:t>码长</a:t>
            </a:r>
            <a:r>
              <a:rPr lang="en-US" altLang="zh-CN" sz="1600" dirty="0">
                <a:solidFill>
                  <a:schemeClr val="tx1"/>
                </a:solidFill>
              </a:rPr>
              <a:t>N</a:t>
            </a:r>
            <a:r>
              <a:rPr lang="en-US" altLang="zh-CN" sz="1600" baseline="-25000" dirty="0">
                <a:solidFill>
                  <a:schemeClr val="tx1"/>
                </a:solidFill>
              </a:rPr>
              <a:t>u</a:t>
            </a:r>
            <a:r>
              <a:rPr lang="en-US" altLang="zh-CN" sz="1600" dirty="0">
                <a:solidFill>
                  <a:schemeClr val="tx1"/>
                </a:solidFill>
              </a:rPr>
              <a:t>=2</a:t>
            </a:r>
            <a:r>
              <a:rPr lang="en-US" altLang="zh-CN" sz="1600" baseline="30000" dirty="0">
                <a:solidFill>
                  <a:schemeClr val="tx1"/>
                </a:solidFill>
              </a:rPr>
              <a:t>10</a:t>
            </a:r>
            <a:r>
              <a:rPr lang="en-US" altLang="zh-CN" sz="1600" dirty="0">
                <a:solidFill>
                  <a:schemeClr val="tx1"/>
                </a:solidFill>
              </a:rPr>
              <a:t>-1=1023</a:t>
            </a:r>
            <a:r>
              <a:rPr lang="zh-CN" altLang="en-US" sz="1600" dirty="0" smtClean="0">
                <a:solidFill>
                  <a:schemeClr val="tx1"/>
                </a:solidFill>
              </a:rPr>
              <a:t>比特</a:t>
            </a:r>
            <a:endParaRPr lang="en-US" altLang="zh-CN" sz="1600" dirty="0" smtClean="0">
              <a:solidFill>
                <a:schemeClr val="tx1"/>
              </a:solidFill>
            </a:endParaRPr>
          </a:p>
          <a:p>
            <a:pPr lvl="1">
              <a:lnSpc>
                <a:spcPct val="160000"/>
              </a:lnSpc>
            </a:pPr>
            <a:r>
              <a:rPr lang="zh-CN" altLang="en-US" sz="1600" dirty="0" smtClean="0">
                <a:sym typeface="Symbol" pitchFamily="18" charset="2"/>
              </a:rPr>
              <a:t>码</a:t>
            </a:r>
            <a:r>
              <a:rPr lang="zh-CN" altLang="en-US" sz="1600" dirty="0">
                <a:sym typeface="Symbol" pitchFamily="18" charset="2"/>
              </a:rPr>
              <a:t>周期为</a:t>
            </a:r>
            <a:r>
              <a:rPr lang="en-US" altLang="zh-CN" sz="1600" dirty="0" err="1">
                <a:sym typeface="Symbol" pitchFamily="18" charset="2"/>
              </a:rPr>
              <a:t>T</a:t>
            </a:r>
            <a:r>
              <a:rPr lang="en-US" altLang="zh-CN" sz="1600" baseline="-25000" dirty="0" err="1">
                <a:sym typeface="Symbol" pitchFamily="18" charset="2"/>
              </a:rPr>
              <a:t>u</a:t>
            </a:r>
            <a:r>
              <a:rPr lang="en-US" altLang="zh-CN" sz="1600" dirty="0">
                <a:sym typeface="Symbol" pitchFamily="18" charset="2"/>
              </a:rPr>
              <a:t>= </a:t>
            </a:r>
            <a:r>
              <a:rPr lang="en-US" altLang="zh-CN" sz="1600" dirty="0" err="1"/>
              <a:t>N</a:t>
            </a:r>
            <a:r>
              <a:rPr lang="en-US" altLang="zh-CN" sz="1600" baseline="-25000" dirty="0" err="1"/>
              <a:t>u</a:t>
            </a:r>
            <a:r>
              <a:rPr lang="en-US" altLang="zh-CN" sz="1600" dirty="0" err="1"/>
              <a:t>t</a:t>
            </a:r>
            <a:r>
              <a:rPr lang="en-US" altLang="zh-CN" sz="1600" baseline="-25000" dirty="0" err="1"/>
              <a:t>u</a:t>
            </a:r>
            <a:r>
              <a:rPr lang="en-US" altLang="zh-CN" sz="1600" dirty="0"/>
              <a:t>=1ms</a:t>
            </a:r>
          </a:p>
          <a:p>
            <a:pPr lvl="1">
              <a:lnSpc>
                <a:spcPct val="160000"/>
              </a:lnSpc>
            </a:pPr>
            <a:r>
              <a:rPr lang="zh-CN" altLang="en-US" sz="1600" dirty="0"/>
              <a:t>数码率为</a:t>
            </a:r>
            <a:r>
              <a:rPr lang="en-US" altLang="zh-CN" sz="1600" dirty="0" smtClean="0"/>
              <a:t>1.023Mbit/s</a:t>
            </a:r>
            <a:endParaRPr lang="en-US" altLang="zh-CN" sz="1600" dirty="0" smtClean="0">
              <a:solidFill>
                <a:schemeClr val="tx1"/>
              </a:solidFill>
            </a:endParaRPr>
          </a:p>
          <a:p>
            <a:pPr lvl="1">
              <a:lnSpc>
                <a:spcPct val="160000"/>
              </a:lnSpc>
            </a:pPr>
            <a:r>
              <a:rPr lang="zh-CN" altLang="en-US" sz="1600" dirty="0" smtClean="0">
                <a:solidFill>
                  <a:schemeClr val="tx1"/>
                </a:solidFill>
              </a:rPr>
              <a:t>码元</a:t>
            </a:r>
            <a:r>
              <a:rPr lang="zh-CN" altLang="en-US" sz="1600" dirty="0">
                <a:solidFill>
                  <a:schemeClr val="tx1"/>
                </a:solidFill>
              </a:rPr>
              <a:t>宽为</a:t>
            </a:r>
            <a:r>
              <a:rPr lang="en-US" altLang="zh-CN" sz="1600" dirty="0" err="1">
                <a:solidFill>
                  <a:schemeClr val="tx1"/>
                </a:solidFill>
              </a:rPr>
              <a:t>t</a:t>
            </a:r>
            <a:r>
              <a:rPr lang="en-US" altLang="zh-CN" sz="1600" baseline="-25000" dirty="0" err="1">
                <a:solidFill>
                  <a:schemeClr val="tx1"/>
                </a:solidFill>
              </a:rPr>
              <a:t>u</a:t>
            </a:r>
            <a:r>
              <a:rPr lang="en-US" altLang="zh-CN" sz="1600" dirty="0">
                <a:solidFill>
                  <a:schemeClr val="tx1"/>
                </a:solidFill>
              </a:rPr>
              <a:t>=1/f</a:t>
            </a:r>
            <a:r>
              <a:rPr lang="en-US" altLang="zh-CN" sz="1600" baseline="-25000" dirty="0">
                <a:solidFill>
                  <a:schemeClr val="tx1"/>
                </a:solidFill>
              </a:rPr>
              <a:t>1</a:t>
            </a:r>
            <a:r>
              <a:rPr lang="en-US" altLang="zh-CN" sz="1600" dirty="0">
                <a:solidFill>
                  <a:schemeClr val="tx1"/>
                </a:solidFill>
              </a:rPr>
              <a:t>=0.97752</a:t>
            </a:r>
            <a:r>
              <a:rPr lang="en-US" altLang="zh-CN" sz="1600" dirty="0">
                <a:solidFill>
                  <a:schemeClr val="tx1"/>
                </a:solidFill>
                <a:sym typeface="Symbol" pitchFamily="18" charset="2"/>
              </a:rPr>
              <a:t></a:t>
            </a:r>
            <a:r>
              <a:rPr lang="en-US" altLang="zh-CN" sz="1600" dirty="0" smtClean="0">
                <a:solidFill>
                  <a:schemeClr val="tx1"/>
                </a:solidFill>
                <a:sym typeface="Symbol" pitchFamily="18" charset="2"/>
              </a:rPr>
              <a:t>s</a:t>
            </a:r>
          </a:p>
          <a:p>
            <a:pPr lvl="1">
              <a:lnSpc>
                <a:spcPct val="160000"/>
              </a:lnSpc>
            </a:pPr>
            <a:r>
              <a:rPr lang="zh-CN" altLang="en-US" sz="1600" dirty="0"/>
              <a:t>码元</a:t>
            </a:r>
            <a:r>
              <a:rPr lang="zh-CN" altLang="en-US" sz="1600" dirty="0" smtClean="0">
                <a:solidFill>
                  <a:schemeClr val="tx1"/>
                </a:solidFill>
                <a:sym typeface="Symbol" pitchFamily="18" charset="2"/>
              </a:rPr>
              <a:t>相应</a:t>
            </a:r>
            <a:r>
              <a:rPr lang="zh-CN" altLang="en-US" sz="1600" dirty="0">
                <a:solidFill>
                  <a:schemeClr val="tx1"/>
                </a:solidFill>
                <a:sym typeface="Symbol" pitchFamily="18" charset="2"/>
              </a:rPr>
              <a:t>的距离为</a:t>
            </a:r>
            <a:r>
              <a:rPr lang="en-US" altLang="zh-CN" sz="1600" dirty="0" smtClean="0">
                <a:solidFill>
                  <a:schemeClr val="tx1"/>
                </a:solidFill>
                <a:sym typeface="Symbol" pitchFamily="18" charset="2"/>
              </a:rPr>
              <a:t>293.1m</a:t>
            </a:r>
            <a:r>
              <a:rPr lang="zh-CN" altLang="en-US" sz="1600" dirty="0" smtClean="0">
                <a:solidFill>
                  <a:schemeClr val="tx1"/>
                </a:solidFill>
                <a:sym typeface="Symbol" pitchFamily="18" charset="2"/>
              </a:rPr>
              <a:t>，</a:t>
            </a:r>
            <a:r>
              <a:rPr lang="en-US" altLang="zh-CN" sz="1600" dirty="0" smtClean="0">
                <a:solidFill>
                  <a:schemeClr val="tx1"/>
                </a:solidFill>
                <a:sym typeface="Symbol" pitchFamily="18" charset="2"/>
              </a:rPr>
              <a:t>1s</a:t>
            </a:r>
            <a:r>
              <a:rPr lang="zh-CN" altLang="en-US" sz="1600" dirty="0" smtClean="0">
                <a:solidFill>
                  <a:schemeClr val="tx1"/>
                </a:solidFill>
                <a:sym typeface="Symbol" pitchFamily="18" charset="2"/>
              </a:rPr>
              <a:t>对应</a:t>
            </a:r>
            <a:r>
              <a:rPr lang="en-US" altLang="zh-CN" sz="1600" dirty="0" smtClean="0">
                <a:solidFill>
                  <a:schemeClr val="tx1"/>
                </a:solidFill>
                <a:sym typeface="Symbol" pitchFamily="18" charset="2"/>
              </a:rPr>
              <a:t>293</a:t>
            </a:r>
            <a:r>
              <a:rPr lang="zh-CN" altLang="en-US" sz="1600" dirty="0" smtClean="0">
                <a:sym typeface="Symbol" pitchFamily="18" charset="2"/>
              </a:rPr>
              <a:t>公里</a:t>
            </a:r>
            <a:endParaRPr lang="en-US" altLang="zh-CN" sz="1600" dirty="0" smtClean="0">
              <a:solidFill>
                <a:schemeClr val="tx1"/>
              </a:solidFill>
              <a:sym typeface="Symbol" pitchFamily="18" charset="2"/>
            </a:endParaRPr>
          </a:p>
          <a:p>
            <a:pPr>
              <a:lnSpc>
                <a:spcPct val="160000"/>
              </a:lnSpc>
            </a:pPr>
            <a:r>
              <a:rPr lang="en-US" altLang="zh-CN" sz="2000" dirty="0" smtClean="0">
                <a:solidFill>
                  <a:schemeClr val="tx1"/>
                </a:solidFill>
              </a:rPr>
              <a:t>C/A</a:t>
            </a:r>
            <a:r>
              <a:rPr lang="zh-CN" altLang="en-US" sz="2000" dirty="0">
                <a:solidFill>
                  <a:schemeClr val="tx1"/>
                </a:solidFill>
              </a:rPr>
              <a:t>码</a:t>
            </a:r>
            <a:r>
              <a:rPr lang="zh-CN" altLang="en-US" sz="2000" dirty="0" smtClean="0">
                <a:solidFill>
                  <a:schemeClr val="tx1"/>
                </a:solidFill>
              </a:rPr>
              <a:t>的特点：</a:t>
            </a:r>
            <a:endParaRPr lang="en-US" altLang="zh-CN" sz="2000" dirty="0" smtClean="0">
              <a:solidFill>
                <a:schemeClr val="tx1"/>
              </a:solidFill>
            </a:endParaRPr>
          </a:p>
          <a:p>
            <a:pPr lvl="1">
              <a:lnSpc>
                <a:spcPct val="160000"/>
              </a:lnSpc>
            </a:pPr>
            <a:r>
              <a:rPr lang="zh-CN" altLang="en-US" sz="1600" dirty="0" smtClean="0">
                <a:solidFill>
                  <a:schemeClr val="tx1"/>
                </a:solidFill>
              </a:rPr>
              <a:t>码长短：易于</a:t>
            </a:r>
            <a:r>
              <a:rPr lang="zh-CN" altLang="en-US" sz="1600" dirty="0">
                <a:solidFill>
                  <a:schemeClr val="tx1"/>
                </a:solidFill>
              </a:rPr>
              <a:t>捕获</a:t>
            </a:r>
            <a:r>
              <a:rPr lang="zh-CN" altLang="en-US" sz="1600" dirty="0" smtClean="0">
                <a:solidFill>
                  <a:schemeClr val="tx1"/>
                </a:solidFill>
              </a:rPr>
              <a:t>，也称</a:t>
            </a:r>
            <a:r>
              <a:rPr lang="zh-CN" altLang="en-US" sz="1600" dirty="0">
                <a:solidFill>
                  <a:schemeClr val="tx1"/>
                </a:solidFill>
              </a:rPr>
              <a:t>捕获码</a:t>
            </a:r>
            <a:r>
              <a:rPr lang="zh-CN" altLang="en-US" sz="1600" dirty="0" smtClean="0">
                <a:solidFill>
                  <a:schemeClr val="tx1"/>
                </a:solidFill>
              </a:rPr>
              <a:t>。</a:t>
            </a:r>
            <a:endParaRPr lang="en-US" altLang="zh-CN" sz="1600" dirty="0" smtClean="0">
              <a:solidFill>
                <a:schemeClr val="tx1"/>
              </a:solidFill>
            </a:endParaRPr>
          </a:p>
          <a:p>
            <a:pPr lvl="2">
              <a:lnSpc>
                <a:spcPct val="160000"/>
              </a:lnSpc>
            </a:pPr>
            <a:r>
              <a:rPr lang="zh-CN" altLang="en-US" sz="1400" dirty="0"/>
              <a:t>若以每秒</a:t>
            </a:r>
            <a:r>
              <a:rPr lang="en-US" altLang="zh-CN" sz="1400" dirty="0"/>
              <a:t>50</a:t>
            </a:r>
            <a:r>
              <a:rPr lang="zh-CN" altLang="en-US" sz="1400" dirty="0"/>
              <a:t>码元的速度搜索，只需</a:t>
            </a:r>
            <a:r>
              <a:rPr lang="en-US" altLang="zh-CN" sz="1400" dirty="0" smtClean="0"/>
              <a:t>20.5s</a:t>
            </a:r>
            <a:endParaRPr lang="zh-CN" altLang="en-US" sz="1400" dirty="0">
              <a:solidFill>
                <a:schemeClr val="tx1"/>
              </a:solidFill>
            </a:endParaRPr>
          </a:p>
          <a:p>
            <a:pPr lvl="1">
              <a:lnSpc>
                <a:spcPct val="160000"/>
              </a:lnSpc>
            </a:pPr>
            <a:r>
              <a:rPr lang="zh-CN" altLang="en-US" sz="1600" dirty="0">
                <a:solidFill>
                  <a:schemeClr val="tx1"/>
                </a:solidFill>
              </a:rPr>
              <a:t>码元宽度大</a:t>
            </a:r>
            <a:r>
              <a:rPr lang="zh-CN" altLang="en-US" sz="1600" dirty="0" smtClean="0">
                <a:solidFill>
                  <a:schemeClr val="tx1"/>
                </a:solidFill>
              </a:rPr>
              <a:t>，测距精度低。</a:t>
            </a:r>
            <a:endParaRPr lang="en-US" altLang="zh-CN" sz="1600" dirty="0" smtClean="0">
              <a:solidFill>
                <a:schemeClr val="tx1"/>
              </a:solidFill>
            </a:endParaRPr>
          </a:p>
          <a:p>
            <a:pPr lvl="2">
              <a:lnSpc>
                <a:spcPct val="160000"/>
              </a:lnSpc>
            </a:pPr>
            <a:r>
              <a:rPr lang="zh-CN" altLang="en-US" sz="1400" dirty="0" smtClean="0">
                <a:solidFill>
                  <a:schemeClr val="tx1"/>
                </a:solidFill>
              </a:rPr>
              <a:t>假设</a:t>
            </a:r>
            <a:r>
              <a:rPr lang="zh-CN" altLang="en-US" sz="1400" dirty="0">
                <a:solidFill>
                  <a:schemeClr val="tx1"/>
                </a:solidFill>
              </a:rPr>
              <a:t>两序列的码元对齐误差为为码元宽度的</a:t>
            </a:r>
            <a:r>
              <a:rPr lang="en-US" altLang="zh-CN" sz="1400" dirty="0">
                <a:solidFill>
                  <a:schemeClr val="tx1"/>
                </a:solidFill>
              </a:rPr>
              <a:t>100</a:t>
            </a:r>
            <a:r>
              <a:rPr lang="zh-CN" altLang="en-US" sz="1400" dirty="0">
                <a:solidFill>
                  <a:schemeClr val="tx1"/>
                </a:solidFill>
              </a:rPr>
              <a:t>分之</a:t>
            </a:r>
            <a:r>
              <a:rPr lang="en-US" altLang="zh-CN" sz="1400" dirty="0">
                <a:solidFill>
                  <a:schemeClr val="tx1"/>
                </a:solidFill>
              </a:rPr>
              <a:t>1</a:t>
            </a:r>
            <a:r>
              <a:rPr lang="zh-CN" altLang="en-US" sz="1400" dirty="0">
                <a:solidFill>
                  <a:schemeClr val="tx1"/>
                </a:solidFill>
              </a:rPr>
              <a:t>，则相应的测距误差为</a:t>
            </a:r>
            <a:r>
              <a:rPr lang="en-US" altLang="zh-CN" sz="1400" dirty="0" smtClean="0">
                <a:solidFill>
                  <a:schemeClr val="tx1"/>
                </a:solidFill>
              </a:rPr>
              <a:t>2.9m</a:t>
            </a:r>
            <a:endParaRPr lang="zh-CN" altLang="en-US" sz="2000" dirty="0"/>
          </a:p>
        </p:txBody>
      </p:sp>
    </p:spTree>
    <p:extLst>
      <p:ext uri="{BB962C8B-B14F-4D97-AF65-F5344CB8AC3E}">
        <p14:creationId xmlns:p14="http://schemas.microsoft.com/office/powerpoint/2010/main" val="32108623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GPS</a:t>
            </a:r>
            <a:r>
              <a:rPr lang="zh-CN" altLang="en-US" dirty="0" smtClean="0"/>
              <a:t>系统中的</a:t>
            </a:r>
            <a:r>
              <a:rPr lang="en-US" altLang="zh-CN" dirty="0" smtClean="0"/>
              <a:t>P</a:t>
            </a:r>
            <a:r>
              <a:rPr lang="zh-CN" altLang="en-US" dirty="0" smtClean="0"/>
              <a:t>码</a:t>
            </a:r>
            <a:endParaRPr lang="zh-CN" altLang="en-US" dirty="0"/>
          </a:p>
        </p:txBody>
      </p:sp>
      <p:sp>
        <p:nvSpPr>
          <p:cNvPr id="39939" name="Rectangle 3"/>
          <p:cNvSpPr>
            <a:spLocks noGrp="1" noChangeArrowheads="1"/>
          </p:cNvSpPr>
          <p:nvPr>
            <p:ph idx="1"/>
          </p:nvPr>
        </p:nvSpPr>
        <p:spPr/>
        <p:txBody>
          <a:bodyPr>
            <a:normAutofit fontScale="92500" lnSpcReduction="20000"/>
          </a:bodyPr>
          <a:lstStyle/>
          <a:p>
            <a:r>
              <a:rPr lang="en-US" altLang="zh-CN" sz="2400" dirty="0" smtClean="0">
                <a:solidFill>
                  <a:schemeClr val="tx1"/>
                </a:solidFill>
              </a:rPr>
              <a:t>P</a:t>
            </a:r>
            <a:r>
              <a:rPr lang="zh-CN" altLang="en-US" sz="2400" dirty="0" smtClean="0">
                <a:solidFill>
                  <a:schemeClr val="tx1"/>
                </a:solidFill>
              </a:rPr>
              <a:t>码的特性：</a:t>
            </a:r>
            <a:endParaRPr lang="zh-CN" altLang="en-US" sz="2400" dirty="0">
              <a:solidFill>
                <a:schemeClr val="tx1"/>
              </a:solidFill>
            </a:endParaRPr>
          </a:p>
          <a:p>
            <a:pPr lvl="1"/>
            <a:r>
              <a:rPr lang="zh-CN" altLang="en-US" sz="2000" dirty="0" smtClean="0">
                <a:solidFill>
                  <a:schemeClr val="tx1"/>
                </a:solidFill>
              </a:rPr>
              <a:t>码长</a:t>
            </a:r>
            <a:r>
              <a:rPr lang="en-US" altLang="zh-CN" sz="2000" dirty="0">
                <a:solidFill>
                  <a:schemeClr val="tx1"/>
                </a:solidFill>
              </a:rPr>
              <a:t>N</a:t>
            </a:r>
            <a:r>
              <a:rPr lang="en-US" altLang="zh-CN" sz="2000" baseline="-25000" dirty="0">
                <a:solidFill>
                  <a:schemeClr val="tx1"/>
                </a:solidFill>
              </a:rPr>
              <a:t>u</a:t>
            </a:r>
            <a:r>
              <a:rPr lang="en-US" altLang="zh-CN" sz="2000" dirty="0">
                <a:solidFill>
                  <a:schemeClr val="tx1"/>
                </a:solidFill>
                <a:sym typeface="Symbol" pitchFamily="18" charset="2"/>
              </a:rPr>
              <a:t>2.3510</a:t>
            </a:r>
            <a:r>
              <a:rPr lang="en-US" altLang="zh-CN" sz="2000" baseline="30000" dirty="0">
                <a:solidFill>
                  <a:schemeClr val="tx1"/>
                </a:solidFill>
                <a:sym typeface="Symbol" pitchFamily="18" charset="2"/>
              </a:rPr>
              <a:t>14</a:t>
            </a:r>
            <a:r>
              <a:rPr lang="zh-CN" altLang="en-US" sz="2000" dirty="0" smtClean="0">
                <a:solidFill>
                  <a:schemeClr val="tx1"/>
                </a:solidFill>
              </a:rPr>
              <a:t>比特</a:t>
            </a:r>
            <a:endParaRPr lang="en-US" altLang="zh-CN" sz="2000" dirty="0" smtClean="0">
              <a:solidFill>
                <a:schemeClr val="tx1"/>
              </a:solidFill>
            </a:endParaRPr>
          </a:p>
          <a:p>
            <a:pPr lvl="1"/>
            <a:r>
              <a:rPr lang="zh-CN" altLang="en-US" sz="2000" dirty="0">
                <a:sym typeface="Symbol" pitchFamily="18" charset="2"/>
              </a:rPr>
              <a:t>周期为</a:t>
            </a:r>
            <a:r>
              <a:rPr lang="en-US" altLang="zh-CN" sz="2000" dirty="0" err="1">
                <a:sym typeface="Symbol" pitchFamily="18" charset="2"/>
              </a:rPr>
              <a:t>T</a:t>
            </a:r>
            <a:r>
              <a:rPr lang="en-US" altLang="zh-CN" sz="2000" baseline="-25000" dirty="0" err="1">
                <a:sym typeface="Symbol" pitchFamily="18" charset="2"/>
              </a:rPr>
              <a:t>u</a:t>
            </a:r>
            <a:r>
              <a:rPr lang="en-US" altLang="zh-CN" sz="2000" dirty="0">
                <a:sym typeface="Symbol" pitchFamily="18" charset="2"/>
              </a:rPr>
              <a:t>= </a:t>
            </a:r>
            <a:r>
              <a:rPr lang="en-US" altLang="zh-CN" sz="2000" dirty="0" err="1"/>
              <a:t>N</a:t>
            </a:r>
            <a:r>
              <a:rPr lang="en-US" altLang="zh-CN" sz="2000" baseline="-25000" dirty="0" err="1"/>
              <a:t>u</a:t>
            </a:r>
            <a:r>
              <a:rPr lang="en-US" altLang="zh-CN" sz="2000" dirty="0" err="1"/>
              <a:t>t</a:t>
            </a:r>
            <a:r>
              <a:rPr lang="en-US" altLang="zh-CN" sz="2000" baseline="-25000" dirty="0" err="1"/>
              <a:t>u</a:t>
            </a:r>
            <a:r>
              <a:rPr lang="en-US" altLang="zh-CN" sz="2000" dirty="0">
                <a:sym typeface="Symbol" pitchFamily="18" charset="2"/>
              </a:rPr>
              <a:t></a:t>
            </a:r>
            <a:r>
              <a:rPr lang="en-US" altLang="zh-CN" sz="2000" dirty="0"/>
              <a:t> 267d</a:t>
            </a:r>
          </a:p>
          <a:p>
            <a:pPr lvl="1"/>
            <a:r>
              <a:rPr lang="zh-CN" altLang="en-US" sz="2000" dirty="0"/>
              <a:t>数码率为</a:t>
            </a:r>
            <a:r>
              <a:rPr lang="en-US" altLang="zh-CN" sz="2000" dirty="0"/>
              <a:t>10.23Mbit/s</a:t>
            </a:r>
            <a:endParaRPr lang="zh-CN" altLang="en-US" sz="2000" dirty="0"/>
          </a:p>
          <a:p>
            <a:pPr lvl="1"/>
            <a:r>
              <a:rPr lang="zh-CN" altLang="en-US" sz="2000" dirty="0" smtClean="0">
                <a:solidFill>
                  <a:schemeClr val="tx1"/>
                </a:solidFill>
              </a:rPr>
              <a:t>码元</a:t>
            </a:r>
            <a:r>
              <a:rPr lang="zh-CN" altLang="en-US" sz="2000" dirty="0">
                <a:solidFill>
                  <a:schemeClr val="tx1"/>
                </a:solidFill>
              </a:rPr>
              <a:t>宽为</a:t>
            </a:r>
            <a:r>
              <a:rPr lang="en-US" altLang="zh-CN" sz="2000" dirty="0" err="1">
                <a:solidFill>
                  <a:schemeClr val="tx1"/>
                </a:solidFill>
              </a:rPr>
              <a:t>t</a:t>
            </a:r>
            <a:r>
              <a:rPr lang="en-US" altLang="zh-CN" sz="2000" baseline="-25000" dirty="0" err="1">
                <a:solidFill>
                  <a:schemeClr val="tx1"/>
                </a:solidFill>
              </a:rPr>
              <a:t>u</a:t>
            </a:r>
            <a:r>
              <a:rPr lang="en-US" altLang="zh-CN" sz="2000" dirty="0">
                <a:solidFill>
                  <a:schemeClr val="tx1"/>
                </a:solidFill>
              </a:rPr>
              <a:t>=1/f</a:t>
            </a:r>
            <a:r>
              <a:rPr lang="en-US" altLang="zh-CN" sz="2000" baseline="-25000" dirty="0">
                <a:solidFill>
                  <a:schemeClr val="tx1"/>
                </a:solidFill>
              </a:rPr>
              <a:t>0</a:t>
            </a:r>
            <a:r>
              <a:rPr lang="en-US" altLang="zh-CN" sz="2000" dirty="0">
                <a:solidFill>
                  <a:schemeClr val="tx1"/>
                </a:solidFill>
              </a:rPr>
              <a:t>=0.097752</a:t>
            </a:r>
            <a:r>
              <a:rPr lang="en-US" altLang="zh-CN" sz="2000" dirty="0">
                <a:solidFill>
                  <a:schemeClr val="tx1"/>
                </a:solidFill>
                <a:sym typeface="Symbol" pitchFamily="18" charset="2"/>
              </a:rPr>
              <a:t></a:t>
            </a:r>
            <a:r>
              <a:rPr lang="en-US" altLang="zh-CN" sz="2000" dirty="0" smtClean="0">
                <a:solidFill>
                  <a:schemeClr val="tx1"/>
                </a:solidFill>
                <a:sym typeface="Symbol" pitchFamily="18" charset="2"/>
              </a:rPr>
              <a:t>s</a:t>
            </a:r>
          </a:p>
          <a:p>
            <a:pPr lvl="1"/>
            <a:r>
              <a:rPr lang="zh-CN" altLang="en-US" sz="2000" dirty="0"/>
              <a:t>码元</a:t>
            </a:r>
            <a:r>
              <a:rPr lang="zh-CN" altLang="en-US" sz="2000" dirty="0" smtClean="0">
                <a:solidFill>
                  <a:schemeClr val="tx1"/>
                </a:solidFill>
                <a:sym typeface="Symbol" pitchFamily="18" charset="2"/>
              </a:rPr>
              <a:t>相应</a:t>
            </a:r>
            <a:r>
              <a:rPr lang="zh-CN" altLang="en-US" sz="2000" dirty="0">
                <a:solidFill>
                  <a:schemeClr val="tx1"/>
                </a:solidFill>
                <a:sym typeface="Symbol" pitchFamily="18" charset="2"/>
              </a:rPr>
              <a:t>的距离为</a:t>
            </a:r>
            <a:r>
              <a:rPr lang="en-US" altLang="zh-CN" sz="2000" dirty="0" smtClean="0">
                <a:solidFill>
                  <a:schemeClr val="tx1"/>
                </a:solidFill>
                <a:sym typeface="Symbol" pitchFamily="18" charset="2"/>
              </a:rPr>
              <a:t>29.3m</a:t>
            </a:r>
          </a:p>
          <a:p>
            <a:r>
              <a:rPr lang="en-US" altLang="zh-CN" sz="2400" dirty="0" smtClean="0">
                <a:solidFill>
                  <a:schemeClr val="tx1"/>
                </a:solidFill>
              </a:rPr>
              <a:t>P</a:t>
            </a:r>
            <a:r>
              <a:rPr lang="zh-CN" altLang="en-US" sz="2400" dirty="0" smtClean="0">
                <a:solidFill>
                  <a:schemeClr val="tx1"/>
                </a:solidFill>
              </a:rPr>
              <a:t>码的特点：</a:t>
            </a:r>
            <a:endParaRPr lang="en-US" altLang="zh-CN" sz="2400" dirty="0" smtClean="0">
              <a:solidFill>
                <a:schemeClr val="tx1"/>
              </a:solidFill>
            </a:endParaRPr>
          </a:p>
          <a:p>
            <a:pPr lvl="1"/>
            <a:r>
              <a:rPr lang="zh-CN" altLang="en-US" sz="2000" dirty="0" smtClean="0">
                <a:solidFill>
                  <a:schemeClr val="tx1"/>
                </a:solidFill>
              </a:rPr>
              <a:t>周期长，难捕获，</a:t>
            </a:r>
            <a:r>
              <a:rPr lang="zh-CN" altLang="en-US" sz="2000" dirty="0"/>
              <a:t>通常</a:t>
            </a:r>
            <a:r>
              <a:rPr lang="zh-CN" altLang="en-US" sz="2000" dirty="0">
                <a:sym typeface="Symbol" pitchFamily="18" charset="2"/>
              </a:rPr>
              <a:t>先捕获</a:t>
            </a:r>
            <a:r>
              <a:rPr lang="en-US" altLang="zh-CN" sz="2000" dirty="0">
                <a:sym typeface="Symbol" pitchFamily="18" charset="2"/>
              </a:rPr>
              <a:t>C/A</a:t>
            </a:r>
            <a:r>
              <a:rPr lang="zh-CN" altLang="en-US" sz="2000" dirty="0">
                <a:sym typeface="Symbol" pitchFamily="18" charset="2"/>
              </a:rPr>
              <a:t>码，再捕获</a:t>
            </a:r>
            <a:r>
              <a:rPr lang="en-US" altLang="zh-CN" sz="2000" dirty="0">
                <a:sym typeface="Symbol" pitchFamily="18" charset="2"/>
              </a:rPr>
              <a:t>P</a:t>
            </a:r>
            <a:r>
              <a:rPr lang="zh-CN" altLang="en-US" sz="2000" dirty="0">
                <a:sym typeface="Symbol" pitchFamily="18" charset="2"/>
              </a:rPr>
              <a:t>码</a:t>
            </a:r>
            <a:endParaRPr lang="en-US" altLang="zh-CN" sz="2000" dirty="0">
              <a:sym typeface="Symbol" pitchFamily="18" charset="2"/>
            </a:endParaRPr>
          </a:p>
          <a:p>
            <a:pPr lvl="1"/>
            <a:r>
              <a:rPr lang="zh-CN" altLang="en-US" sz="2100" dirty="0">
                <a:sym typeface="Symbol" pitchFamily="18" charset="2"/>
              </a:rPr>
              <a:t>码元宽度</a:t>
            </a:r>
            <a:r>
              <a:rPr lang="zh-CN" altLang="en-US" sz="2100" dirty="0" smtClean="0">
                <a:sym typeface="Symbol" pitchFamily="18" charset="2"/>
              </a:rPr>
              <a:t>窄，测距精度高</a:t>
            </a:r>
            <a:endParaRPr lang="en-US" altLang="zh-CN" sz="2100" dirty="0" smtClean="0">
              <a:sym typeface="Symbol" pitchFamily="18" charset="2"/>
            </a:endParaRPr>
          </a:p>
          <a:p>
            <a:pPr lvl="2"/>
            <a:r>
              <a:rPr lang="zh-CN" altLang="en-US" sz="1700" dirty="0" smtClean="0">
                <a:sym typeface="Symbol" pitchFamily="18" charset="2"/>
              </a:rPr>
              <a:t>若</a:t>
            </a:r>
            <a:r>
              <a:rPr lang="zh-CN" altLang="en-US" sz="1700" dirty="0">
                <a:sym typeface="Symbol" pitchFamily="18" charset="2"/>
              </a:rPr>
              <a:t>取码元对齐精度仍为码元宽度的</a:t>
            </a:r>
            <a:r>
              <a:rPr lang="en-US" altLang="zh-CN" sz="1700" dirty="0">
                <a:sym typeface="Symbol" pitchFamily="18" charset="2"/>
              </a:rPr>
              <a:t>1/100</a:t>
            </a:r>
            <a:r>
              <a:rPr lang="zh-CN" altLang="en-US" sz="1700" dirty="0">
                <a:sym typeface="Symbol" pitchFamily="18" charset="2"/>
              </a:rPr>
              <a:t>，则相应的距离误差为</a:t>
            </a:r>
            <a:r>
              <a:rPr lang="en-US" altLang="zh-CN" sz="1700" dirty="0" smtClean="0">
                <a:sym typeface="Symbol" pitchFamily="18" charset="2"/>
              </a:rPr>
              <a:t>0.29m</a:t>
            </a:r>
            <a:endParaRPr lang="zh-CN" altLang="en-US" sz="1700" dirty="0">
              <a:sym typeface="Symbol" pitchFamily="18" charset="2"/>
            </a:endParaRPr>
          </a:p>
        </p:txBody>
      </p:sp>
    </p:spTree>
    <p:extLst>
      <p:ext uri="{BB962C8B-B14F-4D97-AF65-F5344CB8AC3E}">
        <p14:creationId xmlns:p14="http://schemas.microsoft.com/office/powerpoint/2010/main" val="17235804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591190679"/>
              </p:ext>
            </p:extLst>
          </p:nvPr>
        </p:nvGraphicFramePr>
        <p:xfrm>
          <a:off x="251520" y="1695444"/>
          <a:ext cx="8640960" cy="3371838"/>
        </p:xfrm>
        <a:graphic>
          <a:graphicData uri="http://schemas.openxmlformats.org/drawingml/2006/table">
            <a:tbl>
              <a:tblPr/>
              <a:tblGrid>
                <a:gridCol w="1728192"/>
                <a:gridCol w="1728192"/>
                <a:gridCol w="1728192"/>
                <a:gridCol w="1728192"/>
                <a:gridCol w="1728192"/>
              </a:tblGrid>
              <a:tr h="331838">
                <a:tc>
                  <a:txBody>
                    <a:bodyPr/>
                    <a:lstStyle/>
                    <a:p>
                      <a:pPr algn="ctr"/>
                      <a:r>
                        <a:rPr lang="en-US" sz="1600" b="1" dirty="0">
                          <a:effectLst/>
                        </a:rPr>
                        <a:t>Band</a:t>
                      </a:r>
                    </a:p>
                  </a:txBody>
                  <a:tcPr marL="37716" marR="37716" marT="18858" marB="1885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600" b="1">
                          <a:effectLst/>
                        </a:rPr>
                        <a:t>Frequency</a:t>
                      </a:r>
                      <a:br>
                        <a:rPr lang="en-US" sz="1600" b="1">
                          <a:effectLst/>
                        </a:rPr>
                      </a:br>
                      <a:r>
                        <a:rPr lang="en-US" sz="1600" b="1">
                          <a:effectLst/>
                        </a:rPr>
                        <a:t>(MHz)</a:t>
                      </a:r>
                    </a:p>
                  </a:txBody>
                  <a:tcPr marL="37716" marR="37716" marT="18858" marB="1885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600" b="1">
                          <a:effectLst/>
                        </a:rPr>
                        <a:t>Phase</a:t>
                      </a:r>
                    </a:p>
                  </a:txBody>
                  <a:tcPr marL="37716" marR="37716" marT="18858" marB="1885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600" b="1">
                          <a:effectLst/>
                        </a:rPr>
                        <a:t>Original usage</a:t>
                      </a:r>
                    </a:p>
                  </a:txBody>
                  <a:tcPr marL="37716" marR="37716" marT="18858" marB="1885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600" b="1" dirty="0">
                          <a:effectLst/>
                        </a:rPr>
                        <a:t>Modernized usage</a:t>
                      </a:r>
                    </a:p>
                  </a:txBody>
                  <a:tcPr marL="37716" marR="37716" marT="18858" marB="1885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189621">
                <a:tc rowSpan="2">
                  <a:txBody>
                    <a:bodyPr/>
                    <a:lstStyle/>
                    <a:p>
                      <a:r>
                        <a:rPr lang="en-US" sz="1600" b="1">
                          <a:effectLst/>
                        </a:rPr>
                        <a:t>L1</a:t>
                      </a:r>
                    </a:p>
                  </a:txBody>
                  <a:tcPr marL="37716" marR="37716" marT="18858" marB="1885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rowSpan="2">
                  <a:txBody>
                    <a:bodyPr/>
                    <a:lstStyle/>
                    <a:p>
                      <a:r>
                        <a:rPr lang="en-US" altLang="zh-CN" sz="1600" b="1">
                          <a:effectLst/>
                        </a:rPr>
                        <a:t>1575.42</a:t>
                      </a:r>
                      <a:br>
                        <a:rPr lang="en-US" altLang="zh-CN" sz="1600" b="1">
                          <a:effectLst/>
                        </a:rPr>
                      </a:br>
                      <a:r>
                        <a:rPr lang="en-US" altLang="zh-CN" sz="1600" b="1">
                          <a:effectLst/>
                        </a:rPr>
                        <a:t>(10.23×154)</a:t>
                      </a:r>
                    </a:p>
                  </a:txBody>
                  <a:tcPr marL="37716" marR="37716" marT="18858" marB="1885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sz="1600" b="1">
                          <a:effectLst/>
                        </a:rPr>
                        <a:t>In-phase (I)</a:t>
                      </a:r>
                    </a:p>
                  </a:txBody>
                  <a:tcPr marL="37716" marR="37716" marT="18858" marB="1885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gridSpan="2">
                  <a:txBody>
                    <a:bodyPr/>
                    <a:lstStyle/>
                    <a:p>
                      <a:pPr algn="ctr"/>
                      <a:r>
                        <a:rPr lang="en-US" sz="1600" b="1" dirty="0">
                          <a:effectLst/>
                        </a:rPr>
                        <a:t>Encrypted Precision P(Y) code</a:t>
                      </a:r>
                    </a:p>
                  </a:txBody>
                  <a:tcPr marL="37716" marR="37716" marT="18858" marB="1885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hMerge="1">
                  <a:txBody>
                    <a:bodyPr/>
                    <a:lstStyle/>
                    <a:p>
                      <a:endParaRPr lang="zh-CN" altLang="en-US"/>
                    </a:p>
                  </a:txBody>
                  <a:tcPr/>
                </a:tc>
              </a:tr>
              <a:tr h="616269">
                <a:tc vMerge="1">
                  <a:txBody>
                    <a:bodyPr/>
                    <a:lstStyle/>
                    <a:p>
                      <a:endParaRPr lang="zh-CN" altLang="en-US"/>
                    </a:p>
                  </a:txBody>
                  <a:tcPr/>
                </a:tc>
                <a:tc vMerge="1">
                  <a:txBody>
                    <a:bodyPr/>
                    <a:lstStyle/>
                    <a:p>
                      <a:endParaRPr lang="zh-CN" altLang="en-US"/>
                    </a:p>
                  </a:txBody>
                  <a:tcPr/>
                </a:tc>
                <a:tc>
                  <a:txBody>
                    <a:bodyPr/>
                    <a:lstStyle/>
                    <a:p>
                      <a:r>
                        <a:rPr lang="en-US" sz="1600" b="1">
                          <a:effectLst/>
                        </a:rPr>
                        <a:t>Quadrature-</a:t>
                      </a:r>
                      <a:br>
                        <a:rPr lang="en-US" sz="1600" b="1">
                          <a:effectLst/>
                        </a:rPr>
                      </a:br>
                      <a:r>
                        <a:rPr lang="en-US" sz="1600" b="1">
                          <a:effectLst/>
                        </a:rPr>
                        <a:t>phase (Q)</a:t>
                      </a:r>
                    </a:p>
                  </a:txBody>
                  <a:tcPr marL="37716" marR="37716" marT="18858" marB="1885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sz="1600" b="1">
                          <a:effectLst/>
                        </a:rPr>
                        <a:t>Coarse-acquisition (C/A) code</a:t>
                      </a:r>
                    </a:p>
                  </a:txBody>
                  <a:tcPr marL="37716" marR="37716" marT="18858" marB="1885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sz="1600" b="1" dirty="0">
                          <a:effectLst/>
                        </a:rPr>
                        <a:t>C/A, </a:t>
                      </a:r>
                      <a:r>
                        <a:rPr lang="en-US" sz="1600" b="1" dirty="0" smtClean="0">
                          <a:effectLst/>
                        </a:rPr>
                        <a:t>L1C,M </a:t>
                      </a:r>
                      <a:r>
                        <a:rPr lang="en-US" altLang="zh-CN" sz="1600" b="1" dirty="0" smtClean="0">
                          <a:effectLst/>
                        </a:rPr>
                        <a:t>code</a:t>
                      </a:r>
                      <a:endParaRPr lang="en-US" sz="1600" b="1" dirty="0">
                        <a:effectLst/>
                      </a:endParaRPr>
                    </a:p>
                  </a:txBody>
                  <a:tcPr marL="37716" marR="37716" marT="18858" marB="1885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189621">
                <a:tc rowSpan="2">
                  <a:txBody>
                    <a:bodyPr/>
                    <a:lstStyle/>
                    <a:p>
                      <a:r>
                        <a:rPr lang="en-US" sz="1600" b="1">
                          <a:effectLst/>
                        </a:rPr>
                        <a:t>L2</a:t>
                      </a:r>
                    </a:p>
                  </a:txBody>
                  <a:tcPr marL="37716" marR="37716" marT="18858" marB="1885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rowSpan="2">
                  <a:txBody>
                    <a:bodyPr/>
                    <a:lstStyle/>
                    <a:p>
                      <a:r>
                        <a:rPr lang="en-US" altLang="zh-CN" sz="1600" b="1">
                          <a:effectLst/>
                        </a:rPr>
                        <a:t>1227.60</a:t>
                      </a:r>
                      <a:br>
                        <a:rPr lang="en-US" altLang="zh-CN" sz="1600" b="1">
                          <a:effectLst/>
                        </a:rPr>
                      </a:br>
                      <a:r>
                        <a:rPr lang="en-US" altLang="zh-CN" sz="1600" b="1">
                          <a:effectLst/>
                        </a:rPr>
                        <a:t>(10.23×120)</a:t>
                      </a:r>
                    </a:p>
                  </a:txBody>
                  <a:tcPr marL="37716" marR="37716" marT="18858" marB="1885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sz="1600" b="1">
                          <a:effectLst/>
                        </a:rPr>
                        <a:t>In-phase (I)</a:t>
                      </a:r>
                    </a:p>
                  </a:txBody>
                  <a:tcPr marL="37716" marR="37716" marT="18858" marB="1885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gridSpan="2">
                  <a:txBody>
                    <a:bodyPr/>
                    <a:lstStyle/>
                    <a:p>
                      <a:pPr algn="ctr"/>
                      <a:r>
                        <a:rPr lang="en-US" sz="1600" b="1" dirty="0">
                          <a:effectLst/>
                        </a:rPr>
                        <a:t>Encrypted Precision P(Y) code</a:t>
                      </a:r>
                    </a:p>
                  </a:txBody>
                  <a:tcPr marL="37716" marR="37716" marT="18858" marB="1885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hMerge="1">
                  <a:txBody>
                    <a:bodyPr/>
                    <a:lstStyle/>
                    <a:p>
                      <a:endParaRPr lang="zh-CN" altLang="en-US"/>
                    </a:p>
                  </a:txBody>
                  <a:tcPr/>
                </a:tc>
              </a:tr>
              <a:tr h="616269">
                <a:tc vMerge="1">
                  <a:txBody>
                    <a:bodyPr/>
                    <a:lstStyle/>
                    <a:p>
                      <a:endParaRPr lang="zh-CN" altLang="en-US"/>
                    </a:p>
                  </a:txBody>
                  <a:tcPr/>
                </a:tc>
                <a:tc vMerge="1">
                  <a:txBody>
                    <a:bodyPr/>
                    <a:lstStyle/>
                    <a:p>
                      <a:endParaRPr lang="zh-CN" altLang="en-US"/>
                    </a:p>
                  </a:txBody>
                  <a:tcPr/>
                </a:tc>
                <a:tc>
                  <a:txBody>
                    <a:bodyPr/>
                    <a:lstStyle/>
                    <a:p>
                      <a:r>
                        <a:rPr lang="en-US" sz="1600" b="1">
                          <a:effectLst/>
                        </a:rPr>
                        <a:t>Quadrature-</a:t>
                      </a:r>
                      <a:br>
                        <a:rPr lang="en-US" sz="1600" b="1">
                          <a:effectLst/>
                        </a:rPr>
                      </a:br>
                      <a:r>
                        <a:rPr lang="en-US" sz="1600" b="1">
                          <a:effectLst/>
                        </a:rPr>
                        <a:t>phase (Q)</a:t>
                      </a:r>
                    </a:p>
                  </a:txBody>
                  <a:tcPr marL="37716" marR="37716" marT="18858" marB="1885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sz="1600" b="1">
                          <a:effectLst/>
                        </a:rPr>
                        <a:t>Unmodulated carrier</a:t>
                      </a:r>
                    </a:p>
                  </a:txBody>
                  <a:tcPr marL="37716" marR="37716" marT="18858" marB="1885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sz="1600" b="1" dirty="0" smtClean="0">
                          <a:effectLst/>
                        </a:rPr>
                        <a:t>L2C</a:t>
                      </a:r>
                      <a:r>
                        <a:rPr lang="zh-CN" altLang="en-US" sz="1600" b="1" dirty="0" smtClean="0">
                          <a:effectLst/>
                        </a:rPr>
                        <a:t>、</a:t>
                      </a:r>
                      <a:r>
                        <a:rPr lang="en-US" sz="1600" b="1" dirty="0" smtClean="0">
                          <a:effectLst/>
                        </a:rPr>
                        <a:t>M </a:t>
                      </a:r>
                      <a:r>
                        <a:rPr lang="en-US" altLang="zh-CN" sz="1600" b="1" dirty="0" smtClean="0">
                          <a:effectLst/>
                        </a:rPr>
                        <a:t>code</a:t>
                      </a:r>
                      <a:endParaRPr lang="en-US" sz="1600" b="1" dirty="0">
                        <a:effectLst/>
                      </a:endParaRPr>
                    </a:p>
                  </a:txBody>
                  <a:tcPr marL="37716" marR="37716" marT="18858" marB="1885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474053">
                <a:tc rowSpan="2">
                  <a:txBody>
                    <a:bodyPr/>
                    <a:lstStyle/>
                    <a:p>
                      <a:r>
                        <a:rPr lang="en-US" sz="1600" b="1" dirty="0">
                          <a:effectLst/>
                        </a:rPr>
                        <a:t>L5</a:t>
                      </a:r>
                    </a:p>
                  </a:txBody>
                  <a:tcPr marL="37716" marR="37716" marT="18858" marB="1885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rowSpan="2">
                  <a:txBody>
                    <a:bodyPr/>
                    <a:lstStyle/>
                    <a:p>
                      <a:r>
                        <a:rPr lang="en-US" altLang="zh-CN" sz="1600" b="1">
                          <a:effectLst/>
                        </a:rPr>
                        <a:t>1176.45</a:t>
                      </a:r>
                      <a:br>
                        <a:rPr lang="en-US" altLang="zh-CN" sz="1600" b="1">
                          <a:effectLst/>
                        </a:rPr>
                      </a:br>
                      <a:r>
                        <a:rPr lang="en-US" altLang="zh-CN" sz="1600" b="1">
                          <a:effectLst/>
                        </a:rPr>
                        <a:t>(10.23×115)</a:t>
                      </a:r>
                    </a:p>
                  </a:txBody>
                  <a:tcPr marL="37716" marR="37716" marT="18858" marB="1885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sz="1600" b="1">
                          <a:effectLst/>
                        </a:rPr>
                        <a:t>In-phase (I)</a:t>
                      </a:r>
                    </a:p>
                  </a:txBody>
                  <a:tcPr marL="37716" marR="37716" marT="18858" marB="1885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rowSpan="2">
                  <a:txBody>
                    <a:bodyPr/>
                    <a:lstStyle/>
                    <a:p>
                      <a:r>
                        <a:rPr lang="en-US" sz="1600" b="1" i="1" dirty="0">
                          <a:effectLst/>
                        </a:rPr>
                        <a:t>(No transmission)</a:t>
                      </a:r>
                      <a:endParaRPr lang="en-US" sz="1600" b="1" dirty="0">
                        <a:effectLst/>
                      </a:endParaRPr>
                    </a:p>
                  </a:txBody>
                  <a:tcPr marL="37716" marR="37716" marT="18858" marB="1885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r>
                        <a:rPr lang="en-US" sz="1600" b="1">
                          <a:effectLst/>
                        </a:rPr>
                        <a:t>Safety-of-Life (SoL) Data signal</a:t>
                      </a:r>
                    </a:p>
                  </a:txBody>
                  <a:tcPr marL="37716" marR="37716" marT="18858" marB="1885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474053">
                <a:tc vMerge="1">
                  <a:txBody>
                    <a:bodyPr/>
                    <a:lstStyle/>
                    <a:p>
                      <a:endParaRPr lang="zh-CN" altLang="en-US"/>
                    </a:p>
                  </a:txBody>
                  <a:tcPr/>
                </a:tc>
                <a:tc vMerge="1">
                  <a:txBody>
                    <a:bodyPr/>
                    <a:lstStyle/>
                    <a:p>
                      <a:endParaRPr lang="zh-CN" altLang="en-US"/>
                    </a:p>
                  </a:txBody>
                  <a:tcPr/>
                </a:tc>
                <a:tc>
                  <a:txBody>
                    <a:bodyPr/>
                    <a:lstStyle/>
                    <a:p>
                      <a:r>
                        <a:rPr lang="en-US" sz="1600" b="1">
                          <a:effectLst/>
                        </a:rPr>
                        <a:t>Quadrature-</a:t>
                      </a:r>
                      <a:br>
                        <a:rPr lang="en-US" sz="1600" b="1">
                          <a:effectLst/>
                        </a:rPr>
                      </a:br>
                      <a:r>
                        <a:rPr lang="en-US" sz="1600" b="1">
                          <a:effectLst/>
                        </a:rPr>
                        <a:t>phase (Q)</a:t>
                      </a:r>
                    </a:p>
                  </a:txBody>
                  <a:tcPr marL="37716" marR="37716" marT="18858" marB="1885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vMerge="1">
                  <a:txBody>
                    <a:bodyPr/>
                    <a:lstStyle/>
                    <a:p>
                      <a:endParaRPr lang="zh-CN" altLang="en-US"/>
                    </a:p>
                  </a:txBody>
                  <a:tcPr/>
                </a:tc>
                <a:tc>
                  <a:txBody>
                    <a:bodyPr/>
                    <a:lstStyle/>
                    <a:p>
                      <a:r>
                        <a:rPr lang="en-US" sz="1600" b="1" dirty="0">
                          <a:effectLst/>
                        </a:rPr>
                        <a:t>Safety-of-Life (</a:t>
                      </a:r>
                      <a:r>
                        <a:rPr lang="en-US" sz="1600" b="1" dirty="0" err="1">
                          <a:effectLst/>
                        </a:rPr>
                        <a:t>SoL</a:t>
                      </a:r>
                      <a:r>
                        <a:rPr lang="en-US" sz="1600" b="1" dirty="0">
                          <a:effectLst/>
                        </a:rPr>
                        <a:t>) Pilot signal</a:t>
                      </a:r>
                    </a:p>
                  </a:txBody>
                  <a:tcPr marL="37716" marR="37716" marT="18858" marB="1885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395536" y="673533"/>
            <a:ext cx="55290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32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cs typeface="宋体" charset="-122"/>
              </a:rPr>
              <a:t>GP</a:t>
            </a:r>
            <a:r>
              <a:rPr kumimoji="0" lang="en-US" altLang="zh-CN" sz="32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cs typeface="宋体" charset="-122"/>
              </a:rPr>
              <a:t>S</a:t>
            </a:r>
            <a:r>
              <a:rPr kumimoji="0" lang="zh-CN" altLang="en-US" sz="32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cs typeface="宋体" charset="-122"/>
              </a:rPr>
              <a:t>不同频点上调制的测距码</a:t>
            </a:r>
            <a:endParaRPr kumimoji="0" lang="zh-CN" altLang="zh-CN" sz="32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cs typeface="宋体" charset="-122"/>
            </a:endParaRPr>
          </a:p>
        </p:txBody>
      </p:sp>
    </p:spTree>
    <p:extLst>
      <p:ext uri="{BB962C8B-B14F-4D97-AF65-F5344CB8AC3E}">
        <p14:creationId xmlns:p14="http://schemas.microsoft.com/office/powerpoint/2010/main" val="25465117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 </a:t>
            </a:r>
            <a:r>
              <a:rPr lang="zh-CN" altLang="en-US" dirty="0" smtClean="0"/>
              <a:t>导航电文</a:t>
            </a:r>
            <a:r>
              <a:rPr lang="en-US" altLang="zh-CN" sz="2800" dirty="0">
                <a:solidFill>
                  <a:srgbClr val="0000CC"/>
                </a:solidFill>
              </a:rPr>
              <a:t>—GPS</a:t>
            </a:r>
            <a:r>
              <a:rPr lang="zh-CN" altLang="en-US" sz="2800" dirty="0">
                <a:solidFill>
                  <a:srgbClr val="0000CC"/>
                </a:solidFill>
              </a:rPr>
              <a:t>中</a:t>
            </a:r>
            <a:r>
              <a:rPr lang="zh-CN" altLang="en-US" sz="2800" dirty="0" smtClean="0">
                <a:solidFill>
                  <a:srgbClr val="0000CC"/>
                </a:solidFill>
              </a:rPr>
              <a:t>的窄带原始信号</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170000"/>
              </a:lnSpc>
            </a:pPr>
            <a:r>
              <a:rPr lang="zh-CN" altLang="en-US" dirty="0" smtClean="0">
                <a:solidFill>
                  <a:schemeClr val="tx1"/>
                </a:solidFill>
              </a:rPr>
              <a:t>导航</a:t>
            </a:r>
            <a:r>
              <a:rPr lang="zh-CN" altLang="en-US" dirty="0">
                <a:solidFill>
                  <a:schemeClr val="tx1"/>
                </a:solidFill>
              </a:rPr>
              <a:t>电文是包含有关卫星的星历、卫星工作状态、时间系统、卫星钟运行状态、轨道摄动改正、大气折射</a:t>
            </a:r>
            <a:r>
              <a:rPr lang="zh-CN" altLang="en-US" dirty="0" smtClean="0">
                <a:solidFill>
                  <a:schemeClr val="tx1"/>
                </a:solidFill>
              </a:rPr>
              <a:t>改正等</a:t>
            </a:r>
            <a:r>
              <a:rPr lang="zh-CN" altLang="en-US" dirty="0">
                <a:solidFill>
                  <a:schemeClr val="tx1"/>
                </a:solidFill>
              </a:rPr>
              <a:t>导航信息的数据码</a:t>
            </a:r>
            <a:r>
              <a:rPr lang="zh-CN" altLang="en-US" dirty="0" smtClean="0">
                <a:solidFill>
                  <a:schemeClr val="tx1"/>
                </a:solidFill>
              </a:rPr>
              <a:t>（又称</a:t>
            </a:r>
            <a:r>
              <a:rPr lang="en-US" altLang="zh-CN" dirty="0" smtClean="0">
                <a:solidFill>
                  <a:schemeClr val="tx1"/>
                </a:solidFill>
              </a:rPr>
              <a:t>D</a:t>
            </a:r>
            <a:r>
              <a:rPr lang="zh-CN" altLang="en-US" dirty="0">
                <a:solidFill>
                  <a:schemeClr val="tx1"/>
                </a:solidFill>
              </a:rPr>
              <a:t>码）。</a:t>
            </a:r>
          </a:p>
          <a:p>
            <a:pPr>
              <a:lnSpc>
                <a:spcPct val="170000"/>
              </a:lnSpc>
            </a:pPr>
            <a:r>
              <a:rPr lang="zh-CN" altLang="en-US" dirty="0" smtClean="0">
                <a:solidFill>
                  <a:schemeClr val="tx1"/>
                </a:solidFill>
              </a:rPr>
              <a:t>导航电文采用帧结构播送</a:t>
            </a:r>
            <a:endParaRPr lang="en-US" altLang="zh-CN" dirty="0" smtClean="0">
              <a:solidFill>
                <a:schemeClr val="tx1"/>
              </a:solidFill>
            </a:endParaRPr>
          </a:p>
          <a:p>
            <a:pPr lvl="1">
              <a:lnSpc>
                <a:spcPct val="170000"/>
              </a:lnSpc>
            </a:pPr>
            <a:r>
              <a:rPr lang="zh-CN" altLang="en-US" dirty="0" smtClean="0">
                <a:solidFill>
                  <a:schemeClr val="tx1"/>
                </a:solidFill>
              </a:rPr>
              <a:t>单帧容量： </a:t>
            </a:r>
            <a:r>
              <a:rPr lang="en-US" altLang="zh-CN" dirty="0" smtClean="0">
                <a:solidFill>
                  <a:schemeClr val="tx1"/>
                </a:solidFill>
              </a:rPr>
              <a:t>1500</a:t>
            </a:r>
            <a:r>
              <a:rPr lang="zh-CN" altLang="en-US" dirty="0" smtClean="0">
                <a:solidFill>
                  <a:schemeClr val="tx1"/>
                </a:solidFill>
              </a:rPr>
              <a:t>比特</a:t>
            </a:r>
            <a:endParaRPr lang="en-US" altLang="zh-CN" dirty="0" smtClean="0">
              <a:solidFill>
                <a:schemeClr val="tx1"/>
              </a:solidFill>
            </a:endParaRPr>
          </a:p>
          <a:p>
            <a:pPr lvl="1">
              <a:lnSpc>
                <a:spcPct val="170000"/>
              </a:lnSpc>
            </a:pPr>
            <a:r>
              <a:rPr lang="zh-CN" altLang="en-US" dirty="0" smtClean="0">
                <a:solidFill>
                  <a:schemeClr val="tx1"/>
                </a:solidFill>
              </a:rPr>
              <a:t>码速率：    </a:t>
            </a:r>
            <a:r>
              <a:rPr lang="en-US" altLang="zh-CN" dirty="0" smtClean="0">
                <a:solidFill>
                  <a:schemeClr val="tx1"/>
                </a:solidFill>
              </a:rPr>
              <a:t>50bit/s</a:t>
            </a:r>
          </a:p>
          <a:p>
            <a:pPr lvl="1">
              <a:lnSpc>
                <a:spcPct val="170000"/>
              </a:lnSpc>
            </a:pPr>
            <a:r>
              <a:rPr lang="zh-CN" altLang="en-US" dirty="0" smtClean="0">
                <a:solidFill>
                  <a:schemeClr val="tx1"/>
                </a:solidFill>
              </a:rPr>
              <a:t>码元宽度： </a:t>
            </a:r>
            <a:r>
              <a:rPr lang="en-US" altLang="zh-CN" dirty="0" smtClean="0">
                <a:solidFill>
                  <a:schemeClr val="tx1"/>
                </a:solidFill>
              </a:rPr>
              <a:t>20ms</a:t>
            </a:r>
            <a:r>
              <a:rPr lang="zh-CN" altLang="en-US" dirty="0" smtClean="0"/>
              <a:t>（</a:t>
            </a:r>
            <a:r>
              <a:rPr lang="en-US" altLang="zh-CN" dirty="0" smtClean="0"/>
              <a:t>0.02</a:t>
            </a:r>
            <a:r>
              <a:rPr lang="zh-CN" altLang="en-US" dirty="0" smtClean="0"/>
              <a:t>秒）</a:t>
            </a:r>
            <a:endParaRPr lang="en-US" altLang="zh-CN" dirty="0" smtClean="0">
              <a:solidFill>
                <a:schemeClr val="tx1"/>
              </a:solidFill>
            </a:endParaRPr>
          </a:p>
          <a:p>
            <a:pPr lvl="1">
              <a:lnSpc>
                <a:spcPct val="170000"/>
              </a:lnSpc>
            </a:pPr>
            <a:r>
              <a:rPr lang="zh-CN" altLang="en-US" dirty="0" smtClean="0"/>
              <a:t>帧周期：    </a:t>
            </a:r>
            <a:r>
              <a:rPr lang="en-US" altLang="zh-CN" dirty="0" smtClean="0">
                <a:solidFill>
                  <a:schemeClr val="tx1"/>
                </a:solidFill>
              </a:rPr>
              <a:t>30s</a:t>
            </a:r>
          </a:p>
        </p:txBody>
      </p:sp>
    </p:spTree>
    <p:extLst>
      <p:ext uri="{BB962C8B-B14F-4D97-AF65-F5344CB8AC3E}">
        <p14:creationId xmlns:p14="http://schemas.microsoft.com/office/powerpoint/2010/main" val="28730158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问题：</a:t>
            </a:r>
            <a:r>
              <a:rPr lang="en-US" altLang="zh-CN" sz="3600" dirty="0" smtClean="0"/>
              <a:t>GPS</a:t>
            </a:r>
            <a:r>
              <a:rPr lang="zh-CN" altLang="en-US" sz="3600" dirty="0" smtClean="0"/>
              <a:t>信号实现了多少倍的扩频？</a:t>
            </a:r>
            <a:endParaRPr lang="zh-CN" altLang="en-US" sz="3600" dirty="0"/>
          </a:p>
        </p:txBody>
      </p:sp>
      <p:sp>
        <p:nvSpPr>
          <p:cNvPr id="3" name="内容占位符 2"/>
          <p:cNvSpPr>
            <a:spLocks noGrp="1"/>
          </p:cNvSpPr>
          <p:nvPr>
            <p:ph idx="1"/>
          </p:nvPr>
        </p:nvSpPr>
        <p:spPr/>
        <p:txBody>
          <a:bodyPr>
            <a:normAutofit fontScale="77500" lnSpcReduction="20000"/>
          </a:bodyPr>
          <a:lstStyle/>
          <a:p>
            <a:r>
              <a:rPr lang="zh-CN" altLang="en-US" dirty="0" smtClean="0"/>
              <a:t>导航电文</a:t>
            </a:r>
            <a:endParaRPr lang="en-US" altLang="zh-CN" dirty="0" smtClean="0"/>
          </a:p>
          <a:p>
            <a:pPr lvl="1"/>
            <a:r>
              <a:rPr lang="en-US" altLang="zh-CN" dirty="0" smtClean="0"/>
              <a:t>1</a:t>
            </a:r>
            <a:r>
              <a:rPr lang="zh-CN" altLang="en-US" dirty="0" smtClean="0"/>
              <a:t>个码元传输时间为：</a:t>
            </a:r>
            <a:r>
              <a:rPr lang="en-US" altLang="zh-CN" dirty="0" smtClean="0"/>
              <a:t>0.02s</a:t>
            </a:r>
          </a:p>
          <a:p>
            <a:r>
              <a:rPr lang="en-US" altLang="zh-CN" dirty="0" smtClean="0"/>
              <a:t>C/A</a:t>
            </a:r>
            <a:r>
              <a:rPr lang="zh-CN" altLang="en-US" dirty="0" smtClean="0"/>
              <a:t>码</a:t>
            </a:r>
            <a:endParaRPr lang="en-US" altLang="zh-CN" dirty="0" smtClean="0"/>
          </a:p>
          <a:p>
            <a:pPr lvl="1"/>
            <a:r>
              <a:rPr lang="zh-CN" altLang="en-US" dirty="0">
                <a:sym typeface="Symbol" pitchFamily="18" charset="2"/>
              </a:rPr>
              <a:t>码周期</a:t>
            </a:r>
            <a:r>
              <a:rPr lang="zh-CN" altLang="en-US" dirty="0" smtClean="0">
                <a:sym typeface="Symbol" pitchFamily="18" charset="2"/>
              </a:rPr>
              <a:t>为</a:t>
            </a:r>
            <a:r>
              <a:rPr lang="en-US" altLang="zh-CN" dirty="0" smtClean="0"/>
              <a:t>1ms</a:t>
            </a:r>
            <a:r>
              <a:rPr lang="zh-CN" altLang="en-US" dirty="0" smtClean="0"/>
              <a:t>，码长</a:t>
            </a:r>
            <a:r>
              <a:rPr lang="en-US" altLang="zh-CN" dirty="0" smtClean="0"/>
              <a:t>1023</a:t>
            </a:r>
          </a:p>
          <a:p>
            <a:pPr lvl="1"/>
            <a:r>
              <a:rPr lang="zh-CN" altLang="en-US" dirty="0"/>
              <a:t>扩</a:t>
            </a:r>
            <a:r>
              <a:rPr lang="zh-CN" altLang="en-US" dirty="0" smtClean="0"/>
              <a:t>频倍数</a:t>
            </a:r>
            <a:r>
              <a:rPr lang="en-US" altLang="zh-CN" dirty="0" smtClean="0"/>
              <a:t>=0.02</a:t>
            </a:r>
            <a:r>
              <a:rPr lang="zh-CN" altLang="en-US" dirty="0" smtClean="0"/>
              <a:t>*</a:t>
            </a:r>
            <a:r>
              <a:rPr lang="en-US" altLang="zh-CN" dirty="0" smtClean="0"/>
              <a:t>1000*1023=20460</a:t>
            </a:r>
          </a:p>
          <a:p>
            <a:r>
              <a:rPr lang="en-US" altLang="zh-CN" dirty="0" smtClean="0"/>
              <a:t>P</a:t>
            </a:r>
            <a:r>
              <a:rPr lang="zh-CN" altLang="en-US" dirty="0" smtClean="0"/>
              <a:t>码</a:t>
            </a:r>
            <a:endParaRPr lang="en-US" altLang="zh-CN" dirty="0" smtClean="0"/>
          </a:p>
          <a:p>
            <a:pPr lvl="1"/>
            <a:r>
              <a:rPr lang="zh-CN" altLang="en-US" dirty="0" smtClean="0"/>
              <a:t>码速率是</a:t>
            </a:r>
            <a:r>
              <a:rPr lang="en-US" altLang="zh-CN" dirty="0" smtClean="0"/>
              <a:t>C/A</a:t>
            </a:r>
            <a:r>
              <a:rPr lang="zh-CN" altLang="en-US" dirty="0" smtClean="0"/>
              <a:t>码的</a:t>
            </a:r>
            <a:r>
              <a:rPr lang="en-US" altLang="zh-CN" dirty="0" smtClean="0"/>
              <a:t>10</a:t>
            </a:r>
            <a:r>
              <a:rPr lang="zh-CN" altLang="en-US" dirty="0" smtClean="0"/>
              <a:t>倍</a:t>
            </a:r>
            <a:endParaRPr lang="en-US" altLang="zh-CN" dirty="0" smtClean="0"/>
          </a:p>
          <a:p>
            <a:pPr lvl="1"/>
            <a:r>
              <a:rPr lang="zh-CN" altLang="en-US" dirty="0"/>
              <a:t>扩</a:t>
            </a:r>
            <a:r>
              <a:rPr lang="zh-CN" altLang="en-US" dirty="0" smtClean="0"/>
              <a:t>频倍数</a:t>
            </a:r>
            <a:r>
              <a:rPr lang="en-US" altLang="zh-CN" dirty="0" smtClean="0"/>
              <a:t>=20460</a:t>
            </a:r>
            <a:r>
              <a:rPr lang="zh-CN" altLang="en-US" dirty="0" smtClean="0"/>
              <a:t>*</a:t>
            </a:r>
            <a:r>
              <a:rPr lang="en-US" altLang="zh-CN" dirty="0" smtClean="0"/>
              <a:t>10=204600</a:t>
            </a:r>
            <a:endParaRPr lang="zh-CN" altLang="en-US" dirty="0"/>
          </a:p>
        </p:txBody>
      </p:sp>
    </p:spTree>
    <p:extLst>
      <p:ext uri="{BB962C8B-B14F-4D97-AF65-F5344CB8AC3E}">
        <p14:creationId xmlns:p14="http://schemas.microsoft.com/office/powerpoint/2010/main" val="390864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6" dur="500"/>
                                        <p:tgtEl>
                                          <p:spTgt spid="3">
                                            <p:txEl>
                                              <p:pRg st="5" end="5"/>
                                            </p:tx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9" dur="500"/>
                                        <p:tgtEl>
                                          <p:spTgt spid="3">
                                            <p:txEl>
                                              <p:pRg st="6" end="6"/>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帧的组成</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170000"/>
              </a:lnSpc>
            </a:pPr>
            <a:r>
              <a:rPr lang="zh-CN" altLang="en-US" dirty="0">
                <a:solidFill>
                  <a:schemeClr val="tx1"/>
                </a:solidFill>
              </a:rPr>
              <a:t>每帧导航电文含</a:t>
            </a:r>
            <a:r>
              <a:rPr lang="en-US" altLang="zh-CN" dirty="0">
                <a:solidFill>
                  <a:schemeClr val="tx1"/>
                </a:solidFill>
              </a:rPr>
              <a:t>5</a:t>
            </a:r>
            <a:r>
              <a:rPr lang="zh-CN" altLang="en-US" dirty="0">
                <a:solidFill>
                  <a:schemeClr val="tx1"/>
                </a:solidFill>
              </a:rPr>
              <a:t>个子</a:t>
            </a:r>
            <a:r>
              <a:rPr lang="zh-CN" altLang="en-US" dirty="0" smtClean="0">
                <a:solidFill>
                  <a:schemeClr val="tx1"/>
                </a:solidFill>
              </a:rPr>
              <a:t>帧</a:t>
            </a:r>
            <a:endParaRPr lang="en-US" altLang="zh-CN" dirty="0" smtClean="0">
              <a:solidFill>
                <a:schemeClr val="tx1"/>
              </a:solidFill>
            </a:endParaRPr>
          </a:p>
          <a:p>
            <a:pPr lvl="1">
              <a:lnSpc>
                <a:spcPct val="170000"/>
              </a:lnSpc>
            </a:pPr>
            <a:r>
              <a:rPr lang="zh-CN" altLang="en-US" dirty="0" smtClean="0">
                <a:solidFill>
                  <a:schemeClr val="tx1"/>
                </a:solidFill>
              </a:rPr>
              <a:t>子帧容量：</a:t>
            </a:r>
            <a:r>
              <a:rPr lang="en-US" altLang="zh-CN" dirty="0" smtClean="0">
                <a:solidFill>
                  <a:schemeClr val="tx1"/>
                </a:solidFill>
              </a:rPr>
              <a:t>10</a:t>
            </a:r>
            <a:r>
              <a:rPr lang="zh-CN" altLang="en-US" dirty="0">
                <a:solidFill>
                  <a:schemeClr val="tx1"/>
                </a:solidFill>
              </a:rPr>
              <a:t>个</a:t>
            </a:r>
            <a:r>
              <a:rPr lang="zh-CN" altLang="en-US" dirty="0" smtClean="0">
                <a:solidFill>
                  <a:schemeClr val="tx1"/>
                </a:solidFill>
              </a:rPr>
              <a:t>字，每个</a:t>
            </a:r>
            <a:r>
              <a:rPr lang="zh-CN" altLang="en-US" dirty="0">
                <a:solidFill>
                  <a:schemeClr val="tx1"/>
                </a:solidFill>
              </a:rPr>
              <a:t>字</a:t>
            </a:r>
            <a:r>
              <a:rPr lang="en-US" altLang="zh-CN" dirty="0">
                <a:solidFill>
                  <a:schemeClr val="tx1"/>
                </a:solidFill>
              </a:rPr>
              <a:t>30</a:t>
            </a:r>
            <a:r>
              <a:rPr lang="zh-CN" altLang="en-US" dirty="0" smtClean="0">
                <a:solidFill>
                  <a:schemeClr val="tx1"/>
                </a:solidFill>
              </a:rPr>
              <a:t>比特，共</a:t>
            </a:r>
            <a:r>
              <a:rPr lang="en-US" altLang="zh-CN" dirty="0" smtClean="0">
                <a:solidFill>
                  <a:schemeClr val="tx1"/>
                </a:solidFill>
              </a:rPr>
              <a:t>300bit</a:t>
            </a:r>
          </a:p>
          <a:p>
            <a:pPr lvl="1">
              <a:lnSpc>
                <a:spcPct val="170000"/>
              </a:lnSpc>
            </a:pPr>
            <a:r>
              <a:rPr lang="zh-CN" altLang="en-US" dirty="0"/>
              <a:t>子</a:t>
            </a:r>
            <a:r>
              <a:rPr lang="zh-CN" altLang="en-US" dirty="0" smtClean="0"/>
              <a:t>帧周期：</a:t>
            </a:r>
            <a:r>
              <a:rPr lang="en-US" altLang="zh-CN" dirty="0" smtClean="0">
                <a:solidFill>
                  <a:schemeClr val="tx1"/>
                </a:solidFill>
              </a:rPr>
              <a:t>6s</a:t>
            </a:r>
            <a:endParaRPr lang="en-US" altLang="zh-CN" dirty="0">
              <a:solidFill>
                <a:schemeClr val="tx1"/>
              </a:solidFill>
            </a:endParaRPr>
          </a:p>
          <a:p>
            <a:pPr>
              <a:lnSpc>
                <a:spcPct val="170000"/>
              </a:lnSpc>
            </a:pPr>
            <a:r>
              <a:rPr lang="zh-CN" altLang="en-US" dirty="0">
                <a:solidFill>
                  <a:schemeClr val="tx1"/>
                </a:solidFill>
              </a:rPr>
              <a:t>子</a:t>
            </a:r>
            <a:r>
              <a:rPr lang="zh-CN" altLang="en-US" dirty="0" smtClean="0">
                <a:solidFill>
                  <a:schemeClr val="tx1"/>
                </a:solidFill>
              </a:rPr>
              <a:t>帧用途：</a:t>
            </a:r>
            <a:endParaRPr lang="en-US" altLang="zh-CN" dirty="0" smtClean="0">
              <a:solidFill>
                <a:schemeClr val="tx1"/>
              </a:solidFill>
            </a:endParaRPr>
          </a:p>
          <a:p>
            <a:pPr lvl="1">
              <a:lnSpc>
                <a:spcPct val="170000"/>
              </a:lnSpc>
            </a:pPr>
            <a:r>
              <a:rPr lang="zh-CN" altLang="en-US" dirty="0" smtClean="0">
                <a:solidFill>
                  <a:srgbClr val="0000CC"/>
                </a:solidFill>
              </a:rPr>
              <a:t>子</a:t>
            </a:r>
            <a:r>
              <a:rPr lang="zh-CN" altLang="en-US" dirty="0">
                <a:solidFill>
                  <a:srgbClr val="0000CC"/>
                </a:solidFill>
              </a:rPr>
              <a:t>帧</a:t>
            </a:r>
            <a:r>
              <a:rPr lang="en-US" altLang="zh-CN" dirty="0">
                <a:solidFill>
                  <a:srgbClr val="0000CC"/>
                </a:solidFill>
              </a:rPr>
              <a:t>1</a:t>
            </a:r>
            <a:r>
              <a:rPr lang="zh-CN" altLang="en-US" dirty="0">
                <a:solidFill>
                  <a:srgbClr val="0000CC"/>
                </a:solidFill>
              </a:rPr>
              <a:t>、</a:t>
            </a:r>
            <a:r>
              <a:rPr lang="en-US" altLang="zh-CN" dirty="0">
                <a:solidFill>
                  <a:srgbClr val="0000CC"/>
                </a:solidFill>
              </a:rPr>
              <a:t>2</a:t>
            </a:r>
            <a:r>
              <a:rPr lang="zh-CN" altLang="en-US" dirty="0">
                <a:solidFill>
                  <a:srgbClr val="0000CC"/>
                </a:solidFill>
              </a:rPr>
              <a:t>、</a:t>
            </a:r>
            <a:r>
              <a:rPr lang="en-US" altLang="zh-CN" dirty="0" smtClean="0">
                <a:solidFill>
                  <a:srgbClr val="0000CC"/>
                </a:solidFill>
              </a:rPr>
              <a:t>3</a:t>
            </a:r>
            <a:r>
              <a:rPr lang="zh-CN" altLang="en-US" dirty="0" smtClean="0">
                <a:solidFill>
                  <a:srgbClr val="0000CC"/>
                </a:solidFill>
              </a:rPr>
              <a:t>：</a:t>
            </a:r>
            <a:r>
              <a:rPr lang="zh-CN" altLang="en-US" dirty="0" smtClean="0">
                <a:solidFill>
                  <a:schemeClr val="tx1"/>
                </a:solidFill>
              </a:rPr>
              <a:t>该卫星</a:t>
            </a:r>
            <a:r>
              <a:rPr lang="zh-CN" altLang="en-US" dirty="0"/>
              <a:t>星历</a:t>
            </a:r>
            <a:r>
              <a:rPr lang="zh-CN" altLang="en-US" dirty="0" smtClean="0"/>
              <a:t>、工作状态、卫星时间、时钟修正参数、</a:t>
            </a:r>
            <a:r>
              <a:rPr lang="zh-CN" altLang="en-US" dirty="0"/>
              <a:t>轨道摄动改正、大气折射改正等导航</a:t>
            </a:r>
            <a:r>
              <a:rPr lang="zh-CN" altLang="en-US" dirty="0" smtClean="0"/>
              <a:t>信息，</a:t>
            </a:r>
            <a:r>
              <a:rPr lang="zh-CN" altLang="en-US" dirty="0" smtClean="0">
                <a:solidFill>
                  <a:schemeClr val="tx1"/>
                </a:solidFill>
              </a:rPr>
              <a:t>每小时</a:t>
            </a:r>
            <a:r>
              <a:rPr lang="zh-CN" altLang="en-US" dirty="0">
                <a:solidFill>
                  <a:schemeClr val="tx1"/>
                </a:solidFill>
              </a:rPr>
              <a:t>更新一次</a:t>
            </a:r>
            <a:r>
              <a:rPr lang="zh-CN" altLang="en-US" dirty="0" smtClean="0">
                <a:solidFill>
                  <a:schemeClr val="tx1"/>
                </a:solidFill>
              </a:rPr>
              <a:t>，</a:t>
            </a:r>
            <a:endParaRPr lang="en-US" altLang="zh-CN" dirty="0" smtClean="0">
              <a:solidFill>
                <a:schemeClr val="tx1"/>
              </a:solidFill>
            </a:endParaRPr>
          </a:p>
          <a:p>
            <a:pPr lvl="1">
              <a:lnSpc>
                <a:spcPct val="170000"/>
              </a:lnSpc>
            </a:pPr>
            <a:r>
              <a:rPr lang="zh-CN" altLang="en-US" dirty="0">
                <a:solidFill>
                  <a:srgbClr val="0000CC"/>
                </a:solidFill>
              </a:rPr>
              <a:t>子帧</a:t>
            </a:r>
            <a:r>
              <a:rPr lang="en-US" altLang="zh-CN" dirty="0">
                <a:solidFill>
                  <a:srgbClr val="0000CC"/>
                </a:solidFill>
              </a:rPr>
              <a:t>4</a:t>
            </a:r>
            <a:r>
              <a:rPr lang="zh-CN" altLang="en-US" dirty="0">
                <a:solidFill>
                  <a:srgbClr val="0000CC"/>
                </a:solidFill>
              </a:rPr>
              <a:t>、</a:t>
            </a:r>
            <a:r>
              <a:rPr lang="en-US" altLang="zh-CN" dirty="0" smtClean="0">
                <a:solidFill>
                  <a:srgbClr val="0000CC"/>
                </a:solidFill>
              </a:rPr>
              <a:t>5</a:t>
            </a:r>
            <a:r>
              <a:rPr lang="zh-CN" altLang="en-US" dirty="0" smtClean="0">
                <a:solidFill>
                  <a:srgbClr val="0000CC"/>
                </a:solidFill>
              </a:rPr>
              <a:t>：</a:t>
            </a:r>
            <a:r>
              <a:rPr lang="zh-CN" altLang="en-US" dirty="0" smtClean="0"/>
              <a:t>所有卫星的历书信息，连续</a:t>
            </a:r>
            <a:r>
              <a:rPr lang="en-US" altLang="zh-CN" dirty="0" smtClean="0"/>
              <a:t>25</a:t>
            </a:r>
            <a:r>
              <a:rPr lang="zh-CN" altLang="en-US" dirty="0" smtClean="0"/>
              <a:t>帧的</a:t>
            </a:r>
            <a:r>
              <a:rPr lang="en-US" altLang="zh-CN" dirty="0" smtClean="0"/>
              <a:t>4</a:t>
            </a:r>
            <a:r>
              <a:rPr lang="zh-CN" altLang="en-US" dirty="0" smtClean="0"/>
              <a:t>、</a:t>
            </a:r>
            <a:r>
              <a:rPr lang="en-US" altLang="zh-CN" dirty="0" smtClean="0"/>
              <a:t>5</a:t>
            </a:r>
            <a:r>
              <a:rPr lang="zh-CN" altLang="en-US" dirty="0" smtClean="0"/>
              <a:t>子帧拼接形成，</a:t>
            </a:r>
            <a:r>
              <a:rPr lang="zh-CN" altLang="en-US" dirty="0" smtClean="0">
                <a:solidFill>
                  <a:schemeClr val="tx1"/>
                </a:solidFill>
              </a:rPr>
              <a:t>仅当地面站给</a:t>
            </a:r>
            <a:r>
              <a:rPr lang="zh-CN" altLang="en-US" dirty="0">
                <a:solidFill>
                  <a:schemeClr val="tx1"/>
                </a:solidFill>
              </a:rPr>
              <a:t>卫星注入新的导航电文后才得以更新。</a:t>
            </a:r>
          </a:p>
          <a:p>
            <a:endParaRPr lang="zh-CN" altLang="en-US" dirty="0"/>
          </a:p>
        </p:txBody>
      </p:sp>
    </p:spTree>
    <p:extLst>
      <p:ext uri="{BB962C8B-B14F-4D97-AF65-F5344CB8AC3E}">
        <p14:creationId xmlns:p14="http://schemas.microsoft.com/office/powerpoint/2010/main" val="9910541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页脚占位符 4"/>
          <p:cNvSpPr>
            <a:spLocks noGrp="1"/>
          </p:cNvSpPr>
          <p:nvPr>
            <p:ph type="ftr" sz="quarter" idx="11"/>
          </p:nvPr>
        </p:nvSpPr>
        <p:spPr/>
        <p:txBody>
          <a:bodyPr/>
          <a:lstStyle/>
          <a:p>
            <a:endParaRPr lang="en-US" altLang="zh-CN" dirty="0"/>
          </a:p>
        </p:txBody>
      </p:sp>
      <p:sp>
        <p:nvSpPr>
          <p:cNvPr id="41987" name="Rectangle 3"/>
          <p:cNvSpPr>
            <a:spLocks noGrp="1" noChangeArrowheads="1"/>
          </p:cNvSpPr>
          <p:nvPr>
            <p:ph type="body" idx="1"/>
          </p:nvPr>
        </p:nvSpPr>
        <p:spPr>
          <a:xfrm>
            <a:off x="914400" y="620688"/>
            <a:ext cx="2971800" cy="457200"/>
          </a:xfrm>
        </p:spPr>
        <p:txBody>
          <a:bodyPr>
            <a:noAutofit/>
          </a:bodyPr>
          <a:lstStyle/>
          <a:p>
            <a:pPr>
              <a:buFont typeface="Wingdings" pitchFamily="2" charset="2"/>
              <a:buNone/>
            </a:pPr>
            <a:r>
              <a:rPr lang="zh-CN" altLang="en-US" sz="2400" dirty="0"/>
              <a:t>导航电文</a:t>
            </a:r>
            <a:r>
              <a:rPr lang="zh-CN" altLang="en-US" sz="2400" dirty="0" smtClean="0"/>
              <a:t>的帧格式</a:t>
            </a:r>
            <a:r>
              <a:rPr lang="zh-CN" altLang="en-US" sz="2400" dirty="0"/>
              <a:t>：</a:t>
            </a:r>
          </a:p>
        </p:txBody>
      </p:sp>
      <p:grpSp>
        <p:nvGrpSpPr>
          <p:cNvPr id="42134" name="Group 150"/>
          <p:cNvGrpSpPr>
            <a:grpSpLocks/>
          </p:cNvGrpSpPr>
          <p:nvPr/>
        </p:nvGrpSpPr>
        <p:grpSpPr bwMode="auto">
          <a:xfrm>
            <a:off x="457200" y="1828800"/>
            <a:ext cx="7467600" cy="3963988"/>
            <a:chOff x="192" y="672"/>
            <a:chExt cx="4896" cy="2984"/>
          </a:xfrm>
        </p:grpSpPr>
        <p:grpSp>
          <p:nvGrpSpPr>
            <p:cNvPr id="42128" name="Group 144"/>
            <p:cNvGrpSpPr>
              <a:grpSpLocks/>
            </p:cNvGrpSpPr>
            <p:nvPr/>
          </p:nvGrpSpPr>
          <p:grpSpPr bwMode="auto">
            <a:xfrm>
              <a:off x="1056" y="672"/>
              <a:ext cx="4032" cy="2984"/>
              <a:chOff x="672" y="672"/>
              <a:chExt cx="4032" cy="2984"/>
            </a:xfrm>
          </p:grpSpPr>
          <p:sp>
            <p:nvSpPr>
              <p:cNvPr id="41988" name="Rectangle 4"/>
              <p:cNvSpPr>
                <a:spLocks noChangeArrowheads="1"/>
              </p:cNvSpPr>
              <p:nvPr/>
            </p:nvSpPr>
            <p:spPr bwMode="auto">
              <a:xfrm>
                <a:off x="864"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89" name="Rectangle 5"/>
              <p:cNvSpPr>
                <a:spLocks noChangeArrowheads="1"/>
              </p:cNvSpPr>
              <p:nvPr/>
            </p:nvSpPr>
            <p:spPr bwMode="auto">
              <a:xfrm>
                <a:off x="1536"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2020" name="Group 36"/>
              <p:cNvGrpSpPr>
                <a:grpSpLocks/>
              </p:cNvGrpSpPr>
              <p:nvPr/>
            </p:nvGrpSpPr>
            <p:grpSpPr bwMode="auto">
              <a:xfrm>
                <a:off x="2880" y="1104"/>
                <a:ext cx="1344" cy="384"/>
                <a:chOff x="2880" y="1104"/>
                <a:chExt cx="1344" cy="384"/>
              </a:xfrm>
            </p:grpSpPr>
            <p:sp>
              <p:nvSpPr>
                <p:cNvPr id="41993" name="Rectangle 9"/>
                <p:cNvSpPr>
                  <a:spLocks noChangeArrowheads="1"/>
                </p:cNvSpPr>
                <p:nvPr/>
              </p:nvSpPr>
              <p:spPr bwMode="auto">
                <a:xfrm>
                  <a:off x="3552"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4" name="Rectangle 10"/>
                <p:cNvSpPr>
                  <a:spLocks noChangeArrowheads="1"/>
                </p:cNvSpPr>
                <p:nvPr/>
              </p:nvSpPr>
              <p:spPr bwMode="auto">
                <a:xfrm>
                  <a:off x="2880"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995" name="Rectangle 11"/>
              <p:cNvSpPr>
                <a:spLocks noChangeArrowheads="1"/>
              </p:cNvSpPr>
              <p:nvPr/>
            </p:nvSpPr>
            <p:spPr bwMode="auto">
              <a:xfrm>
                <a:off x="2208"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2021" name="Group 37"/>
              <p:cNvGrpSpPr>
                <a:grpSpLocks/>
              </p:cNvGrpSpPr>
              <p:nvPr/>
            </p:nvGrpSpPr>
            <p:grpSpPr bwMode="auto">
              <a:xfrm>
                <a:off x="2928" y="1152"/>
                <a:ext cx="1344" cy="384"/>
                <a:chOff x="2880" y="1104"/>
                <a:chExt cx="1344" cy="384"/>
              </a:xfrm>
            </p:grpSpPr>
            <p:sp>
              <p:nvSpPr>
                <p:cNvPr id="42022" name="Rectangle 38"/>
                <p:cNvSpPr>
                  <a:spLocks noChangeArrowheads="1"/>
                </p:cNvSpPr>
                <p:nvPr/>
              </p:nvSpPr>
              <p:spPr bwMode="auto">
                <a:xfrm>
                  <a:off x="3552"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3" name="Rectangle 39"/>
                <p:cNvSpPr>
                  <a:spLocks noChangeArrowheads="1"/>
                </p:cNvSpPr>
                <p:nvPr/>
              </p:nvSpPr>
              <p:spPr bwMode="auto">
                <a:xfrm>
                  <a:off x="2880"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2024" name="Group 40"/>
              <p:cNvGrpSpPr>
                <a:grpSpLocks/>
              </p:cNvGrpSpPr>
              <p:nvPr/>
            </p:nvGrpSpPr>
            <p:grpSpPr bwMode="auto">
              <a:xfrm>
                <a:off x="2976" y="1200"/>
                <a:ext cx="1344" cy="384"/>
                <a:chOff x="2880" y="1104"/>
                <a:chExt cx="1344" cy="384"/>
              </a:xfrm>
            </p:grpSpPr>
            <p:sp>
              <p:nvSpPr>
                <p:cNvPr id="42025" name="Rectangle 41"/>
                <p:cNvSpPr>
                  <a:spLocks noChangeArrowheads="1"/>
                </p:cNvSpPr>
                <p:nvPr/>
              </p:nvSpPr>
              <p:spPr bwMode="auto">
                <a:xfrm>
                  <a:off x="3552"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6" name="Rectangle 42"/>
                <p:cNvSpPr>
                  <a:spLocks noChangeArrowheads="1"/>
                </p:cNvSpPr>
                <p:nvPr/>
              </p:nvSpPr>
              <p:spPr bwMode="auto">
                <a:xfrm>
                  <a:off x="2880"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2027" name="Group 43"/>
              <p:cNvGrpSpPr>
                <a:grpSpLocks/>
              </p:cNvGrpSpPr>
              <p:nvPr/>
            </p:nvGrpSpPr>
            <p:grpSpPr bwMode="auto">
              <a:xfrm>
                <a:off x="3024" y="1248"/>
                <a:ext cx="1344" cy="384"/>
                <a:chOff x="2880" y="1104"/>
                <a:chExt cx="1344" cy="384"/>
              </a:xfrm>
            </p:grpSpPr>
            <p:sp>
              <p:nvSpPr>
                <p:cNvPr id="42028" name="Rectangle 44"/>
                <p:cNvSpPr>
                  <a:spLocks noChangeArrowheads="1"/>
                </p:cNvSpPr>
                <p:nvPr/>
              </p:nvSpPr>
              <p:spPr bwMode="auto">
                <a:xfrm>
                  <a:off x="3552"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9" name="Rectangle 45"/>
                <p:cNvSpPr>
                  <a:spLocks noChangeArrowheads="1"/>
                </p:cNvSpPr>
                <p:nvPr/>
              </p:nvSpPr>
              <p:spPr bwMode="auto">
                <a:xfrm>
                  <a:off x="2880"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2030" name="Group 46"/>
              <p:cNvGrpSpPr>
                <a:grpSpLocks/>
              </p:cNvGrpSpPr>
              <p:nvPr/>
            </p:nvGrpSpPr>
            <p:grpSpPr bwMode="auto">
              <a:xfrm>
                <a:off x="3072" y="1296"/>
                <a:ext cx="1344" cy="384"/>
                <a:chOff x="2880" y="1104"/>
                <a:chExt cx="1344" cy="384"/>
              </a:xfrm>
            </p:grpSpPr>
            <p:sp>
              <p:nvSpPr>
                <p:cNvPr id="42031" name="Rectangle 47"/>
                <p:cNvSpPr>
                  <a:spLocks noChangeArrowheads="1"/>
                </p:cNvSpPr>
                <p:nvPr/>
              </p:nvSpPr>
              <p:spPr bwMode="auto">
                <a:xfrm>
                  <a:off x="3552"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32" name="Rectangle 48"/>
                <p:cNvSpPr>
                  <a:spLocks noChangeArrowheads="1"/>
                </p:cNvSpPr>
                <p:nvPr/>
              </p:nvSpPr>
              <p:spPr bwMode="auto">
                <a:xfrm>
                  <a:off x="2880"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2033" name="Group 49"/>
              <p:cNvGrpSpPr>
                <a:grpSpLocks/>
              </p:cNvGrpSpPr>
              <p:nvPr/>
            </p:nvGrpSpPr>
            <p:grpSpPr bwMode="auto">
              <a:xfrm>
                <a:off x="3120" y="1344"/>
                <a:ext cx="1344" cy="384"/>
                <a:chOff x="2880" y="1104"/>
                <a:chExt cx="1344" cy="384"/>
              </a:xfrm>
            </p:grpSpPr>
            <p:sp>
              <p:nvSpPr>
                <p:cNvPr id="42034" name="Rectangle 50"/>
                <p:cNvSpPr>
                  <a:spLocks noChangeArrowheads="1"/>
                </p:cNvSpPr>
                <p:nvPr/>
              </p:nvSpPr>
              <p:spPr bwMode="auto">
                <a:xfrm>
                  <a:off x="3552"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35" name="Rectangle 51"/>
                <p:cNvSpPr>
                  <a:spLocks noChangeArrowheads="1"/>
                </p:cNvSpPr>
                <p:nvPr/>
              </p:nvSpPr>
              <p:spPr bwMode="auto">
                <a:xfrm>
                  <a:off x="2880"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2036" name="Group 52"/>
              <p:cNvGrpSpPr>
                <a:grpSpLocks/>
              </p:cNvGrpSpPr>
              <p:nvPr/>
            </p:nvGrpSpPr>
            <p:grpSpPr bwMode="auto">
              <a:xfrm>
                <a:off x="3168" y="1392"/>
                <a:ext cx="1344" cy="384"/>
                <a:chOff x="2880" y="1104"/>
                <a:chExt cx="1344" cy="384"/>
              </a:xfrm>
            </p:grpSpPr>
            <p:sp>
              <p:nvSpPr>
                <p:cNvPr id="42037" name="Rectangle 53"/>
                <p:cNvSpPr>
                  <a:spLocks noChangeArrowheads="1"/>
                </p:cNvSpPr>
                <p:nvPr/>
              </p:nvSpPr>
              <p:spPr bwMode="auto">
                <a:xfrm>
                  <a:off x="3552"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38" name="Rectangle 54"/>
                <p:cNvSpPr>
                  <a:spLocks noChangeArrowheads="1"/>
                </p:cNvSpPr>
                <p:nvPr/>
              </p:nvSpPr>
              <p:spPr bwMode="auto">
                <a:xfrm>
                  <a:off x="2880"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2039" name="Group 55"/>
              <p:cNvGrpSpPr>
                <a:grpSpLocks/>
              </p:cNvGrpSpPr>
              <p:nvPr/>
            </p:nvGrpSpPr>
            <p:grpSpPr bwMode="auto">
              <a:xfrm>
                <a:off x="3216" y="1440"/>
                <a:ext cx="1344" cy="384"/>
                <a:chOff x="2880" y="1104"/>
                <a:chExt cx="1344" cy="384"/>
              </a:xfrm>
            </p:grpSpPr>
            <p:sp>
              <p:nvSpPr>
                <p:cNvPr id="42040" name="Rectangle 56"/>
                <p:cNvSpPr>
                  <a:spLocks noChangeArrowheads="1"/>
                </p:cNvSpPr>
                <p:nvPr/>
              </p:nvSpPr>
              <p:spPr bwMode="auto">
                <a:xfrm>
                  <a:off x="3552"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1" name="Rectangle 57"/>
                <p:cNvSpPr>
                  <a:spLocks noChangeArrowheads="1"/>
                </p:cNvSpPr>
                <p:nvPr/>
              </p:nvSpPr>
              <p:spPr bwMode="auto">
                <a:xfrm>
                  <a:off x="2880"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2042" name="Group 58"/>
              <p:cNvGrpSpPr>
                <a:grpSpLocks/>
              </p:cNvGrpSpPr>
              <p:nvPr/>
            </p:nvGrpSpPr>
            <p:grpSpPr bwMode="auto">
              <a:xfrm>
                <a:off x="3264" y="1488"/>
                <a:ext cx="1344" cy="384"/>
                <a:chOff x="2880" y="1104"/>
                <a:chExt cx="1344" cy="384"/>
              </a:xfrm>
            </p:grpSpPr>
            <p:sp>
              <p:nvSpPr>
                <p:cNvPr id="42043" name="Rectangle 59"/>
                <p:cNvSpPr>
                  <a:spLocks noChangeArrowheads="1"/>
                </p:cNvSpPr>
                <p:nvPr/>
              </p:nvSpPr>
              <p:spPr bwMode="auto">
                <a:xfrm>
                  <a:off x="3552"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4" name="Rectangle 60"/>
                <p:cNvSpPr>
                  <a:spLocks noChangeArrowheads="1"/>
                </p:cNvSpPr>
                <p:nvPr/>
              </p:nvSpPr>
              <p:spPr bwMode="auto">
                <a:xfrm>
                  <a:off x="2880"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2045" name="Group 61"/>
              <p:cNvGrpSpPr>
                <a:grpSpLocks/>
              </p:cNvGrpSpPr>
              <p:nvPr/>
            </p:nvGrpSpPr>
            <p:grpSpPr bwMode="auto">
              <a:xfrm>
                <a:off x="3312" y="1536"/>
                <a:ext cx="1344" cy="384"/>
                <a:chOff x="2880" y="1104"/>
                <a:chExt cx="1344" cy="384"/>
              </a:xfrm>
            </p:grpSpPr>
            <p:sp>
              <p:nvSpPr>
                <p:cNvPr id="42046" name="Rectangle 62"/>
                <p:cNvSpPr>
                  <a:spLocks noChangeArrowheads="1"/>
                </p:cNvSpPr>
                <p:nvPr/>
              </p:nvSpPr>
              <p:spPr bwMode="auto">
                <a:xfrm>
                  <a:off x="3552"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7" name="Rectangle 63"/>
                <p:cNvSpPr>
                  <a:spLocks noChangeArrowheads="1"/>
                </p:cNvSpPr>
                <p:nvPr/>
              </p:nvSpPr>
              <p:spPr bwMode="auto">
                <a:xfrm>
                  <a:off x="2880"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2048" name="Group 64"/>
              <p:cNvGrpSpPr>
                <a:grpSpLocks/>
              </p:cNvGrpSpPr>
              <p:nvPr/>
            </p:nvGrpSpPr>
            <p:grpSpPr bwMode="auto">
              <a:xfrm>
                <a:off x="3360" y="1584"/>
                <a:ext cx="1344" cy="384"/>
                <a:chOff x="2880" y="1104"/>
                <a:chExt cx="1344" cy="384"/>
              </a:xfrm>
            </p:grpSpPr>
            <p:sp>
              <p:nvSpPr>
                <p:cNvPr id="42049" name="Rectangle 65"/>
                <p:cNvSpPr>
                  <a:spLocks noChangeArrowheads="1"/>
                </p:cNvSpPr>
                <p:nvPr/>
              </p:nvSpPr>
              <p:spPr bwMode="auto">
                <a:xfrm>
                  <a:off x="3552"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50" name="Rectangle 66"/>
                <p:cNvSpPr>
                  <a:spLocks noChangeArrowheads="1"/>
                </p:cNvSpPr>
                <p:nvPr/>
              </p:nvSpPr>
              <p:spPr bwMode="auto">
                <a:xfrm>
                  <a:off x="2880" y="1104"/>
                  <a:ext cx="67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2051" name="Text Box 67"/>
              <p:cNvSpPr txBox="1">
                <a:spLocks noChangeArrowheads="1"/>
              </p:cNvSpPr>
              <p:nvPr/>
            </p:nvSpPr>
            <p:spPr bwMode="auto">
              <a:xfrm>
                <a:off x="1104" y="1152"/>
                <a:ext cx="192"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1</a:t>
                </a:r>
              </a:p>
            </p:txBody>
          </p:sp>
          <p:sp>
            <p:nvSpPr>
              <p:cNvPr id="42052" name="Text Box 68"/>
              <p:cNvSpPr txBox="1">
                <a:spLocks noChangeArrowheads="1"/>
              </p:cNvSpPr>
              <p:nvPr/>
            </p:nvSpPr>
            <p:spPr bwMode="auto">
              <a:xfrm>
                <a:off x="1776" y="1152"/>
                <a:ext cx="192"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2</a:t>
                </a:r>
              </a:p>
            </p:txBody>
          </p:sp>
          <p:sp>
            <p:nvSpPr>
              <p:cNvPr id="42053" name="Text Box 69"/>
              <p:cNvSpPr txBox="1">
                <a:spLocks noChangeArrowheads="1"/>
              </p:cNvSpPr>
              <p:nvPr/>
            </p:nvSpPr>
            <p:spPr bwMode="auto">
              <a:xfrm>
                <a:off x="2448" y="1152"/>
                <a:ext cx="192"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3</a:t>
                </a:r>
              </a:p>
            </p:txBody>
          </p:sp>
          <p:sp>
            <p:nvSpPr>
              <p:cNvPr id="42054" name="Text Box 70"/>
              <p:cNvSpPr txBox="1">
                <a:spLocks noChangeArrowheads="1"/>
              </p:cNvSpPr>
              <p:nvPr/>
            </p:nvSpPr>
            <p:spPr bwMode="auto">
              <a:xfrm>
                <a:off x="3600" y="1632"/>
                <a:ext cx="192"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4</a:t>
                </a:r>
              </a:p>
            </p:txBody>
          </p:sp>
          <p:sp>
            <p:nvSpPr>
              <p:cNvPr id="42055" name="Text Box 71"/>
              <p:cNvSpPr txBox="1">
                <a:spLocks noChangeArrowheads="1"/>
              </p:cNvSpPr>
              <p:nvPr/>
            </p:nvSpPr>
            <p:spPr bwMode="auto">
              <a:xfrm>
                <a:off x="4368" y="1632"/>
                <a:ext cx="192"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5</a:t>
                </a:r>
              </a:p>
            </p:txBody>
          </p:sp>
          <p:grpSp>
            <p:nvGrpSpPr>
              <p:cNvPr id="42066" name="Group 82"/>
              <p:cNvGrpSpPr>
                <a:grpSpLocks/>
              </p:cNvGrpSpPr>
              <p:nvPr/>
            </p:nvGrpSpPr>
            <p:grpSpPr bwMode="auto">
              <a:xfrm>
                <a:off x="672" y="2335"/>
                <a:ext cx="2976" cy="308"/>
                <a:chOff x="576" y="2591"/>
                <a:chExt cx="2976" cy="308"/>
              </a:xfrm>
            </p:grpSpPr>
            <p:sp>
              <p:nvSpPr>
                <p:cNvPr id="42056" name="Text Box 72"/>
                <p:cNvSpPr txBox="1">
                  <a:spLocks noChangeArrowheads="1"/>
                </p:cNvSpPr>
                <p:nvPr/>
              </p:nvSpPr>
              <p:spPr bwMode="auto">
                <a:xfrm>
                  <a:off x="576" y="2593"/>
                  <a:ext cx="288" cy="3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000"/>
                    <a:t>1</a:t>
                  </a:r>
                </a:p>
              </p:txBody>
            </p:sp>
            <p:sp>
              <p:nvSpPr>
                <p:cNvPr id="42057" name="Text Box 73"/>
                <p:cNvSpPr txBox="1">
                  <a:spLocks noChangeArrowheads="1"/>
                </p:cNvSpPr>
                <p:nvPr/>
              </p:nvSpPr>
              <p:spPr bwMode="auto">
                <a:xfrm>
                  <a:off x="864" y="2593"/>
                  <a:ext cx="287" cy="3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000"/>
                    <a:t>2</a:t>
                  </a:r>
                </a:p>
              </p:txBody>
            </p:sp>
            <p:sp>
              <p:nvSpPr>
                <p:cNvPr id="42058" name="Text Box 74"/>
                <p:cNvSpPr txBox="1">
                  <a:spLocks noChangeArrowheads="1"/>
                </p:cNvSpPr>
                <p:nvPr/>
              </p:nvSpPr>
              <p:spPr bwMode="auto">
                <a:xfrm>
                  <a:off x="1151" y="2593"/>
                  <a:ext cx="289" cy="3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000"/>
                    <a:t>3</a:t>
                  </a:r>
                </a:p>
              </p:txBody>
            </p:sp>
            <p:sp>
              <p:nvSpPr>
                <p:cNvPr id="42059" name="Text Box 75"/>
                <p:cNvSpPr txBox="1">
                  <a:spLocks noChangeArrowheads="1"/>
                </p:cNvSpPr>
                <p:nvPr/>
              </p:nvSpPr>
              <p:spPr bwMode="auto">
                <a:xfrm>
                  <a:off x="1440" y="2593"/>
                  <a:ext cx="289" cy="3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000"/>
                    <a:t>4</a:t>
                  </a:r>
                </a:p>
              </p:txBody>
            </p:sp>
            <p:sp>
              <p:nvSpPr>
                <p:cNvPr id="42060" name="Text Box 76"/>
                <p:cNvSpPr txBox="1">
                  <a:spLocks noChangeArrowheads="1"/>
                </p:cNvSpPr>
                <p:nvPr/>
              </p:nvSpPr>
              <p:spPr bwMode="auto">
                <a:xfrm>
                  <a:off x="1729" y="2593"/>
                  <a:ext cx="287" cy="3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000"/>
                    <a:t>5</a:t>
                  </a:r>
                </a:p>
              </p:txBody>
            </p:sp>
            <p:sp>
              <p:nvSpPr>
                <p:cNvPr id="42061" name="Text Box 77"/>
                <p:cNvSpPr txBox="1">
                  <a:spLocks noChangeArrowheads="1"/>
                </p:cNvSpPr>
                <p:nvPr/>
              </p:nvSpPr>
              <p:spPr bwMode="auto">
                <a:xfrm>
                  <a:off x="2016" y="2593"/>
                  <a:ext cx="288" cy="3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000"/>
                    <a:t>6</a:t>
                  </a:r>
                </a:p>
              </p:txBody>
            </p:sp>
            <p:sp>
              <p:nvSpPr>
                <p:cNvPr id="42062" name="Text Box 78"/>
                <p:cNvSpPr txBox="1">
                  <a:spLocks noChangeArrowheads="1"/>
                </p:cNvSpPr>
                <p:nvPr/>
              </p:nvSpPr>
              <p:spPr bwMode="auto">
                <a:xfrm>
                  <a:off x="2304" y="2593"/>
                  <a:ext cx="288" cy="3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000"/>
                    <a:t>7</a:t>
                  </a:r>
                </a:p>
              </p:txBody>
            </p:sp>
            <p:sp>
              <p:nvSpPr>
                <p:cNvPr id="42063" name="Text Box 79"/>
                <p:cNvSpPr txBox="1">
                  <a:spLocks noChangeArrowheads="1"/>
                </p:cNvSpPr>
                <p:nvPr/>
              </p:nvSpPr>
              <p:spPr bwMode="auto">
                <a:xfrm>
                  <a:off x="2592" y="2593"/>
                  <a:ext cx="288" cy="3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000"/>
                    <a:t>8</a:t>
                  </a:r>
                </a:p>
              </p:txBody>
            </p:sp>
            <p:sp>
              <p:nvSpPr>
                <p:cNvPr id="42064" name="Text Box 80"/>
                <p:cNvSpPr txBox="1">
                  <a:spLocks noChangeArrowheads="1"/>
                </p:cNvSpPr>
                <p:nvPr/>
              </p:nvSpPr>
              <p:spPr bwMode="auto">
                <a:xfrm>
                  <a:off x="2880" y="2593"/>
                  <a:ext cx="289" cy="3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000"/>
                    <a:t>9</a:t>
                  </a:r>
                </a:p>
              </p:txBody>
            </p:sp>
            <p:sp>
              <p:nvSpPr>
                <p:cNvPr id="42065" name="Text Box 81"/>
                <p:cNvSpPr txBox="1">
                  <a:spLocks noChangeArrowheads="1"/>
                </p:cNvSpPr>
                <p:nvPr/>
              </p:nvSpPr>
              <p:spPr bwMode="auto">
                <a:xfrm>
                  <a:off x="3169" y="2591"/>
                  <a:ext cx="383" cy="3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00000"/>
                    </a:lnSpc>
                    <a:spcBef>
                      <a:spcPct val="50000"/>
                    </a:spcBef>
                    <a:buSzTx/>
                    <a:buFontTx/>
                    <a:buNone/>
                  </a:pPr>
                  <a:r>
                    <a:rPr lang="en-US" altLang="zh-CN" sz="2000" dirty="0"/>
                    <a:t>10</a:t>
                  </a:r>
                </a:p>
              </p:txBody>
            </p:sp>
          </p:grpSp>
          <p:sp>
            <p:nvSpPr>
              <p:cNvPr id="42067" name="Line 83"/>
              <p:cNvSpPr>
                <a:spLocks noChangeShapeType="1"/>
              </p:cNvSpPr>
              <p:nvPr/>
            </p:nvSpPr>
            <p:spPr bwMode="auto">
              <a:xfrm flipH="1">
                <a:off x="672" y="1488"/>
                <a:ext cx="864"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68" name="Line 84"/>
              <p:cNvSpPr>
                <a:spLocks noChangeShapeType="1"/>
              </p:cNvSpPr>
              <p:nvPr/>
            </p:nvSpPr>
            <p:spPr bwMode="auto">
              <a:xfrm>
                <a:off x="2208" y="1488"/>
                <a:ext cx="1344"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2081" name="Group 97"/>
              <p:cNvGrpSpPr>
                <a:grpSpLocks/>
              </p:cNvGrpSpPr>
              <p:nvPr/>
            </p:nvGrpSpPr>
            <p:grpSpPr bwMode="auto">
              <a:xfrm>
                <a:off x="912" y="3216"/>
                <a:ext cx="525" cy="48"/>
                <a:chOff x="912" y="3216"/>
                <a:chExt cx="525" cy="48"/>
              </a:xfrm>
            </p:grpSpPr>
            <p:sp>
              <p:nvSpPr>
                <p:cNvPr id="42069" name="Text Box 85"/>
                <p:cNvSpPr txBox="1">
                  <a:spLocks noChangeArrowheads="1"/>
                </p:cNvSpPr>
                <p:nvPr/>
              </p:nvSpPr>
              <p:spPr bwMode="auto">
                <a:xfrm>
                  <a:off x="912"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71" name="Text Box 87"/>
                <p:cNvSpPr txBox="1">
                  <a:spLocks noChangeArrowheads="1"/>
                </p:cNvSpPr>
                <p:nvPr/>
              </p:nvSpPr>
              <p:spPr bwMode="auto">
                <a:xfrm>
                  <a:off x="960"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72" name="Text Box 88"/>
                <p:cNvSpPr txBox="1">
                  <a:spLocks noChangeArrowheads="1"/>
                </p:cNvSpPr>
                <p:nvPr/>
              </p:nvSpPr>
              <p:spPr bwMode="auto">
                <a:xfrm>
                  <a:off x="1008"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73" name="Text Box 89"/>
                <p:cNvSpPr txBox="1">
                  <a:spLocks noChangeArrowheads="1"/>
                </p:cNvSpPr>
                <p:nvPr/>
              </p:nvSpPr>
              <p:spPr bwMode="auto">
                <a:xfrm>
                  <a:off x="1056"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74" name="Text Box 90"/>
                <p:cNvSpPr txBox="1">
                  <a:spLocks noChangeArrowheads="1"/>
                </p:cNvSpPr>
                <p:nvPr/>
              </p:nvSpPr>
              <p:spPr bwMode="auto">
                <a:xfrm>
                  <a:off x="1104"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75" name="Text Box 91"/>
                <p:cNvSpPr txBox="1">
                  <a:spLocks noChangeArrowheads="1"/>
                </p:cNvSpPr>
                <p:nvPr/>
              </p:nvSpPr>
              <p:spPr bwMode="auto">
                <a:xfrm>
                  <a:off x="1152"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76" name="Text Box 92"/>
                <p:cNvSpPr txBox="1">
                  <a:spLocks noChangeArrowheads="1"/>
                </p:cNvSpPr>
                <p:nvPr/>
              </p:nvSpPr>
              <p:spPr bwMode="auto">
                <a:xfrm>
                  <a:off x="1200"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77" name="Text Box 93"/>
                <p:cNvSpPr txBox="1">
                  <a:spLocks noChangeArrowheads="1"/>
                </p:cNvSpPr>
                <p:nvPr/>
              </p:nvSpPr>
              <p:spPr bwMode="auto">
                <a:xfrm>
                  <a:off x="1248"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78" name="Text Box 94"/>
                <p:cNvSpPr txBox="1">
                  <a:spLocks noChangeArrowheads="1"/>
                </p:cNvSpPr>
                <p:nvPr/>
              </p:nvSpPr>
              <p:spPr bwMode="auto">
                <a:xfrm>
                  <a:off x="1296"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79" name="Text Box 95"/>
                <p:cNvSpPr txBox="1">
                  <a:spLocks noChangeArrowheads="1"/>
                </p:cNvSpPr>
                <p:nvPr/>
              </p:nvSpPr>
              <p:spPr bwMode="auto">
                <a:xfrm>
                  <a:off x="1344" y="3219"/>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80" name="Text Box 96"/>
                <p:cNvSpPr txBox="1">
                  <a:spLocks noChangeArrowheads="1"/>
                </p:cNvSpPr>
                <p:nvPr/>
              </p:nvSpPr>
              <p:spPr bwMode="auto">
                <a:xfrm>
                  <a:off x="1392"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grpSp>
          <p:grpSp>
            <p:nvGrpSpPr>
              <p:cNvPr id="42082" name="Group 98"/>
              <p:cNvGrpSpPr>
                <a:grpSpLocks/>
              </p:cNvGrpSpPr>
              <p:nvPr/>
            </p:nvGrpSpPr>
            <p:grpSpPr bwMode="auto">
              <a:xfrm>
                <a:off x="1443" y="3216"/>
                <a:ext cx="525" cy="48"/>
                <a:chOff x="912" y="3216"/>
                <a:chExt cx="525" cy="48"/>
              </a:xfrm>
            </p:grpSpPr>
            <p:sp>
              <p:nvSpPr>
                <p:cNvPr id="42083" name="Text Box 99"/>
                <p:cNvSpPr txBox="1">
                  <a:spLocks noChangeArrowheads="1"/>
                </p:cNvSpPr>
                <p:nvPr/>
              </p:nvSpPr>
              <p:spPr bwMode="auto">
                <a:xfrm>
                  <a:off x="912"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84" name="Text Box 100"/>
                <p:cNvSpPr txBox="1">
                  <a:spLocks noChangeArrowheads="1"/>
                </p:cNvSpPr>
                <p:nvPr/>
              </p:nvSpPr>
              <p:spPr bwMode="auto">
                <a:xfrm>
                  <a:off x="960"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85" name="Text Box 101"/>
                <p:cNvSpPr txBox="1">
                  <a:spLocks noChangeArrowheads="1"/>
                </p:cNvSpPr>
                <p:nvPr/>
              </p:nvSpPr>
              <p:spPr bwMode="auto">
                <a:xfrm>
                  <a:off x="1008"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86" name="Text Box 102"/>
                <p:cNvSpPr txBox="1">
                  <a:spLocks noChangeArrowheads="1"/>
                </p:cNvSpPr>
                <p:nvPr/>
              </p:nvSpPr>
              <p:spPr bwMode="auto">
                <a:xfrm>
                  <a:off x="1056"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87" name="Text Box 103"/>
                <p:cNvSpPr txBox="1">
                  <a:spLocks noChangeArrowheads="1"/>
                </p:cNvSpPr>
                <p:nvPr/>
              </p:nvSpPr>
              <p:spPr bwMode="auto">
                <a:xfrm>
                  <a:off x="1104"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88" name="Text Box 104"/>
                <p:cNvSpPr txBox="1">
                  <a:spLocks noChangeArrowheads="1"/>
                </p:cNvSpPr>
                <p:nvPr/>
              </p:nvSpPr>
              <p:spPr bwMode="auto">
                <a:xfrm>
                  <a:off x="1152"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89" name="Text Box 105"/>
                <p:cNvSpPr txBox="1">
                  <a:spLocks noChangeArrowheads="1"/>
                </p:cNvSpPr>
                <p:nvPr/>
              </p:nvSpPr>
              <p:spPr bwMode="auto">
                <a:xfrm>
                  <a:off x="1200"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90" name="Text Box 106"/>
                <p:cNvSpPr txBox="1">
                  <a:spLocks noChangeArrowheads="1"/>
                </p:cNvSpPr>
                <p:nvPr/>
              </p:nvSpPr>
              <p:spPr bwMode="auto">
                <a:xfrm>
                  <a:off x="1248"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91" name="Text Box 107"/>
                <p:cNvSpPr txBox="1">
                  <a:spLocks noChangeArrowheads="1"/>
                </p:cNvSpPr>
                <p:nvPr/>
              </p:nvSpPr>
              <p:spPr bwMode="auto">
                <a:xfrm>
                  <a:off x="1296"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92" name="Text Box 108"/>
                <p:cNvSpPr txBox="1">
                  <a:spLocks noChangeArrowheads="1"/>
                </p:cNvSpPr>
                <p:nvPr/>
              </p:nvSpPr>
              <p:spPr bwMode="auto">
                <a:xfrm>
                  <a:off x="1344" y="3219"/>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93" name="Text Box 109"/>
                <p:cNvSpPr txBox="1">
                  <a:spLocks noChangeArrowheads="1"/>
                </p:cNvSpPr>
                <p:nvPr/>
              </p:nvSpPr>
              <p:spPr bwMode="auto">
                <a:xfrm>
                  <a:off x="1392"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grpSp>
          <p:grpSp>
            <p:nvGrpSpPr>
              <p:cNvPr id="42094" name="Group 110"/>
              <p:cNvGrpSpPr>
                <a:grpSpLocks/>
              </p:cNvGrpSpPr>
              <p:nvPr/>
            </p:nvGrpSpPr>
            <p:grpSpPr bwMode="auto">
              <a:xfrm>
                <a:off x="1971" y="3216"/>
                <a:ext cx="525" cy="48"/>
                <a:chOff x="912" y="3216"/>
                <a:chExt cx="525" cy="48"/>
              </a:xfrm>
            </p:grpSpPr>
            <p:sp>
              <p:nvSpPr>
                <p:cNvPr id="42095" name="Text Box 111"/>
                <p:cNvSpPr txBox="1">
                  <a:spLocks noChangeArrowheads="1"/>
                </p:cNvSpPr>
                <p:nvPr/>
              </p:nvSpPr>
              <p:spPr bwMode="auto">
                <a:xfrm>
                  <a:off x="912"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96" name="Text Box 112"/>
                <p:cNvSpPr txBox="1">
                  <a:spLocks noChangeArrowheads="1"/>
                </p:cNvSpPr>
                <p:nvPr/>
              </p:nvSpPr>
              <p:spPr bwMode="auto">
                <a:xfrm>
                  <a:off x="960"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97" name="Text Box 113"/>
                <p:cNvSpPr txBox="1">
                  <a:spLocks noChangeArrowheads="1"/>
                </p:cNvSpPr>
                <p:nvPr/>
              </p:nvSpPr>
              <p:spPr bwMode="auto">
                <a:xfrm>
                  <a:off x="1008"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98" name="Text Box 114"/>
                <p:cNvSpPr txBox="1">
                  <a:spLocks noChangeArrowheads="1"/>
                </p:cNvSpPr>
                <p:nvPr/>
              </p:nvSpPr>
              <p:spPr bwMode="auto">
                <a:xfrm>
                  <a:off x="1056"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099" name="Text Box 115"/>
                <p:cNvSpPr txBox="1">
                  <a:spLocks noChangeArrowheads="1"/>
                </p:cNvSpPr>
                <p:nvPr/>
              </p:nvSpPr>
              <p:spPr bwMode="auto">
                <a:xfrm>
                  <a:off x="1104"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100" name="Text Box 116"/>
                <p:cNvSpPr txBox="1">
                  <a:spLocks noChangeArrowheads="1"/>
                </p:cNvSpPr>
                <p:nvPr/>
              </p:nvSpPr>
              <p:spPr bwMode="auto">
                <a:xfrm>
                  <a:off x="1152"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101" name="Text Box 117"/>
                <p:cNvSpPr txBox="1">
                  <a:spLocks noChangeArrowheads="1"/>
                </p:cNvSpPr>
                <p:nvPr/>
              </p:nvSpPr>
              <p:spPr bwMode="auto">
                <a:xfrm>
                  <a:off x="1200"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102" name="Text Box 118"/>
                <p:cNvSpPr txBox="1">
                  <a:spLocks noChangeArrowheads="1"/>
                </p:cNvSpPr>
                <p:nvPr/>
              </p:nvSpPr>
              <p:spPr bwMode="auto">
                <a:xfrm>
                  <a:off x="1248"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103" name="Text Box 119"/>
                <p:cNvSpPr txBox="1">
                  <a:spLocks noChangeArrowheads="1"/>
                </p:cNvSpPr>
                <p:nvPr/>
              </p:nvSpPr>
              <p:spPr bwMode="auto">
                <a:xfrm>
                  <a:off x="1296"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104" name="Text Box 120"/>
                <p:cNvSpPr txBox="1">
                  <a:spLocks noChangeArrowheads="1"/>
                </p:cNvSpPr>
                <p:nvPr/>
              </p:nvSpPr>
              <p:spPr bwMode="auto">
                <a:xfrm>
                  <a:off x="1344" y="3219"/>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sp>
              <p:nvSpPr>
                <p:cNvPr id="42105" name="Text Box 121"/>
                <p:cNvSpPr txBox="1">
                  <a:spLocks noChangeArrowheads="1"/>
                </p:cNvSpPr>
                <p:nvPr/>
              </p:nvSpPr>
              <p:spPr bwMode="auto">
                <a:xfrm>
                  <a:off x="1392" y="3216"/>
                  <a:ext cx="45" cy="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50000"/>
                    </a:spcBef>
                    <a:buSzTx/>
                    <a:buFontTx/>
                    <a:buNone/>
                  </a:pPr>
                  <a:endParaRPr lang="zh-CN" altLang="zh-CN" sz="2400"/>
                </a:p>
              </p:txBody>
            </p:sp>
          </p:grpSp>
          <p:sp>
            <p:nvSpPr>
              <p:cNvPr id="42106" name="Line 122"/>
              <p:cNvSpPr>
                <a:spLocks noChangeShapeType="1"/>
              </p:cNvSpPr>
              <p:nvPr/>
            </p:nvSpPr>
            <p:spPr bwMode="auto">
              <a:xfrm flipH="1">
                <a:off x="912" y="2592"/>
                <a:ext cx="336"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07" name="Line 123"/>
              <p:cNvSpPr>
                <a:spLocks noChangeShapeType="1"/>
              </p:cNvSpPr>
              <p:nvPr/>
            </p:nvSpPr>
            <p:spPr bwMode="auto">
              <a:xfrm>
                <a:off x="1536" y="2592"/>
                <a:ext cx="96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08" name="Line 124"/>
              <p:cNvSpPr>
                <a:spLocks noChangeShapeType="1"/>
              </p:cNvSpPr>
              <p:nvPr/>
            </p:nvSpPr>
            <p:spPr bwMode="auto">
              <a:xfrm>
                <a:off x="864" y="72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09" name="Line 125"/>
              <p:cNvSpPr>
                <a:spLocks noChangeShapeType="1"/>
              </p:cNvSpPr>
              <p:nvPr/>
            </p:nvSpPr>
            <p:spPr bwMode="auto">
              <a:xfrm flipV="1">
                <a:off x="4224" y="72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10" name="Line 126"/>
              <p:cNvSpPr>
                <a:spLocks noChangeShapeType="1"/>
              </p:cNvSpPr>
              <p:nvPr/>
            </p:nvSpPr>
            <p:spPr bwMode="auto">
              <a:xfrm flipH="1">
                <a:off x="864" y="816"/>
                <a:ext cx="1152"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11" name="Line 127"/>
              <p:cNvSpPr>
                <a:spLocks noChangeShapeType="1"/>
              </p:cNvSpPr>
              <p:nvPr/>
            </p:nvSpPr>
            <p:spPr bwMode="auto">
              <a:xfrm>
                <a:off x="2544" y="816"/>
                <a:ext cx="1680"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12" name="Text Box 128"/>
              <p:cNvSpPr txBox="1">
                <a:spLocks noChangeArrowheads="1"/>
              </p:cNvSpPr>
              <p:nvPr/>
            </p:nvSpPr>
            <p:spPr bwMode="auto">
              <a:xfrm>
                <a:off x="2063" y="672"/>
                <a:ext cx="481"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30s</a:t>
                </a:r>
              </a:p>
            </p:txBody>
          </p:sp>
          <p:sp>
            <p:nvSpPr>
              <p:cNvPr id="42113" name="Line 129"/>
              <p:cNvSpPr>
                <a:spLocks noChangeShapeType="1"/>
              </p:cNvSpPr>
              <p:nvPr/>
            </p:nvSpPr>
            <p:spPr bwMode="auto">
              <a:xfrm flipV="1">
                <a:off x="672" y="192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14" name="Line 130"/>
              <p:cNvSpPr>
                <a:spLocks noChangeShapeType="1"/>
              </p:cNvSpPr>
              <p:nvPr/>
            </p:nvSpPr>
            <p:spPr bwMode="auto">
              <a:xfrm flipV="1">
                <a:off x="3552" y="206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15" name="Line 131"/>
              <p:cNvSpPr>
                <a:spLocks noChangeShapeType="1"/>
              </p:cNvSpPr>
              <p:nvPr/>
            </p:nvSpPr>
            <p:spPr bwMode="auto">
              <a:xfrm flipH="1">
                <a:off x="672" y="2112"/>
                <a:ext cx="1008"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16" name="Line 132"/>
              <p:cNvSpPr>
                <a:spLocks noChangeShapeType="1"/>
              </p:cNvSpPr>
              <p:nvPr/>
            </p:nvSpPr>
            <p:spPr bwMode="auto">
              <a:xfrm>
                <a:off x="2256" y="2112"/>
                <a:ext cx="1248"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17" name="Text Box 133"/>
              <p:cNvSpPr txBox="1">
                <a:spLocks noChangeArrowheads="1"/>
              </p:cNvSpPr>
              <p:nvPr/>
            </p:nvSpPr>
            <p:spPr bwMode="auto">
              <a:xfrm>
                <a:off x="1776" y="1967"/>
                <a:ext cx="384"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6s</a:t>
                </a:r>
              </a:p>
            </p:txBody>
          </p:sp>
          <p:sp>
            <p:nvSpPr>
              <p:cNvPr id="42118" name="Line 134"/>
              <p:cNvSpPr>
                <a:spLocks noChangeShapeType="1"/>
              </p:cNvSpPr>
              <p:nvPr/>
            </p:nvSpPr>
            <p:spPr bwMode="auto">
              <a:xfrm>
                <a:off x="1632" y="331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19" name="Line 135"/>
              <p:cNvSpPr>
                <a:spLocks noChangeShapeType="1"/>
              </p:cNvSpPr>
              <p:nvPr/>
            </p:nvSpPr>
            <p:spPr bwMode="auto">
              <a:xfrm>
                <a:off x="1680" y="331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20" name="Line 136"/>
              <p:cNvSpPr>
                <a:spLocks noChangeShapeType="1"/>
              </p:cNvSpPr>
              <p:nvPr/>
            </p:nvSpPr>
            <p:spPr bwMode="auto">
              <a:xfrm>
                <a:off x="1392" y="3456"/>
                <a:ext cx="240"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21" name="Line 137"/>
              <p:cNvSpPr>
                <a:spLocks noChangeShapeType="1"/>
              </p:cNvSpPr>
              <p:nvPr/>
            </p:nvSpPr>
            <p:spPr bwMode="auto">
              <a:xfrm flipH="1">
                <a:off x="1680" y="3456"/>
                <a:ext cx="288"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22" name="Text Box 138"/>
              <p:cNvSpPr txBox="1">
                <a:spLocks noChangeArrowheads="1"/>
              </p:cNvSpPr>
              <p:nvPr/>
            </p:nvSpPr>
            <p:spPr bwMode="auto">
              <a:xfrm>
                <a:off x="1920" y="3312"/>
                <a:ext cx="610"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0.02s</a:t>
                </a:r>
              </a:p>
            </p:txBody>
          </p:sp>
          <p:sp>
            <p:nvSpPr>
              <p:cNvPr id="42123" name="Line 139"/>
              <p:cNvSpPr>
                <a:spLocks noChangeShapeType="1"/>
              </p:cNvSpPr>
              <p:nvPr/>
            </p:nvSpPr>
            <p:spPr bwMode="auto">
              <a:xfrm flipV="1">
                <a:off x="912" y="288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24" name="Line 140"/>
              <p:cNvSpPr>
                <a:spLocks noChangeShapeType="1"/>
              </p:cNvSpPr>
              <p:nvPr/>
            </p:nvSpPr>
            <p:spPr bwMode="auto">
              <a:xfrm flipV="1">
                <a:off x="2496" y="288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25" name="Line 141"/>
              <p:cNvSpPr>
                <a:spLocks noChangeShapeType="1"/>
              </p:cNvSpPr>
              <p:nvPr/>
            </p:nvSpPr>
            <p:spPr bwMode="auto">
              <a:xfrm flipH="1">
                <a:off x="912" y="3024"/>
                <a:ext cx="480"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26" name="Line 142"/>
              <p:cNvSpPr>
                <a:spLocks noChangeShapeType="1"/>
              </p:cNvSpPr>
              <p:nvPr/>
            </p:nvSpPr>
            <p:spPr bwMode="auto">
              <a:xfrm>
                <a:off x="1920" y="3024"/>
                <a:ext cx="576"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27" name="Text Box 143"/>
              <p:cNvSpPr txBox="1">
                <a:spLocks noChangeArrowheads="1"/>
              </p:cNvSpPr>
              <p:nvPr/>
            </p:nvSpPr>
            <p:spPr bwMode="auto">
              <a:xfrm>
                <a:off x="1440" y="2880"/>
                <a:ext cx="480"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0.6s</a:t>
                </a:r>
              </a:p>
            </p:txBody>
          </p:sp>
        </p:grpSp>
        <p:sp>
          <p:nvSpPr>
            <p:cNvPr id="42129" name="Text Box 145"/>
            <p:cNvSpPr txBox="1">
              <a:spLocks noChangeArrowheads="1"/>
            </p:cNvSpPr>
            <p:nvPr/>
          </p:nvSpPr>
          <p:spPr bwMode="auto">
            <a:xfrm>
              <a:off x="4368" y="2833"/>
              <a:ext cx="624"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25</a:t>
              </a:r>
              <a:r>
                <a:rPr lang="zh-CN" altLang="en-US" sz="2400"/>
                <a:t>页</a:t>
              </a:r>
            </a:p>
          </p:txBody>
        </p:sp>
        <p:sp>
          <p:nvSpPr>
            <p:cNvPr id="42130" name="Line 146"/>
            <p:cNvSpPr>
              <a:spLocks noChangeShapeType="1"/>
            </p:cNvSpPr>
            <p:nvPr/>
          </p:nvSpPr>
          <p:spPr bwMode="auto">
            <a:xfrm flipH="1" flipV="1">
              <a:off x="4224" y="2016"/>
              <a:ext cx="384" cy="7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31" name="Line 147"/>
            <p:cNvSpPr>
              <a:spLocks noChangeShapeType="1"/>
            </p:cNvSpPr>
            <p:nvPr/>
          </p:nvSpPr>
          <p:spPr bwMode="auto">
            <a:xfrm flipV="1">
              <a:off x="4608" y="2016"/>
              <a:ext cx="144" cy="7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32" name="Text Box 148"/>
            <p:cNvSpPr txBox="1">
              <a:spLocks noChangeArrowheads="1"/>
            </p:cNvSpPr>
            <p:nvPr/>
          </p:nvSpPr>
          <p:spPr bwMode="auto">
            <a:xfrm>
              <a:off x="192" y="2304"/>
              <a:ext cx="816"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10</a:t>
              </a:r>
              <a:r>
                <a:rPr lang="zh-CN" altLang="en-US" sz="2400"/>
                <a:t>个字</a:t>
              </a:r>
            </a:p>
          </p:txBody>
        </p:sp>
        <p:sp>
          <p:nvSpPr>
            <p:cNvPr id="42133" name="Text Box 149"/>
            <p:cNvSpPr txBox="1">
              <a:spLocks noChangeArrowheads="1"/>
            </p:cNvSpPr>
            <p:nvPr/>
          </p:nvSpPr>
          <p:spPr bwMode="auto">
            <a:xfrm>
              <a:off x="576" y="3072"/>
              <a:ext cx="816"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30</a:t>
              </a:r>
              <a:r>
                <a:rPr lang="zh-CN" altLang="en-US" sz="2400"/>
                <a:t>比特</a:t>
              </a:r>
            </a:p>
          </p:txBody>
        </p:sp>
      </p:grpSp>
    </p:spTree>
    <p:extLst>
      <p:ext uri="{BB962C8B-B14F-4D97-AF65-F5344CB8AC3E}">
        <p14:creationId xmlns:p14="http://schemas.microsoft.com/office/powerpoint/2010/main" val="403693613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pPr>
              <a:lnSpc>
                <a:spcPct val="150000"/>
              </a:lnSpc>
            </a:pPr>
            <a:r>
              <a:rPr lang="zh-CN" altLang="en-US" dirty="0" smtClean="0"/>
              <a:t>一、无线电通信基础知识</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571821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685800" y="990600"/>
            <a:ext cx="3505200" cy="533400"/>
          </a:xfrm>
        </p:spPr>
        <p:txBody>
          <a:bodyPr>
            <a:normAutofit fontScale="92500" lnSpcReduction="20000"/>
          </a:bodyPr>
          <a:lstStyle/>
          <a:p>
            <a:pPr>
              <a:buFont typeface="Wingdings" pitchFamily="2" charset="2"/>
              <a:buNone/>
            </a:pPr>
            <a:r>
              <a:rPr lang="zh-CN" altLang="en-US" sz="2400"/>
              <a:t>一帧导航电文的内容</a:t>
            </a:r>
          </a:p>
        </p:txBody>
      </p:sp>
      <p:grpSp>
        <p:nvGrpSpPr>
          <p:cNvPr id="43050" name="Group 42"/>
          <p:cNvGrpSpPr>
            <a:grpSpLocks/>
          </p:cNvGrpSpPr>
          <p:nvPr/>
        </p:nvGrpSpPr>
        <p:grpSpPr bwMode="auto">
          <a:xfrm>
            <a:off x="762000" y="1600200"/>
            <a:ext cx="7010400" cy="3962400"/>
            <a:chOff x="480" y="1008"/>
            <a:chExt cx="4416" cy="2496"/>
          </a:xfrm>
        </p:grpSpPr>
        <p:grpSp>
          <p:nvGrpSpPr>
            <p:cNvPr id="43034" name="Group 26"/>
            <p:cNvGrpSpPr>
              <a:grpSpLocks/>
            </p:cNvGrpSpPr>
            <p:nvPr/>
          </p:nvGrpSpPr>
          <p:grpSpPr bwMode="auto">
            <a:xfrm>
              <a:off x="816" y="1482"/>
              <a:ext cx="3456" cy="2022"/>
              <a:chOff x="1152" y="1056"/>
              <a:chExt cx="3456" cy="2022"/>
            </a:xfrm>
          </p:grpSpPr>
          <p:grpSp>
            <p:nvGrpSpPr>
              <p:cNvPr id="43017" name="Group 9"/>
              <p:cNvGrpSpPr>
                <a:grpSpLocks/>
              </p:cNvGrpSpPr>
              <p:nvPr/>
            </p:nvGrpSpPr>
            <p:grpSpPr bwMode="auto">
              <a:xfrm>
                <a:off x="1152" y="1056"/>
                <a:ext cx="3456" cy="294"/>
                <a:chOff x="1152" y="1056"/>
                <a:chExt cx="3456" cy="294"/>
              </a:xfrm>
            </p:grpSpPr>
            <p:sp>
              <p:nvSpPr>
                <p:cNvPr id="43013" name="Text Box 5"/>
                <p:cNvSpPr txBox="1">
                  <a:spLocks noChangeArrowheads="1"/>
                </p:cNvSpPr>
                <p:nvPr/>
              </p:nvSpPr>
              <p:spPr bwMode="auto">
                <a:xfrm>
                  <a:off x="1152" y="1056"/>
                  <a:ext cx="528"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TLM</a:t>
                  </a:r>
                </a:p>
              </p:txBody>
            </p:sp>
            <p:sp>
              <p:nvSpPr>
                <p:cNvPr id="43014" name="Text Box 6"/>
                <p:cNvSpPr txBox="1">
                  <a:spLocks noChangeArrowheads="1"/>
                </p:cNvSpPr>
                <p:nvPr/>
              </p:nvSpPr>
              <p:spPr bwMode="auto">
                <a:xfrm>
                  <a:off x="1680" y="1056"/>
                  <a:ext cx="624"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HOW</a:t>
                  </a:r>
                </a:p>
              </p:txBody>
            </p:sp>
            <p:sp>
              <p:nvSpPr>
                <p:cNvPr id="43016" name="Text Box 8"/>
                <p:cNvSpPr txBox="1">
                  <a:spLocks noChangeArrowheads="1"/>
                </p:cNvSpPr>
                <p:nvPr/>
              </p:nvSpPr>
              <p:spPr bwMode="auto">
                <a:xfrm>
                  <a:off x="2304" y="1056"/>
                  <a:ext cx="2304"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zh-CN" altLang="en-US" sz="2400" dirty="0"/>
                    <a:t>数据</a:t>
                  </a:r>
                  <a:r>
                    <a:rPr lang="zh-CN" altLang="en-US" sz="2400" dirty="0" smtClean="0"/>
                    <a:t>块</a:t>
                  </a:r>
                  <a:r>
                    <a:rPr lang="en-US" altLang="zh-CN" sz="2400" dirty="0" smtClean="0"/>
                    <a:t>1—</a:t>
                  </a:r>
                  <a:r>
                    <a:rPr lang="zh-CN" altLang="en-US" sz="2400" dirty="0" smtClean="0"/>
                    <a:t>时钟</a:t>
                  </a:r>
                  <a:r>
                    <a:rPr lang="zh-CN" altLang="en-US" sz="2400" dirty="0"/>
                    <a:t>修正参数</a:t>
                  </a:r>
                </a:p>
              </p:txBody>
            </p:sp>
          </p:grpSp>
          <p:grpSp>
            <p:nvGrpSpPr>
              <p:cNvPr id="43018" name="Group 10"/>
              <p:cNvGrpSpPr>
                <a:grpSpLocks/>
              </p:cNvGrpSpPr>
              <p:nvPr/>
            </p:nvGrpSpPr>
            <p:grpSpPr bwMode="auto">
              <a:xfrm>
                <a:off x="1152" y="1482"/>
                <a:ext cx="3456" cy="294"/>
                <a:chOff x="1152" y="1056"/>
                <a:chExt cx="3456" cy="294"/>
              </a:xfrm>
            </p:grpSpPr>
            <p:sp>
              <p:nvSpPr>
                <p:cNvPr id="43019" name="Text Box 11"/>
                <p:cNvSpPr txBox="1">
                  <a:spLocks noChangeArrowheads="1"/>
                </p:cNvSpPr>
                <p:nvPr/>
              </p:nvSpPr>
              <p:spPr bwMode="auto">
                <a:xfrm>
                  <a:off x="1152" y="1056"/>
                  <a:ext cx="528"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TLM</a:t>
                  </a:r>
                </a:p>
              </p:txBody>
            </p:sp>
            <p:sp>
              <p:nvSpPr>
                <p:cNvPr id="43020" name="Text Box 12"/>
                <p:cNvSpPr txBox="1">
                  <a:spLocks noChangeArrowheads="1"/>
                </p:cNvSpPr>
                <p:nvPr/>
              </p:nvSpPr>
              <p:spPr bwMode="auto">
                <a:xfrm>
                  <a:off x="1680" y="1056"/>
                  <a:ext cx="624"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HOW</a:t>
                  </a:r>
                </a:p>
              </p:txBody>
            </p:sp>
            <p:sp>
              <p:nvSpPr>
                <p:cNvPr id="43021" name="Text Box 13"/>
                <p:cNvSpPr txBox="1">
                  <a:spLocks noChangeArrowheads="1"/>
                </p:cNvSpPr>
                <p:nvPr/>
              </p:nvSpPr>
              <p:spPr bwMode="auto">
                <a:xfrm>
                  <a:off x="2304" y="1056"/>
                  <a:ext cx="2304"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zh-CN" altLang="en-US" sz="2400" dirty="0"/>
                    <a:t>数据</a:t>
                  </a:r>
                  <a:r>
                    <a:rPr lang="zh-CN" altLang="en-US" sz="2400" dirty="0" smtClean="0"/>
                    <a:t>块</a:t>
                  </a:r>
                  <a:r>
                    <a:rPr lang="en-US" altLang="zh-CN" sz="2400" dirty="0" smtClean="0"/>
                    <a:t>2—</a:t>
                  </a:r>
                  <a:r>
                    <a:rPr lang="zh-CN" altLang="en-US" sz="2400" dirty="0" smtClean="0"/>
                    <a:t>星历</a:t>
                  </a:r>
                  <a:r>
                    <a:rPr lang="zh-CN" altLang="en-US" sz="2400" dirty="0"/>
                    <a:t>表</a:t>
                  </a:r>
                </a:p>
              </p:txBody>
            </p:sp>
          </p:grpSp>
          <p:grpSp>
            <p:nvGrpSpPr>
              <p:cNvPr id="43022" name="Group 14"/>
              <p:cNvGrpSpPr>
                <a:grpSpLocks/>
              </p:cNvGrpSpPr>
              <p:nvPr/>
            </p:nvGrpSpPr>
            <p:grpSpPr bwMode="auto">
              <a:xfrm>
                <a:off x="1152" y="1914"/>
                <a:ext cx="3456" cy="294"/>
                <a:chOff x="1152" y="1056"/>
                <a:chExt cx="3456" cy="294"/>
              </a:xfrm>
            </p:grpSpPr>
            <p:sp>
              <p:nvSpPr>
                <p:cNvPr id="43023" name="Text Box 15"/>
                <p:cNvSpPr txBox="1">
                  <a:spLocks noChangeArrowheads="1"/>
                </p:cNvSpPr>
                <p:nvPr/>
              </p:nvSpPr>
              <p:spPr bwMode="auto">
                <a:xfrm>
                  <a:off x="1152" y="1056"/>
                  <a:ext cx="528"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TLM</a:t>
                  </a:r>
                </a:p>
              </p:txBody>
            </p:sp>
            <p:sp>
              <p:nvSpPr>
                <p:cNvPr id="43024" name="Text Box 16"/>
                <p:cNvSpPr txBox="1">
                  <a:spLocks noChangeArrowheads="1"/>
                </p:cNvSpPr>
                <p:nvPr/>
              </p:nvSpPr>
              <p:spPr bwMode="auto">
                <a:xfrm>
                  <a:off x="1680" y="1056"/>
                  <a:ext cx="624"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dirty="0"/>
                    <a:t>HOW</a:t>
                  </a:r>
                </a:p>
              </p:txBody>
            </p:sp>
            <p:sp>
              <p:nvSpPr>
                <p:cNvPr id="43025" name="Text Box 17"/>
                <p:cNvSpPr txBox="1">
                  <a:spLocks noChangeArrowheads="1"/>
                </p:cNvSpPr>
                <p:nvPr/>
              </p:nvSpPr>
              <p:spPr bwMode="auto">
                <a:xfrm>
                  <a:off x="2304" y="1056"/>
                  <a:ext cx="2304"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zh-CN" altLang="en-US" sz="2400" dirty="0"/>
                    <a:t>数据</a:t>
                  </a:r>
                  <a:r>
                    <a:rPr lang="zh-CN" altLang="en-US" sz="2400" dirty="0" smtClean="0"/>
                    <a:t>块</a:t>
                  </a:r>
                  <a:r>
                    <a:rPr lang="en-US" altLang="zh-CN" sz="2400" dirty="0" smtClean="0"/>
                    <a:t>2—</a:t>
                  </a:r>
                  <a:r>
                    <a:rPr lang="zh-CN" altLang="en-US" sz="2400" dirty="0" smtClean="0"/>
                    <a:t>星历</a:t>
                  </a:r>
                  <a:r>
                    <a:rPr lang="zh-CN" altLang="en-US" sz="2400" dirty="0"/>
                    <a:t>表继续</a:t>
                  </a:r>
                </a:p>
              </p:txBody>
            </p:sp>
          </p:grpSp>
          <p:grpSp>
            <p:nvGrpSpPr>
              <p:cNvPr id="43026" name="Group 18"/>
              <p:cNvGrpSpPr>
                <a:grpSpLocks/>
              </p:cNvGrpSpPr>
              <p:nvPr/>
            </p:nvGrpSpPr>
            <p:grpSpPr bwMode="auto">
              <a:xfrm>
                <a:off x="1152" y="2346"/>
                <a:ext cx="3456" cy="294"/>
                <a:chOff x="1152" y="1056"/>
                <a:chExt cx="3456" cy="294"/>
              </a:xfrm>
            </p:grpSpPr>
            <p:sp>
              <p:nvSpPr>
                <p:cNvPr id="43027" name="Text Box 19"/>
                <p:cNvSpPr txBox="1">
                  <a:spLocks noChangeArrowheads="1"/>
                </p:cNvSpPr>
                <p:nvPr/>
              </p:nvSpPr>
              <p:spPr bwMode="auto">
                <a:xfrm>
                  <a:off x="1152" y="1056"/>
                  <a:ext cx="528"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TLM</a:t>
                  </a:r>
                </a:p>
              </p:txBody>
            </p:sp>
            <p:sp>
              <p:nvSpPr>
                <p:cNvPr id="43028" name="Text Box 20"/>
                <p:cNvSpPr txBox="1">
                  <a:spLocks noChangeArrowheads="1"/>
                </p:cNvSpPr>
                <p:nvPr/>
              </p:nvSpPr>
              <p:spPr bwMode="auto">
                <a:xfrm>
                  <a:off x="1680" y="1056"/>
                  <a:ext cx="624"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HOW</a:t>
                  </a:r>
                </a:p>
              </p:txBody>
            </p:sp>
            <p:sp>
              <p:nvSpPr>
                <p:cNvPr id="43029" name="Text Box 21"/>
                <p:cNvSpPr txBox="1">
                  <a:spLocks noChangeArrowheads="1"/>
                </p:cNvSpPr>
                <p:nvPr/>
              </p:nvSpPr>
              <p:spPr bwMode="auto">
                <a:xfrm>
                  <a:off x="2304" y="1056"/>
                  <a:ext cx="2304"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zh-CN" altLang="en-US" sz="2400" dirty="0"/>
                    <a:t>数据</a:t>
                  </a:r>
                  <a:r>
                    <a:rPr lang="zh-CN" altLang="en-US" sz="2400" dirty="0" smtClean="0"/>
                    <a:t>块</a:t>
                  </a:r>
                  <a:r>
                    <a:rPr lang="en-US" altLang="zh-CN" sz="2400" dirty="0" smtClean="0"/>
                    <a:t>3—</a:t>
                  </a:r>
                  <a:r>
                    <a:rPr lang="zh-CN" altLang="en-US" sz="2400" dirty="0" smtClean="0"/>
                    <a:t>卫星历书</a:t>
                  </a:r>
                  <a:r>
                    <a:rPr lang="zh-CN" altLang="en-US" sz="2400" dirty="0"/>
                    <a:t>等</a:t>
                  </a:r>
                </a:p>
              </p:txBody>
            </p:sp>
          </p:grpSp>
          <p:grpSp>
            <p:nvGrpSpPr>
              <p:cNvPr id="43030" name="Group 22"/>
              <p:cNvGrpSpPr>
                <a:grpSpLocks/>
              </p:cNvGrpSpPr>
              <p:nvPr/>
            </p:nvGrpSpPr>
            <p:grpSpPr bwMode="auto">
              <a:xfrm>
                <a:off x="1152" y="2784"/>
                <a:ext cx="3456" cy="294"/>
                <a:chOff x="1152" y="1056"/>
                <a:chExt cx="3456" cy="294"/>
              </a:xfrm>
            </p:grpSpPr>
            <p:sp>
              <p:nvSpPr>
                <p:cNvPr id="43031" name="Text Box 23"/>
                <p:cNvSpPr txBox="1">
                  <a:spLocks noChangeArrowheads="1"/>
                </p:cNvSpPr>
                <p:nvPr/>
              </p:nvSpPr>
              <p:spPr bwMode="auto">
                <a:xfrm>
                  <a:off x="1152" y="1056"/>
                  <a:ext cx="528"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TLM</a:t>
                  </a:r>
                </a:p>
              </p:txBody>
            </p:sp>
            <p:sp>
              <p:nvSpPr>
                <p:cNvPr id="43032" name="Text Box 24"/>
                <p:cNvSpPr txBox="1">
                  <a:spLocks noChangeArrowheads="1"/>
                </p:cNvSpPr>
                <p:nvPr/>
              </p:nvSpPr>
              <p:spPr bwMode="auto">
                <a:xfrm>
                  <a:off x="1680" y="1056"/>
                  <a:ext cx="624"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HOW</a:t>
                  </a:r>
                </a:p>
              </p:txBody>
            </p:sp>
            <p:sp>
              <p:nvSpPr>
                <p:cNvPr id="43033" name="Text Box 25"/>
                <p:cNvSpPr txBox="1">
                  <a:spLocks noChangeArrowheads="1"/>
                </p:cNvSpPr>
                <p:nvPr/>
              </p:nvSpPr>
              <p:spPr bwMode="auto">
                <a:xfrm>
                  <a:off x="2304" y="1056"/>
                  <a:ext cx="2304"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zh-CN" altLang="en-US" sz="2400" dirty="0"/>
                    <a:t>数据</a:t>
                  </a:r>
                  <a:r>
                    <a:rPr lang="zh-CN" altLang="en-US" sz="2400" dirty="0" smtClean="0"/>
                    <a:t>块</a:t>
                  </a:r>
                  <a:r>
                    <a:rPr lang="en-US" altLang="zh-CN" sz="2400" dirty="0" smtClean="0"/>
                    <a:t>3—</a:t>
                  </a:r>
                  <a:r>
                    <a:rPr lang="zh-CN" altLang="en-US" sz="2400" dirty="0" smtClean="0"/>
                    <a:t>卫星历书</a:t>
                  </a:r>
                  <a:r>
                    <a:rPr lang="zh-CN" altLang="en-US" sz="2400" dirty="0"/>
                    <a:t>等</a:t>
                  </a:r>
                </a:p>
              </p:txBody>
            </p:sp>
          </p:grpSp>
        </p:grpSp>
        <p:sp>
          <p:nvSpPr>
            <p:cNvPr id="43035" name="Text Box 27"/>
            <p:cNvSpPr txBox="1">
              <a:spLocks noChangeArrowheads="1"/>
            </p:cNvSpPr>
            <p:nvPr/>
          </p:nvSpPr>
          <p:spPr bwMode="auto">
            <a:xfrm>
              <a:off x="480" y="153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1</a:t>
              </a:r>
            </a:p>
          </p:txBody>
        </p:sp>
        <p:sp>
          <p:nvSpPr>
            <p:cNvPr id="43036" name="Text Box 28"/>
            <p:cNvSpPr txBox="1">
              <a:spLocks noChangeArrowheads="1"/>
            </p:cNvSpPr>
            <p:nvPr/>
          </p:nvSpPr>
          <p:spPr bwMode="auto">
            <a:xfrm>
              <a:off x="480" y="192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2</a:t>
              </a:r>
            </a:p>
          </p:txBody>
        </p:sp>
        <p:sp>
          <p:nvSpPr>
            <p:cNvPr id="43037" name="Text Box 29"/>
            <p:cNvSpPr txBox="1">
              <a:spLocks noChangeArrowheads="1"/>
            </p:cNvSpPr>
            <p:nvPr/>
          </p:nvSpPr>
          <p:spPr bwMode="auto">
            <a:xfrm>
              <a:off x="480" y="235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3</a:t>
              </a:r>
            </a:p>
          </p:txBody>
        </p:sp>
        <p:sp>
          <p:nvSpPr>
            <p:cNvPr id="43038" name="Text Box 30"/>
            <p:cNvSpPr txBox="1">
              <a:spLocks noChangeArrowheads="1"/>
            </p:cNvSpPr>
            <p:nvPr/>
          </p:nvSpPr>
          <p:spPr bwMode="auto">
            <a:xfrm>
              <a:off x="480" y="278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4</a:t>
              </a:r>
            </a:p>
          </p:txBody>
        </p:sp>
        <p:sp>
          <p:nvSpPr>
            <p:cNvPr id="43039" name="Text Box 31"/>
            <p:cNvSpPr txBox="1">
              <a:spLocks noChangeArrowheads="1"/>
            </p:cNvSpPr>
            <p:nvPr/>
          </p:nvSpPr>
          <p:spPr bwMode="auto">
            <a:xfrm>
              <a:off x="480" y="321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400"/>
                <a:t>5</a:t>
              </a:r>
            </a:p>
          </p:txBody>
        </p:sp>
        <p:sp>
          <p:nvSpPr>
            <p:cNvPr id="43040" name="Line 32"/>
            <p:cNvSpPr>
              <a:spLocks noChangeShapeType="1"/>
            </p:cNvSpPr>
            <p:nvPr/>
          </p:nvSpPr>
          <p:spPr bwMode="auto">
            <a:xfrm flipV="1">
              <a:off x="816" y="105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41" name="Line 33"/>
            <p:cNvSpPr>
              <a:spLocks noChangeShapeType="1"/>
            </p:cNvSpPr>
            <p:nvPr/>
          </p:nvSpPr>
          <p:spPr bwMode="auto">
            <a:xfrm flipV="1">
              <a:off x="4272" y="100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42" name="Text Box 34"/>
            <p:cNvSpPr txBox="1">
              <a:spLocks noChangeArrowheads="1"/>
            </p:cNvSpPr>
            <p:nvPr/>
          </p:nvSpPr>
          <p:spPr bwMode="auto">
            <a:xfrm>
              <a:off x="1056" y="1056"/>
              <a:ext cx="30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zh-CN" altLang="en-US" sz="2000"/>
                <a:t>一个子帧</a:t>
              </a:r>
              <a:r>
                <a:rPr lang="en-US" altLang="zh-CN" sz="2000"/>
                <a:t>6s</a:t>
              </a:r>
              <a:r>
                <a:rPr lang="zh-CN" altLang="en-US" sz="2000"/>
                <a:t>长，</a:t>
              </a:r>
              <a:r>
                <a:rPr lang="en-US" altLang="zh-CN" sz="2000"/>
                <a:t>10</a:t>
              </a:r>
              <a:r>
                <a:rPr lang="zh-CN" altLang="en-US" sz="2000"/>
                <a:t>个字，每字</a:t>
              </a:r>
              <a:r>
                <a:rPr lang="en-US" altLang="zh-CN" sz="2000"/>
                <a:t>30</a:t>
              </a:r>
              <a:r>
                <a:rPr lang="zh-CN" altLang="en-US" sz="2000"/>
                <a:t>比特</a:t>
              </a:r>
            </a:p>
          </p:txBody>
        </p:sp>
        <p:sp>
          <p:nvSpPr>
            <p:cNvPr id="43043" name="Line 35"/>
            <p:cNvSpPr>
              <a:spLocks noChangeShapeType="1"/>
            </p:cNvSpPr>
            <p:nvPr/>
          </p:nvSpPr>
          <p:spPr bwMode="auto">
            <a:xfrm flipH="1">
              <a:off x="816" y="1152"/>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44" name="Line 36"/>
            <p:cNvSpPr>
              <a:spLocks noChangeShapeType="1"/>
            </p:cNvSpPr>
            <p:nvPr/>
          </p:nvSpPr>
          <p:spPr bwMode="auto">
            <a:xfrm>
              <a:off x="3744" y="1152"/>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45" name="Line 37"/>
            <p:cNvSpPr>
              <a:spLocks noChangeShapeType="1"/>
            </p:cNvSpPr>
            <p:nvPr/>
          </p:nvSpPr>
          <p:spPr bwMode="auto">
            <a:xfrm>
              <a:off x="4320" y="1488"/>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46" name="Line 38"/>
            <p:cNvSpPr>
              <a:spLocks noChangeShapeType="1"/>
            </p:cNvSpPr>
            <p:nvPr/>
          </p:nvSpPr>
          <p:spPr bwMode="auto">
            <a:xfrm>
              <a:off x="4320" y="3504"/>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47" name="Text Box 39"/>
            <p:cNvSpPr txBox="1">
              <a:spLocks noChangeArrowheads="1"/>
            </p:cNvSpPr>
            <p:nvPr/>
          </p:nvSpPr>
          <p:spPr bwMode="auto">
            <a:xfrm>
              <a:off x="4368" y="1872"/>
              <a:ext cx="528"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SzTx/>
                <a:buFontTx/>
                <a:buNone/>
              </a:pPr>
              <a:r>
                <a:rPr lang="en-US" altLang="zh-CN" sz="2000"/>
                <a:t>1</a:t>
              </a:r>
              <a:r>
                <a:rPr lang="zh-CN" altLang="en-US" sz="2000"/>
                <a:t>帧</a:t>
              </a:r>
            </a:p>
            <a:p>
              <a:pPr>
                <a:lnSpc>
                  <a:spcPct val="100000"/>
                </a:lnSpc>
                <a:spcBef>
                  <a:spcPct val="50000"/>
                </a:spcBef>
                <a:buSzTx/>
                <a:buFontTx/>
                <a:buNone/>
              </a:pPr>
              <a:r>
                <a:rPr lang="en-US" altLang="zh-CN" sz="2000"/>
                <a:t>30s</a:t>
              </a:r>
            </a:p>
            <a:p>
              <a:pPr>
                <a:lnSpc>
                  <a:spcPct val="100000"/>
                </a:lnSpc>
                <a:spcBef>
                  <a:spcPct val="50000"/>
                </a:spcBef>
                <a:buSzTx/>
                <a:buFontTx/>
                <a:buNone/>
              </a:pPr>
              <a:r>
                <a:rPr lang="en-US" altLang="zh-CN" sz="2000"/>
                <a:t>1500</a:t>
              </a:r>
              <a:r>
                <a:rPr lang="zh-CN" altLang="en-US" sz="2000"/>
                <a:t>比特</a:t>
              </a:r>
            </a:p>
          </p:txBody>
        </p:sp>
        <p:sp>
          <p:nvSpPr>
            <p:cNvPr id="43048" name="Line 40"/>
            <p:cNvSpPr>
              <a:spLocks noChangeShapeType="1"/>
            </p:cNvSpPr>
            <p:nvPr/>
          </p:nvSpPr>
          <p:spPr bwMode="auto">
            <a:xfrm>
              <a:off x="4608" y="2928"/>
              <a:ext cx="0"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49" name="Line 41"/>
            <p:cNvSpPr>
              <a:spLocks noChangeShapeType="1"/>
            </p:cNvSpPr>
            <p:nvPr/>
          </p:nvSpPr>
          <p:spPr bwMode="auto">
            <a:xfrm flipV="1">
              <a:off x="4560" y="148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1127288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250" name="Rectangle 2"/>
          <p:cNvSpPr>
            <a:spLocks noGrp="1" noChangeArrowheads="1"/>
          </p:cNvSpPr>
          <p:nvPr>
            <p:ph type="title"/>
          </p:nvPr>
        </p:nvSpPr>
        <p:spPr/>
        <p:txBody>
          <a:bodyPr>
            <a:normAutofit fontScale="90000"/>
          </a:bodyPr>
          <a:lstStyle/>
          <a:p>
            <a:r>
              <a:rPr lang="zh-CN" altLang="en-US" dirty="0">
                <a:sym typeface="Symbol" pitchFamily="18" charset="2"/>
              </a:rPr>
              <a:t>卫星（导航）</a:t>
            </a:r>
            <a:r>
              <a:rPr lang="zh-CN" altLang="en-US" dirty="0" smtClean="0">
                <a:sym typeface="Symbol" pitchFamily="18" charset="2"/>
              </a:rPr>
              <a:t>电文</a:t>
            </a:r>
            <a:r>
              <a:rPr lang="en-US" altLang="zh-CN" sz="3600" dirty="0" smtClean="0">
                <a:solidFill>
                  <a:srgbClr val="0000CC"/>
                </a:solidFill>
                <a:sym typeface="Symbol" pitchFamily="18" charset="2"/>
              </a:rPr>
              <a:t>—</a:t>
            </a:r>
            <a:r>
              <a:rPr lang="zh-CN" altLang="en-US" sz="3600" dirty="0">
                <a:solidFill>
                  <a:srgbClr val="0000CC"/>
                </a:solidFill>
                <a:sym typeface="Symbol" pitchFamily="18" charset="2"/>
              </a:rPr>
              <a:t>遥测</a:t>
            </a:r>
            <a:r>
              <a:rPr lang="zh-CN" altLang="en-US" sz="3600" dirty="0" smtClean="0">
                <a:solidFill>
                  <a:srgbClr val="0000CC"/>
                </a:solidFill>
                <a:sym typeface="Symbol" pitchFamily="18" charset="2"/>
              </a:rPr>
              <a:t>字与交接字</a:t>
            </a:r>
            <a:endParaRPr lang="zh-CN" altLang="en-US" dirty="0">
              <a:solidFill>
                <a:srgbClr val="0000CC"/>
              </a:solidFill>
              <a:sym typeface="Symbol" pitchFamily="18" charset="2"/>
            </a:endParaRPr>
          </a:p>
        </p:txBody>
      </p:sp>
      <p:sp>
        <p:nvSpPr>
          <p:cNvPr id="1205251" name="Rectangle 3"/>
          <p:cNvSpPr>
            <a:spLocks noGrp="1" noChangeArrowheads="1"/>
          </p:cNvSpPr>
          <p:nvPr>
            <p:ph type="body" idx="1"/>
          </p:nvPr>
        </p:nvSpPr>
        <p:spPr/>
        <p:txBody>
          <a:bodyPr>
            <a:normAutofit lnSpcReduction="10000"/>
          </a:bodyPr>
          <a:lstStyle/>
          <a:p>
            <a:r>
              <a:rPr lang="zh-CN" altLang="en-US" sz="2800" dirty="0" smtClean="0">
                <a:sym typeface="Symbol" pitchFamily="18" charset="2"/>
              </a:rPr>
              <a:t>遥测</a:t>
            </a:r>
            <a:r>
              <a:rPr lang="zh-CN" altLang="en-US" sz="2800" dirty="0">
                <a:sym typeface="Symbol" pitchFamily="18" charset="2"/>
              </a:rPr>
              <a:t>字（</a:t>
            </a:r>
            <a:r>
              <a:rPr lang="en-US" altLang="zh-CN" sz="2800" dirty="0">
                <a:sym typeface="Symbol" pitchFamily="18" charset="2"/>
              </a:rPr>
              <a:t>TLM </a:t>
            </a:r>
            <a:r>
              <a:rPr lang="en-US" altLang="zh-CN" sz="2800" dirty="0">
                <a:latin typeface="Arial"/>
                <a:sym typeface="Symbol" pitchFamily="18" charset="2"/>
              </a:rPr>
              <a:t>–</a:t>
            </a:r>
            <a:r>
              <a:rPr lang="en-US" altLang="zh-CN" sz="2800" dirty="0">
                <a:sym typeface="Symbol" pitchFamily="18" charset="2"/>
              </a:rPr>
              <a:t> Telemetry Word</a:t>
            </a:r>
            <a:r>
              <a:rPr lang="zh-CN" altLang="en-US" sz="2800" dirty="0">
                <a:sym typeface="Symbol" pitchFamily="18" charset="2"/>
              </a:rPr>
              <a:t>）</a:t>
            </a:r>
          </a:p>
          <a:p>
            <a:pPr lvl="1"/>
            <a:r>
              <a:rPr lang="zh-CN" altLang="en-US" sz="2400" dirty="0">
                <a:sym typeface="Symbol" pitchFamily="18" charset="2"/>
              </a:rPr>
              <a:t>每一子帧的第</a:t>
            </a:r>
            <a:r>
              <a:rPr lang="en-US" altLang="zh-CN" sz="2400" dirty="0">
                <a:sym typeface="Symbol" pitchFamily="18" charset="2"/>
              </a:rPr>
              <a:t>1</a:t>
            </a:r>
            <a:r>
              <a:rPr lang="zh-CN" altLang="en-US" sz="2400" dirty="0">
                <a:sym typeface="Symbol" pitchFamily="18" charset="2"/>
              </a:rPr>
              <a:t>个字</a:t>
            </a:r>
          </a:p>
          <a:p>
            <a:pPr lvl="1"/>
            <a:r>
              <a:rPr lang="zh-CN" altLang="en-US" sz="2400" dirty="0" smtClean="0">
                <a:sym typeface="Symbol" pitchFamily="18" charset="2"/>
              </a:rPr>
              <a:t>作用：导航</a:t>
            </a:r>
            <a:r>
              <a:rPr lang="zh-CN" altLang="en-US" sz="2400" dirty="0">
                <a:sym typeface="Symbol" pitchFamily="18" charset="2"/>
              </a:rPr>
              <a:t>电文</a:t>
            </a:r>
            <a:r>
              <a:rPr lang="zh-CN" altLang="en-US" sz="2400" dirty="0" smtClean="0">
                <a:sym typeface="Symbol" pitchFamily="18" charset="2"/>
              </a:rPr>
              <a:t>的帧同步、子帧的分解</a:t>
            </a:r>
          </a:p>
          <a:p>
            <a:r>
              <a:rPr lang="zh-CN" altLang="en-US" sz="2800" dirty="0" smtClean="0">
                <a:sym typeface="Symbol" pitchFamily="18" charset="2"/>
              </a:rPr>
              <a:t>交接字（</a:t>
            </a:r>
            <a:r>
              <a:rPr lang="en-US" altLang="zh-CN" sz="2800" dirty="0" smtClean="0">
                <a:sym typeface="Symbol" pitchFamily="18" charset="2"/>
              </a:rPr>
              <a:t>HOW </a:t>
            </a:r>
            <a:r>
              <a:rPr lang="en-US" altLang="zh-CN" sz="2800" dirty="0" smtClean="0">
                <a:latin typeface="Arial"/>
                <a:sym typeface="Symbol" pitchFamily="18" charset="2"/>
              </a:rPr>
              <a:t>–</a:t>
            </a:r>
            <a:r>
              <a:rPr lang="en-US" altLang="zh-CN" sz="2800" dirty="0" smtClean="0">
                <a:sym typeface="Symbol" pitchFamily="18" charset="2"/>
              </a:rPr>
              <a:t> Hand Over Word</a:t>
            </a:r>
            <a:r>
              <a:rPr lang="zh-CN" altLang="en-US" sz="2800" dirty="0" smtClean="0">
                <a:sym typeface="Symbol" pitchFamily="18" charset="2"/>
              </a:rPr>
              <a:t>）</a:t>
            </a:r>
          </a:p>
          <a:p>
            <a:pPr lvl="1"/>
            <a:r>
              <a:rPr lang="zh-CN" altLang="en-US" sz="2400" dirty="0" smtClean="0">
                <a:sym typeface="Symbol" pitchFamily="18" charset="2"/>
              </a:rPr>
              <a:t>每</a:t>
            </a:r>
            <a:r>
              <a:rPr lang="zh-CN" altLang="en-US" sz="2400" dirty="0">
                <a:sym typeface="Symbol" pitchFamily="18" charset="2"/>
              </a:rPr>
              <a:t>一子帧的第</a:t>
            </a:r>
            <a:r>
              <a:rPr lang="en-US" altLang="zh-CN" sz="2400" dirty="0">
                <a:sym typeface="Symbol" pitchFamily="18" charset="2"/>
              </a:rPr>
              <a:t>2</a:t>
            </a:r>
            <a:r>
              <a:rPr lang="zh-CN" altLang="en-US" sz="2400" dirty="0">
                <a:sym typeface="Symbol" pitchFamily="18" charset="2"/>
              </a:rPr>
              <a:t>个字</a:t>
            </a:r>
          </a:p>
          <a:p>
            <a:pPr lvl="1"/>
            <a:r>
              <a:rPr lang="zh-CN" altLang="en-US" sz="2400" dirty="0">
                <a:sym typeface="Symbol" pitchFamily="18" charset="2"/>
              </a:rPr>
              <a:t>主要内容：</a:t>
            </a:r>
            <a:r>
              <a:rPr lang="en-US" altLang="zh-CN" sz="2400" dirty="0">
                <a:sym typeface="Symbol" pitchFamily="18" charset="2"/>
              </a:rPr>
              <a:t>Z</a:t>
            </a:r>
            <a:r>
              <a:rPr lang="zh-CN" altLang="en-US" sz="2400" dirty="0" smtClean="0">
                <a:sym typeface="Symbol" pitchFamily="18" charset="2"/>
              </a:rPr>
              <a:t>计数</a:t>
            </a:r>
            <a:endParaRPr lang="en-US" altLang="zh-CN" sz="2400" dirty="0" smtClean="0">
              <a:sym typeface="Symbol" pitchFamily="18" charset="2"/>
            </a:endParaRPr>
          </a:p>
          <a:p>
            <a:pPr lvl="1"/>
            <a:r>
              <a:rPr lang="zh-CN" altLang="en-US" sz="2400" dirty="0" smtClean="0">
                <a:sym typeface="Symbol" pitchFamily="18" charset="2"/>
              </a:rPr>
              <a:t>作用： 卫星钟</a:t>
            </a:r>
            <a:r>
              <a:rPr lang="en-US" altLang="zh-CN" sz="2400" dirty="0" err="1" smtClean="0">
                <a:sym typeface="Symbol" pitchFamily="18" charset="2"/>
              </a:rPr>
              <a:t>t</a:t>
            </a:r>
            <a:r>
              <a:rPr lang="en-US" altLang="zh-CN" sz="2400" baseline="-25000" dirty="0" err="1" smtClean="0">
                <a:sym typeface="Symbol" pitchFamily="18" charset="2"/>
              </a:rPr>
              <a:t>SV</a:t>
            </a:r>
            <a:r>
              <a:rPr lang="zh-CN" altLang="en-US" sz="2400" dirty="0" smtClean="0">
                <a:sym typeface="Symbol" pitchFamily="18" charset="2"/>
              </a:rPr>
              <a:t>的计算和辅助</a:t>
            </a:r>
            <a:r>
              <a:rPr lang="en-US" altLang="zh-CN" sz="2400" dirty="0" smtClean="0">
                <a:sym typeface="Symbol" pitchFamily="18" charset="2"/>
              </a:rPr>
              <a:t>P</a:t>
            </a:r>
            <a:r>
              <a:rPr lang="zh-CN" altLang="en-US" sz="2400" dirty="0" smtClean="0">
                <a:sym typeface="Symbol" pitchFamily="18" charset="2"/>
              </a:rPr>
              <a:t>码捕获</a:t>
            </a:r>
            <a:endParaRPr lang="zh-CN" altLang="en-US" sz="2400" dirty="0">
              <a:sym typeface="Symbol" pitchFamily="18" charset="2"/>
            </a:endParaRPr>
          </a:p>
        </p:txBody>
      </p:sp>
    </p:spTree>
    <p:extLst>
      <p:ext uri="{BB962C8B-B14F-4D97-AF65-F5344CB8AC3E}">
        <p14:creationId xmlns:p14="http://schemas.microsoft.com/office/powerpoint/2010/main" val="626200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3175"/>
            <a:ext cx="8454082" cy="525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下箭头 3"/>
          <p:cNvSpPr/>
          <p:nvPr/>
        </p:nvSpPr>
        <p:spPr>
          <a:xfrm>
            <a:off x="2339752" y="5085184"/>
            <a:ext cx="28803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39552" y="5301208"/>
            <a:ext cx="6139822" cy="1477328"/>
          </a:xfrm>
          <a:prstGeom prst="rect">
            <a:avLst/>
          </a:prstGeom>
          <a:noFill/>
        </p:spPr>
        <p:txBody>
          <a:bodyPr wrap="none" rtlCol="0">
            <a:spAutoFit/>
          </a:bodyPr>
          <a:lstStyle/>
          <a:p>
            <a:pPr>
              <a:lnSpc>
                <a:spcPct val="150000"/>
              </a:lnSpc>
            </a:pPr>
            <a:r>
              <a:rPr lang="en-US" altLang="zh-CN" sz="2000" b="1" dirty="0" smtClean="0">
                <a:solidFill>
                  <a:srgbClr val="0000CC"/>
                </a:solidFill>
                <a:latin typeface="微软雅黑" panose="020B0503020204020204" pitchFamily="34" charset="-122"/>
                <a:ea typeface="微软雅黑" panose="020B0503020204020204" pitchFamily="34" charset="-122"/>
              </a:rPr>
              <a:t>Z</a:t>
            </a:r>
            <a:r>
              <a:rPr lang="zh-CN" altLang="en-US" sz="2000" b="1" dirty="0">
                <a:solidFill>
                  <a:srgbClr val="0000CC"/>
                </a:solidFill>
                <a:latin typeface="微软雅黑" panose="020B0503020204020204" pitchFamily="34" charset="-122"/>
                <a:ea typeface="微软雅黑" panose="020B0503020204020204" pitchFamily="34" charset="-122"/>
              </a:rPr>
              <a:t>计数</a:t>
            </a:r>
            <a:r>
              <a:rPr lang="zh-CN" altLang="en-US" sz="2000" b="1" dirty="0" smtClean="0">
                <a:solidFill>
                  <a:srgbClr val="0000CC"/>
                </a:solidFill>
                <a:latin typeface="微软雅黑" panose="020B0503020204020204" pitchFamily="34" charset="-122"/>
                <a:ea typeface="微软雅黑" panose="020B0503020204020204" pitchFamily="34" charset="-122"/>
              </a:rPr>
              <a:t>，用于从起始历元推算卫星钟的时间</a:t>
            </a:r>
            <a:r>
              <a:rPr lang="en-US" altLang="zh-CN" sz="2000" b="1" dirty="0" err="1" smtClean="0">
                <a:solidFill>
                  <a:srgbClr val="0000CC"/>
                </a:solidFill>
                <a:latin typeface="微软雅黑" panose="020B0503020204020204" pitchFamily="34" charset="-122"/>
                <a:ea typeface="微软雅黑" panose="020B0503020204020204" pitchFamily="34" charset="-122"/>
              </a:rPr>
              <a:t>t</a:t>
            </a:r>
            <a:r>
              <a:rPr lang="en-US" altLang="zh-CN" sz="2000" b="1" baseline="-25000" dirty="0" err="1" smtClean="0">
                <a:solidFill>
                  <a:srgbClr val="0000CC"/>
                </a:solidFill>
                <a:latin typeface="微软雅黑" panose="020B0503020204020204" pitchFamily="34" charset="-122"/>
                <a:ea typeface="微软雅黑" panose="020B0503020204020204" pitchFamily="34" charset="-122"/>
              </a:rPr>
              <a:t>SV</a:t>
            </a:r>
            <a:endParaRPr lang="en-US" altLang="zh-CN" sz="2000" b="1" baseline="-25000" dirty="0" smtClean="0">
              <a:solidFill>
                <a:srgbClr val="0000CC"/>
              </a:solidFill>
              <a:latin typeface="微软雅黑" panose="020B0503020204020204" pitchFamily="34" charset="-122"/>
              <a:ea typeface="微软雅黑" panose="020B0503020204020204" pitchFamily="34" charset="-122"/>
            </a:endParaRPr>
          </a:p>
          <a:p>
            <a:pPr>
              <a:lnSpc>
                <a:spcPct val="150000"/>
              </a:lnSpc>
            </a:pPr>
            <a:r>
              <a:rPr lang="zh-CN" altLang="en-US" sz="2000" b="1" baseline="-25000" dirty="0" smtClean="0">
                <a:solidFill>
                  <a:srgbClr val="0000CC"/>
                </a:solidFill>
                <a:latin typeface="微软雅黑" panose="020B0503020204020204" pitchFamily="34" charset="-122"/>
                <a:ea typeface="微软雅黑" panose="020B0503020204020204" pitchFamily="34" charset="-122"/>
              </a:rPr>
              <a:t>高</a:t>
            </a:r>
            <a:r>
              <a:rPr lang="en-US" altLang="zh-CN" sz="2000" b="1" baseline="-25000" dirty="0" smtClean="0">
                <a:solidFill>
                  <a:srgbClr val="0000CC"/>
                </a:solidFill>
                <a:latin typeface="微软雅黑" panose="020B0503020204020204" pitchFamily="34" charset="-122"/>
                <a:ea typeface="微软雅黑" panose="020B0503020204020204" pitchFamily="34" charset="-122"/>
              </a:rPr>
              <a:t>10</a:t>
            </a:r>
            <a:r>
              <a:rPr lang="zh-CN" altLang="en-US" sz="2000" b="1" baseline="-25000" dirty="0" smtClean="0">
                <a:solidFill>
                  <a:srgbClr val="0000CC"/>
                </a:solidFill>
                <a:latin typeface="微软雅黑" panose="020B0503020204020204" pitchFamily="34" charset="-122"/>
                <a:ea typeface="微软雅黑" panose="020B0503020204020204" pitchFamily="34" charset="-122"/>
              </a:rPr>
              <a:t>位：周计数，自</a:t>
            </a:r>
            <a:r>
              <a:rPr lang="en-US" altLang="zh-CN" sz="2000" b="1" baseline="-25000" dirty="0" smtClean="0">
                <a:solidFill>
                  <a:srgbClr val="0000CC"/>
                </a:solidFill>
                <a:latin typeface="微软雅黑" panose="020B0503020204020204" pitchFamily="34" charset="-122"/>
                <a:ea typeface="微软雅黑" panose="020B0503020204020204" pitchFamily="34" charset="-122"/>
              </a:rPr>
              <a:t>1980</a:t>
            </a:r>
            <a:r>
              <a:rPr lang="zh-CN" altLang="en-US" sz="2000" b="1" baseline="-25000" dirty="0" smtClean="0">
                <a:solidFill>
                  <a:srgbClr val="0000CC"/>
                </a:solidFill>
                <a:latin typeface="微软雅黑" panose="020B0503020204020204" pitchFamily="34" charset="-122"/>
                <a:ea typeface="微软雅黑" panose="020B0503020204020204" pitchFamily="34" charset="-122"/>
              </a:rPr>
              <a:t>年</a:t>
            </a:r>
            <a:r>
              <a:rPr lang="en-US" altLang="zh-CN" sz="2000" b="1" baseline="-25000" dirty="0" smtClean="0">
                <a:solidFill>
                  <a:srgbClr val="0000CC"/>
                </a:solidFill>
                <a:latin typeface="微软雅黑" panose="020B0503020204020204" pitchFamily="34" charset="-122"/>
                <a:ea typeface="微软雅黑" panose="020B0503020204020204" pitchFamily="34" charset="-122"/>
              </a:rPr>
              <a:t>1</a:t>
            </a:r>
            <a:r>
              <a:rPr lang="zh-CN" altLang="en-US" sz="2000" b="1" baseline="-25000" dirty="0" smtClean="0">
                <a:solidFill>
                  <a:srgbClr val="0000CC"/>
                </a:solidFill>
                <a:latin typeface="微软雅黑" panose="020B0503020204020204" pitchFamily="34" charset="-122"/>
                <a:ea typeface="微软雅黑" panose="020B0503020204020204" pitchFamily="34" charset="-122"/>
              </a:rPr>
              <a:t>月</a:t>
            </a:r>
            <a:r>
              <a:rPr lang="en-US" altLang="zh-CN" sz="2000" b="1" baseline="-25000" dirty="0" smtClean="0">
                <a:solidFill>
                  <a:srgbClr val="0000CC"/>
                </a:solidFill>
                <a:latin typeface="微软雅黑" panose="020B0503020204020204" pitchFamily="34" charset="-122"/>
                <a:ea typeface="微软雅黑" panose="020B0503020204020204" pitchFamily="34" charset="-122"/>
              </a:rPr>
              <a:t>6</a:t>
            </a:r>
            <a:r>
              <a:rPr lang="zh-CN" altLang="en-US" sz="2000" b="1" baseline="-25000" dirty="0" smtClean="0">
                <a:solidFill>
                  <a:srgbClr val="0000CC"/>
                </a:solidFill>
                <a:latin typeface="微软雅黑" panose="020B0503020204020204" pitchFamily="34" charset="-122"/>
                <a:ea typeface="微软雅黑" panose="020B0503020204020204" pitchFamily="34" charset="-122"/>
              </a:rPr>
              <a:t>日</a:t>
            </a:r>
            <a:r>
              <a:rPr lang="en-US" altLang="zh-CN" sz="2000" b="1" baseline="-25000" dirty="0" smtClean="0">
                <a:solidFill>
                  <a:srgbClr val="0000CC"/>
                </a:solidFill>
                <a:latin typeface="微软雅黑" panose="020B0503020204020204" pitchFamily="34" charset="-122"/>
                <a:ea typeface="微软雅黑" panose="020B0503020204020204" pitchFamily="34" charset="-122"/>
              </a:rPr>
              <a:t>0</a:t>
            </a:r>
            <a:r>
              <a:rPr lang="zh-CN" altLang="en-US" sz="2000" b="1" baseline="-25000" dirty="0" smtClean="0">
                <a:solidFill>
                  <a:srgbClr val="0000CC"/>
                </a:solidFill>
                <a:latin typeface="微软雅黑" panose="020B0503020204020204" pitchFamily="34" charset="-122"/>
                <a:ea typeface="微软雅黑" panose="020B0503020204020204" pitchFamily="34" charset="-122"/>
              </a:rPr>
              <a:t>时</a:t>
            </a:r>
            <a:r>
              <a:rPr lang="en-US" altLang="zh-CN" sz="2000" b="1" baseline="-25000" dirty="0" smtClean="0">
                <a:solidFill>
                  <a:srgbClr val="0000CC"/>
                </a:solidFill>
                <a:latin typeface="微软雅黑" panose="020B0503020204020204" pitchFamily="34" charset="-122"/>
                <a:ea typeface="微软雅黑" panose="020B0503020204020204" pitchFamily="34" charset="-122"/>
              </a:rPr>
              <a:t>0</a:t>
            </a:r>
            <a:r>
              <a:rPr lang="zh-CN" altLang="en-US" sz="2000" b="1" baseline="-25000" dirty="0" smtClean="0">
                <a:solidFill>
                  <a:srgbClr val="0000CC"/>
                </a:solidFill>
                <a:latin typeface="微软雅黑" panose="020B0503020204020204" pitchFamily="34" charset="-122"/>
                <a:ea typeface="微软雅黑" panose="020B0503020204020204" pitchFamily="34" charset="-122"/>
              </a:rPr>
              <a:t>分</a:t>
            </a:r>
            <a:r>
              <a:rPr lang="en-US" altLang="zh-CN" sz="2000" b="1" baseline="-25000" dirty="0" smtClean="0">
                <a:solidFill>
                  <a:srgbClr val="0000CC"/>
                </a:solidFill>
                <a:latin typeface="微软雅黑" panose="020B0503020204020204" pitchFamily="34" charset="-122"/>
                <a:ea typeface="微软雅黑" panose="020B0503020204020204" pitchFamily="34" charset="-122"/>
              </a:rPr>
              <a:t>0</a:t>
            </a:r>
            <a:r>
              <a:rPr lang="zh-CN" altLang="en-US" sz="2000" b="1" baseline="-25000" dirty="0" smtClean="0">
                <a:solidFill>
                  <a:srgbClr val="0000CC"/>
                </a:solidFill>
                <a:latin typeface="微软雅黑" panose="020B0503020204020204" pitchFamily="34" charset="-122"/>
                <a:ea typeface="微软雅黑" panose="020B0503020204020204" pitchFamily="34" charset="-122"/>
              </a:rPr>
              <a:t>秒起的周数模</a:t>
            </a:r>
            <a:r>
              <a:rPr lang="en-US" altLang="zh-CN" sz="2000" b="1" baseline="-25000" dirty="0" smtClean="0">
                <a:solidFill>
                  <a:srgbClr val="0000CC"/>
                </a:solidFill>
                <a:latin typeface="微软雅黑" panose="020B0503020204020204" pitchFamily="34" charset="-122"/>
                <a:ea typeface="微软雅黑" panose="020B0503020204020204" pitchFamily="34" charset="-122"/>
              </a:rPr>
              <a:t>1024</a:t>
            </a:r>
          </a:p>
          <a:p>
            <a:pPr>
              <a:lnSpc>
                <a:spcPct val="150000"/>
              </a:lnSpc>
            </a:pPr>
            <a:r>
              <a:rPr lang="zh-CN" altLang="en-US" sz="2000" b="1" baseline="-25000" dirty="0" smtClean="0">
                <a:solidFill>
                  <a:srgbClr val="0000CC"/>
                </a:solidFill>
                <a:latin typeface="微软雅黑" panose="020B0503020204020204" pitchFamily="34" charset="-122"/>
                <a:ea typeface="微软雅黑" panose="020B0503020204020204" pitchFamily="34" charset="-122"/>
              </a:rPr>
              <a:t>低</a:t>
            </a:r>
            <a:r>
              <a:rPr lang="en-US" altLang="zh-CN" sz="2000" b="1" baseline="-25000" dirty="0" smtClean="0">
                <a:solidFill>
                  <a:srgbClr val="0000CC"/>
                </a:solidFill>
                <a:latin typeface="微软雅黑" panose="020B0503020204020204" pitchFamily="34" charset="-122"/>
                <a:ea typeface="微软雅黑" panose="020B0503020204020204" pitchFamily="34" charset="-122"/>
              </a:rPr>
              <a:t>17</a:t>
            </a:r>
            <a:r>
              <a:rPr lang="zh-CN" altLang="en-US" sz="2000" b="1" baseline="-25000" dirty="0" smtClean="0">
                <a:solidFill>
                  <a:srgbClr val="0000CC"/>
                </a:solidFill>
                <a:latin typeface="微软雅黑" panose="020B0503020204020204" pitchFamily="34" charset="-122"/>
                <a:ea typeface="微软雅黑" panose="020B0503020204020204" pitchFamily="34" charset="-122"/>
              </a:rPr>
              <a:t>位：周内计数，自每个</a:t>
            </a:r>
            <a:r>
              <a:rPr lang="en-US" altLang="zh-CN" sz="2000" b="1" baseline="-25000" dirty="0" smtClean="0">
                <a:solidFill>
                  <a:srgbClr val="0000CC"/>
                </a:solidFill>
                <a:latin typeface="微软雅黑" panose="020B0503020204020204" pitchFamily="34" charset="-122"/>
                <a:ea typeface="微软雅黑" panose="020B0503020204020204" pitchFamily="34" charset="-122"/>
              </a:rPr>
              <a:t>GPS</a:t>
            </a:r>
            <a:r>
              <a:rPr lang="zh-CN" altLang="en-US" sz="2000" b="1" baseline="-25000" dirty="0" smtClean="0">
                <a:solidFill>
                  <a:srgbClr val="0000CC"/>
                </a:solidFill>
                <a:latin typeface="微软雅黑" panose="020B0503020204020204" pitchFamily="34" charset="-122"/>
                <a:ea typeface="微软雅黑" panose="020B0503020204020204" pitchFamily="34" charset="-122"/>
              </a:rPr>
              <a:t>周的起始历元的计数（每周日</a:t>
            </a:r>
            <a:r>
              <a:rPr lang="en-US" altLang="zh-CN" sz="2000" b="1" baseline="-25000" dirty="0" smtClean="0">
                <a:solidFill>
                  <a:srgbClr val="0000CC"/>
                </a:solidFill>
                <a:latin typeface="微软雅黑" panose="020B0503020204020204" pitchFamily="34" charset="-122"/>
                <a:ea typeface="微软雅黑" panose="020B0503020204020204" pitchFamily="34" charset="-122"/>
              </a:rPr>
              <a:t>0</a:t>
            </a:r>
            <a:r>
              <a:rPr lang="zh-CN" altLang="en-US" sz="2000" b="1" baseline="-25000" dirty="0" smtClean="0">
                <a:solidFill>
                  <a:srgbClr val="0000CC"/>
                </a:solidFill>
                <a:latin typeface="微软雅黑" panose="020B0503020204020204" pitchFamily="34" charset="-122"/>
                <a:ea typeface="微软雅黑" panose="020B0503020204020204" pitchFamily="34" charset="-122"/>
              </a:rPr>
              <a:t>时</a:t>
            </a:r>
            <a:r>
              <a:rPr lang="en-US" altLang="zh-CN" sz="2000" b="1" baseline="-25000" dirty="0" smtClean="0">
                <a:solidFill>
                  <a:srgbClr val="0000CC"/>
                </a:solidFill>
                <a:latin typeface="微软雅黑" panose="020B0503020204020204" pitchFamily="34" charset="-122"/>
                <a:ea typeface="微软雅黑" panose="020B0503020204020204" pitchFamily="34" charset="-122"/>
              </a:rPr>
              <a:t>0</a:t>
            </a:r>
            <a:r>
              <a:rPr lang="zh-CN" altLang="en-US" sz="2000" b="1" baseline="-25000" dirty="0" smtClean="0">
                <a:solidFill>
                  <a:srgbClr val="0000CC"/>
                </a:solidFill>
                <a:latin typeface="微软雅黑" panose="020B0503020204020204" pitchFamily="34" charset="-122"/>
                <a:ea typeface="微软雅黑" panose="020B0503020204020204" pitchFamily="34" charset="-122"/>
              </a:rPr>
              <a:t>分</a:t>
            </a:r>
            <a:r>
              <a:rPr lang="en-US" altLang="zh-CN" sz="2000" b="1" baseline="-25000" dirty="0" smtClean="0">
                <a:solidFill>
                  <a:srgbClr val="0000CC"/>
                </a:solidFill>
                <a:latin typeface="微软雅黑" panose="020B0503020204020204" pitchFamily="34" charset="-122"/>
                <a:ea typeface="微软雅黑" panose="020B0503020204020204" pitchFamily="34" charset="-122"/>
              </a:rPr>
              <a:t>0</a:t>
            </a:r>
            <a:r>
              <a:rPr lang="zh-CN" altLang="en-US" sz="2000" b="1" baseline="-25000" dirty="0" smtClean="0">
                <a:solidFill>
                  <a:srgbClr val="0000CC"/>
                </a:solidFill>
                <a:latin typeface="微软雅黑" panose="020B0503020204020204" pitchFamily="34" charset="-122"/>
                <a:ea typeface="微软雅黑" panose="020B0503020204020204" pitchFamily="34" charset="-122"/>
              </a:rPr>
              <a:t>秒）模</a:t>
            </a:r>
            <a:r>
              <a:rPr lang="en-US" altLang="zh-CN" sz="2000" b="1" baseline="-25000" dirty="0" smtClean="0">
                <a:solidFill>
                  <a:srgbClr val="0000CC"/>
                </a:solidFill>
                <a:latin typeface="微软雅黑" panose="020B0503020204020204" pitchFamily="34" charset="-122"/>
                <a:ea typeface="微软雅黑" panose="020B0503020204020204" pitchFamily="34" charset="-122"/>
              </a:rPr>
              <a:t>4</a:t>
            </a:r>
          </a:p>
          <a:p>
            <a:pPr algn="ctr">
              <a:lnSpc>
                <a:spcPct val="150000"/>
              </a:lnSpc>
            </a:pPr>
            <a:r>
              <a:rPr lang="zh-CN" altLang="en-US" sz="2000" b="1" baseline="-25000" dirty="0" smtClean="0">
                <a:solidFill>
                  <a:srgbClr val="0000CC"/>
                </a:solidFill>
                <a:latin typeface="微软雅黑" panose="020B0503020204020204" pitchFamily="34" charset="-122"/>
                <a:ea typeface="微软雅黑" panose="020B0503020204020204" pitchFamily="34" charset="-122"/>
              </a:rPr>
              <a:t>（</a:t>
            </a:r>
            <a:r>
              <a:rPr lang="zh-CN" altLang="en-US" sz="2000" b="1" baseline="-25000" dirty="0">
                <a:solidFill>
                  <a:srgbClr val="0000CC"/>
                </a:solidFill>
                <a:latin typeface="微软雅黑" panose="020B0503020204020204" pitchFamily="34" charset="-122"/>
                <a:ea typeface="微软雅黑" panose="020B0503020204020204" pitchFamily="34" charset="-122"/>
              </a:rPr>
              <a:t>周</a:t>
            </a:r>
            <a:r>
              <a:rPr lang="zh-CN" altLang="en-US" sz="2000" b="1" baseline="-25000" dirty="0" smtClean="0">
                <a:solidFill>
                  <a:srgbClr val="0000CC"/>
                </a:solidFill>
                <a:latin typeface="微软雅黑" panose="020B0503020204020204" pitchFamily="34" charset="-122"/>
                <a:ea typeface="微软雅黑" panose="020B0503020204020204" pitchFamily="34" charset="-122"/>
              </a:rPr>
              <a:t>内计数单位为</a:t>
            </a:r>
            <a:r>
              <a:rPr lang="en-US" altLang="zh-CN" sz="2000" b="1" baseline="-25000" dirty="0" smtClean="0">
                <a:solidFill>
                  <a:srgbClr val="0000CC"/>
                </a:solidFill>
                <a:latin typeface="微软雅黑" panose="020B0503020204020204" pitchFamily="34" charset="-122"/>
                <a:ea typeface="微软雅黑" panose="020B0503020204020204" pitchFamily="34" charset="-122"/>
              </a:rPr>
              <a:t>1.5</a:t>
            </a:r>
            <a:r>
              <a:rPr lang="zh-CN" altLang="en-US" sz="2000" b="1" baseline="-25000" dirty="0" smtClean="0">
                <a:solidFill>
                  <a:srgbClr val="0000CC"/>
                </a:solidFill>
                <a:latin typeface="微软雅黑" panose="020B0503020204020204" pitchFamily="34" charset="-122"/>
                <a:ea typeface="微软雅黑" panose="020B0503020204020204" pitchFamily="34" charset="-122"/>
              </a:rPr>
              <a:t>秒，</a:t>
            </a:r>
            <a:r>
              <a:rPr lang="en-US" altLang="zh-CN" sz="2000" b="1" baseline="-25000" dirty="0" smtClean="0">
                <a:solidFill>
                  <a:srgbClr val="0000CC"/>
                </a:solidFill>
                <a:latin typeface="微软雅黑" panose="020B0503020204020204" pitchFamily="34" charset="-122"/>
                <a:ea typeface="微软雅黑" panose="020B0503020204020204" pitchFamily="34" charset="-122"/>
              </a:rPr>
              <a:t>4</a:t>
            </a:r>
            <a:r>
              <a:rPr lang="zh-CN" altLang="en-US" sz="2000" b="1" baseline="-25000" dirty="0" smtClean="0">
                <a:solidFill>
                  <a:srgbClr val="0000CC"/>
                </a:solidFill>
                <a:latin typeface="微软雅黑" panose="020B0503020204020204" pitchFamily="34" charset="-122"/>
                <a:ea typeface="微软雅黑" panose="020B0503020204020204" pitchFamily="34" charset="-122"/>
              </a:rPr>
              <a:t>个单位为</a:t>
            </a:r>
            <a:r>
              <a:rPr lang="en-US" altLang="zh-CN" sz="2000" b="1" baseline="-25000" dirty="0" smtClean="0">
                <a:solidFill>
                  <a:srgbClr val="0000CC"/>
                </a:solidFill>
                <a:latin typeface="微软雅黑" panose="020B0503020204020204" pitchFamily="34" charset="-122"/>
                <a:ea typeface="微软雅黑" panose="020B0503020204020204" pitchFamily="34" charset="-122"/>
              </a:rPr>
              <a:t>6</a:t>
            </a:r>
            <a:r>
              <a:rPr lang="zh-CN" altLang="en-US" sz="2000" b="1" baseline="-25000" dirty="0" smtClean="0">
                <a:solidFill>
                  <a:srgbClr val="0000CC"/>
                </a:solidFill>
                <a:latin typeface="微软雅黑" panose="020B0503020204020204" pitchFamily="34" charset="-122"/>
                <a:ea typeface="微软雅黑" panose="020B0503020204020204" pitchFamily="34" charset="-122"/>
              </a:rPr>
              <a:t>秒，恰好与子帧编号同步加</a:t>
            </a:r>
            <a:r>
              <a:rPr lang="en-US" altLang="zh-CN" sz="2000" b="1" baseline="-25000" dirty="0" smtClean="0">
                <a:solidFill>
                  <a:srgbClr val="0000CC"/>
                </a:solidFill>
                <a:latin typeface="微软雅黑" panose="020B0503020204020204" pitchFamily="34" charset="-122"/>
                <a:ea typeface="微软雅黑" panose="020B0503020204020204" pitchFamily="34" charset="-122"/>
              </a:rPr>
              <a:t>1</a:t>
            </a:r>
            <a:r>
              <a:rPr lang="zh-CN" altLang="en-US" sz="2000" b="1" baseline="-25000" dirty="0" smtClean="0">
                <a:solidFill>
                  <a:srgbClr val="0000CC"/>
                </a:solidFill>
                <a:latin typeface="微软雅黑" panose="020B0503020204020204" pitchFamily="34" charset="-122"/>
                <a:ea typeface="微软雅黑" panose="020B0503020204020204" pitchFamily="34" charset="-122"/>
              </a:rPr>
              <a:t>）</a:t>
            </a:r>
            <a:endParaRPr lang="zh-CN" altLang="en-US" sz="2000" b="1" baseline="-25000"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45390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274" name="Rectangle 2"/>
          <p:cNvSpPr>
            <a:spLocks noGrp="1" noChangeArrowheads="1"/>
          </p:cNvSpPr>
          <p:nvPr>
            <p:ph type="title"/>
          </p:nvPr>
        </p:nvSpPr>
        <p:spPr/>
        <p:txBody>
          <a:bodyPr>
            <a:normAutofit fontScale="90000"/>
          </a:bodyPr>
          <a:lstStyle/>
          <a:p>
            <a:r>
              <a:rPr lang="zh-CN" altLang="en-US" dirty="0">
                <a:sym typeface="Symbol" pitchFamily="18" charset="2"/>
              </a:rPr>
              <a:t>卫星（导航）</a:t>
            </a:r>
            <a:r>
              <a:rPr lang="zh-CN" altLang="en-US" dirty="0" smtClean="0">
                <a:sym typeface="Symbol" pitchFamily="18" charset="2"/>
              </a:rPr>
              <a:t>电文</a:t>
            </a:r>
            <a:r>
              <a:rPr lang="en-US" altLang="zh-CN" sz="3600" dirty="0" smtClean="0">
                <a:solidFill>
                  <a:srgbClr val="0000CC"/>
                </a:solidFill>
                <a:sym typeface="Symbol" pitchFamily="18" charset="2"/>
              </a:rPr>
              <a:t>—</a:t>
            </a:r>
            <a:r>
              <a:rPr lang="zh-CN" altLang="en-US" sz="3600" dirty="0" smtClean="0">
                <a:solidFill>
                  <a:srgbClr val="0000CC"/>
                </a:solidFill>
                <a:sym typeface="Symbol" pitchFamily="18" charset="2"/>
              </a:rPr>
              <a:t>时钟及校正信息</a:t>
            </a:r>
            <a:endParaRPr lang="zh-CN" altLang="en-US" dirty="0">
              <a:sym typeface="Symbol" pitchFamily="18" charset="2"/>
            </a:endParaRPr>
          </a:p>
        </p:txBody>
      </p:sp>
      <p:sp>
        <p:nvSpPr>
          <p:cNvPr id="1206275" name="Rectangle 3"/>
          <p:cNvSpPr>
            <a:spLocks noGrp="1" noChangeArrowheads="1"/>
          </p:cNvSpPr>
          <p:nvPr>
            <p:ph type="body" idx="1"/>
          </p:nvPr>
        </p:nvSpPr>
        <p:spPr/>
        <p:txBody>
          <a:bodyPr>
            <a:normAutofit fontScale="85000" lnSpcReduction="10000"/>
          </a:bodyPr>
          <a:lstStyle/>
          <a:p>
            <a:r>
              <a:rPr lang="zh-CN" altLang="en-US" sz="2800" dirty="0">
                <a:sym typeface="Symbol" pitchFamily="18" charset="2"/>
              </a:rPr>
              <a:t>第一数据</a:t>
            </a:r>
            <a:r>
              <a:rPr lang="zh-CN" altLang="en-US" sz="2800" dirty="0" smtClean="0">
                <a:sym typeface="Symbol" pitchFamily="18" charset="2"/>
              </a:rPr>
              <a:t>块：时钟修正参数</a:t>
            </a:r>
            <a:endParaRPr lang="zh-CN" altLang="en-US" sz="2800" dirty="0">
              <a:sym typeface="Symbol" pitchFamily="18" charset="2"/>
            </a:endParaRPr>
          </a:p>
          <a:p>
            <a:pPr lvl="1"/>
            <a:r>
              <a:rPr lang="zh-CN" altLang="en-US" sz="2400" dirty="0">
                <a:sym typeface="Symbol" pitchFamily="18" charset="2"/>
              </a:rPr>
              <a:t>第</a:t>
            </a:r>
            <a:r>
              <a:rPr lang="en-US" altLang="zh-CN" sz="2400" dirty="0">
                <a:sym typeface="Symbol" pitchFamily="18" charset="2"/>
              </a:rPr>
              <a:t>1</a:t>
            </a:r>
            <a:r>
              <a:rPr lang="zh-CN" altLang="en-US" sz="2400" dirty="0">
                <a:sym typeface="Symbol" pitchFamily="18" charset="2"/>
              </a:rPr>
              <a:t>子帧的第</a:t>
            </a:r>
            <a:r>
              <a:rPr lang="en-US" altLang="zh-CN" sz="2400" dirty="0">
                <a:sym typeface="Symbol" pitchFamily="18" charset="2"/>
              </a:rPr>
              <a:t>3~10</a:t>
            </a:r>
            <a:r>
              <a:rPr lang="zh-CN" altLang="en-US" sz="2400" dirty="0">
                <a:sym typeface="Symbol" pitchFamily="18" charset="2"/>
              </a:rPr>
              <a:t>个字</a:t>
            </a:r>
          </a:p>
          <a:p>
            <a:pPr lvl="1"/>
            <a:r>
              <a:rPr lang="zh-CN" altLang="en-US" sz="2400" dirty="0">
                <a:sym typeface="Symbol" pitchFamily="18" charset="2"/>
              </a:rPr>
              <a:t>内容：</a:t>
            </a:r>
          </a:p>
          <a:p>
            <a:pPr lvl="2"/>
            <a:r>
              <a:rPr lang="en-US" altLang="zh-CN" sz="2000" dirty="0">
                <a:sym typeface="Symbol" pitchFamily="18" charset="2"/>
              </a:rPr>
              <a:t>WN </a:t>
            </a:r>
            <a:r>
              <a:rPr lang="en-US" altLang="zh-CN" sz="2000" dirty="0">
                <a:latin typeface="Arial"/>
                <a:sym typeface="Symbol" pitchFamily="18" charset="2"/>
              </a:rPr>
              <a:t>–</a:t>
            </a:r>
            <a:r>
              <a:rPr lang="en-US" altLang="zh-CN" sz="2000" dirty="0">
                <a:sym typeface="Symbol" pitchFamily="18" charset="2"/>
              </a:rPr>
              <a:t> GPS</a:t>
            </a:r>
            <a:r>
              <a:rPr lang="zh-CN" altLang="en-US" sz="2000" dirty="0" smtClean="0">
                <a:sym typeface="Symbol" pitchFamily="18" charset="2"/>
              </a:rPr>
              <a:t>周（</a:t>
            </a:r>
            <a:r>
              <a:rPr lang="en-US" altLang="zh-CN" sz="2000" dirty="0" smtClean="0">
                <a:sym typeface="Symbol" pitchFamily="18" charset="2"/>
              </a:rPr>
              <a:t>1980</a:t>
            </a:r>
            <a:r>
              <a:rPr lang="zh-CN" altLang="en-US" sz="2000" dirty="0">
                <a:sym typeface="Symbol" pitchFamily="18" charset="2"/>
              </a:rPr>
              <a:t>年</a:t>
            </a:r>
            <a:r>
              <a:rPr lang="en-US" altLang="zh-CN" sz="2000" dirty="0">
                <a:sym typeface="Symbol" pitchFamily="18" charset="2"/>
              </a:rPr>
              <a:t>1</a:t>
            </a:r>
            <a:r>
              <a:rPr lang="zh-CN" altLang="en-US" sz="2000" dirty="0">
                <a:sym typeface="Symbol" pitchFamily="18" charset="2"/>
              </a:rPr>
              <a:t>月</a:t>
            </a:r>
            <a:r>
              <a:rPr lang="en-US" altLang="zh-CN" sz="2000" dirty="0">
                <a:sym typeface="Symbol" pitchFamily="18" charset="2"/>
              </a:rPr>
              <a:t>6</a:t>
            </a:r>
            <a:r>
              <a:rPr lang="zh-CN" altLang="en-US" sz="2000" dirty="0">
                <a:sym typeface="Symbol" pitchFamily="18" charset="2"/>
              </a:rPr>
              <a:t>日零</a:t>
            </a:r>
            <a:r>
              <a:rPr lang="zh-CN" altLang="en-US" sz="2000" dirty="0" smtClean="0">
                <a:sym typeface="Symbol" pitchFamily="18" charset="2"/>
              </a:rPr>
              <a:t>点起</a:t>
            </a:r>
            <a:r>
              <a:rPr lang="en-US" altLang="zh-CN" sz="2000" dirty="0" smtClean="0">
                <a:sym typeface="Symbol" pitchFamily="18" charset="2"/>
              </a:rPr>
              <a:t>GPS</a:t>
            </a:r>
            <a:r>
              <a:rPr lang="zh-CN" altLang="en-US" sz="2000" dirty="0" smtClean="0">
                <a:sym typeface="Symbol" pitchFamily="18" charset="2"/>
              </a:rPr>
              <a:t>周数模</a:t>
            </a:r>
            <a:r>
              <a:rPr lang="en-US" altLang="zh-CN" sz="2000" dirty="0" smtClean="0">
                <a:sym typeface="Symbol" pitchFamily="18" charset="2"/>
              </a:rPr>
              <a:t>1024</a:t>
            </a:r>
            <a:r>
              <a:rPr lang="zh-CN" altLang="en-US" sz="2000" dirty="0" smtClean="0">
                <a:sym typeface="Symbol" pitchFamily="18" charset="2"/>
              </a:rPr>
              <a:t>）</a:t>
            </a:r>
            <a:endParaRPr lang="zh-CN" altLang="en-US" sz="2000" dirty="0">
              <a:sym typeface="Symbol" pitchFamily="18" charset="2"/>
            </a:endParaRPr>
          </a:p>
          <a:p>
            <a:pPr lvl="2"/>
            <a:r>
              <a:rPr lang="en-US" altLang="zh-CN" sz="2000" dirty="0">
                <a:sym typeface="Symbol" pitchFamily="18" charset="2"/>
              </a:rPr>
              <a:t>L2</a:t>
            </a:r>
            <a:r>
              <a:rPr lang="zh-CN" altLang="en-US" sz="2000" dirty="0">
                <a:sym typeface="Symbol" pitchFamily="18" charset="2"/>
              </a:rPr>
              <a:t>所调制测距码标识符 </a:t>
            </a:r>
            <a:r>
              <a:rPr lang="en-US" altLang="zh-CN" sz="2000" dirty="0">
                <a:latin typeface="Arial"/>
                <a:sym typeface="Symbol" pitchFamily="18" charset="2"/>
              </a:rPr>
              <a:t>–</a:t>
            </a:r>
            <a:r>
              <a:rPr lang="en-US" altLang="zh-CN" sz="2000" dirty="0">
                <a:sym typeface="Symbol" pitchFamily="18" charset="2"/>
              </a:rPr>
              <a:t> </a:t>
            </a:r>
            <a:r>
              <a:rPr lang="en-US" altLang="zh-CN" sz="2000" dirty="0">
                <a:latin typeface="Arial"/>
                <a:sym typeface="Symbol" pitchFamily="18" charset="2"/>
              </a:rPr>
              <a:t>“</a:t>
            </a:r>
            <a:r>
              <a:rPr lang="en-US" altLang="zh-CN" sz="2000" dirty="0">
                <a:sym typeface="Symbol" pitchFamily="18" charset="2"/>
              </a:rPr>
              <a:t>10</a:t>
            </a:r>
            <a:r>
              <a:rPr lang="en-US" altLang="zh-CN" sz="2000" dirty="0">
                <a:latin typeface="Arial"/>
                <a:sym typeface="Symbol" pitchFamily="18" charset="2"/>
              </a:rPr>
              <a:t>”</a:t>
            </a:r>
            <a:r>
              <a:rPr lang="zh-CN" altLang="en-US" sz="2000" dirty="0">
                <a:sym typeface="Symbol" pitchFamily="18" charset="2"/>
              </a:rPr>
              <a:t>表示</a:t>
            </a:r>
            <a:r>
              <a:rPr lang="en-US" altLang="zh-CN" sz="2000" dirty="0">
                <a:sym typeface="Symbol" pitchFamily="18" charset="2"/>
              </a:rPr>
              <a:t>C/A</a:t>
            </a:r>
            <a:r>
              <a:rPr lang="zh-CN" altLang="en-US" sz="2000" dirty="0">
                <a:sym typeface="Symbol" pitchFamily="18" charset="2"/>
              </a:rPr>
              <a:t>码，</a:t>
            </a:r>
            <a:r>
              <a:rPr lang="zh-CN" altLang="en-US" sz="2000" dirty="0">
                <a:latin typeface="Arial"/>
                <a:sym typeface="Symbol" pitchFamily="18" charset="2"/>
              </a:rPr>
              <a:t>“</a:t>
            </a:r>
            <a:r>
              <a:rPr lang="en-US" altLang="zh-CN" sz="2000" dirty="0">
                <a:sym typeface="Symbol" pitchFamily="18" charset="2"/>
              </a:rPr>
              <a:t>01</a:t>
            </a:r>
            <a:r>
              <a:rPr lang="en-US" altLang="zh-CN" sz="2000" dirty="0">
                <a:latin typeface="Arial"/>
                <a:sym typeface="Symbol" pitchFamily="18" charset="2"/>
              </a:rPr>
              <a:t>”</a:t>
            </a:r>
            <a:r>
              <a:rPr lang="zh-CN" altLang="en-US" sz="2000" dirty="0">
                <a:sym typeface="Symbol" pitchFamily="18" charset="2"/>
              </a:rPr>
              <a:t>表示</a:t>
            </a:r>
            <a:r>
              <a:rPr lang="en-US" altLang="zh-CN" sz="2000" dirty="0">
                <a:sym typeface="Symbol" pitchFamily="18" charset="2"/>
              </a:rPr>
              <a:t>P(Y)</a:t>
            </a:r>
            <a:r>
              <a:rPr lang="zh-CN" altLang="en-US" sz="2000" dirty="0">
                <a:sym typeface="Symbol" pitchFamily="18" charset="2"/>
              </a:rPr>
              <a:t>码</a:t>
            </a:r>
          </a:p>
          <a:p>
            <a:pPr lvl="2"/>
            <a:r>
              <a:rPr lang="zh-CN" altLang="en-US" sz="2000" dirty="0" smtClean="0">
                <a:sym typeface="Symbol" pitchFamily="18" charset="2"/>
              </a:rPr>
              <a:t>用户距离精度</a:t>
            </a:r>
            <a:r>
              <a:rPr lang="en-US" altLang="zh-CN" sz="2000" dirty="0" smtClean="0">
                <a:sym typeface="Symbol" pitchFamily="18" charset="2"/>
              </a:rPr>
              <a:t>-- </a:t>
            </a:r>
            <a:r>
              <a:rPr lang="en-US" altLang="zh-CN" sz="2000" dirty="0">
                <a:sym typeface="Symbol" pitchFamily="18" charset="2"/>
              </a:rPr>
              <a:t>URA</a:t>
            </a:r>
          </a:p>
          <a:p>
            <a:pPr lvl="2"/>
            <a:r>
              <a:rPr lang="zh-CN" altLang="en-US" sz="2000" dirty="0" smtClean="0">
                <a:sym typeface="Symbol" pitchFamily="18" charset="2"/>
              </a:rPr>
              <a:t>星</a:t>
            </a:r>
            <a:r>
              <a:rPr lang="zh-CN" altLang="en-US" sz="2000" dirty="0">
                <a:sym typeface="Symbol" pitchFamily="18" charset="2"/>
              </a:rPr>
              <a:t>钟数据</a:t>
            </a:r>
            <a:r>
              <a:rPr lang="zh-CN" altLang="en-US" sz="2000" dirty="0" smtClean="0">
                <a:sym typeface="Symbol" pitchFamily="18" charset="2"/>
              </a:rPr>
              <a:t>龄期</a:t>
            </a:r>
            <a:r>
              <a:rPr lang="en-US" altLang="zh-CN" sz="2000" dirty="0">
                <a:sym typeface="Symbol" pitchFamily="18" charset="2"/>
              </a:rPr>
              <a:t>I</a:t>
            </a:r>
            <a:r>
              <a:rPr lang="en-US" altLang="zh-CN" sz="2000" dirty="0" smtClean="0">
                <a:sym typeface="Symbol" pitchFamily="18" charset="2"/>
              </a:rPr>
              <a:t>ODC</a:t>
            </a:r>
            <a:endParaRPr lang="en-US" altLang="zh-CN" sz="2000" dirty="0">
              <a:sym typeface="Symbol" pitchFamily="18" charset="2"/>
            </a:endParaRPr>
          </a:p>
          <a:p>
            <a:pPr lvl="2"/>
            <a:r>
              <a:rPr lang="en-US" altLang="zh-CN" sz="2000" dirty="0">
                <a:sym typeface="Symbol" pitchFamily="18" charset="2"/>
              </a:rPr>
              <a:t>T</a:t>
            </a:r>
            <a:r>
              <a:rPr lang="en-US" altLang="zh-CN" sz="2000" baseline="-25000" dirty="0">
                <a:sym typeface="Symbol" pitchFamily="18" charset="2"/>
              </a:rPr>
              <a:t>GD</a:t>
            </a:r>
            <a:r>
              <a:rPr lang="en-US" altLang="zh-CN" sz="2000" dirty="0">
                <a:sym typeface="Symbol" pitchFamily="18" charset="2"/>
              </a:rPr>
              <a:t> </a:t>
            </a:r>
            <a:r>
              <a:rPr lang="en-US" altLang="zh-CN" sz="2000" dirty="0" smtClean="0">
                <a:latin typeface="Arial"/>
                <a:sym typeface="Symbol" pitchFamily="18" charset="2"/>
              </a:rPr>
              <a:t>– </a:t>
            </a:r>
            <a:r>
              <a:rPr lang="zh-CN" altLang="en-US" sz="2000" dirty="0" smtClean="0">
                <a:latin typeface="Arial"/>
                <a:sym typeface="Symbol" pitchFamily="18" charset="2"/>
              </a:rPr>
              <a:t>电离层</a:t>
            </a:r>
            <a:r>
              <a:rPr lang="zh-CN" altLang="en-US" sz="2000" dirty="0" smtClean="0">
                <a:sym typeface="Symbol" pitchFamily="18" charset="2"/>
              </a:rPr>
              <a:t>时延</a:t>
            </a:r>
            <a:r>
              <a:rPr lang="zh-CN" altLang="en-US" sz="2000" dirty="0">
                <a:sym typeface="Symbol" pitchFamily="18" charset="2"/>
              </a:rPr>
              <a:t>差</a:t>
            </a:r>
            <a:r>
              <a:rPr lang="zh-CN" altLang="en-US" sz="2000" dirty="0" smtClean="0">
                <a:sym typeface="Symbol" pitchFamily="18" charset="2"/>
              </a:rPr>
              <a:t>改正</a:t>
            </a:r>
          </a:p>
          <a:p>
            <a:pPr lvl="2"/>
            <a:r>
              <a:rPr lang="en-US" altLang="zh-CN" sz="2000" dirty="0" smtClean="0">
                <a:sym typeface="Symbol" pitchFamily="18" charset="2"/>
              </a:rPr>
              <a:t>T</a:t>
            </a:r>
            <a:r>
              <a:rPr lang="en-US" altLang="zh-CN" sz="2000" baseline="-25000" dirty="0" smtClean="0">
                <a:sym typeface="Symbol" pitchFamily="18" charset="2"/>
              </a:rPr>
              <a:t>OC</a:t>
            </a:r>
            <a:r>
              <a:rPr lang="en-US" altLang="zh-CN" sz="2000" dirty="0" smtClean="0">
                <a:sym typeface="Symbol" pitchFamily="18" charset="2"/>
              </a:rPr>
              <a:t> – </a:t>
            </a:r>
            <a:r>
              <a:rPr lang="zh-CN" altLang="en-US" sz="2000" dirty="0" smtClean="0">
                <a:latin typeface="Arial"/>
                <a:sym typeface="Symbol" pitchFamily="18" charset="2"/>
              </a:rPr>
              <a:t>卫星钟参考时刻</a:t>
            </a:r>
            <a:endParaRPr lang="en-US" altLang="zh-CN" sz="2000" dirty="0" smtClean="0">
              <a:latin typeface="Arial"/>
              <a:sym typeface="Symbol" pitchFamily="18" charset="2"/>
            </a:endParaRPr>
          </a:p>
          <a:p>
            <a:pPr lvl="2"/>
            <a:r>
              <a:rPr lang="zh-CN" altLang="en-US" sz="2000" dirty="0" smtClean="0">
                <a:sym typeface="Symbol" pitchFamily="18" charset="2"/>
              </a:rPr>
              <a:t>星钟改正参数 </a:t>
            </a:r>
            <a:r>
              <a:rPr lang="en-US" altLang="zh-CN" sz="2000" dirty="0" smtClean="0">
                <a:sym typeface="Symbol" pitchFamily="18" charset="2"/>
              </a:rPr>
              <a:t>-- </a:t>
            </a:r>
            <a:r>
              <a:rPr lang="en-US" altLang="zh-CN" sz="2000" i="1" dirty="0" smtClean="0">
                <a:sym typeface="Symbol" pitchFamily="18" charset="2"/>
              </a:rPr>
              <a:t>a</a:t>
            </a:r>
            <a:r>
              <a:rPr lang="en-US" altLang="zh-CN" sz="2000" baseline="-25000" dirty="0" smtClean="0">
                <a:sym typeface="Symbol" pitchFamily="18" charset="2"/>
              </a:rPr>
              <a:t>f0</a:t>
            </a:r>
            <a:r>
              <a:rPr lang="zh-CN" altLang="en-US" sz="2000" dirty="0" smtClean="0">
                <a:sym typeface="Symbol" pitchFamily="18" charset="2"/>
              </a:rPr>
              <a:t>（钟偏），</a:t>
            </a:r>
            <a:r>
              <a:rPr lang="en-US" altLang="zh-CN" sz="2000" i="1" dirty="0" smtClean="0">
                <a:sym typeface="Symbol" pitchFamily="18" charset="2"/>
              </a:rPr>
              <a:t>a</a:t>
            </a:r>
            <a:r>
              <a:rPr lang="en-US" altLang="zh-CN" sz="2000" baseline="-25000" dirty="0" smtClean="0">
                <a:sym typeface="Symbol" pitchFamily="18" charset="2"/>
              </a:rPr>
              <a:t>f1</a:t>
            </a:r>
            <a:r>
              <a:rPr lang="zh-CN" altLang="en-US" sz="2000" dirty="0" smtClean="0">
                <a:sym typeface="Symbol" pitchFamily="18" charset="2"/>
              </a:rPr>
              <a:t>（钟速），</a:t>
            </a:r>
            <a:r>
              <a:rPr lang="en-US" altLang="zh-CN" sz="2000" i="1" dirty="0" smtClean="0">
                <a:sym typeface="Symbol" pitchFamily="18" charset="2"/>
              </a:rPr>
              <a:t>a</a:t>
            </a:r>
            <a:r>
              <a:rPr lang="en-US" altLang="zh-CN" sz="2000" baseline="-25000" dirty="0" smtClean="0">
                <a:sym typeface="Symbol" pitchFamily="18" charset="2"/>
              </a:rPr>
              <a:t>f2</a:t>
            </a:r>
            <a:r>
              <a:rPr lang="zh-CN" altLang="en-US" sz="2000" dirty="0" smtClean="0">
                <a:sym typeface="Symbol" pitchFamily="18" charset="2"/>
              </a:rPr>
              <a:t>（钟漂）</a:t>
            </a:r>
            <a:endParaRPr lang="zh-CN" altLang="en-US" sz="2000" dirty="0">
              <a:sym typeface="Symbol" pitchFamily="18" charset="2"/>
            </a:endParaRPr>
          </a:p>
        </p:txBody>
      </p:sp>
    </p:spTree>
    <p:extLst>
      <p:ext uri="{BB962C8B-B14F-4D97-AF65-F5344CB8AC3E}">
        <p14:creationId xmlns:p14="http://schemas.microsoft.com/office/powerpoint/2010/main" val="2195893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95536" y="635338"/>
            <a:ext cx="8424936" cy="5635489"/>
          </a:xfrm>
          <a:prstGeom prst="rect">
            <a:avLst/>
          </a:prstGeom>
        </p:spPr>
      </p:pic>
    </p:spTree>
    <p:extLst>
      <p:ext uri="{BB962C8B-B14F-4D97-AF65-F5344CB8AC3E}">
        <p14:creationId xmlns:p14="http://schemas.microsoft.com/office/powerpoint/2010/main" val="31201289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 y="4762"/>
            <a:ext cx="9247757" cy="6053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00946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关键点：时钟校正</a:t>
            </a:r>
            <a:endParaRPr lang="zh-CN" altLang="en-US" dirty="0"/>
          </a:p>
        </p:txBody>
      </p:sp>
      <p:sp>
        <p:nvSpPr>
          <p:cNvPr id="3" name="内容占位符 2"/>
          <p:cNvSpPr>
            <a:spLocks noGrp="1"/>
          </p:cNvSpPr>
          <p:nvPr>
            <p:ph idx="1"/>
          </p:nvPr>
        </p:nvSpPr>
        <p:spPr/>
        <p:txBody>
          <a:bodyPr>
            <a:normAutofit/>
          </a:bodyPr>
          <a:lstStyle/>
          <a:p>
            <a:pPr marL="0" indent="0">
              <a:buNone/>
            </a:pPr>
            <a:r>
              <a:rPr lang="fr-FR" altLang="zh-CN" sz="2800" i="1" dirty="0"/>
              <a:t>t</a:t>
            </a:r>
            <a:r>
              <a:rPr lang="fr-FR" altLang="zh-CN" sz="2800" dirty="0"/>
              <a:t> = </a:t>
            </a:r>
            <a:r>
              <a:rPr lang="fr-FR" altLang="zh-CN" sz="2800" i="1" dirty="0"/>
              <a:t>t</a:t>
            </a:r>
            <a:r>
              <a:rPr lang="fr-FR" altLang="zh-CN" sz="2800" baseline="-25000" dirty="0"/>
              <a:t>sv</a:t>
            </a:r>
            <a:r>
              <a:rPr lang="fr-FR" altLang="zh-CN" sz="2800" dirty="0"/>
              <a:t> </a:t>
            </a:r>
            <a:r>
              <a:rPr lang="zh-CN" altLang="zh-CN" sz="2800" dirty="0"/>
              <a:t>－</a:t>
            </a:r>
            <a:r>
              <a:rPr lang="en-US" altLang="zh-CN" sz="2800" i="1" dirty="0"/>
              <a:t>Δ</a:t>
            </a:r>
            <a:r>
              <a:rPr lang="fr-FR" altLang="zh-CN" sz="2800" i="1" dirty="0"/>
              <a:t>t</a:t>
            </a:r>
            <a:r>
              <a:rPr lang="fr-FR" altLang="zh-CN" sz="2800" baseline="-25000" dirty="0"/>
              <a:t>sv</a:t>
            </a:r>
            <a:r>
              <a:rPr lang="fr-FR" altLang="zh-CN" sz="2800" baseline="30000" dirty="0"/>
              <a:t> </a:t>
            </a:r>
            <a:endParaRPr lang="fr-FR" altLang="zh-CN" sz="2800" baseline="30000" dirty="0" smtClean="0"/>
          </a:p>
          <a:p>
            <a:r>
              <a:rPr lang="fr-FR" altLang="zh-CN" sz="2800" i="1" dirty="0"/>
              <a:t>∆t</a:t>
            </a:r>
            <a:r>
              <a:rPr lang="fr-FR" altLang="zh-CN" sz="2800" baseline="-25000" dirty="0"/>
              <a:t>sv</a:t>
            </a:r>
            <a:r>
              <a:rPr lang="fr-FR" altLang="zh-CN" sz="2800" dirty="0"/>
              <a:t> = </a:t>
            </a:r>
            <a:r>
              <a:rPr lang="fr-FR" altLang="zh-CN" sz="2800" i="1" dirty="0"/>
              <a:t>a</a:t>
            </a:r>
            <a:r>
              <a:rPr lang="fr-FR" altLang="zh-CN" sz="2800" baseline="-25000" dirty="0"/>
              <a:t>f0</a:t>
            </a:r>
            <a:r>
              <a:rPr lang="fr-FR" altLang="zh-CN" sz="2800" dirty="0"/>
              <a:t> + </a:t>
            </a:r>
            <a:r>
              <a:rPr lang="fr-FR" altLang="zh-CN" sz="2800" i="1" dirty="0" smtClean="0"/>
              <a:t>a</a:t>
            </a:r>
            <a:r>
              <a:rPr lang="fr-FR" altLang="zh-CN" sz="2800" baseline="-25000" dirty="0" smtClean="0"/>
              <a:t>f1</a:t>
            </a:r>
            <a:r>
              <a:rPr lang="fr-FR" altLang="zh-CN" sz="2800" dirty="0" smtClean="0"/>
              <a:t>(</a:t>
            </a:r>
            <a:r>
              <a:rPr lang="fr-FR" altLang="zh-CN" sz="2800" i="1" dirty="0" smtClean="0"/>
              <a:t>t</a:t>
            </a:r>
            <a:r>
              <a:rPr lang="en-US" altLang="zh-CN" sz="2800" i="1" baseline="-25000" dirty="0" err="1" smtClean="0"/>
              <a:t>sv</a:t>
            </a:r>
            <a:r>
              <a:rPr lang="fr-FR" altLang="zh-CN" sz="2800" dirty="0" smtClean="0"/>
              <a:t> </a:t>
            </a:r>
            <a:r>
              <a:rPr lang="fr-FR" altLang="zh-CN" sz="2800" dirty="0"/>
              <a:t>- </a:t>
            </a:r>
            <a:r>
              <a:rPr lang="fr-FR" altLang="zh-CN" sz="2800" i="1" dirty="0"/>
              <a:t>t</a:t>
            </a:r>
            <a:r>
              <a:rPr lang="fr-FR" altLang="zh-CN" sz="2800" baseline="-25000" dirty="0"/>
              <a:t>oc</a:t>
            </a:r>
            <a:r>
              <a:rPr lang="fr-FR" altLang="zh-CN" sz="2800" dirty="0"/>
              <a:t>)+</a:t>
            </a:r>
            <a:r>
              <a:rPr lang="fr-FR" altLang="zh-CN" sz="2800" i="1" dirty="0" smtClean="0"/>
              <a:t>a</a:t>
            </a:r>
            <a:r>
              <a:rPr lang="fr-FR" altLang="zh-CN" sz="2800" baseline="-25000" dirty="0" smtClean="0"/>
              <a:t>f2</a:t>
            </a:r>
            <a:r>
              <a:rPr lang="fr-FR" altLang="zh-CN" sz="2800" dirty="0" smtClean="0"/>
              <a:t>(</a:t>
            </a:r>
            <a:r>
              <a:rPr lang="fr-FR" altLang="zh-CN" sz="2800" i="1" dirty="0" smtClean="0"/>
              <a:t>t</a:t>
            </a:r>
            <a:r>
              <a:rPr lang="en-US" altLang="zh-CN" sz="2800" i="1" baseline="-25000" dirty="0" err="1" smtClean="0"/>
              <a:t>sv</a:t>
            </a:r>
            <a:r>
              <a:rPr lang="fr-FR" altLang="zh-CN" sz="2800" dirty="0" smtClean="0"/>
              <a:t>-</a:t>
            </a:r>
            <a:r>
              <a:rPr lang="fr-FR" altLang="zh-CN" sz="2800" i="1" dirty="0" smtClean="0"/>
              <a:t>t</a:t>
            </a:r>
            <a:r>
              <a:rPr lang="fr-FR" altLang="zh-CN" sz="2800" baseline="-25000" dirty="0" smtClean="0"/>
              <a:t>oc</a:t>
            </a:r>
            <a:r>
              <a:rPr lang="fr-FR" altLang="zh-CN" sz="2800" dirty="0" smtClean="0"/>
              <a:t>)</a:t>
            </a:r>
            <a:r>
              <a:rPr lang="fr-FR" altLang="zh-CN" sz="2800" baseline="30000" dirty="0" smtClean="0"/>
              <a:t>2</a:t>
            </a:r>
            <a:r>
              <a:rPr lang="fr-FR" altLang="zh-CN" sz="2800" dirty="0"/>
              <a:t>+</a:t>
            </a:r>
            <a:r>
              <a:rPr lang="fr-FR" altLang="zh-CN" sz="2800" i="1" dirty="0"/>
              <a:t>∆</a:t>
            </a:r>
            <a:r>
              <a:rPr lang="fr-FR" altLang="zh-CN" sz="2800" i="1" dirty="0" smtClean="0"/>
              <a:t>t</a:t>
            </a:r>
            <a:r>
              <a:rPr lang="fr-FR" altLang="zh-CN" sz="2800" baseline="-25000" dirty="0" smtClean="0"/>
              <a:t>r</a:t>
            </a:r>
          </a:p>
          <a:p>
            <a:r>
              <a:rPr lang="en-US" altLang="zh-CN" sz="2800" dirty="0" smtClean="0"/>
              <a:t>t – GPS</a:t>
            </a:r>
            <a:r>
              <a:rPr lang="zh-CN" altLang="en-US" sz="2800" dirty="0" smtClean="0"/>
              <a:t>系统原子时</a:t>
            </a:r>
            <a:endParaRPr lang="en-US" altLang="zh-CN" sz="2800" dirty="0" smtClean="0"/>
          </a:p>
          <a:p>
            <a:r>
              <a:rPr lang="en-US" altLang="zh-CN" sz="2800" dirty="0" err="1" smtClean="0"/>
              <a:t>t</a:t>
            </a:r>
            <a:r>
              <a:rPr lang="en-US" altLang="zh-CN" sz="2800" baseline="-25000" dirty="0" err="1" smtClean="0"/>
              <a:t>SV</a:t>
            </a:r>
            <a:r>
              <a:rPr lang="en-US" altLang="zh-CN" sz="2800" dirty="0" smtClean="0"/>
              <a:t> – </a:t>
            </a:r>
            <a:r>
              <a:rPr lang="zh-CN" altLang="en-US" sz="2800" dirty="0" smtClean="0"/>
              <a:t>卫星自身原子钟时间，通过周计数计算</a:t>
            </a:r>
            <a:r>
              <a:rPr lang="fr-FR" altLang="zh-CN" sz="2800" dirty="0" smtClean="0"/>
              <a:t> </a:t>
            </a:r>
          </a:p>
          <a:p>
            <a:r>
              <a:rPr lang="en-US" altLang="zh-CN" sz="2800" i="1" dirty="0"/>
              <a:t>Δ</a:t>
            </a:r>
            <a:r>
              <a:rPr lang="fr-FR" altLang="zh-CN" sz="2800" i="1" dirty="0"/>
              <a:t>t</a:t>
            </a:r>
            <a:r>
              <a:rPr lang="fr-FR" altLang="zh-CN" sz="2800" baseline="-25000" dirty="0"/>
              <a:t>sv</a:t>
            </a:r>
            <a:r>
              <a:rPr lang="en-US" altLang="zh-CN" sz="2800" dirty="0" smtClean="0"/>
              <a:t> – </a:t>
            </a:r>
            <a:r>
              <a:rPr lang="zh-CN" altLang="en-US" sz="2800" dirty="0" smtClean="0"/>
              <a:t>卫星钟到</a:t>
            </a:r>
            <a:r>
              <a:rPr lang="en-US" altLang="zh-CN" sz="2800" dirty="0" smtClean="0"/>
              <a:t>GPS</a:t>
            </a:r>
            <a:r>
              <a:rPr lang="zh-CN" altLang="en-US" sz="2800" dirty="0" smtClean="0"/>
              <a:t>系统原子时的校正数</a:t>
            </a:r>
            <a:endParaRPr lang="en-US" altLang="zh-CN" sz="2800" dirty="0" smtClean="0"/>
          </a:p>
          <a:p>
            <a:r>
              <a:rPr lang="fr-FR" altLang="zh-CN" sz="2800" i="1" dirty="0"/>
              <a:t>∆t</a:t>
            </a:r>
            <a:r>
              <a:rPr lang="fr-FR" altLang="zh-CN" sz="2800" baseline="-25000" dirty="0"/>
              <a:t>r</a:t>
            </a:r>
            <a:r>
              <a:rPr lang="en-US" altLang="zh-CN" sz="2800" dirty="0" smtClean="0"/>
              <a:t> – </a:t>
            </a:r>
            <a:r>
              <a:rPr lang="zh-CN" altLang="en-US" sz="2800" dirty="0" smtClean="0"/>
              <a:t>相对论效应误差</a:t>
            </a:r>
            <a:endParaRPr lang="en-US" altLang="zh-CN" sz="2800" dirty="0" smtClean="0"/>
          </a:p>
          <a:p>
            <a:endParaRPr lang="zh-CN" altLang="en-US" sz="2800" dirty="0"/>
          </a:p>
        </p:txBody>
      </p:sp>
    </p:spTree>
    <p:extLst>
      <p:ext uri="{BB962C8B-B14F-4D97-AF65-F5344CB8AC3E}">
        <p14:creationId xmlns:p14="http://schemas.microsoft.com/office/powerpoint/2010/main" val="280437675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8" name="Rectangle 2"/>
          <p:cNvSpPr>
            <a:spLocks noGrp="1" noChangeArrowheads="1"/>
          </p:cNvSpPr>
          <p:nvPr>
            <p:ph type="title"/>
          </p:nvPr>
        </p:nvSpPr>
        <p:spPr/>
        <p:txBody>
          <a:bodyPr>
            <a:normAutofit/>
          </a:bodyPr>
          <a:lstStyle/>
          <a:p>
            <a:r>
              <a:rPr lang="zh-CN" altLang="en-US" sz="3600" dirty="0">
                <a:sym typeface="Symbol" pitchFamily="18" charset="2"/>
              </a:rPr>
              <a:t>卫星（导航）</a:t>
            </a:r>
            <a:r>
              <a:rPr lang="zh-CN" altLang="en-US" sz="3600" dirty="0" smtClean="0">
                <a:sym typeface="Symbol" pitchFamily="18" charset="2"/>
              </a:rPr>
              <a:t>电文</a:t>
            </a:r>
            <a:r>
              <a:rPr lang="en-US" altLang="zh-CN" sz="2800" dirty="0" smtClean="0">
                <a:solidFill>
                  <a:srgbClr val="0000CC"/>
                </a:solidFill>
                <a:sym typeface="Symbol" pitchFamily="18" charset="2"/>
              </a:rPr>
              <a:t>—</a:t>
            </a:r>
            <a:r>
              <a:rPr lang="zh-CN" altLang="en-US" sz="2800" dirty="0" smtClean="0">
                <a:solidFill>
                  <a:srgbClr val="0000CC"/>
                </a:solidFill>
                <a:sym typeface="Symbol" pitchFamily="18" charset="2"/>
              </a:rPr>
              <a:t>卫星星历及校正参数</a:t>
            </a:r>
            <a:endParaRPr lang="zh-CN" altLang="en-US" sz="3600" dirty="0">
              <a:sym typeface="Symbol" pitchFamily="18" charset="2"/>
            </a:endParaRPr>
          </a:p>
        </p:txBody>
      </p:sp>
      <p:sp>
        <p:nvSpPr>
          <p:cNvPr id="1207299" name="Rectangle 3"/>
          <p:cNvSpPr>
            <a:spLocks noGrp="1" noChangeArrowheads="1"/>
          </p:cNvSpPr>
          <p:nvPr>
            <p:ph type="body" idx="1"/>
          </p:nvPr>
        </p:nvSpPr>
        <p:spPr/>
        <p:txBody>
          <a:bodyPr/>
          <a:lstStyle/>
          <a:p>
            <a:r>
              <a:rPr lang="zh-CN" altLang="en-US" dirty="0">
                <a:sym typeface="Symbol" pitchFamily="18" charset="2"/>
              </a:rPr>
              <a:t>第二数据</a:t>
            </a:r>
            <a:r>
              <a:rPr lang="zh-CN" altLang="en-US" dirty="0" smtClean="0">
                <a:sym typeface="Symbol" pitchFamily="18" charset="2"/>
              </a:rPr>
              <a:t>块：该卫星星历数据</a:t>
            </a:r>
            <a:endParaRPr lang="zh-CN" altLang="en-US" dirty="0">
              <a:sym typeface="Symbol" pitchFamily="18" charset="2"/>
            </a:endParaRPr>
          </a:p>
          <a:p>
            <a:pPr lvl="1"/>
            <a:r>
              <a:rPr lang="zh-CN" altLang="en-US" dirty="0">
                <a:sym typeface="Symbol" pitchFamily="18" charset="2"/>
              </a:rPr>
              <a:t>第</a:t>
            </a:r>
            <a:r>
              <a:rPr lang="en-US" altLang="zh-CN" dirty="0">
                <a:sym typeface="Symbol" pitchFamily="18" charset="2"/>
              </a:rPr>
              <a:t>2</a:t>
            </a:r>
            <a:r>
              <a:rPr lang="zh-CN" altLang="en-US" dirty="0">
                <a:sym typeface="Symbol" pitchFamily="18" charset="2"/>
              </a:rPr>
              <a:t>、</a:t>
            </a:r>
            <a:r>
              <a:rPr lang="en-US" altLang="zh-CN" dirty="0">
                <a:sym typeface="Symbol" pitchFamily="18" charset="2"/>
              </a:rPr>
              <a:t>3</a:t>
            </a:r>
            <a:r>
              <a:rPr lang="zh-CN" altLang="en-US" dirty="0">
                <a:sym typeface="Symbol" pitchFamily="18" charset="2"/>
              </a:rPr>
              <a:t>子帧的第</a:t>
            </a:r>
            <a:r>
              <a:rPr lang="en-US" altLang="zh-CN" dirty="0">
                <a:sym typeface="Symbol" pitchFamily="18" charset="2"/>
              </a:rPr>
              <a:t>3~10</a:t>
            </a:r>
            <a:r>
              <a:rPr lang="zh-CN" altLang="en-US" dirty="0">
                <a:sym typeface="Symbol" pitchFamily="18" charset="2"/>
              </a:rPr>
              <a:t>个字</a:t>
            </a:r>
          </a:p>
          <a:p>
            <a:pPr lvl="1"/>
            <a:r>
              <a:rPr lang="zh-CN" altLang="en-US" dirty="0">
                <a:sym typeface="Symbol" pitchFamily="18" charset="2"/>
              </a:rPr>
              <a:t>内容</a:t>
            </a:r>
          </a:p>
          <a:p>
            <a:pPr lvl="2"/>
            <a:r>
              <a:rPr lang="zh-CN" altLang="en-US" dirty="0" smtClean="0">
                <a:sym typeface="Symbol" pitchFamily="18" charset="2"/>
              </a:rPr>
              <a:t>发送</a:t>
            </a:r>
            <a:r>
              <a:rPr lang="zh-CN" altLang="en-US" dirty="0">
                <a:sym typeface="Symbol" pitchFamily="18" charset="2"/>
              </a:rPr>
              <a:t>信号卫星</a:t>
            </a:r>
            <a:r>
              <a:rPr lang="zh-CN" altLang="en-US" dirty="0" smtClean="0">
                <a:sym typeface="Symbol" pitchFamily="18" charset="2"/>
              </a:rPr>
              <a:t>的广播星历，主要星历参数包括：</a:t>
            </a:r>
            <a:endParaRPr lang="zh-CN" altLang="en-US" dirty="0">
              <a:sym typeface="Symbol" pitchFamily="18" charset="2"/>
            </a:endParaRPr>
          </a:p>
        </p:txBody>
      </p:sp>
      <p:graphicFrame>
        <p:nvGraphicFramePr>
          <p:cNvPr id="1207300" name="Object 4"/>
          <p:cNvGraphicFramePr>
            <a:graphicFrameLocks noChangeAspect="1"/>
          </p:cNvGraphicFramePr>
          <p:nvPr>
            <p:extLst>
              <p:ext uri="{D42A27DB-BD31-4B8C-83A1-F6EECF244321}">
                <p14:modId xmlns:p14="http://schemas.microsoft.com/office/powerpoint/2010/main" val="4127415678"/>
              </p:ext>
            </p:extLst>
          </p:nvPr>
        </p:nvGraphicFramePr>
        <p:xfrm>
          <a:off x="132333" y="5157789"/>
          <a:ext cx="8832155" cy="547004"/>
        </p:xfrm>
        <a:graphic>
          <a:graphicData uri="http://schemas.openxmlformats.org/presentationml/2006/ole">
            <mc:AlternateContent xmlns:mc="http://schemas.openxmlformats.org/markup-compatibility/2006">
              <mc:Choice xmlns:v="urn:schemas-microsoft-com:vml" Requires="v">
                <p:oleObj spid="_x0000_s26740" name="公式" r:id="rId3" imgW="4089240" imgH="253800" progId="Equation.3">
                  <p:embed/>
                </p:oleObj>
              </mc:Choice>
              <mc:Fallback>
                <p:oleObj name="公式" r:id="rId3" imgW="4089240" imgH="253800" progId="Equation.3">
                  <p:embed/>
                  <p:pic>
                    <p:nvPicPr>
                      <p:cNvPr id="0" name=""/>
                      <p:cNvPicPr>
                        <a:picLocks noChangeAspect="1" noChangeArrowheads="1"/>
                      </p:cNvPicPr>
                      <p:nvPr/>
                    </p:nvPicPr>
                    <p:blipFill>
                      <a:blip r:embed="rId4"/>
                      <a:srcRect/>
                      <a:stretch>
                        <a:fillRect/>
                      </a:stretch>
                    </p:blipFill>
                    <p:spPr bwMode="auto">
                      <a:xfrm>
                        <a:off x="132333" y="5157789"/>
                        <a:ext cx="8832155" cy="54700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30330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971600" y="44624"/>
            <a:ext cx="7056784" cy="6674052"/>
          </a:xfrm>
          <a:prstGeom prst="rect">
            <a:avLst/>
          </a:prstGeom>
        </p:spPr>
      </p:pic>
    </p:spTree>
    <p:extLst>
      <p:ext uri="{BB962C8B-B14F-4D97-AF65-F5344CB8AC3E}">
        <p14:creationId xmlns:p14="http://schemas.microsoft.com/office/powerpoint/2010/main" val="5156055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 y="620688"/>
            <a:ext cx="9103741" cy="587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4528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 </a:t>
            </a:r>
            <a:r>
              <a:rPr lang="zh-CN" altLang="en-US" dirty="0" smtClean="0"/>
              <a:t>无线电通信的基本模型</a:t>
            </a:r>
            <a:endParaRPr lang="zh-CN" altLang="en-US" dirty="0"/>
          </a:p>
        </p:txBody>
      </p:sp>
      <p:sp>
        <p:nvSpPr>
          <p:cNvPr id="4" name="Text Box 21"/>
          <p:cNvSpPr txBox="1">
            <a:spLocks noChangeArrowheads="1"/>
          </p:cNvSpPr>
          <p:nvPr/>
        </p:nvSpPr>
        <p:spPr bwMode="auto">
          <a:xfrm>
            <a:off x="460817" y="1543769"/>
            <a:ext cx="1223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1pPr>
            <a:lvl2pPr marL="457200"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2pPr>
            <a:lvl3pPr marL="914400"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3pPr>
            <a:lvl4pPr marL="1371600"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4pPr>
            <a:lvl5pPr marL="1828800"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a:lstStyle>
          <a:p>
            <a:pPr>
              <a:lnSpc>
                <a:spcPct val="100000"/>
              </a:lnSpc>
              <a:spcBef>
                <a:spcPct val="50000"/>
              </a:spcBef>
              <a:buClrTx/>
              <a:buSzTx/>
              <a:buFontTx/>
              <a:buNone/>
            </a:pPr>
            <a:r>
              <a:rPr lang="en-US" altLang="zh-CN" b="1"/>
              <a:t>  </a:t>
            </a:r>
            <a:r>
              <a:rPr lang="zh-CN" altLang="en-US" b="1"/>
              <a:t>信息</a:t>
            </a:r>
          </a:p>
        </p:txBody>
      </p:sp>
      <p:sp>
        <p:nvSpPr>
          <p:cNvPr id="5" name="Text Box 22"/>
          <p:cNvSpPr txBox="1">
            <a:spLocks noChangeArrowheads="1"/>
          </p:cNvSpPr>
          <p:nvPr/>
        </p:nvSpPr>
        <p:spPr bwMode="auto">
          <a:xfrm>
            <a:off x="1468880" y="1688231"/>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1pPr>
            <a:lvl2pPr marL="457200"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2pPr>
            <a:lvl3pPr marL="914400"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3pPr>
            <a:lvl4pPr marL="1371600"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4pPr>
            <a:lvl5pPr marL="1828800"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a:lstStyle>
          <a:p>
            <a:pPr>
              <a:lnSpc>
                <a:spcPct val="100000"/>
              </a:lnSpc>
              <a:spcBef>
                <a:spcPct val="50000"/>
              </a:spcBef>
              <a:buClrTx/>
              <a:buSzTx/>
              <a:buFontTx/>
              <a:buNone/>
            </a:pPr>
            <a:r>
              <a:rPr lang="en-US" altLang="zh-CN">
                <a:solidFill>
                  <a:schemeClr val="hlink"/>
                </a:solidFill>
              </a:rPr>
              <a:t>A</a:t>
            </a:r>
          </a:p>
        </p:txBody>
      </p:sp>
      <p:sp>
        <p:nvSpPr>
          <p:cNvPr id="6" name="Text Box 23"/>
          <p:cNvSpPr txBox="1">
            <a:spLocks noChangeArrowheads="1"/>
          </p:cNvSpPr>
          <p:nvPr/>
        </p:nvSpPr>
        <p:spPr bwMode="auto">
          <a:xfrm>
            <a:off x="7085455" y="1543769"/>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1pPr>
            <a:lvl2pPr marL="457200"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2pPr>
            <a:lvl3pPr marL="914400"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3pPr>
            <a:lvl4pPr marL="1371600"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4pPr>
            <a:lvl5pPr marL="1828800"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a:lstStyle>
          <a:p>
            <a:pPr>
              <a:lnSpc>
                <a:spcPct val="100000"/>
              </a:lnSpc>
              <a:spcBef>
                <a:spcPct val="50000"/>
              </a:spcBef>
              <a:buClrTx/>
              <a:buSzTx/>
              <a:buFontTx/>
              <a:buNone/>
            </a:pPr>
            <a:r>
              <a:rPr lang="en-US" altLang="zh-CN">
                <a:solidFill>
                  <a:schemeClr val="hlink"/>
                </a:solidFill>
              </a:rPr>
              <a:t>B</a:t>
            </a:r>
          </a:p>
        </p:txBody>
      </p:sp>
      <p:sp>
        <p:nvSpPr>
          <p:cNvPr id="7" name="Line 24"/>
          <p:cNvSpPr>
            <a:spLocks noChangeShapeType="1"/>
          </p:cNvSpPr>
          <p:nvPr/>
        </p:nvSpPr>
        <p:spPr bwMode="auto">
          <a:xfrm>
            <a:off x="2045142" y="1904131"/>
            <a:ext cx="4968875" cy="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1pPr>
            <a:lvl2pPr marL="457200"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2pPr>
            <a:lvl3pPr marL="914400"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3pPr>
            <a:lvl4pPr marL="1371600"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4pPr>
            <a:lvl5pPr marL="1828800"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a:lstStyle>
          <a:p>
            <a:endParaRPr lang="zh-CN" altLang="en-US"/>
          </a:p>
        </p:txBody>
      </p:sp>
      <p:grpSp>
        <p:nvGrpSpPr>
          <p:cNvPr id="8" name="Group 46"/>
          <p:cNvGrpSpPr>
            <a:grpSpLocks/>
          </p:cNvGrpSpPr>
          <p:nvPr/>
        </p:nvGrpSpPr>
        <p:grpSpPr bwMode="auto">
          <a:xfrm>
            <a:off x="5364088" y="2420888"/>
            <a:ext cx="1800227" cy="1255713"/>
            <a:chOff x="4377" y="1570"/>
            <a:chExt cx="1134" cy="791"/>
          </a:xfrm>
        </p:grpSpPr>
        <p:pic>
          <p:nvPicPr>
            <p:cNvPr id="17" name="Picture 44" descr="2006962500987"/>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740" y="1570"/>
              <a:ext cx="363" cy="29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5"/>
            <p:cNvSpPr>
              <a:spLocks noChangeArrowheads="1"/>
            </p:cNvSpPr>
            <p:nvPr/>
          </p:nvSpPr>
          <p:spPr bwMode="auto">
            <a:xfrm>
              <a:off x="4377" y="1888"/>
              <a:ext cx="1134" cy="4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defPPr>
                <a:defRPr lang="zh-CN"/>
              </a:defPPr>
              <a:lvl1pPr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1pPr>
              <a:lvl2pPr marL="457200"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2pPr>
              <a:lvl3pPr marL="914400"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3pPr>
              <a:lvl4pPr marL="1371600"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4pPr>
              <a:lvl5pPr marL="1828800"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a:lstStyle>
            <a:p>
              <a:pPr marL="342900" indent="-342900" algn="ctr"/>
              <a:r>
                <a:rPr lang="en-US" altLang="zh-CN" sz="1800"/>
                <a:t>1876</a:t>
              </a:r>
              <a:r>
                <a:rPr lang="zh-CN" altLang="en-US" sz="1800"/>
                <a:t>年</a:t>
              </a:r>
            </a:p>
            <a:p>
              <a:pPr marL="342900" indent="-342900" algn="ctr"/>
              <a:r>
                <a:rPr lang="zh-CN" altLang="en-US" sz="1800"/>
                <a:t>贝尔发明了电话</a:t>
              </a:r>
            </a:p>
          </p:txBody>
        </p:sp>
      </p:grpSp>
      <p:sp>
        <p:nvSpPr>
          <p:cNvPr id="16" name="Rectangle 49"/>
          <p:cNvSpPr>
            <a:spLocks noChangeArrowheads="1"/>
          </p:cNvSpPr>
          <p:nvPr/>
        </p:nvSpPr>
        <p:spPr bwMode="auto">
          <a:xfrm>
            <a:off x="748478" y="4149080"/>
            <a:ext cx="792797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defPPr>
              <a:defRPr lang="zh-CN"/>
            </a:defPPr>
            <a:lvl1pPr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1pPr>
            <a:lvl2pPr marL="457200"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2pPr>
            <a:lvl3pPr marL="914400"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3pPr>
            <a:lvl4pPr marL="1371600"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4pPr>
            <a:lvl5pPr marL="1828800"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a:lstStyle>
          <a:p>
            <a:pPr>
              <a:lnSpc>
                <a:spcPct val="100000"/>
              </a:lnSpc>
              <a:spcBef>
                <a:spcPct val="0"/>
              </a:spcBef>
              <a:buClrTx/>
              <a:buSzTx/>
              <a:buFontTx/>
              <a:buNone/>
            </a:pPr>
            <a:r>
              <a:rPr lang="en-US" altLang="zh-CN" sz="2000" dirty="0"/>
              <a:t>1895</a:t>
            </a:r>
            <a:r>
              <a:rPr lang="zh-CN" altLang="en-US" sz="2000" dirty="0"/>
              <a:t>年意大利人马克尼和俄国人波波夫利用电磁波实现了无线通信。 </a:t>
            </a:r>
          </a:p>
        </p:txBody>
      </p:sp>
      <p:grpSp>
        <p:nvGrpSpPr>
          <p:cNvPr id="10" name="Group 52"/>
          <p:cNvGrpSpPr>
            <a:grpSpLocks/>
          </p:cNvGrpSpPr>
          <p:nvPr/>
        </p:nvGrpSpPr>
        <p:grpSpPr bwMode="auto">
          <a:xfrm>
            <a:off x="1900680" y="2348880"/>
            <a:ext cx="2338388" cy="1687513"/>
            <a:chOff x="1135" y="799"/>
            <a:chExt cx="1473" cy="1063"/>
          </a:xfrm>
        </p:grpSpPr>
        <p:pic>
          <p:nvPicPr>
            <p:cNvPr id="11" name="Picture 34" descr="11561724968864962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 y="799"/>
              <a:ext cx="734" cy="55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5"/>
            <p:cNvSpPr>
              <a:spLocks noChangeArrowheads="1"/>
            </p:cNvSpPr>
            <p:nvPr/>
          </p:nvSpPr>
          <p:spPr bwMode="auto">
            <a:xfrm>
              <a:off x="1338" y="1389"/>
              <a:ext cx="998" cy="4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defPPr>
                <a:defRPr lang="zh-CN"/>
              </a:defPPr>
              <a:lvl1pPr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1pPr>
              <a:lvl2pPr marL="457200"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2pPr>
              <a:lvl3pPr marL="914400"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3pPr>
              <a:lvl4pPr marL="1371600"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4pPr>
              <a:lvl5pPr marL="1828800" algn="l" rtl="0" fontAlgn="base">
                <a:lnSpc>
                  <a:spcPct val="110000"/>
                </a:lnSpc>
                <a:spcBef>
                  <a:spcPct val="20000"/>
                </a:spcBef>
                <a:spcAft>
                  <a:spcPct val="0"/>
                </a:spcAft>
                <a:buClr>
                  <a:schemeClr val="folHlink"/>
                </a:buClr>
                <a:buSzPct val="60000"/>
                <a:buFont typeface="Wingdings" pitchFamily="2" charset="2"/>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a:lstStyle>
            <a:p>
              <a:pPr marL="342900" indent="-342900" algn="ctr"/>
              <a:r>
                <a:rPr lang="en-US" altLang="zh-CN" sz="1800"/>
                <a:t>1837</a:t>
              </a:r>
              <a:r>
                <a:rPr lang="zh-CN" altLang="en-US" sz="1800"/>
                <a:t>年</a:t>
              </a:r>
            </a:p>
            <a:p>
              <a:pPr marL="342900" indent="-342900" algn="ctr"/>
              <a:r>
                <a:rPr lang="zh-CN" altLang="en-US" sz="1800"/>
                <a:t>莫尔斯电码</a:t>
              </a:r>
            </a:p>
          </p:txBody>
        </p:sp>
        <p:pic>
          <p:nvPicPr>
            <p:cNvPr id="13" name="Picture 51" descr="2006668311896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37" y="799"/>
              <a:ext cx="771" cy="545"/>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椭圆 18"/>
          <p:cNvSpPr/>
          <p:nvPr/>
        </p:nvSpPr>
        <p:spPr>
          <a:xfrm>
            <a:off x="1115616" y="5157192"/>
            <a:ext cx="1755473"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发射机</a:t>
            </a:r>
            <a:endParaRPr lang="zh-CN" altLang="en-US" dirty="0"/>
          </a:p>
        </p:txBody>
      </p:sp>
      <p:sp>
        <p:nvSpPr>
          <p:cNvPr id="20" name="云形 19"/>
          <p:cNvSpPr/>
          <p:nvPr/>
        </p:nvSpPr>
        <p:spPr>
          <a:xfrm>
            <a:off x="3627086" y="5085184"/>
            <a:ext cx="2025034" cy="93610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传输介质</a:t>
            </a:r>
            <a:endParaRPr lang="zh-CN" altLang="en-US" dirty="0"/>
          </a:p>
        </p:txBody>
      </p:sp>
      <p:sp>
        <p:nvSpPr>
          <p:cNvPr id="21" name="椭圆 20"/>
          <p:cNvSpPr/>
          <p:nvPr/>
        </p:nvSpPr>
        <p:spPr>
          <a:xfrm>
            <a:off x="6344919" y="5229200"/>
            <a:ext cx="1755473"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接收机</a:t>
            </a:r>
            <a:endParaRPr lang="zh-CN" altLang="en-US" dirty="0"/>
          </a:p>
        </p:txBody>
      </p:sp>
      <p:sp>
        <p:nvSpPr>
          <p:cNvPr id="22" name="右箭头 21"/>
          <p:cNvSpPr/>
          <p:nvPr/>
        </p:nvSpPr>
        <p:spPr>
          <a:xfrm>
            <a:off x="3002707" y="5445224"/>
            <a:ext cx="561181"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5724128" y="5445224"/>
            <a:ext cx="561181"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144784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4762"/>
            <a:ext cx="9137650" cy="6318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521194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22" name="Rectangle 2"/>
          <p:cNvSpPr>
            <a:spLocks noGrp="1" noChangeArrowheads="1"/>
          </p:cNvSpPr>
          <p:nvPr>
            <p:ph type="title"/>
          </p:nvPr>
        </p:nvSpPr>
        <p:spPr/>
        <p:txBody>
          <a:bodyPr/>
          <a:lstStyle/>
          <a:p>
            <a:r>
              <a:rPr lang="zh-CN" altLang="en-US" dirty="0">
                <a:sym typeface="Symbol" pitchFamily="18" charset="2"/>
              </a:rPr>
              <a:t>卫星（导航）</a:t>
            </a:r>
            <a:r>
              <a:rPr lang="zh-CN" altLang="en-US" dirty="0" smtClean="0">
                <a:sym typeface="Symbol" pitchFamily="18" charset="2"/>
              </a:rPr>
              <a:t>电文</a:t>
            </a:r>
            <a:r>
              <a:rPr lang="en-US" altLang="zh-CN" sz="3600" dirty="0" smtClean="0">
                <a:solidFill>
                  <a:srgbClr val="0000CC"/>
                </a:solidFill>
                <a:sym typeface="Symbol" pitchFamily="18" charset="2"/>
              </a:rPr>
              <a:t>—</a:t>
            </a:r>
            <a:r>
              <a:rPr lang="zh-CN" altLang="en-US" sz="3600" dirty="0" smtClean="0">
                <a:solidFill>
                  <a:srgbClr val="0000CC"/>
                </a:solidFill>
                <a:sym typeface="Symbol" pitchFamily="18" charset="2"/>
              </a:rPr>
              <a:t>概略星历</a:t>
            </a:r>
            <a:endParaRPr lang="zh-CN" altLang="en-US" dirty="0">
              <a:solidFill>
                <a:srgbClr val="0000CC"/>
              </a:solidFill>
              <a:sym typeface="Symbol" pitchFamily="18" charset="2"/>
            </a:endParaRPr>
          </a:p>
        </p:txBody>
      </p:sp>
      <p:sp>
        <p:nvSpPr>
          <p:cNvPr id="1208323" name="Rectangle 3"/>
          <p:cNvSpPr>
            <a:spLocks noGrp="1" noChangeArrowheads="1"/>
          </p:cNvSpPr>
          <p:nvPr>
            <p:ph type="body" idx="1"/>
          </p:nvPr>
        </p:nvSpPr>
        <p:spPr/>
        <p:txBody>
          <a:bodyPr/>
          <a:lstStyle/>
          <a:p>
            <a:r>
              <a:rPr lang="zh-CN" altLang="en-US" dirty="0">
                <a:sym typeface="Symbol" pitchFamily="18" charset="2"/>
              </a:rPr>
              <a:t>第三数据块</a:t>
            </a:r>
          </a:p>
          <a:p>
            <a:pPr lvl="1"/>
            <a:r>
              <a:rPr lang="zh-CN" altLang="en-US" dirty="0" smtClean="0">
                <a:sym typeface="Symbol" pitchFamily="18" charset="2"/>
              </a:rPr>
              <a:t>每</a:t>
            </a:r>
            <a:r>
              <a:rPr lang="en-US" altLang="zh-CN" dirty="0" smtClean="0">
                <a:sym typeface="Symbol" pitchFamily="18" charset="2"/>
              </a:rPr>
              <a:t>25</a:t>
            </a:r>
            <a:r>
              <a:rPr lang="zh-CN" altLang="en-US" dirty="0" smtClean="0">
                <a:sym typeface="Symbol" pitchFamily="18" charset="2"/>
              </a:rPr>
              <a:t>帧的第</a:t>
            </a:r>
            <a:r>
              <a:rPr lang="en-US" altLang="zh-CN" dirty="0" smtClean="0">
                <a:sym typeface="Symbol" pitchFamily="18" charset="2"/>
              </a:rPr>
              <a:t>4</a:t>
            </a:r>
            <a:r>
              <a:rPr lang="zh-CN" altLang="en-US" dirty="0" smtClean="0">
                <a:sym typeface="Symbol" pitchFamily="18" charset="2"/>
              </a:rPr>
              <a:t>和</a:t>
            </a:r>
            <a:r>
              <a:rPr lang="en-US" altLang="zh-CN" dirty="0" smtClean="0">
                <a:sym typeface="Symbol" pitchFamily="18" charset="2"/>
              </a:rPr>
              <a:t>5</a:t>
            </a:r>
            <a:r>
              <a:rPr lang="zh-CN" altLang="en-US" dirty="0" smtClean="0">
                <a:sym typeface="Symbol" pitchFamily="18" charset="2"/>
              </a:rPr>
              <a:t>子帧构成一套完整的数据块</a:t>
            </a:r>
            <a:endParaRPr lang="en-US" altLang="zh-CN" dirty="0" smtClean="0">
              <a:sym typeface="Symbol" pitchFamily="18" charset="2"/>
            </a:endParaRPr>
          </a:p>
          <a:p>
            <a:pPr lvl="1"/>
            <a:r>
              <a:rPr lang="zh-CN" altLang="en-US" dirty="0" smtClean="0">
                <a:sym typeface="Symbol" pitchFamily="18" charset="2"/>
              </a:rPr>
              <a:t>内容</a:t>
            </a:r>
            <a:r>
              <a:rPr lang="zh-CN" altLang="en-US" dirty="0">
                <a:sym typeface="Symbol" pitchFamily="18" charset="2"/>
              </a:rPr>
              <a:t>：所有</a:t>
            </a:r>
            <a:r>
              <a:rPr lang="zh-CN" altLang="en-US" dirty="0" smtClean="0">
                <a:sym typeface="Symbol" pitchFamily="18" charset="2"/>
              </a:rPr>
              <a:t>卫星历书等参数（</a:t>
            </a:r>
            <a:r>
              <a:rPr lang="zh-CN" altLang="en-US" dirty="0">
                <a:sym typeface="Symbol" pitchFamily="18" charset="2"/>
              </a:rPr>
              <a:t>概略星历）</a:t>
            </a:r>
          </a:p>
          <a:p>
            <a:pPr lvl="1"/>
            <a:r>
              <a:rPr lang="zh-CN" altLang="en-US" dirty="0">
                <a:sym typeface="Symbol" pitchFamily="18" charset="2"/>
              </a:rPr>
              <a:t>第三数据块的内容每</a:t>
            </a:r>
            <a:r>
              <a:rPr lang="en-US" altLang="zh-CN" dirty="0">
                <a:sym typeface="Symbol" pitchFamily="18" charset="2"/>
              </a:rPr>
              <a:t>12.5</a:t>
            </a:r>
            <a:r>
              <a:rPr lang="zh-CN" altLang="en-US" dirty="0">
                <a:sym typeface="Symbol" pitchFamily="18" charset="2"/>
              </a:rPr>
              <a:t>分钟重复一次</a:t>
            </a:r>
          </a:p>
        </p:txBody>
      </p:sp>
    </p:spTree>
    <p:extLst>
      <p:ext uri="{BB962C8B-B14F-4D97-AF65-F5344CB8AC3E}">
        <p14:creationId xmlns:p14="http://schemas.microsoft.com/office/powerpoint/2010/main" val="3073809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不同页面的子帧定义</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a:t>第</a:t>
            </a:r>
            <a:r>
              <a:rPr lang="en-US" altLang="zh-CN" dirty="0"/>
              <a:t>4</a:t>
            </a:r>
            <a:r>
              <a:rPr lang="zh-CN" altLang="en-US" dirty="0"/>
              <a:t>子帧</a:t>
            </a:r>
          </a:p>
          <a:p>
            <a:pPr lvl="1"/>
            <a:r>
              <a:rPr lang="zh-CN" altLang="en-US" dirty="0" smtClean="0"/>
              <a:t>第</a:t>
            </a:r>
            <a:r>
              <a:rPr lang="en-US" altLang="zh-CN" dirty="0"/>
              <a:t>2</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a:t>
            </a:r>
            <a:r>
              <a:rPr lang="en-US" altLang="zh-CN" dirty="0"/>
              <a:t>7</a:t>
            </a:r>
            <a:r>
              <a:rPr lang="zh-CN" altLang="en-US" dirty="0"/>
              <a:t>，</a:t>
            </a:r>
            <a:r>
              <a:rPr lang="en-US" altLang="zh-CN" dirty="0"/>
              <a:t>8</a:t>
            </a:r>
            <a:r>
              <a:rPr lang="zh-CN" altLang="en-US" dirty="0"/>
              <a:t>，</a:t>
            </a:r>
            <a:r>
              <a:rPr lang="en-US" altLang="zh-CN" dirty="0"/>
              <a:t>9</a:t>
            </a:r>
            <a:r>
              <a:rPr lang="zh-CN" altLang="en-US" dirty="0"/>
              <a:t>，</a:t>
            </a:r>
            <a:r>
              <a:rPr lang="en-US" altLang="zh-CN" dirty="0"/>
              <a:t>10</a:t>
            </a:r>
            <a:r>
              <a:rPr lang="zh-CN" altLang="en-US" dirty="0" smtClean="0"/>
              <a:t>页：提供</a:t>
            </a:r>
            <a:r>
              <a:rPr lang="zh-CN" altLang="en-US" dirty="0"/>
              <a:t>第</a:t>
            </a:r>
            <a:r>
              <a:rPr lang="en-US" altLang="zh-CN" dirty="0"/>
              <a:t>25</a:t>
            </a:r>
            <a:r>
              <a:rPr lang="zh-CN" altLang="en-US" dirty="0"/>
              <a:t>～</a:t>
            </a:r>
            <a:r>
              <a:rPr lang="en-US" altLang="zh-CN" dirty="0"/>
              <a:t>32</a:t>
            </a:r>
            <a:r>
              <a:rPr lang="zh-CN" altLang="en-US" dirty="0"/>
              <a:t>颗卫星的</a:t>
            </a:r>
            <a:r>
              <a:rPr lang="zh-CN" altLang="en-US" dirty="0" smtClean="0"/>
              <a:t>历书</a:t>
            </a:r>
            <a:endParaRPr lang="zh-CN" altLang="en-US" dirty="0"/>
          </a:p>
          <a:p>
            <a:pPr lvl="1"/>
            <a:r>
              <a:rPr lang="zh-CN" altLang="en-US" dirty="0" smtClean="0"/>
              <a:t>第</a:t>
            </a:r>
            <a:r>
              <a:rPr lang="en-US" altLang="zh-CN" dirty="0" smtClean="0"/>
              <a:t>17</a:t>
            </a:r>
            <a:r>
              <a:rPr lang="zh-CN" altLang="en-US" dirty="0" smtClean="0"/>
              <a:t>页面：提供</a:t>
            </a:r>
            <a:r>
              <a:rPr lang="zh-CN" altLang="en-US" dirty="0"/>
              <a:t>专用</a:t>
            </a:r>
            <a:r>
              <a:rPr lang="zh-CN" altLang="en-US" dirty="0" smtClean="0"/>
              <a:t>电文</a:t>
            </a:r>
            <a:endParaRPr lang="en-US" altLang="zh-CN" dirty="0" smtClean="0"/>
          </a:p>
          <a:p>
            <a:pPr lvl="1"/>
            <a:r>
              <a:rPr lang="zh-CN" altLang="en-US" dirty="0" smtClean="0">
                <a:solidFill>
                  <a:srgbClr val="0000CC"/>
                </a:solidFill>
              </a:rPr>
              <a:t>第</a:t>
            </a:r>
            <a:r>
              <a:rPr lang="en-US" altLang="zh-CN" dirty="0" smtClean="0">
                <a:solidFill>
                  <a:srgbClr val="0000CC"/>
                </a:solidFill>
              </a:rPr>
              <a:t>18</a:t>
            </a:r>
            <a:r>
              <a:rPr lang="zh-CN" altLang="en-US" dirty="0" smtClean="0">
                <a:solidFill>
                  <a:srgbClr val="0000CC"/>
                </a:solidFill>
              </a:rPr>
              <a:t>页面：给</a:t>
            </a:r>
            <a:r>
              <a:rPr lang="zh-CN" altLang="en-US" dirty="0">
                <a:solidFill>
                  <a:srgbClr val="0000CC"/>
                </a:solidFill>
              </a:rPr>
              <a:t>出电离层改正模型参数和</a:t>
            </a:r>
            <a:r>
              <a:rPr lang="en-US" altLang="zh-CN" dirty="0">
                <a:solidFill>
                  <a:srgbClr val="0000CC"/>
                </a:solidFill>
              </a:rPr>
              <a:t>UTC</a:t>
            </a:r>
            <a:r>
              <a:rPr lang="zh-CN" altLang="en-US" dirty="0">
                <a:solidFill>
                  <a:srgbClr val="0000CC"/>
                </a:solidFill>
              </a:rPr>
              <a:t>数据</a:t>
            </a:r>
            <a:r>
              <a:rPr lang="zh-CN" altLang="en-US" dirty="0"/>
              <a:t>；</a:t>
            </a:r>
          </a:p>
          <a:p>
            <a:pPr lvl="1"/>
            <a:r>
              <a:rPr lang="zh-CN" altLang="en-US" dirty="0" smtClean="0"/>
              <a:t>第</a:t>
            </a:r>
            <a:r>
              <a:rPr lang="en-US" altLang="zh-CN" dirty="0" smtClean="0"/>
              <a:t>25</a:t>
            </a:r>
            <a:r>
              <a:rPr lang="zh-CN" altLang="en-US" dirty="0" smtClean="0"/>
              <a:t>页面：提供所有卫星</a:t>
            </a:r>
            <a:r>
              <a:rPr lang="zh-CN" altLang="en-US" dirty="0"/>
              <a:t>的型号、防电子对抗特征符和第</a:t>
            </a:r>
            <a:r>
              <a:rPr lang="en-US" altLang="zh-CN" dirty="0"/>
              <a:t>25</a:t>
            </a:r>
            <a:r>
              <a:rPr lang="zh-CN" altLang="en-US" dirty="0"/>
              <a:t>～</a:t>
            </a:r>
            <a:r>
              <a:rPr lang="en-US" altLang="zh-CN" dirty="0"/>
              <a:t>32</a:t>
            </a:r>
            <a:r>
              <a:rPr lang="zh-CN" altLang="en-US" dirty="0"/>
              <a:t>颗卫星的健康状况；</a:t>
            </a:r>
          </a:p>
          <a:p>
            <a:pPr lvl="1"/>
            <a:r>
              <a:rPr lang="zh-CN" altLang="en-US" dirty="0" smtClean="0"/>
              <a:t>其他页：备用</a:t>
            </a:r>
            <a:r>
              <a:rPr lang="zh-CN" altLang="en-US" dirty="0"/>
              <a:t>，第</a:t>
            </a:r>
            <a:r>
              <a:rPr lang="en-US" altLang="zh-CN" dirty="0"/>
              <a:t>13</a:t>
            </a:r>
            <a:r>
              <a:rPr lang="zh-CN" altLang="en-US" dirty="0"/>
              <a:t>，</a:t>
            </a:r>
            <a:r>
              <a:rPr lang="en-US" altLang="zh-CN" dirty="0"/>
              <a:t>14</a:t>
            </a:r>
            <a:r>
              <a:rPr lang="zh-CN" altLang="en-US" dirty="0"/>
              <a:t>，</a:t>
            </a:r>
            <a:r>
              <a:rPr lang="en-US" altLang="zh-CN" dirty="0"/>
              <a:t>15</a:t>
            </a:r>
            <a:r>
              <a:rPr lang="zh-CN" altLang="en-US" dirty="0"/>
              <a:t>页为空闲页。</a:t>
            </a:r>
          </a:p>
          <a:p>
            <a:r>
              <a:rPr lang="zh-CN" altLang="en-US" dirty="0" smtClean="0"/>
              <a:t>第</a:t>
            </a:r>
            <a:r>
              <a:rPr lang="en-US" altLang="zh-CN" dirty="0"/>
              <a:t>5</a:t>
            </a:r>
            <a:r>
              <a:rPr lang="zh-CN" altLang="en-US" dirty="0"/>
              <a:t>子帧</a:t>
            </a:r>
          </a:p>
          <a:p>
            <a:pPr lvl="1"/>
            <a:r>
              <a:rPr lang="zh-CN" altLang="en-US" dirty="0" smtClean="0"/>
              <a:t>第</a:t>
            </a:r>
            <a:r>
              <a:rPr lang="en-US" altLang="zh-CN" dirty="0"/>
              <a:t>1</a:t>
            </a:r>
            <a:r>
              <a:rPr lang="zh-CN" altLang="en-US" dirty="0"/>
              <a:t>～</a:t>
            </a:r>
            <a:r>
              <a:rPr lang="en-US" altLang="zh-CN" dirty="0"/>
              <a:t>24</a:t>
            </a:r>
            <a:r>
              <a:rPr lang="zh-CN" altLang="en-US" dirty="0" smtClean="0"/>
              <a:t>页：给</a:t>
            </a:r>
            <a:r>
              <a:rPr lang="zh-CN" altLang="en-US" dirty="0"/>
              <a:t>出第</a:t>
            </a:r>
            <a:r>
              <a:rPr lang="en-US" altLang="zh-CN" dirty="0"/>
              <a:t>1</a:t>
            </a:r>
            <a:r>
              <a:rPr lang="zh-CN" altLang="en-US" dirty="0"/>
              <a:t>～</a:t>
            </a:r>
            <a:r>
              <a:rPr lang="en-US" altLang="zh-CN" dirty="0"/>
              <a:t>24</a:t>
            </a:r>
            <a:r>
              <a:rPr lang="zh-CN" altLang="en-US" dirty="0"/>
              <a:t>颗卫星的历书；</a:t>
            </a:r>
          </a:p>
          <a:p>
            <a:pPr lvl="1"/>
            <a:r>
              <a:rPr lang="zh-CN" altLang="en-US" dirty="0" smtClean="0"/>
              <a:t>第</a:t>
            </a:r>
            <a:r>
              <a:rPr lang="en-US" altLang="zh-CN" dirty="0" smtClean="0"/>
              <a:t>25</a:t>
            </a:r>
            <a:r>
              <a:rPr lang="zh-CN" altLang="en-US" dirty="0" smtClean="0"/>
              <a:t>页：     给</a:t>
            </a:r>
            <a:r>
              <a:rPr lang="zh-CN" altLang="en-US" dirty="0"/>
              <a:t>出第</a:t>
            </a:r>
            <a:r>
              <a:rPr lang="en-US" altLang="zh-CN" dirty="0"/>
              <a:t>1</a:t>
            </a:r>
            <a:r>
              <a:rPr lang="zh-CN" altLang="en-US" dirty="0"/>
              <a:t>～</a:t>
            </a:r>
            <a:r>
              <a:rPr lang="en-US" altLang="zh-CN" dirty="0"/>
              <a:t>24</a:t>
            </a:r>
            <a:r>
              <a:rPr lang="zh-CN" altLang="en-US" dirty="0"/>
              <a:t>颗卫星的健康状况和星期编号。</a:t>
            </a:r>
          </a:p>
          <a:p>
            <a:pPr lvl="1"/>
            <a:endParaRPr lang="zh-CN" altLang="en-US" dirty="0"/>
          </a:p>
        </p:txBody>
      </p:sp>
    </p:spTree>
    <p:extLst>
      <p:ext uri="{BB962C8B-B14F-4D97-AF65-F5344CB8AC3E}">
        <p14:creationId xmlns:p14="http://schemas.microsoft.com/office/powerpoint/2010/main" val="31171276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4763"/>
            <a:ext cx="9137650" cy="657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8310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 y="3175"/>
            <a:ext cx="9031733" cy="6486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15596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2.5 </a:t>
            </a:r>
            <a:r>
              <a:rPr lang="zh-CN" altLang="en-US" dirty="0" smtClean="0"/>
              <a:t>卫星定位导航信号的生成过程</a:t>
            </a:r>
            <a:endParaRPr lang="zh-CN" altLang="en-US" dirty="0"/>
          </a:p>
        </p:txBody>
      </p:sp>
      <p:sp>
        <p:nvSpPr>
          <p:cNvPr id="3" name="内容占位符 2"/>
          <p:cNvSpPr>
            <a:spLocks noGrp="1"/>
          </p:cNvSpPr>
          <p:nvPr>
            <p:ph idx="1"/>
          </p:nvPr>
        </p:nvSpPr>
        <p:spPr>
          <a:xfrm>
            <a:off x="457200" y="1600200"/>
            <a:ext cx="8363272" cy="4525963"/>
          </a:xfrm>
        </p:spPr>
        <p:txBody>
          <a:bodyPr>
            <a:normAutofit/>
          </a:bodyPr>
          <a:lstStyle/>
          <a:p>
            <a:pPr marL="0" indent="0">
              <a:buNone/>
            </a:pPr>
            <a:r>
              <a:rPr lang="zh-CN" altLang="en-US" sz="2400" dirty="0" smtClean="0"/>
              <a:t>第一步：</a:t>
            </a:r>
            <a:endParaRPr lang="en-US" altLang="zh-CN" sz="2400" dirty="0" smtClean="0"/>
          </a:p>
          <a:p>
            <a:pPr marL="400050" lvl="1" indent="0">
              <a:buNone/>
            </a:pPr>
            <a:r>
              <a:rPr lang="zh-CN" altLang="en-US" sz="2000" dirty="0"/>
              <a:t>导航</a:t>
            </a:r>
            <a:r>
              <a:rPr lang="zh-CN" altLang="en-US" sz="2000" dirty="0" smtClean="0"/>
              <a:t>电文（窄带信号）与特定卫星的测距码（</a:t>
            </a:r>
            <a:r>
              <a:rPr lang="zh-CN" altLang="en-US" sz="2000" dirty="0"/>
              <a:t>扩频码</a:t>
            </a:r>
            <a:r>
              <a:rPr lang="zh-CN" altLang="en-US" sz="2000" dirty="0" smtClean="0"/>
              <a:t>）模二加一（异或运算），形成扩频调试数字序列信号；</a:t>
            </a:r>
            <a:endParaRPr lang="en-US" altLang="zh-CN" sz="2000" dirty="0" smtClean="0"/>
          </a:p>
          <a:p>
            <a:pPr marL="0" lvl="1" indent="0">
              <a:buNone/>
            </a:pPr>
            <a:r>
              <a:rPr lang="zh-CN" altLang="en-US" sz="2400" dirty="0">
                <a:solidFill>
                  <a:srgbClr val="000099"/>
                </a:solidFill>
              </a:rPr>
              <a:t>第二步</a:t>
            </a:r>
            <a:r>
              <a:rPr lang="zh-CN" altLang="en-US" sz="2400" dirty="0" smtClean="0">
                <a:solidFill>
                  <a:srgbClr val="000099"/>
                </a:solidFill>
              </a:rPr>
              <a:t>：</a:t>
            </a:r>
            <a:endParaRPr lang="en-US" altLang="zh-CN" sz="2400" dirty="0" smtClean="0">
              <a:solidFill>
                <a:srgbClr val="000099"/>
              </a:solidFill>
            </a:endParaRPr>
          </a:p>
          <a:p>
            <a:pPr marL="0" lvl="1" indent="0">
              <a:buNone/>
            </a:pPr>
            <a:r>
              <a:rPr lang="zh-CN" altLang="en-US" sz="2000" dirty="0" smtClean="0"/>
              <a:t>    扩频数字序列信号通过调相方式，调制在</a:t>
            </a:r>
            <a:r>
              <a:rPr lang="en-US" altLang="zh-CN" sz="2000" dirty="0" smtClean="0"/>
              <a:t>L</a:t>
            </a:r>
            <a:r>
              <a:rPr lang="zh-CN" altLang="en-US" sz="2000" dirty="0" smtClean="0"/>
              <a:t>波段载波上，形成模拟信号；</a:t>
            </a:r>
            <a:endParaRPr lang="en-US" altLang="zh-CN" sz="2000" dirty="0"/>
          </a:p>
        </p:txBody>
      </p:sp>
    </p:spTree>
    <p:extLst>
      <p:ext uri="{BB962C8B-B14F-4D97-AF65-F5344CB8AC3E}">
        <p14:creationId xmlns:p14="http://schemas.microsoft.com/office/powerpoint/2010/main" val="414139967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三、卫星导航信号的传输特性</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93126670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3.1 </a:t>
            </a:r>
            <a:r>
              <a:rPr lang="zh-CN" altLang="en-US" dirty="0" smtClean="0"/>
              <a:t>电磁波传播对测距的影响</a:t>
            </a:r>
            <a:endParaRPr lang="zh-CN" altLang="en-US" dirty="0"/>
          </a:p>
        </p:txBody>
      </p:sp>
      <p:sp>
        <p:nvSpPr>
          <p:cNvPr id="3075" name="Rectangle 3"/>
          <p:cNvSpPr>
            <a:spLocks noGrp="1" noChangeArrowheads="1"/>
          </p:cNvSpPr>
          <p:nvPr>
            <p:ph idx="1"/>
          </p:nvPr>
        </p:nvSpPr>
        <p:spPr/>
        <p:txBody>
          <a:bodyPr>
            <a:normAutofit/>
          </a:bodyPr>
          <a:lstStyle/>
          <a:p>
            <a:pPr>
              <a:buFont typeface="Wingdings" pitchFamily="2" charset="2"/>
              <a:buNone/>
            </a:pPr>
            <a:r>
              <a:rPr lang="en-US" altLang="zh-CN" sz="2800" dirty="0" smtClean="0"/>
              <a:t>GPS</a:t>
            </a:r>
            <a:r>
              <a:rPr lang="zh-CN" altLang="en-US" sz="2800" dirty="0" smtClean="0"/>
              <a:t>定位基本原理</a:t>
            </a:r>
            <a:r>
              <a:rPr lang="en-US" altLang="zh-CN" sz="2800" dirty="0" smtClean="0"/>
              <a:t>  </a:t>
            </a:r>
          </a:p>
          <a:p>
            <a:r>
              <a:rPr lang="en-US" altLang="zh-CN" sz="2400" dirty="0" smtClean="0"/>
              <a:t> </a:t>
            </a:r>
            <a:r>
              <a:rPr lang="en-US" altLang="zh-CN" sz="2400" dirty="0">
                <a:solidFill>
                  <a:schemeClr val="tx1"/>
                </a:solidFill>
              </a:rPr>
              <a:t>GPS</a:t>
            </a:r>
            <a:r>
              <a:rPr lang="zh-CN" altLang="en-US" sz="2400" dirty="0">
                <a:solidFill>
                  <a:schemeClr val="tx1"/>
                </a:solidFill>
              </a:rPr>
              <a:t>定位的基本观测量是</a:t>
            </a:r>
            <a:r>
              <a:rPr lang="zh-CN" altLang="en-US" sz="2400" dirty="0" smtClean="0">
                <a:solidFill>
                  <a:schemeClr val="tx1"/>
                </a:solidFill>
              </a:rPr>
              <a:t>观测站至</a:t>
            </a:r>
            <a:r>
              <a:rPr lang="en-US" altLang="zh-CN" sz="2400" dirty="0">
                <a:solidFill>
                  <a:schemeClr val="tx1"/>
                </a:solidFill>
              </a:rPr>
              <a:t>GPS</a:t>
            </a:r>
            <a:r>
              <a:rPr lang="zh-CN" altLang="en-US" sz="2400" dirty="0" smtClean="0">
                <a:solidFill>
                  <a:schemeClr val="tx1"/>
                </a:solidFill>
              </a:rPr>
              <a:t>卫星的距离，</a:t>
            </a:r>
            <a:r>
              <a:rPr lang="zh-CN" altLang="en-US" sz="2400" dirty="0">
                <a:solidFill>
                  <a:schemeClr val="tx1"/>
                </a:solidFill>
              </a:rPr>
              <a:t>它是通过测定卫星信号在该路径上的传播时</a:t>
            </a:r>
            <a:r>
              <a:rPr lang="zh-CN" altLang="en-US" sz="2400" dirty="0" smtClean="0">
                <a:solidFill>
                  <a:schemeClr val="tx1"/>
                </a:solidFill>
              </a:rPr>
              <a:t>间或</a:t>
            </a:r>
            <a:r>
              <a:rPr lang="zh-CN" altLang="en-US" sz="2400" dirty="0">
                <a:solidFill>
                  <a:schemeClr val="tx1"/>
                </a:solidFill>
              </a:rPr>
              <a:t>测定卫星载波信号相位在该路径上的变化周</a:t>
            </a:r>
            <a:r>
              <a:rPr lang="zh-CN" altLang="en-US" sz="2400" dirty="0" smtClean="0">
                <a:solidFill>
                  <a:schemeClr val="tx1"/>
                </a:solidFill>
              </a:rPr>
              <a:t>数来</a:t>
            </a:r>
            <a:r>
              <a:rPr lang="zh-CN" altLang="en-US" sz="2400" dirty="0">
                <a:solidFill>
                  <a:schemeClr val="tx1"/>
                </a:solidFill>
              </a:rPr>
              <a:t>导出的。</a:t>
            </a:r>
          </a:p>
        </p:txBody>
      </p:sp>
      <p:graphicFrame>
        <p:nvGraphicFramePr>
          <p:cNvPr id="3076"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1932"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 name="Object 5"/>
          <p:cNvGraphicFramePr>
            <a:graphicFrameLocks noChangeAspect="1"/>
          </p:cNvGraphicFramePr>
          <p:nvPr>
            <p:extLst>
              <p:ext uri="{D42A27DB-BD31-4B8C-83A1-F6EECF244321}">
                <p14:modId xmlns:p14="http://schemas.microsoft.com/office/powerpoint/2010/main" val="482558786"/>
              </p:ext>
            </p:extLst>
          </p:nvPr>
        </p:nvGraphicFramePr>
        <p:xfrm>
          <a:off x="3203848" y="4149080"/>
          <a:ext cx="1905000" cy="742950"/>
        </p:xfrm>
        <a:graphic>
          <a:graphicData uri="http://schemas.openxmlformats.org/presentationml/2006/ole">
            <mc:AlternateContent xmlns:mc="http://schemas.openxmlformats.org/markup-compatibility/2006">
              <mc:Choice xmlns:v="urn:schemas-microsoft-com:vml" Requires="v">
                <p:oleObj spid="_x0000_s21933" name="Equation" r:id="rId5" imgW="520560" imgH="203040" progId="Equation.3">
                  <p:embed/>
                </p:oleObj>
              </mc:Choice>
              <mc:Fallback>
                <p:oleObj name="Equation" r:id="rId5" imgW="52056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8" y="4149080"/>
                        <a:ext cx="1905000" cy="7429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矩形 2"/>
          <p:cNvSpPr/>
          <p:nvPr/>
        </p:nvSpPr>
        <p:spPr>
          <a:xfrm>
            <a:off x="971600" y="5301208"/>
            <a:ext cx="6624736" cy="1338828"/>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假设电磁波在真空中的传播速度为</a:t>
            </a:r>
            <a:r>
              <a:rPr lang="en-US" altLang="zh-CN" b="1" dirty="0">
                <a:latin typeface="微软雅黑" panose="020B0503020204020204" pitchFamily="34" charset="-122"/>
                <a:ea typeface="微软雅黑" panose="020B0503020204020204" pitchFamily="34" charset="-122"/>
              </a:rPr>
              <a:t>c</a:t>
            </a:r>
            <a:r>
              <a:rPr lang="zh-CN" altLang="en-US" b="1" dirty="0">
                <a:latin typeface="微软雅黑" panose="020B0503020204020204" pitchFamily="34" charset="-122"/>
                <a:ea typeface="微软雅黑" panose="020B0503020204020204" pitchFamily="34" charset="-122"/>
                <a:sym typeface="Symbol" pitchFamily="18" charset="2"/>
              </a:rPr>
              <a:t>。在卫星大地测量中，国际上当前采用的真空</a:t>
            </a:r>
            <a:r>
              <a:rPr lang="zh-CN" altLang="en-US" b="1" dirty="0" smtClean="0">
                <a:latin typeface="微软雅黑" panose="020B0503020204020204" pitchFamily="34" charset="-122"/>
                <a:ea typeface="微软雅黑" panose="020B0503020204020204" pitchFamily="34" charset="-122"/>
                <a:sym typeface="Symbol" pitchFamily="18" charset="2"/>
              </a:rPr>
              <a:t>光速约为</a:t>
            </a:r>
            <a:r>
              <a:rPr lang="en-US" altLang="zh-CN" b="1" dirty="0" smtClean="0">
                <a:latin typeface="微软雅黑" panose="020B0503020204020204" pitchFamily="34" charset="-122"/>
                <a:ea typeface="微软雅黑" panose="020B0503020204020204" pitchFamily="34" charset="-122"/>
                <a:sym typeface="Symbol" pitchFamily="18" charset="2"/>
              </a:rPr>
              <a:t>30</a:t>
            </a:r>
            <a:r>
              <a:rPr lang="zh-CN" altLang="en-US" b="1" dirty="0" smtClean="0">
                <a:latin typeface="微软雅黑" panose="020B0503020204020204" pitchFamily="34" charset="-122"/>
                <a:ea typeface="微软雅黑" panose="020B0503020204020204" pitchFamily="34" charset="-122"/>
                <a:sym typeface="Symbol" pitchFamily="18" charset="2"/>
              </a:rPr>
              <a:t>万公里</a:t>
            </a:r>
            <a:r>
              <a:rPr lang="en-US" altLang="zh-CN" b="1" dirty="0" smtClean="0">
                <a:latin typeface="微软雅黑" panose="020B0503020204020204" pitchFamily="34" charset="-122"/>
                <a:ea typeface="微软雅黑" panose="020B0503020204020204" pitchFamily="34" charset="-122"/>
                <a:sym typeface="Symbol" pitchFamily="18" charset="2"/>
              </a:rPr>
              <a:t>/</a:t>
            </a:r>
            <a:r>
              <a:rPr lang="zh-CN" altLang="en-US" b="1" dirty="0" smtClean="0">
                <a:latin typeface="微软雅黑" panose="020B0503020204020204" pitchFamily="34" charset="-122"/>
                <a:ea typeface="微软雅黑" panose="020B0503020204020204" pitchFamily="34" charset="-122"/>
                <a:sym typeface="Symbol" pitchFamily="18" charset="2"/>
              </a:rPr>
              <a:t>秒</a:t>
            </a:r>
            <a:endParaRPr lang="en-US" altLang="zh-CN" b="1" dirty="0" smtClean="0">
              <a:latin typeface="微软雅黑" panose="020B0503020204020204" pitchFamily="34" charset="-122"/>
              <a:ea typeface="微软雅黑" panose="020B0503020204020204" pitchFamily="34" charset="-122"/>
              <a:sym typeface="Symbol" pitchFamily="18" charset="2"/>
            </a:endParaRPr>
          </a:p>
          <a:p>
            <a:pPr>
              <a:lnSpc>
                <a:spcPct val="150000"/>
              </a:lnSpc>
            </a:pPr>
            <a:r>
              <a:rPr lang="en-US" altLang="zh-CN" b="1" dirty="0">
                <a:latin typeface="微软雅黑" panose="020B0503020204020204" pitchFamily="34" charset="-122"/>
                <a:ea typeface="微软雅黑" panose="020B0503020204020204" pitchFamily="34" charset="-122"/>
                <a:sym typeface="Symbol" pitchFamily="18" charset="2"/>
              </a:rPr>
              <a:t> </a:t>
            </a:r>
            <a:r>
              <a:rPr lang="en-US" altLang="zh-CN" b="1" dirty="0" smtClean="0">
                <a:latin typeface="微软雅黑" panose="020B0503020204020204" pitchFamily="34" charset="-122"/>
                <a:ea typeface="微软雅黑" panose="020B0503020204020204" pitchFamily="34" charset="-122"/>
                <a:sym typeface="Symbol" pitchFamily="18" charset="2"/>
              </a:rPr>
              <a:t>     c=2.99782458</a:t>
            </a:r>
            <a:r>
              <a:rPr lang="en-US" altLang="zh-CN" b="1" dirty="0">
                <a:latin typeface="微软雅黑" panose="020B0503020204020204" pitchFamily="34" charset="-122"/>
                <a:ea typeface="微软雅黑" panose="020B0503020204020204" pitchFamily="34" charset="-122"/>
                <a:sym typeface="Symbol" pitchFamily="18" charset="2"/>
              </a:rPr>
              <a:t>10</a:t>
            </a:r>
            <a:r>
              <a:rPr lang="en-US" altLang="zh-CN" b="1" baseline="30000" dirty="0">
                <a:latin typeface="微软雅黑" panose="020B0503020204020204" pitchFamily="34" charset="-122"/>
                <a:ea typeface="微软雅黑" panose="020B0503020204020204" pitchFamily="34" charset="-122"/>
                <a:sym typeface="Symbol" pitchFamily="18" charset="2"/>
              </a:rPr>
              <a:t>8</a:t>
            </a:r>
            <a:r>
              <a:rPr lang="en-US" altLang="zh-CN" b="1" dirty="0">
                <a:latin typeface="微软雅黑" panose="020B0503020204020204" pitchFamily="34" charset="-122"/>
                <a:ea typeface="微软雅黑" panose="020B0503020204020204" pitchFamily="34" charset="-122"/>
                <a:sym typeface="Symbol" pitchFamily="18" charset="2"/>
              </a:rPr>
              <a:t>(m/s)</a:t>
            </a:r>
            <a:r>
              <a:rPr lang="zh-CN" altLang="en-US" b="1" dirty="0">
                <a:latin typeface="微软雅黑" panose="020B0503020204020204" pitchFamily="34" charset="-122"/>
                <a:ea typeface="微软雅黑" panose="020B0503020204020204" pitchFamily="34" charset="-122"/>
                <a:sym typeface="Symbol" pitchFamily="18" charset="2"/>
              </a:rPr>
              <a:t>。</a:t>
            </a:r>
          </a:p>
        </p:txBody>
      </p:sp>
    </p:spTree>
    <p:extLst>
      <p:ext uri="{BB962C8B-B14F-4D97-AF65-F5344CB8AC3E}">
        <p14:creationId xmlns:p14="http://schemas.microsoft.com/office/powerpoint/2010/main" val="94220994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4294967295"/>
          </p:nvPr>
        </p:nvSpPr>
        <p:spPr>
          <a:xfrm>
            <a:off x="323528" y="404664"/>
            <a:ext cx="8640960" cy="5996136"/>
          </a:xfrm>
          <a:ln/>
        </p:spPr>
        <p:txBody>
          <a:bodyPr>
            <a:normAutofit/>
          </a:bodyPr>
          <a:lstStyle/>
          <a:p>
            <a:pPr>
              <a:buFont typeface="Wingdings" pitchFamily="2" charset="2"/>
              <a:buNone/>
            </a:pPr>
            <a:r>
              <a:rPr lang="zh-CN" altLang="en-US" sz="2800" dirty="0" smtClean="0"/>
              <a:t>电磁波</a:t>
            </a:r>
            <a:r>
              <a:rPr lang="zh-CN" altLang="en-US" sz="2800" dirty="0"/>
              <a:t>的</a:t>
            </a:r>
            <a:r>
              <a:rPr lang="zh-CN" altLang="en-US" sz="2800" dirty="0" smtClean="0"/>
              <a:t>传播速度对测距的影响</a:t>
            </a:r>
            <a:endParaRPr lang="zh-CN" altLang="en-US" sz="2800" dirty="0"/>
          </a:p>
          <a:p>
            <a:pPr lvl="1"/>
            <a:r>
              <a:rPr lang="zh-CN" altLang="en-US" sz="2400" dirty="0" smtClean="0">
                <a:solidFill>
                  <a:schemeClr val="tx1"/>
                </a:solidFill>
                <a:sym typeface="Symbol" pitchFamily="18" charset="2"/>
              </a:rPr>
              <a:t>电磁波传播速度对测距精度影响很大</a:t>
            </a:r>
            <a:endParaRPr lang="en-US" altLang="zh-CN" sz="2400" dirty="0" smtClean="0">
              <a:solidFill>
                <a:schemeClr val="tx1"/>
              </a:solidFill>
              <a:sym typeface="Symbol" pitchFamily="18" charset="2"/>
            </a:endParaRPr>
          </a:p>
          <a:p>
            <a:pPr lvl="2"/>
            <a:r>
              <a:rPr lang="en-US" altLang="zh-CN" sz="2000" dirty="0" smtClean="0">
                <a:solidFill>
                  <a:schemeClr val="tx1"/>
                </a:solidFill>
                <a:sym typeface="Symbol" pitchFamily="18" charset="2"/>
              </a:rPr>
              <a:t>GPS</a:t>
            </a:r>
            <a:r>
              <a:rPr lang="zh-CN" altLang="en-US" sz="2000" dirty="0">
                <a:solidFill>
                  <a:schemeClr val="tx1"/>
                </a:solidFill>
                <a:sym typeface="Symbol" pitchFamily="18" charset="2"/>
              </a:rPr>
              <a:t>而言，卫星发射信号传播到接收机天线的时间约</a:t>
            </a:r>
            <a:r>
              <a:rPr lang="en-US" altLang="zh-CN" sz="2000" dirty="0">
                <a:solidFill>
                  <a:schemeClr val="tx1"/>
                </a:solidFill>
                <a:sym typeface="Symbol" pitchFamily="18" charset="2"/>
              </a:rPr>
              <a:t>0.1</a:t>
            </a:r>
            <a:r>
              <a:rPr lang="zh-CN" altLang="en-US" sz="2000" dirty="0">
                <a:solidFill>
                  <a:schemeClr val="tx1"/>
                </a:solidFill>
                <a:sym typeface="Symbol" pitchFamily="18" charset="2"/>
              </a:rPr>
              <a:t>秒，</a:t>
            </a:r>
            <a:r>
              <a:rPr lang="zh-CN" altLang="en-US" sz="2000" dirty="0" smtClean="0">
                <a:solidFill>
                  <a:schemeClr val="tx1"/>
                </a:solidFill>
                <a:sym typeface="Symbol" pitchFamily="18" charset="2"/>
              </a:rPr>
              <a:t>当</a:t>
            </a:r>
            <a:r>
              <a:rPr lang="en-US" altLang="zh-CN" sz="2000" dirty="0" smtClean="0">
                <a:solidFill>
                  <a:schemeClr val="tx1"/>
                </a:solidFill>
                <a:sym typeface="Symbol" pitchFamily="18" charset="2"/>
              </a:rPr>
              <a:t>C</a:t>
            </a:r>
            <a:r>
              <a:rPr lang="zh-CN" altLang="en-US" sz="2000" dirty="0" smtClean="0">
                <a:solidFill>
                  <a:schemeClr val="tx1"/>
                </a:solidFill>
                <a:sym typeface="Symbol" pitchFamily="18" charset="2"/>
              </a:rPr>
              <a:t>的最后</a:t>
            </a:r>
            <a:r>
              <a:rPr lang="zh-CN" altLang="en-US" sz="2000" dirty="0">
                <a:solidFill>
                  <a:schemeClr val="tx1"/>
                </a:solidFill>
                <a:sym typeface="Symbol" pitchFamily="18" charset="2"/>
              </a:rPr>
              <a:t>一位含有一个</a:t>
            </a:r>
            <a:r>
              <a:rPr lang="zh-CN" altLang="en-US" sz="2000" dirty="0" smtClean="0">
                <a:solidFill>
                  <a:schemeClr val="tx1"/>
                </a:solidFill>
                <a:sym typeface="Symbol" pitchFamily="18" charset="2"/>
              </a:rPr>
              <a:t>单位误差时，</a:t>
            </a:r>
            <a:r>
              <a:rPr lang="zh-CN" altLang="en-US" sz="2000" dirty="0">
                <a:solidFill>
                  <a:schemeClr val="tx1"/>
                </a:solidFill>
                <a:sym typeface="Symbol" pitchFamily="18" charset="2"/>
              </a:rPr>
              <a:t>将会引起</a:t>
            </a:r>
            <a:r>
              <a:rPr lang="en-US" altLang="zh-CN" sz="2000" dirty="0">
                <a:solidFill>
                  <a:schemeClr val="tx1"/>
                </a:solidFill>
                <a:sym typeface="Symbol" pitchFamily="18" charset="2"/>
              </a:rPr>
              <a:t>0.1m</a:t>
            </a:r>
            <a:r>
              <a:rPr lang="zh-CN" altLang="en-US" sz="2000" dirty="0" smtClean="0">
                <a:solidFill>
                  <a:schemeClr val="tx1"/>
                </a:solidFill>
                <a:sym typeface="Symbol" pitchFamily="18" charset="2"/>
              </a:rPr>
              <a:t>的测距误差</a:t>
            </a:r>
            <a:endParaRPr lang="en-US" altLang="zh-CN" sz="2000" dirty="0" smtClean="0">
              <a:solidFill>
                <a:schemeClr val="tx1"/>
              </a:solidFill>
              <a:sym typeface="Symbol" pitchFamily="18" charset="2"/>
            </a:endParaRPr>
          </a:p>
          <a:p>
            <a:pPr lvl="1"/>
            <a:r>
              <a:rPr lang="zh-CN" altLang="en-US" sz="2400" dirty="0" smtClean="0">
                <a:sym typeface="Symbol" pitchFamily="18" charset="2"/>
              </a:rPr>
              <a:t>电磁波实际传播速度 ≠ </a:t>
            </a:r>
            <a:r>
              <a:rPr lang="en-US" altLang="zh-CN" sz="2400" dirty="0" smtClean="0">
                <a:sym typeface="Symbol" pitchFamily="18" charset="2"/>
              </a:rPr>
              <a:t>C</a:t>
            </a:r>
          </a:p>
          <a:p>
            <a:pPr lvl="1"/>
            <a:r>
              <a:rPr lang="zh-CN" altLang="en-US" sz="2400" dirty="0" smtClean="0">
                <a:sym typeface="Symbol" pitchFamily="18" charset="2"/>
              </a:rPr>
              <a:t>原因分析：</a:t>
            </a:r>
            <a:r>
              <a:rPr lang="zh-CN" altLang="en-US" sz="2400" dirty="0" smtClean="0">
                <a:solidFill>
                  <a:srgbClr val="0000CC"/>
                </a:solidFill>
                <a:sym typeface="Symbol" pitchFamily="18" charset="2"/>
              </a:rPr>
              <a:t>大气折射</a:t>
            </a:r>
            <a:endParaRPr lang="en-US" altLang="zh-CN" sz="2400" dirty="0" smtClean="0">
              <a:solidFill>
                <a:srgbClr val="0000CC"/>
              </a:solidFill>
              <a:sym typeface="Symbol" pitchFamily="18" charset="2"/>
            </a:endParaRPr>
          </a:p>
          <a:p>
            <a:pPr lvl="2"/>
            <a:r>
              <a:rPr lang="zh-CN" altLang="en-US" sz="2000" dirty="0">
                <a:sym typeface="Symbol" pitchFamily="18" charset="2"/>
              </a:rPr>
              <a:t>在到达地面接收机前要穿过性质、状态各异且不稳定的若干大气层，这些因素可能改变电磁波传播的方向、速度和</a:t>
            </a:r>
            <a:r>
              <a:rPr lang="zh-CN" altLang="en-US" sz="2000" dirty="0" smtClean="0">
                <a:sym typeface="Symbol" pitchFamily="18" charset="2"/>
              </a:rPr>
              <a:t>强度</a:t>
            </a:r>
            <a:endParaRPr lang="en-US" altLang="zh-CN" sz="2000" dirty="0" smtClean="0">
              <a:sym typeface="Symbol" pitchFamily="18" charset="2"/>
            </a:endParaRPr>
          </a:p>
          <a:p>
            <a:pPr lvl="1"/>
            <a:r>
              <a:rPr lang="zh-CN" altLang="en-US" sz="2400" dirty="0" smtClean="0">
                <a:sym typeface="Symbol" pitchFamily="18" charset="2"/>
              </a:rPr>
              <a:t>大气折射对测距的影响较大，往往达到必须校正的地步</a:t>
            </a:r>
            <a:endParaRPr lang="zh-CN" altLang="en-US" dirty="0">
              <a:sym typeface="Symbol" pitchFamily="18" charset="2"/>
            </a:endParaRPr>
          </a:p>
        </p:txBody>
      </p:sp>
    </p:spTree>
    <p:extLst>
      <p:ext uri="{BB962C8B-B14F-4D97-AF65-F5344CB8AC3E}">
        <p14:creationId xmlns:p14="http://schemas.microsoft.com/office/powerpoint/2010/main" val="48478222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3.2 </a:t>
            </a:r>
            <a:r>
              <a:rPr lang="zh-CN" altLang="en-US" dirty="0" smtClean="0"/>
              <a:t>大气层分层特性</a:t>
            </a:r>
            <a:endParaRPr lang="zh-CN" altLang="en-US" dirty="0"/>
          </a:p>
        </p:txBody>
      </p:sp>
      <p:sp>
        <p:nvSpPr>
          <p:cNvPr id="3" name="内容占位符 2"/>
          <p:cNvSpPr>
            <a:spLocks noGrp="1"/>
          </p:cNvSpPr>
          <p:nvPr>
            <p:ph idx="1"/>
          </p:nvPr>
        </p:nvSpPr>
        <p:spPr/>
        <p:txBody>
          <a:bodyPr/>
          <a:lstStyle/>
          <a:p>
            <a:endParaRPr lang="zh-CN" altLang="en-US"/>
          </a:p>
        </p:txBody>
      </p:sp>
      <p:graphicFrame>
        <p:nvGraphicFramePr>
          <p:cNvPr id="4" name="对象 3"/>
          <p:cNvGraphicFramePr>
            <a:graphicFrameLocks noChangeAspect="1"/>
          </p:cNvGraphicFramePr>
          <p:nvPr/>
        </p:nvGraphicFramePr>
        <p:xfrm>
          <a:off x="723900" y="1752600"/>
          <a:ext cx="7696200" cy="4538663"/>
        </p:xfrm>
        <a:graphic>
          <a:graphicData uri="http://schemas.openxmlformats.org/presentationml/2006/ole">
            <mc:AlternateContent xmlns:mc="http://schemas.openxmlformats.org/markup-compatibility/2006">
              <mc:Choice xmlns:v="urn:schemas-microsoft-com:vml" Requires="v">
                <p:oleObj spid="_x0000_s54385" name="Image" r:id="rId3" imgW="7060317" imgH="4165079" progId="Photoshop.Image.6">
                  <p:embed/>
                </p:oleObj>
              </mc:Choice>
              <mc:Fallback>
                <p:oleObj name="Image" r:id="rId3" imgW="7060317" imgH="4165079" progId="Photoshop.Image.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 y="1752600"/>
                        <a:ext cx="7696200" cy="453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6802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9012" name="Object 4"/>
          <p:cNvGraphicFramePr>
            <a:graphicFrameLocks noChangeAspect="1"/>
          </p:cNvGraphicFramePr>
          <p:nvPr>
            <p:extLst>
              <p:ext uri="{D42A27DB-BD31-4B8C-83A1-F6EECF244321}">
                <p14:modId xmlns:p14="http://schemas.microsoft.com/office/powerpoint/2010/main" val="1247162487"/>
              </p:ext>
            </p:extLst>
          </p:nvPr>
        </p:nvGraphicFramePr>
        <p:xfrm>
          <a:off x="1042988" y="1556792"/>
          <a:ext cx="7200900" cy="4672013"/>
        </p:xfrm>
        <a:graphic>
          <a:graphicData uri="http://schemas.openxmlformats.org/presentationml/2006/ole">
            <mc:AlternateContent xmlns:mc="http://schemas.openxmlformats.org/markup-compatibility/2006">
              <mc:Choice xmlns:v="urn:schemas-microsoft-com:vml" Requires="v">
                <p:oleObj spid="_x0000_s22735" name="Image" r:id="rId3" imgW="21884082" imgH="16368980" progId="Photoshop.Image.7">
                  <p:embed/>
                </p:oleObj>
              </mc:Choice>
              <mc:Fallback>
                <p:oleObj name="Image" r:id="rId3" imgW="21884082" imgH="16368980" progId="Photoshop.Image.7">
                  <p:embed/>
                  <p:pic>
                    <p:nvPicPr>
                      <p:cNvPr id="0" name=""/>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42988" y="1556792"/>
                        <a:ext cx="7200900" cy="467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标题 3"/>
          <p:cNvSpPr>
            <a:spLocks noGrp="1"/>
          </p:cNvSpPr>
          <p:nvPr>
            <p:ph type="title"/>
          </p:nvPr>
        </p:nvSpPr>
        <p:spPr/>
        <p:txBody>
          <a:bodyPr>
            <a:normAutofit/>
          </a:bodyPr>
          <a:lstStyle/>
          <a:p>
            <a:r>
              <a:rPr lang="en-US" altLang="zh-CN" dirty="0"/>
              <a:t>1.2 </a:t>
            </a:r>
            <a:r>
              <a:rPr lang="zh-CN" altLang="en-US" dirty="0"/>
              <a:t>电磁波传播</a:t>
            </a:r>
            <a:r>
              <a:rPr lang="zh-CN" altLang="en-US" dirty="0" smtClean="0"/>
              <a:t>方式</a:t>
            </a:r>
            <a:endParaRPr lang="zh-CN" altLang="en-US" dirty="0"/>
          </a:p>
        </p:txBody>
      </p:sp>
      <p:sp>
        <p:nvSpPr>
          <p:cNvPr id="2" name="TextBox 1"/>
          <p:cNvSpPr txBox="1"/>
          <p:nvPr/>
        </p:nvSpPr>
        <p:spPr>
          <a:xfrm>
            <a:off x="611560" y="3717032"/>
            <a:ext cx="4570482" cy="369332"/>
          </a:xfrm>
          <a:prstGeom prst="rect">
            <a:avLst/>
          </a:prstGeom>
          <a:noFill/>
        </p:spPr>
        <p:txBody>
          <a:bodyPr wrap="none" rtlCol="0">
            <a:spAutoFit/>
          </a:bodyPr>
          <a:lstStyle/>
          <a:p>
            <a:r>
              <a:rPr lang="zh-CN" altLang="en-US" b="1" dirty="0" smtClean="0">
                <a:latin typeface="微软雅黑" pitchFamily="34" charset="-122"/>
                <a:ea typeface="微软雅黑" pitchFamily="34" charset="-122"/>
              </a:rPr>
              <a:t>长波、中波、短波：波长长，具有绕射特性</a:t>
            </a:r>
            <a:endParaRPr lang="zh-CN" altLang="en-US" b="1" dirty="0">
              <a:latin typeface="微软雅黑" pitchFamily="34" charset="-122"/>
              <a:ea typeface="微软雅黑" pitchFamily="34" charset="-122"/>
            </a:endParaRPr>
          </a:p>
        </p:txBody>
      </p:sp>
      <p:sp>
        <p:nvSpPr>
          <p:cNvPr id="5" name="TextBox 4"/>
          <p:cNvSpPr txBox="1"/>
          <p:nvPr/>
        </p:nvSpPr>
        <p:spPr>
          <a:xfrm>
            <a:off x="5158511" y="3717032"/>
            <a:ext cx="3877985" cy="369332"/>
          </a:xfrm>
          <a:prstGeom prst="rect">
            <a:avLst/>
          </a:prstGeom>
          <a:noFill/>
        </p:spPr>
        <p:txBody>
          <a:bodyPr wrap="none" rtlCol="0">
            <a:spAutoFit/>
          </a:bodyPr>
          <a:lstStyle/>
          <a:p>
            <a:r>
              <a:rPr lang="zh-CN" altLang="en-US" b="1" dirty="0" smtClean="0">
                <a:latin typeface="微软雅黑" pitchFamily="34" charset="-122"/>
                <a:ea typeface="微软雅黑" pitchFamily="34" charset="-122"/>
              </a:rPr>
              <a:t>短波、中波：基于其电离层反射特性</a:t>
            </a:r>
            <a:endParaRPr lang="zh-CN" altLang="en-US" b="1" dirty="0">
              <a:latin typeface="微软雅黑" pitchFamily="34" charset="-122"/>
              <a:ea typeface="微软雅黑" pitchFamily="34" charset="-122"/>
            </a:endParaRPr>
          </a:p>
        </p:txBody>
      </p:sp>
      <p:sp>
        <p:nvSpPr>
          <p:cNvPr id="6" name="TextBox 5"/>
          <p:cNvSpPr txBox="1"/>
          <p:nvPr/>
        </p:nvSpPr>
        <p:spPr>
          <a:xfrm>
            <a:off x="646893" y="6228020"/>
            <a:ext cx="3823483" cy="369332"/>
          </a:xfrm>
          <a:prstGeom prst="rect">
            <a:avLst/>
          </a:prstGeom>
          <a:noFill/>
        </p:spPr>
        <p:txBody>
          <a:bodyPr wrap="none" rtlCol="0">
            <a:spAutoFit/>
          </a:bodyPr>
          <a:lstStyle/>
          <a:p>
            <a:r>
              <a:rPr lang="zh-CN" altLang="en-US" b="1" dirty="0" smtClean="0">
                <a:latin typeface="微软雅黑" pitchFamily="34" charset="-122"/>
                <a:ea typeface="微软雅黑" pitchFamily="34" charset="-122"/>
              </a:rPr>
              <a:t>超短波</a:t>
            </a:r>
            <a:r>
              <a:rPr lang="en-US" altLang="zh-CN" b="1" dirty="0" smtClean="0">
                <a:latin typeface="微软雅黑" pitchFamily="34" charset="-122"/>
                <a:ea typeface="微软雅黑" pitchFamily="34" charset="-122"/>
              </a:rPr>
              <a:t>~</a:t>
            </a:r>
            <a:r>
              <a:rPr lang="zh-CN" altLang="en-US" b="1" dirty="0">
                <a:latin typeface="微软雅黑" pitchFamily="34" charset="-122"/>
                <a:ea typeface="微软雅黑" pitchFamily="34" charset="-122"/>
              </a:rPr>
              <a:t>毫米</a:t>
            </a:r>
            <a:r>
              <a:rPr lang="zh-CN" altLang="en-US" b="1" dirty="0" smtClean="0">
                <a:latin typeface="微软雅黑" pitchFamily="34" charset="-122"/>
                <a:ea typeface="微软雅黑" pitchFamily="34" charset="-122"/>
              </a:rPr>
              <a:t>波：波长短，难以绕射</a:t>
            </a:r>
            <a:endParaRPr lang="zh-CN" altLang="en-US" b="1" dirty="0">
              <a:latin typeface="微软雅黑" pitchFamily="34" charset="-122"/>
              <a:ea typeface="微软雅黑" pitchFamily="34" charset="-122"/>
            </a:endParaRPr>
          </a:p>
        </p:txBody>
      </p:sp>
      <p:sp>
        <p:nvSpPr>
          <p:cNvPr id="7" name="TextBox 6"/>
          <p:cNvSpPr txBox="1"/>
          <p:nvPr/>
        </p:nvSpPr>
        <p:spPr>
          <a:xfrm>
            <a:off x="4696846" y="6237312"/>
            <a:ext cx="4339650" cy="369332"/>
          </a:xfrm>
          <a:prstGeom prst="rect">
            <a:avLst/>
          </a:prstGeom>
          <a:noFill/>
        </p:spPr>
        <p:txBody>
          <a:bodyPr wrap="none" rtlCol="0">
            <a:spAutoFit/>
          </a:bodyPr>
          <a:lstStyle/>
          <a:p>
            <a:r>
              <a:rPr lang="zh-CN" altLang="en-US" b="1" dirty="0" smtClean="0">
                <a:latin typeface="微软雅黑" pitchFamily="34" charset="-122"/>
                <a:ea typeface="微软雅黑" pitchFamily="34" charset="-122"/>
              </a:rPr>
              <a:t>超短波、分米波：基于其对流层散射特性</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159867269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normAutofit/>
          </a:bodyPr>
          <a:lstStyle/>
          <a:p>
            <a:r>
              <a:rPr lang="zh-CN" altLang="en-US" sz="2800" dirty="0" smtClean="0">
                <a:solidFill>
                  <a:schemeClr val="tx1"/>
                </a:solidFill>
                <a:sym typeface="Symbol" pitchFamily="18" charset="2"/>
              </a:rPr>
              <a:t>物理性质差异：</a:t>
            </a:r>
            <a:endParaRPr lang="en-US" altLang="zh-CN" sz="2800" dirty="0" smtClean="0">
              <a:solidFill>
                <a:schemeClr val="tx1"/>
              </a:solidFill>
              <a:sym typeface="Symbol" pitchFamily="18" charset="2"/>
            </a:endParaRPr>
          </a:p>
          <a:p>
            <a:pPr lvl="1"/>
            <a:r>
              <a:rPr lang="zh-CN" altLang="en-US" sz="2400" dirty="0" smtClean="0">
                <a:solidFill>
                  <a:schemeClr val="tx1"/>
                </a:solidFill>
                <a:sym typeface="Symbol" pitchFamily="18" charset="2"/>
              </a:rPr>
              <a:t>根据</a:t>
            </a:r>
            <a:r>
              <a:rPr lang="zh-CN" altLang="en-US" sz="2400" dirty="0">
                <a:solidFill>
                  <a:schemeClr val="tx1"/>
                </a:solidFill>
                <a:sym typeface="Symbol" pitchFamily="18" charset="2"/>
              </a:rPr>
              <a:t>温度、成分和荷电等物理性质的不同，大气可分为性质各异</a:t>
            </a:r>
            <a:r>
              <a:rPr lang="zh-CN" altLang="en-US" sz="2400" dirty="0" smtClean="0">
                <a:solidFill>
                  <a:schemeClr val="tx1"/>
                </a:solidFill>
                <a:sym typeface="Symbol" pitchFamily="18" charset="2"/>
              </a:rPr>
              <a:t>的对流层、平流层、电离层等若干大气层</a:t>
            </a:r>
            <a:endParaRPr lang="en-US" altLang="zh-CN" sz="2400" dirty="0" smtClean="0">
              <a:solidFill>
                <a:schemeClr val="tx1"/>
              </a:solidFill>
              <a:sym typeface="Symbol" pitchFamily="18" charset="2"/>
            </a:endParaRPr>
          </a:p>
          <a:p>
            <a:pPr lvl="1"/>
            <a:r>
              <a:rPr lang="zh-CN" altLang="en-US" sz="2400" dirty="0" smtClean="0">
                <a:solidFill>
                  <a:schemeClr val="tx1"/>
                </a:solidFill>
                <a:sym typeface="Symbol" pitchFamily="18" charset="2"/>
              </a:rPr>
              <a:t>对电磁波传输影响较大的为</a:t>
            </a:r>
            <a:r>
              <a:rPr lang="zh-CN" altLang="en-US" sz="2400" dirty="0" smtClean="0">
                <a:solidFill>
                  <a:srgbClr val="0000CC"/>
                </a:solidFill>
                <a:sym typeface="Symbol" pitchFamily="18" charset="2"/>
              </a:rPr>
              <a:t>对流层</a:t>
            </a:r>
            <a:r>
              <a:rPr lang="zh-CN" altLang="en-US" sz="2400" dirty="0">
                <a:solidFill>
                  <a:srgbClr val="0000CC"/>
                </a:solidFill>
                <a:sym typeface="Symbol" pitchFamily="18" charset="2"/>
              </a:rPr>
              <a:t>和</a:t>
            </a:r>
            <a:r>
              <a:rPr lang="zh-CN" altLang="en-US" sz="2400" dirty="0" smtClean="0">
                <a:solidFill>
                  <a:srgbClr val="0000CC"/>
                </a:solidFill>
                <a:sym typeface="Symbol" pitchFamily="18" charset="2"/>
              </a:rPr>
              <a:t>电离层</a:t>
            </a:r>
            <a:endParaRPr lang="zh-CN" altLang="en-US" sz="2400" dirty="0">
              <a:solidFill>
                <a:srgbClr val="0000CC"/>
              </a:solidFill>
              <a:sym typeface="Symbol" pitchFamily="18" charset="2"/>
            </a:endParaRPr>
          </a:p>
        </p:txBody>
      </p:sp>
      <p:sp>
        <p:nvSpPr>
          <p:cNvPr id="3" name="标题 2"/>
          <p:cNvSpPr>
            <a:spLocks noGrp="1"/>
          </p:cNvSpPr>
          <p:nvPr>
            <p:ph type="title"/>
          </p:nvPr>
        </p:nvSpPr>
        <p:spPr/>
        <p:txBody>
          <a:bodyPr>
            <a:normAutofit/>
          </a:bodyPr>
          <a:lstStyle/>
          <a:p>
            <a:r>
              <a:rPr lang="zh-CN" altLang="en-US" dirty="0">
                <a:solidFill>
                  <a:schemeClr val="tx1"/>
                </a:solidFill>
              </a:rPr>
              <a:t>大气层的</a:t>
            </a:r>
            <a:r>
              <a:rPr lang="zh-CN" altLang="en-US" dirty="0" smtClean="0">
                <a:solidFill>
                  <a:schemeClr val="tx1"/>
                </a:solidFill>
              </a:rPr>
              <a:t>特点</a:t>
            </a:r>
            <a:endParaRPr lang="zh-CN" altLang="en-US" dirty="0"/>
          </a:p>
        </p:txBody>
      </p:sp>
    </p:spTree>
    <p:extLst>
      <p:ext uri="{BB962C8B-B14F-4D97-AF65-F5344CB8AC3E}">
        <p14:creationId xmlns:p14="http://schemas.microsoft.com/office/powerpoint/2010/main" val="207574099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9698" name="Rectangle 2"/>
          <p:cNvSpPr>
            <a:spLocks noGrp="1" noChangeArrowheads="1"/>
          </p:cNvSpPr>
          <p:nvPr>
            <p:ph type="title"/>
          </p:nvPr>
        </p:nvSpPr>
        <p:spPr/>
        <p:txBody>
          <a:bodyPr/>
          <a:lstStyle/>
          <a:p>
            <a:r>
              <a:rPr lang="zh-CN" altLang="en-US"/>
              <a:t>大气折射效应</a:t>
            </a:r>
          </a:p>
        </p:txBody>
      </p:sp>
      <p:sp>
        <p:nvSpPr>
          <p:cNvPr id="1309699" name="Rectangle 3"/>
          <p:cNvSpPr>
            <a:spLocks noGrp="1" noChangeArrowheads="1"/>
          </p:cNvSpPr>
          <p:nvPr>
            <p:ph type="body" idx="1"/>
          </p:nvPr>
        </p:nvSpPr>
        <p:spPr/>
        <p:txBody>
          <a:bodyPr>
            <a:normAutofit fontScale="92500" lnSpcReduction="10000"/>
          </a:bodyPr>
          <a:lstStyle/>
          <a:p>
            <a:r>
              <a:rPr lang="zh-CN" altLang="en-US" sz="2800"/>
              <a:t>大气折射</a:t>
            </a:r>
          </a:p>
          <a:p>
            <a:pPr lvl="1"/>
            <a:r>
              <a:rPr lang="zh-CN" altLang="en-US" sz="2400"/>
              <a:t>信号在穿过大气时，速度将发生变化，传播路径也将发生弯曲。也称</a:t>
            </a:r>
            <a:r>
              <a:rPr lang="zh-CN" altLang="en-US" sz="2400" u="sng"/>
              <a:t>大气延迟</a:t>
            </a:r>
            <a:r>
              <a:rPr lang="zh-CN" altLang="en-US" sz="2400"/>
              <a:t>。在</a:t>
            </a:r>
            <a:r>
              <a:rPr lang="en-US" altLang="zh-CN" sz="2400"/>
              <a:t>GPS</a:t>
            </a:r>
            <a:r>
              <a:rPr lang="zh-CN" altLang="en-US" sz="2400"/>
              <a:t>测量定位中，通常仅考虑信号传播速度的变化。</a:t>
            </a:r>
          </a:p>
          <a:p>
            <a:r>
              <a:rPr lang="zh-CN" altLang="en-US" sz="2800"/>
              <a:t>色散介质与非色散介质</a:t>
            </a:r>
          </a:p>
          <a:p>
            <a:pPr lvl="1"/>
            <a:r>
              <a:rPr lang="zh-CN" altLang="en-US" sz="2400"/>
              <a:t>色散介质：对不同频率的信号，所产生的折射效应也不同</a:t>
            </a:r>
          </a:p>
          <a:p>
            <a:pPr lvl="1"/>
            <a:r>
              <a:rPr lang="zh-CN" altLang="en-US" sz="2400"/>
              <a:t>非色散介质：对不同频率的信号，所产生的折射效应相同</a:t>
            </a:r>
          </a:p>
          <a:p>
            <a:pPr lvl="1"/>
            <a:r>
              <a:rPr lang="zh-CN" altLang="en-US" sz="2400"/>
              <a:t>对</a:t>
            </a:r>
            <a:r>
              <a:rPr lang="en-US" altLang="zh-CN" sz="2400"/>
              <a:t>GPS</a:t>
            </a:r>
            <a:r>
              <a:rPr lang="zh-CN" altLang="en-US" sz="2400"/>
              <a:t>信号来说，电离层是色散介质，对流层是非色散介质</a:t>
            </a:r>
          </a:p>
        </p:txBody>
      </p:sp>
    </p:spTree>
    <p:extLst>
      <p:ext uri="{BB962C8B-B14F-4D97-AF65-F5344CB8AC3E}">
        <p14:creationId xmlns:p14="http://schemas.microsoft.com/office/powerpoint/2010/main" val="594378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5602" name="Rectangle 2"/>
          <p:cNvSpPr>
            <a:spLocks noGrp="1" noChangeArrowheads="1"/>
          </p:cNvSpPr>
          <p:nvPr>
            <p:ph type="title"/>
          </p:nvPr>
        </p:nvSpPr>
        <p:spPr/>
        <p:txBody>
          <a:bodyPr/>
          <a:lstStyle/>
          <a:p>
            <a:r>
              <a:rPr lang="zh-CN" altLang="en-US">
                <a:sym typeface="Symbol" pitchFamily="18" charset="2"/>
              </a:rPr>
              <a:t>对流层的色散效应</a:t>
            </a:r>
          </a:p>
        </p:txBody>
      </p:sp>
      <p:sp>
        <p:nvSpPr>
          <p:cNvPr id="1305603" name="Rectangle 3"/>
          <p:cNvSpPr>
            <a:spLocks noGrp="1" noChangeArrowheads="1"/>
          </p:cNvSpPr>
          <p:nvPr>
            <p:ph type="body" idx="1"/>
          </p:nvPr>
        </p:nvSpPr>
        <p:spPr/>
        <p:txBody>
          <a:bodyPr>
            <a:noAutofit/>
          </a:bodyPr>
          <a:lstStyle/>
          <a:p>
            <a:r>
              <a:rPr lang="zh-CN" altLang="en-US" sz="2400" dirty="0">
                <a:sym typeface="Symbol" pitchFamily="18" charset="2"/>
              </a:rPr>
              <a:t>对流层的色散效应</a:t>
            </a:r>
          </a:p>
          <a:p>
            <a:pPr lvl="1"/>
            <a:r>
              <a:rPr lang="zh-CN" altLang="en-US" sz="1800" dirty="0">
                <a:sym typeface="Symbol" pitchFamily="18" charset="2"/>
              </a:rPr>
              <a:t>折射率与信号波长的关系</a:t>
            </a:r>
          </a:p>
          <a:p>
            <a:pPr lvl="1"/>
            <a:endParaRPr lang="zh-CN" altLang="en-US" sz="1800" dirty="0">
              <a:sym typeface="Symbol" pitchFamily="18" charset="2"/>
            </a:endParaRPr>
          </a:p>
          <a:p>
            <a:pPr lvl="1"/>
            <a:r>
              <a:rPr lang="zh-CN" altLang="en-US" sz="1800" dirty="0">
                <a:sym typeface="Symbol" pitchFamily="18" charset="2"/>
              </a:rPr>
              <a:t>对流层对不同波长的波的折射效应</a:t>
            </a:r>
          </a:p>
          <a:p>
            <a:pPr lvl="1"/>
            <a:endParaRPr lang="zh-CN" altLang="en-US" sz="1800" dirty="0">
              <a:sym typeface="Symbol" pitchFamily="18" charset="2"/>
            </a:endParaRPr>
          </a:p>
          <a:p>
            <a:pPr lvl="1"/>
            <a:endParaRPr lang="zh-CN" altLang="en-US" sz="1800" dirty="0">
              <a:sym typeface="Symbol" pitchFamily="18" charset="2"/>
            </a:endParaRPr>
          </a:p>
          <a:p>
            <a:pPr lvl="1"/>
            <a:endParaRPr lang="zh-CN" altLang="en-US" sz="1800" dirty="0">
              <a:sym typeface="Symbol" pitchFamily="18" charset="2"/>
            </a:endParaRPr>
          </a:p>
          <a:p>
            <a:pPr lvl="1"/>
            <a:endParaRPr lang="zh-CN" altLang="en-US" sz="1800" dirty="0">
              <a:sym typeface="Symbol" pitchFamily="18" charset="2"/>
            </a:endParaRPr>
          </a:p>
          <a:p>
            <a:pPr lvl="1"/>
            <a:r>
              <a:rPr lang="zh-CN" altLang="en-US" sz="1800" dirty="0" smtClean="0">
                <a:sym typeface="Symbol" pitchFamily="18" charset="2"/>
              </a:rPr>
              <a:t>结论</a:t>
            </a:r>
            <a:endParaRPr lang="zh-CN" altLang="en-US" sz="1800" dirty="0">
              <a:sym typeface="Symbol" pitchFamily="18" charset="2"/>
            </a:endParaRPr>
          </a:p>
          <a:p>
            <a:pPr lvl="2"/>
            <a:r>
              <a:rPr lang="zh-CN" altLang="en-US" sz="1600" dirty="0">
                <a:sym typeface="Symbol" pitchFamily="18" charset="2"/>
              </a:rPr>
              <a:t>对于</a:t>
            </a:r>
            <a:r>
              <a:rPr lang="en-US" altLang="zh-CN" sz="1600" dirty="0">
                <a:sym typeface="Symbol" pitchFamily="18" charset="2"/>
              </a:rPr>
              <a:t>GPS</a:t>
            </a:r>
            <a:r>
              <a:rPr lang="zh-CN" altLang="en-US" sz="1600" dirty="0">
                <a:sym typeface="Symbol" pitchFamily="18" charset="2"/>
              </a:rPr>
              <a:t>卫星所发送的电磁波信号，对流层不具有色散效应</a:t>
            </a:r>
          </a:p>
        </p:txBody>
      </p:sp>
      <p:graphicFrame>
        <p:nvGraphicFramePr>
          <p:cNvPr id="1305604" name="Object 4"/>
          <p:cNvGraphicFramePr>
            <a:graphicFrameLocks noChangeAspect="1"/>
          </p:cNvGraphicFramePr>
          <p:nvPr>
            <p:extLst>
              <p:ext uri="{D42A27DB-BD31-4B8C-83A1-F6EECF244321}">
                <p14:modId xmlns:p14="http://schemas.microsoft.com/office/powerpoint/2010/main" val="3884354385"/>
              </p:ext>
            </p:extLst>
          </p:nvPr>
        </p:nvGraphicFramePr>
        <p:xfrm>
          <a:off x="1371600" y="2765747"/>
          <a:ext cx="4092575" cy="303213"/>
        </p:xfrm>
        <a:graphic>
          <a:graphicData uri="http://schemas.openxmlformats.org/presentationml/2006/ole">
            <mc:AlternateContent xmlns:mc="http://schemas.openxmlformats.org/markup-compatibility/2006">
              <mc:Choice xmlns:v="urn:schemas-microsoft-com:vml" Requires="v">
                <p:oleObj spid="_x0000_s30944" name="Equation" r:id="rId3" imgW="2743200" imgH="203040" progId="Equation.3">
                  <p:embed/>
                </p:oleObj>
              </mc:Choice>
              <mc:Fallback>
                <p:oleObj name="Equation" r:id="rId3" imgW="274320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765747"/>
                        <a:ext cx="4092575" cy="3032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5605" name="Object 5"/>
          <p:cNvGraphicFramePr>
            <a:graphicFrameLocks noChangeAspect="1"/>
          </p:cNvGraphicFramePr>
          <p:nvPr>
            <p:extLst>
              <p:ext uri="{D42A27DB-BD31-4B8C-83A1-F6EECF244321}">
                <p14:modId xmlns:p14="http://schemas.microsoft.com/office/powerpoint/2010/main" val="965171321"/>
              </p:ext>
            </p:extLst>
          </p:nvPr>
        </p:nvGraphicFramePr>
        <p:xfrm>
          <a:off x="1371600" y="3712244"/>
          <a:ext cx="6400800" cy="1804988"/>
        </p:xfrm>
        <a:graphic>
          <a:graphicData uri="http://schemas.openxmlformats.org/presentationml/2006/ole">
            <mc:AlternateContent xmlns:mc="http://schemas.openxmlformats.org/markup-compatibility/2006">
              <mc:Choice xmlns:v="urn:schemas-microsoft-com:vml" Requires="v">
                <p:oleObj spid="_x0000_s30945" name="Worksheet" r:id="rId5" imgW="3581876" imgH="1010126" progId="Excel.Sheet.8">
                  <p:embed/>
                </p:oleObj>
              </mc:Choice>
              <mc:Fallback>
                <p:oleObj name="Worksheet" r:id="rId5" imgW="3581876" imgH="1010126"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712244"/>
                        <a:ext cx="6400800" cy="180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5453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对流层电磁波传输特性</a:t>
            </a:r>
            <a:endParaRPr lang="zh-CN" altLang="en-US" dirty="0"/>
          </a:p>
        </p:txBody>
      </p:sp>
      <p:sp>
        <p:nvSpPr>
          <p:cNvPr id="9219" name="Rectangle 3"/>
          <p:cNvSpPr>
            <a:spLocks noGrp="1" noChangeArrowheads="1"/>
          </p:cNvSpPr>
          <p:nvPr>
            <p:ph idx="1"/>
          </p:nvPr>
        </p:nvSpPr>
        <p:spPr/>
        <p:txBody>
          <a:bodyPr>
            <a:normAutofit fontScale="92500" lnSpcReduction="10000"/>
          </a:bodyPr>
          <a:lstStyle/>
          <a:p>
            <a:r>
              <a:rPr lang="zh-CN" altLang="en-US" sz="2800" b="1" dirty="0" smtClean="0">
                <a:solidFill>
                  <a:srgbClr val="0000CC"/>
                </a:solidFill>
              </a:rPr>
              <a:t>对流层</a:t>
            </a:r>
            <a:r>
              <a:rPr lang="zh-CN" altLang="en-US" sz="2800" dirty="0">
                <a:solidFill>
                  <a:schemeClr val="tx1"/>
                </a:solidFill>
              </a:rPr>
              <a:t>是指从地面向上约</a:t>
            </a:r>
            <a:r>
              <a:rPr lang="en-US" altLang="zh-CN" sz="2800" dirty="0">
                <a:solidFill>
                  <a:schemeClr val="tx1"/>
                </a:solidFill>
              </a:rPr>
              <a:t>40km</a:t>
            </a:r>
            <a:r>
              <a:rPr lang="zh-CN" altLang="en-US" sz="2800" dirty="0">
                <a:solidFill>
                  <a:schemeClr val="tx1"/>
                </a:solidFill>
              </a:rPr>
              <a:t>范围内的大气</a:t>
            </a:r>
            <a:r>
              <a:rPr lang="zh-CN" altLang="en-US" sz="2800" dirty="0" smtClean="0">
                <a:solidFill>
                  <a:schemeClr val="tx1"/>
                </a:solidFill>
              </a:rPr>
              <a:t>底层。</a:t>
            </a:r>
            <a:endParaRPr lang="en-US" altLang="zh-CN" sz="2800" dirty="0" smtClean="0">
              <a:solidFill>
                <a:schemeClr val="tx1"/>
              </a:solidFill>
            </a:endParaRPr>
          </a:p>
          <a:p>
            <a:r>
              <a:rPr lang="zh-CN" altLang="en-US" sz="2800" dirty="0" smtClean="0">
                <a:solidFill>
                  <a:schemeClr val="tx1"/>
                </a:solidFill>
              </a:rPr>
              <a:t>特点：</a:t>
            </a:r>
            <a:endParaRPr lang="en-US" altLang="zh-CN" sz="2800" dirty="0" smtClean="0">
              <a:solidFill>
                <a:schemeClr val="tx1"/>
              </a:solidFill>
            </a:endParaRPr>
          </a:p>
          <a:p>
            <a:pPr lvl="1"/>
            <a:r>
              <a:rPr lang="zh-CN" altLang="en-US" sz="2400" dirty="0" smtClean="0">
                <a:solidFill>
                  <a:srgbClr val="0000CC"/>
                </a:solidFill>
              </a:rPr>
              <a:t>温度特性：</a:t>
            </a:r>
            <a:r>
              <a:rPr lang="zh-CN" altLang="en-US" sz="2400" dirty="0" smtClean="0">
                <a:solidFill>
                  <a:schemeClr val="tx1"/>
                </a:solidFill>
              </a:rPr>
              <a:t>温度</a:t>
            </a:r>
            <a:r>
              <a:rPr lang="zh-CN" altLang="en-US" sz="2400" dirty="0">
                <a:solidFill>
                  <a:schemeClr val="tx1"/>
                </a:solidFill>
              </a:rPr>
              <a:t>随高度的上升而降低，平均每升高</a:t>
            </a:r>
            <a:r>
              <a:rPr lang="en-US" altLang="zh-CN" sz="2400" dirty="0">
                <a:solidFill>
                  <a:schemeClr val="tx1"/>
                </a:solidFill>
              </a:rPr>
              <a:t>1km</a:t>
            </a:r>
            <a:r>
              <a:rPr lang="zh-CN" altLang="en-US" sz="2400" dirty="0">
                <a:solidFill>
                  <a:schemeClr val="tx1"/>
                </a:solidFill>
              </a:rPr>
              <a:t>降低</a:t>
            </a:r>
            <a:r>
              <a:rPr lang="en-US" altLang="zh-CN" sz="2400" dirty="0" smtClean="0">
                <a:solidFill>
                  <a:schemeClr val="tx1"/>
                </a:solidFill>
              </a:rPr>
              <a:t>6.5</a:t>
            </a:r>
            <a:r>
              <a:rPr lang="en-US" altLang="zh-CN" sz="2400" baseline="30000" dirty="0" smtClean="0">
                <a:solidFill>
                  <a:schemeClr val="tx1"/>
                </a:solidFill>
              </a:rPr>
              <a:t>0</a:t>
            </a:r>
            <a:r>
              <a:rPr lang="en-US" altLang="zh-CN" sz="2400" dirty="0" smtClean="0">
                <a:solidFill>
                  <a:schemeClr val="tx1"/>
                </a:solidFill>
              </a:rPr>
              <a:t>C</a:t>
            </a:r>
            <a:r>
              <a:rPr lang="zh-CN" altLang="en-US" sz="2400" dirty="0" smtClean="0">
                <a:solidFill>
                  <a:schemeClr val="tx1"/>
                </a:solidFill>
              </a:rPr>
              <a:t>，在水平方向上</a:t>
            </a:r>
            <a:r>
              <a:rPr lang="zh-CN" altLang="en-US" sz="2400" dirty="0">
                <a:solidFill>
                  <a:schemeClr val="tx1"/>
                </a:solidFill>
              </a:rPr>
              <a:t>，温差每</a:t>
            </a:r>
            <a:r>
              <a:rPr lang="en-US" altLang="zh-CN" sz="2400" dirty="0">
                <a:solidFill>
                  <a:schemeClr val="tx1"/>
                </a:solidFill>
              </a:rPr>
              <a:t>100km </a:t>
            </a:r>
            <a:r>
              <a:rPr lang="zh-CN" altLang="en-US" sz="2400" dirty="0">
                <a:solidFill>
                  <a:schemeClr val="tx1"/>
                </a:solidFill>
              </a:rPr>
              <a:t>一般不超过</a:t>
            </a:r>
            <a:r>
              <a:rPr lang="en-US" altLang="zh-CN" sz="2400" dirty="0">
                <a:solidFill>
                  <a:schemeClr val="tx1"/>
                </a:solidFill>
              </a:rPr>
              <a:t>1</a:t>
            </a:r>
            <a:r>
              <a:rPr lang="en-US" altLang="zh-CN" sz="2400" baseline="30000" dirty="0">
                <a:solidFill>
                  <a:schemeClr val="tx1"/>
                </a:solidFill>
              </a:rPr>
              <a:t>0</a:t>
            </a:r>
            <a:r>
              <a:rPr lang="en-US" altLang="zh-CN" sz="2400" dirty="0">
                <a:solidFill>
                  <a:schemeClr val="tx1"/>
                </a:solidFill>
              </a:rPr>
              <a:t>C</a:t>
            </a:r>
            <a:r>
              <a:rPr lang="zh-CN" altLang="en-US" sz="2400" dirty="0" smtClean="0">
                <a:solidFill>
                  <a:schemeClr val="tx1"/>
                </a:solidFill>
              </a:rPr>
              <a:t>。</a:t>
            </a:r>
            <a:endParaRPr lang="en-US" altLang="zh-CN" sz="2400" dirty="0" smtClean="0">
              <a:solidFill>
                <a:schemeClr val="tx1"/>
              </a:solidFill>
            </a:endParaRPr>
          </a:p>
          <a:p>
            <a:pPr lvl="1"/>
            <a:r>
              <a:rPr lang="zh-CN" altLang="en-US" sz="2400" dirty="0" smtClean="0">
                <a:solidFill>
                  <a:srgbClr val="0000CC"/>
                </a:solidFill>
              </a:rPr>
              <a:t>粒子特性：</a:t>
            </a:r>
            <a:r>
              <a:rPr lang="zh-CN" altLang="en-US" sz="2400" dirty="0" smtClean="0"/>
              <a:t>除含有各种气体元素外，还含</a:t>
            </a:r>
            <a:r>
              <a:rPr lang="zh-CN" altLang="en-US" sz="2400" dirty="0"/>
              <a:t>水滴、冰晶和尘埃等杂质，对电磁波的传播有很大影响。</a:t>
            </a:r>
          </a:p>
          <a:p>
            <a:pPr lvl="1"/>
            <a:r>
              <a:rPr lang="zh-CN" altLang="en-US" sz="2400" dirty="0" smtClean="0">
                <a:solidFill>
                  <a:srgbClr val="0000CC"/>
                </a:solidFill>
              </a:rPr>
              <a:t>气候特性：</a:t>
            </a:r>
            <a:r>
              <a:rPr lang="zh-CN" altLang="en-US" sz="2400" dirty="0" smtClean="0"/>
              <a:t>云</a:t>
            </a:r>
            <a:r>
              <a:rPr lang="zh-CN" altLang="en-US" sz="2400" dirty="0"/>
              <a:t>、雾、雨、雪、风等主要天气现象均出现</a:t>
            </a:r>
            <a:r>
              <a:rPr lang="zh-CN" altLang="en-US" sz="2400" dirty="0" smtClean="0"/>
              <a:t>其中，时态性非常明显</a:t>
            </a:r>
            <a:endParaRPr lang="en-US" altLang="zh-CN" sz="2400" dirty="0"/>
          </a:p>
        </p:txBody>
      </p:sp>
    </p:spTree>
    <p:extLst>
      <p:ext uri="{BB962C8B-B14F-4D97-AF65-F5344CB8AC3E}">
        <p14:creationId xmlns:p14="http://schemas.microsoft.com/office/powerpoint/2010/main" val="391317007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578" name="Rectangle 2"/>
          <p:cNvSpPr>
            <a:spLocks noGrp="1" noChangeArrowheads="1"/>
          </p:cNvSpPr>
          <p:nvPr>
            <p:ph type="title"/>
          </p:nvPr>
        </p:nvSpPr>
        <p:spPr/>
        <p:txBody>
          <a:bodyPr/>
          <a:lstStyle/>
          <a:p>
            <a:r>
              <a:rPr lang="zh-CN" altLang="en-US" dirty="0" smtClean="0">
                <a:sym typeface="Symbol" pitchFamily="18" charset="2"/>
              </a:rPr>
              <a:t>对流层延迟及其改正方法</a:t>
            </a:r>
            <a:endParaRPr lang="zh-CN" altLang="en-US" dirty="0">
              <a:sym typeface="Symbol" pitchFamily="18" charset="2"/>
            </a:endParaRPr>
          </a:p>
        </p:txBody>
      </p:sp>
      <p:graphicFrame>
        <p:nvGraphicFramePr>
          <p:cNvPr id="1304579" name="Object 3"/>
          <p:cNvGraphicFramePr>
            <a:graphicFrameLocks noChangeAspect="1"/>
          </p:cNvGraphicFramePr>
          <p:nvPr>
            <p:extLst>
              <p:ext uri="{D42A27DB-BD31-4B8C-83A1-F6EECF244321}">
                <p14:modId xmlns:p14="http://schemas.microsoft.com/office/powerpoint/2010/main" val="2382216754"/>
              </p:ext>
            </p:extLst>
          </p:nvPr>
        </p:nvGraphicFramePr>
        <p:xfrm>
          <a:off x="683569" y="1628800"/>
          <a:ext cx="7488832" cy="4653970"/>
        </p:xfrm>
        <a:graphic>
          <a:graphicData uri="http://schemas.openxmlformats.org/presentationml/2006/ole">
            <mc:AlternateContent xmlns:mc="http://schemas.openxmlformats.org/markup-compatibility/2006">
              <mc:Choice xmlns:v="urn:schemas-microsoft-com:vml" Requires="v">
                <p:oleObj spid="_x0000_s29811" name="Equation" r:id="rId3" imgW="4635360" imgH="2882880" progId="Equation.DSMT4">
                  <p:embed/>
                </p:oleObj>
              </mc:Choice>
              <mc:Fallback>
                <p:oleObj name="Equation" r:id="rId3" imgW="4635360" imgH="28828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9" y="1628800"/>
                        <a:ext cx="7488832" cy="4653970"/>
                      </a:xfrm>
                      <a:prstGeom prst="rect">
                        <a:avLst/>
                      </a:prstGeom>
                      <a:noFill/>
                      <a:ln>
                        <a:noFill/>
                      </a:ln>
                      <a:effectLst/>
                      <a:extLst/>
                    </p:spPr>
                  </p:pic>
                </p:oleObj>
              </mc:Fallback>
            </mc:AlternateContent>
          </a:graphicData>
        </a:graphic>
      </p:graphicFrame>
      <p:sp>
        <p:nvSpPr>
          <p:cNvPr id="2" name="矩形 1"/>
          <p:cNvSpPr/>
          <p:nvPr/>
        </p:nvSpPr>
        <p:spPr>
          <a:xfrm>
            <a:off x="5796136" y="3645024"/>
            <a:ext cx="1368152"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755576" y="6282770"/>
            <a:ext cx="7416825"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8870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626" name="Rectangle 2"/>
          <p:cNvSpPr>
            <a:spLocks noGrp="1" noChangeArrowheads="1"/>
          </p:cNvSpPr>
          <p:nvPr>
            <p:ph type="title"/>
          </p:nvPr>
        </p:nvSpPr>
        <p:spPr/>
        <p:txBody>
          <a:bodyPr>
            <a:normAutofit/>
          </a:bodyPr>
          <a:lstStyle/>
          <a:p>
            <a:r>
              <a:rPr lang="zh-CN" altLang="en-US" dirty="0" smtClean="0"/>
              <a:t>影响对流层大气折射率的因子</a:t>
            </a:r>
            <a:endParaRPr lang="zh-CN" altLang="en-US" dirty="0"/>
          </a:p>
        </p:txBody>
      </p:sp>
      <p:sp>
        <p:nvSpPr>
          <p:cNvPr id="1306627" name="Rectangle 3"/>
          <p:cNvSpPr>
            <a:spLocks noGrp="1" noChangeArrowheads="1"/>
          </p:cNvSpPr>
          <p:nvPr>
            <p:ph type="body" idx="1"/>
          </p:nvPr>
        </p:nvSpPr>
        <p:spPr>
          <a:xfrm>
            <a:off x="381000" y="1752600"/>
            <a:ext cx="8382000" cy="4419600"/>
          </a:xfrm>
        </p:spPr>
        <p:txBody>
          <a:bodyPr>
            <a:normAutofit/>
          </a:bodyPr>
          <a:lstStyle/>
          <a:p>
            <a:r>
              <a:rPr lang="zh-CN" altLang="en-US" sz="2800" dirty="0">
                <a:sym typeface="Symbol" pitchFamily="18" charset="2"/>
              </a:rPr>
              <a:t>大气折射率</a:t>
            </a:r>
            <a:r>
              <a:rPr lang="en-US" altLang="zh-CN" sz="2800" dirty="0">
                <a:sym typeface="Symbol" pitchFamily="18" charset="2"/>
              </a:rPr>
              <a:t>N</a:t>
            </a:r>
            <a:r>
              <a:rPr lang="zh-CN" altLang="en-US" sz="2800" dirty="0">
                <a:sym typeface="Symbol" pitchFamily="18" charset="2"/>
              </a:rPr>
              <a:t>与温度、气压和湿度的关系</a:t>
            </a:r>
          </a:p>
          <a:p>
            <a:pPr lvl="1"/>
            <a:r>
              <a:rPr lang="en-US" altLang="zh-CN" sz="2000" dirty="0">
                <a:sym typeface="Symbol" pitchFamily="18" charset="2"/>
              </a:rPr>
              <a:t>Smith</a:t>
            </a:r>
            <a:r>
              <a:rPr lang="zh-CN" altLang="en-US" sz="2000" dirty="0">
                <a:sym typeface="Symbol" pitchFamily="18" charset="2"/>
              </a:rPr>
              <a:t>和</a:t>
            </a:r>
            <a:r>
              <a:rPr lang="en-US" altLang="zh-CN" sz="2000" dirty="0" err="1">
                <a:sym typeface="Symbol" pitchFamily="18" charset="2"/>
              </a:rPr>
              <a:t>Weintranb</a:t>
            </a:r>
            <a:r>
              <a:rPr lang="zh-CN" altLang="en-US" sz="2000" dirty="0">
                <a:sym typeface="Symbol" pitchFamily="18" charset="2"/>
              </a:rPr>
              <a:t>，</a:t>
            </a:r>
            <a:r>
              <a:rPr lang="en-US" altLang="zh-CN" sz="2000" dirty="0">
                <a:sym typeface="Symbol" pitchFamily="18" charset="2"/>
              </a:rPr>
              <a:t>1954</a:t>
            </a:r>
          </a:p>
          <a:p>
            <a:endParaRPr lang="en-US" altLang="zh-CN" sz="2800" dirty="0">
              <a:sym typeface="Symbol" pitchFamily="18" charset="2"/>
            </a:endParaRPr>
          </a:p>
          <a:p>
            <a:endParaRPr lang="en-US" altLang="zh-CN" sz="2800" dirty="0">
              <a:sym typeface="Symbol" pitchFamily="18" charset="2"/>
            </a:endParaRPr>
          </a:p>
          <a:p>
            <a:endParaRPr lang="en-US" altLang="zh-CN" sz="2800" dirty="0">
              <a:sym typeface="Symbol" pitchFamily="18" charset="2"/>
            </a:endParaRPr>
          </a:p>
          <a:p>
            <a:endParaRPr lang="en-US" altLang="zh-CN" sz="2800" dirty="0">
              <a:sym typeface="Symbol" pitchFamily="18" charset="2"/>
            </a:endParaRPr>
          </a:p>
          <a:p>
            <a:endParaRPr lang="en-US" altLang="zh-CN" sz="2800" dirty="0">
              <a:sym typeface="Symbol" pitchFamily="18" charset="2"/>
            </a:endParaRPr>
          </a:p>
          <a:p>
            <a:endParaRPr lang="en-US" altLang="zh-CN" sz="2800" dirty="0" smtClean="0">
              <a:sym typeface="Symbol" pitchFamily="18" charset="2"/>
            </a:endParaRPr>
          </a:p>
        </p:txBody>
      </p:sp>
      <p:graphicFrame>
        <p:nvGraphicFramePr>
          <p:cNvPr id="1306628" name="Object 4"/>
          <p:cNvGraphicFramePr>
            <a:graphicFrameLocks noChangeAspect="1"/>
          </p:cNvGraphicFramePr>
          <p:nvPr>
            <p:extLst>
              <p:ext uri="{D42A27DB-BD31-4B8C-83A1-F6EECF244321}">
                <p14:modId xmlns:p14="http://schemas.microsoft.com/office/powerpoint/2010/main" val="3883970832"/>
              </p:ext>
            </p:extLst>
          </p:nvPr>
        </p:nvGraphicFramePr>
        <p:xfrm>
          <a:off x="1295400" y="3388196"/>
          <a:ext cx="3656013" cy="2705100"/>
        </p:xfrm>
        <a:graphic>
          <a:graphicData uri="http://schemas.openxmlformats.org/presentationml/2006/ole">
            <mc:AlternateContent xmlns:mc="http://schemas.openxmlformats.org/markup-compatibility/2006">
              <mc:Choice xmlns:v="urn:schemas-microsoft-com:vml" Requires="v">
                <p:oleObj spid="_x0000_s31943" name="Equation" r:id="rId3" imgW="2438280" imgH="1803240" progId="Equation.3">
                  <p:embed/>
                </p:oleObj>
              </mc:Choice>
              <mc:Fallback>
                <p:oleObj name="Equation" r:id="rId3" imgW="2438280" imgH="1803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388196"/>
                        <a:ext cx="3656013" cy="27051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55728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对流层大气折射效应的改正方法</a:t>
            </a:r>
            <a:endParaRPr lang="zh-CN" altLang="en-US" dirty="0"/>
          </a:p>
        </p:txBody>
      </p:sp>
      <p:sp>
        <p:nvSpPr>
          <p:cNvPr id="12291" name="Rectangle 3"/>
          <p:cNvSpPr>
            <a:spLocks noGrp="1" noChangeArrowheads="1"/>
          </p:cNvSpPr>
          <p:nvPr>
            <p:ph idx="1"/>
          </p:nvPr>
        </p:nvSpPr>
        <p:spPr/>
        <p:txBody>
          <a:bodyPr>
            <a:normAutofit fontScale="70000" lnSpcReduction="20000"/>
          </a:bodyPr>
          <a:lstStyle/>
          <a:p>
            <a:r>
              <a:rPr lang="zh-CN" altLang="en-US" sz="2800" dirty="0" smtClean="0">
                <a:solidFill>
                  <a:schemeClr val="tx1"/>
                </a:solidFill>
              </a:rPr>
              <a:t>在</a:t>
            </a:r>
            <a:r>
              <a:rPr lang="zh-CN" altLang="en-US" sz="2800" dirty="0">
                <a:solidFill>
                  <a:schemeClr val="tx1"/>
                </a:solidFill>
              </a:rPr>
              <a:t>对流层中，折射率略大于</a:t>
            </a:r>
            <a:r>
              <a:rPr lang="en-US" altLang="zh-CN" sz="2800" dirty="0">
                <a:solidFill>
                  <a:schemeClr val="tx1"/>
                </a:solidFill>
              </a:rPr>
              <a:t>1</a:t>
            </a:r>
            <a:r>
              <a:rPr lang="zh-CN" altLang="en-US" sz="2800" dirty="0">
                <a:solidFill>
                  <a:schemeClr val="tx1"/>
                </a:solidFill>
              </a:rPr>
              <a:t>，随着高度的增加逐渐减小，当接近对流层顶部时，其值接近于</a:t>
            </a:r>
            <a:r>
              <a:rPr lang="en-US" altLang="zh-CN" sz="2800" dirty="0" smtClean="0">
                <a:solidFill>
                  <a:schemeClr val="tx1"/>
                </a:solidFill>
              </a:rPr>
              <a:t>1</a:t>
            </a:r>
          </a:p>
          <a:p>
            <a:r>
              <a:rPr lang="zh-CN" altLang="en-US" sz="2800" dirty="0" smtClean="0">
                <a:solidFill>
                  <a:srgbClr val="0000CC"/>
                </a:solidFill>
              </a:rPr>
              <a:t>对流层</a:t>
            </a:r>
            <a:r>
              <a:rPr lang="zh-CN" altLang="en-US" sz="2800" dirty="0">
                <a:solidFill>
                  <a:srgbClr val="0000CC"/>
                </a:solidFill>
              </a:rPr>
              <a:t>的折射</a:t>
            </a:r>
            <a:r>
              <a:rPr lang="zh-CN" altLang="en-US" sz="2800" dirty="0" smtClean="0">
                <a:solidFill>
                  <a:srgbClr val="0000CC"/>
                </a:solidFill>
              </a:rPr>
              <a:t>影响</a:t>
            </a:r>
            <a:endParaRPr lang="en-US" altLang="zh-CN" sz="2800" dirty="0" smtClean="0">
              <a:solidFill>
                <a:srgbClr val="0000CC"/>
              </a:solidFill>
            </a:endParaRPr>
          </a:p>
          <a:p>
            <a:pPr lvl="1"/>
            <a:r>
              <a:rPr lang="zh-CN" altLang="en-US" sz="2400" dirty="0" smtClean="0">
                <a:solidFill>
                  <a:schemeClr val="tx1"/>
                </a:solidFill>
              </a:rPr>
              <a:t>在</a:t>
            </a:r>
            <a:r>
              <a:rPr lang="zh-CN" altLang="en-US" sz="2400" dirty="0">
                <a:solidFill>
                  <a:schemeClr val="tx1"/>
                </a:solidFill>
              </a:rPr>
              <a:t>天顶方向（高度角</a:t>
            </a:r>
            <a:r>
              <a:rPr lang="en-US" altLang="zh-CN" sz="2400" dirty="0">
                <a:solidFill>
                  <a:schemeClr val="tx1"/>
                </a:solidFill>
              </a:rPr>
              <a:t>90</a:t>
            </a:r>
            <a:r>
              <a:rPr lang="en-US" altLang="zh-CN" sz="2400" baseline="30000" dirty="0">
                <a:solidFill>
                  <a:schemeClr val="tx1"/>
                </a:solidFill>
              </a:rPr>
              <a:t>0</a:t>
            </a:r>
            <a:r>
              <a:rPr lang="zh-CN" altLang="en-US" sz="2400" dirty="0">
                <a:solidFill>
                  <a:schemeClr val="tx1"/>
                </a:solidFill>
              </a:rPr>
              <a:t>）可产生</a:t>
            </a:r>
            <a:r>
              <a:rPr lang="en-US" altLang="zh-CN" sz="2400" dirty="0">
                <a:solidFill>
                  <a:schemeClr val="tx1"/>
                </a:solidFill>
              </a:rPr>
              <a:t>2.3m</a:t>
            </a:r>
            <a:r>
              <a:rPr lang="zh-CN" altLang="en-US" sz="2400" dirty="0">
                <a:solidFill>
                  <a:schemeClr val="tx1"/>
                </a:solidFill>
              </a:rPr>
              <a:t>的电磁波传播路径</a:t>
            </a:r>
            <a:r>
              <a:rPr lang="zh-CN" altLang="en-US" sz="2400" dirty="0" smtClean="0">
                <a:solidFill>
                  <a:schemeClr val="tx1"/>
                </a:solidFill>
              </a:rPr>
              <a:t>误差</a:t>
            </a:r>
            <a:endParaRPr lang="en-US" altLang="zh-CN" sz="2400" dirty="0" smtClean="0">
              <a:solidFill>
                <a:schemeClr val="tx1"/>
              </a:solidFill>
            </a:endParaRPr>
          </a:p>
          <a:p>
            <a:pPr lvl="1"/>
            <a:r>
              <a:rPr lang="zh-CN" altLang="en-US" sz="2400" dirty="0" smtClean="0">
                <a:solidFill>
                  <a:schemeClr val="tx1"/>
                </a:solidFill>
              </a:rPr>
              <a:t>当</a:t>
            </a:r>
            <a:r>
              <a:rPr lang="zh-CN" altLang="en-US" sz="2400" dirty="0">
                <a:solidFill>
                  <a:schemeClr val="tx1"/>
                </a:solidFill>
              </a:rPr>
              <a:t>高度角为</a:t>
            </a:r>
            <a:r>
              <a:rPr lang="en-US" altLang="zh-CN" sz="2400" dirty="0">
                <a:solidFill>
                  <a:schemeClr val="tx1"/>
                </a:solidFill>
              </a:rPr>
              <a:t>10</a:t>
            </a:r>
            <a:r>
              <a:rPr lang="en-US" altLang="zh-CN" sz="2400" baseline="30000" dirty="0">
                <a:solidFill>
                  <a:schemeClr val="tx1"/>
                </a:solidFill>
              </a:rPr>
              <a:t>0</a:t>
            </a:r>
            <a:r>
              <a:rPr lang="zh-CN" altLang="en-US" sz="2400" dirty="0">
                <a:solidFill>
                  <a:schemeClr val="tx1"/>
                </a:solidFill>
              </a:rPr>
              <a:t>时，传播路径误差可达</a:t>
            </a:r>
            <a:r>
              <a:rPr lang="en-US" altLang="zh-CN" sz="2400" dirty="0" smtClean="0">
                <a:solidFill>
                  <a:schemeClr val="tx1"/>
                </a:solidFill>
              </a:rPr>
              <a:t>20m</a:t>
            </a:r>
            <a:endParaRPr lang="zh-CN" altLang="en-US" sz="2400" dirty="0">
              <a:solidFill>
                <a:schemeClr val="tx1"/>
              </a:solidFill>
            </a:endParaRPr>
          </a:p>
          <a:p>
            <a:r>
              <a:rPr lang="zh-CN" altLang="en-US" sz="2800" dirty="0">
                <a:solidFill>
                  <a:srgbClr val="0000CC"/>
                </a:solidFill>
              </a:rPr>
              <a:t>对流层折射影响的改正</a:t>
            </a:r>
            <a:endParaRPr lang="en-US" altLang="zh-CN" sz="2800" dirty="0">
              <a:solidFill>
                <a:srgbClr val="0000CC"/>
              </a:solidFill>
            </a:endParaRPr>
          </a:p>
          <a:p>
            <a:pPr lvl="1"/>
            <a:r>
              <a:rPr lang="zh-CN" altLang="en-US" sz="2400" dirty="0" smtClean="0"/>
              <a:t>对流层折射率</a:t>
            </a:r>
            <a:r>
              <a:rPr lang="zh-CN" altLang="en-US" sz="2400" dirty="0"/>
              <a:t>与大气压力、温度和湿度关系</a:t>
            </a:r>
            <a:r>
              <a:rPr lang="zh-CN" altLang="en-US" sz="2400" dirty="0" smtClean="0"/>
              <a:t>密切</a:t>
            </a:r>
            <a:endParaRPr lang="en-US" altLang="zh-CN" sz="2400" dirty="0" smtClean="0"/>
          </a:p>
          <a:p>
            <a:pPr lvl="1"/>
            <a:r>
              <a:rPr lang="zh-CN" altLang="en-US" sz="2400" dirty="0" smtClean="0"/>
              <a:t>解决方案：</a:t>
            </a:r>
            <a:endParaRPr lang="en-US" altLang="zh-CN" sz="2400" dirty="0" smtClean="0"/>
          </a:p>
          <a:p>
            <a:pPr lvl="2"/>
            <a:r>
              <a:rPr lang="zh-CN" altLang="en-US" sz="2000" dirty="0" smtClean="0"/>
              <a:t>通过地面监测站对大气压力</a:t>
            </a:r>
            <a:r>
              <a:rPr lang="zh-CN" altLang="en-US" sz="2000" dirty="0"/>
              <a:t>、温度和</a:t>
            </a:r>
            <a:r>
              <a:rPr lang="zh-CN" altLang="en-US" sz="2000" dirty="0" smtClean="0"/>
              <a:t>湿度进行监测，建立校正模型</a:t>
            </a:r>
            <a:endParaRPr lang="en-US" altLang="zh-CN" sz="2000" dirty="0" smtClean="0"/>
          </a:p>
          <a:p>
            <a:pPr lvl="1"/>
            <a:r>
              <a:rPr lang="zh-CN" altLang="en-US" sz="2400" dirty="0" smtClean="0"/>
              <a:t>由于很难用一个精确的模型来描述对流层折射特性，因此无法完全修正</a:t>
            </a:r>
            <a:endParaRPr lang="zh-CN" altLang="en-US" sz="2400" dirty="0"/>
          </a:p>
        </p:txBody>
      </p:sp>
    </p:spTree>
    <p:extLst>
      <p:ext uri="{BB962C8B-B14F-4D97-AF65-F5344CB8AC3E}">
        <p14:creationId xmlns:p14="http://schemas.microsoft.com/office/powerpoint/2010/main" val="151282141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典型改正模型</a:t>
            </a:r>
            <a:endParaRPr lang="zh-CN" altLang="en-US" dirty="0"/>
          </a:p>
        </p:txBody>
      </p:sp>
      <p:sp>
        <p:nvSpPr>
          <p:cNvPr id="3" name="内容占位符 2"/>
          <p:cNvSpPr>
            <a:spLocks noGrp="1"/>
          </p:cNvSpPr>
          <p:nvPr>
            <p:ph idx="1"/>
          </p:nvPr>
        </p:nvSpPr>
        <p:spPr/>
        <p:txBody>
          <a:bodyPr/>
          <a:lstStyle/>
          <a:p>
            <a:r>
              <a:rPr lang="zh-CN" altLang="en-US" dirty="0"/>
              <a:t>霍普菲尔德（</a:t>
            </a:r>
            <a:r>
              <a:rPr lang="en-US" altLang="zh-CN" dirty="0"/>
              <a:t>Hopfield</a:t>
            </a:r>
            <a:r>
              <a:rPr lang="zh-CN" altLang="en-US" dirty="0"/>
              <a:t>）改正</a:t>
            </a:r>
            <a:r>
              <a:rPr lang="zh-CN" altLang="en-US" dirty="0" smtClean="0"/>
              <a:t>模型</a:t>
            </a:r>
            <a:endParaRPr lang="en-US" altLang="zh-CN" dirty="0" smtClean="0"/>
          </a:p>
          <a:p>
            <a:r>
              <a:rPr lang="zh-CN" altLang="en-US" dirty="0">
                <a:sym typeface="Symbol" pitchFamily="18" charset="2"/>
              </a:rPr>
              <a:t>萨斯塔莫宁（</a:t>
            </a:r>
            <a:r>
              <a:rPr lang="en-US" altLang="zh-CN" dirty="0" err="1">
                <a:sym typeface="Symbol" pitchFamily="18" charset="2"/>
              </a:rPr>
              <a:t>Saastamoinen</a:t>
            </a:r>
            <a:r>
              <a:rPr lang="zh-CN" altLang="en-US" dirty="0">
                <a:sym typeface="Symbol" pitchFamily="18" charset="2"/>
              </a:rPr>
              <a:t>）改正</a:t>
            </a:r>
            <a:r>
              <a:rPr lang="zh-CN" altLang="en-US" dirty="0" smtClean="0">
                <a:sym typeface="Symbol" pitchFamily="18" charset="2"/>
              </a:rPr>
              <a:t>模型</a:t>
            </a:r>
            <a:endParaRPr lang="en-US" altLang="zh-CN" dirty="0" smtClean="0">
              <a:sym typeface="Symbol" pitchFamily="18" charset="2"/>
            </a:endParaRPr>
          </a:p>
          <a:p>
            <a:r>
              <a:rPr lang="zh-CN" altLang="en-US" dirty="0"/>
              <a:t>勃兰克（</a:t>
            </a:r>
            <a:r>
              <a:rPr lang="en-US" altLang="zh-CN" dirty="0"/>
              <a:t>Black</a:t>
            </a:r>
            <a:r>
              <a:rPr lang="zh-CN" altLang="en-US" dirty="0"/>
              <a:t>）改正模型</a:t>
            </a:r>
          </a:p>
        </p:txBody>
      </p:sp>
    </p:spTree>
    <p:extLst>
      <p:ext uri="{BB962C8B-B14F-4D97-AF65-F5344CB8AC3E}">
        <p14:creationId xmlns:p14="http://schemas.microsoft.com/office/powerpoint/2010/main" val="340008531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 </a:t>
            </a:r>
            <a:r>
              <a:rPr lang="zh-CN" altLang="en-US" dirty="0" smtClean="0"/>
              <a:t>电离层的电磁波传输特性</a:t>
            </a:r>
            <a:endParaRPr lang="zh-CN" altLang="en-US" dirty="0"/>
          </a:p>
        </p:txBody>
      </p:sp>
      <p:sp>
        <p:nvSpPr>
          <p:cNvPr id="10243" name="Rectangle 3"/>
          <p:cNvSpPr>
            <a:spLocks noGrp="1" noChangeArrowheads="1"/>
          </p:cNvSpPr>
          <p:nvPr>
            <p:ph idx="1"/>
          </p:nvPr>
        </p:nvSpPr>
        <p:spPr/>
        <p:txBody>
          <a:bodyPr>
            <a:noAutofit/>
          </a:bodyPr>
          <a:lstStyle/>
          <a:p>
            <a:pPr>
              <a:lnSpc>
                <a:spcPct val="170000"/>
              </a:lnSpc>
            </a:pPr>
            <a:r>
              <a:rPr lang="zh-CN" altLang="en-US" sz="2400" b="1" dirty="0" smtClean="0">
                <a:solidFill>
                  <a:srgbClr val="0000CC"/>
                </a:solidFill>
              </a:rPr>
              <a:t>电离层</a:t>
            </a:r>
            <a:r>
              <a:rPr lang="zh-CN" altLang="en-US" sz="2400" dirty="0">
                <a:solidFill>
                  <a:schemeClr val="tx1"/>
                </a:solidFill>
              </a:rPr>
              <a:t>分布于地球</a:t>
            </a:r>
            <a:r>
              <a:rPr lang="zh-CN" altLang="en-US" sz="2400" dirty="0" smtClean="0">
                <a:solidFill>
                  <a:schemeClr val="tx1"/>
                </a:solidFill>
              </a:rPr>
              <a:t>大气层顶部</a:t>
            </a:r>
            <a:r>
              <a:rPr lang="zh-CN" altLang="en-US" sz="2400" dirty="0">
                <a:solidFill>
                  <a:schemeClr val="tx1"/>
                </a:solidFill>
              </a:rPr>
              <a:t>，约在地面向上</a:t>
            </a:r>
            <a:r>
              <a:rPr lang="en-US" altLang="zh-CN" sz="2400" dirty="0">
                <a:solidFill>
                  <a:schemeClr val="tx1"/>
                </a:solidFill>
              </a:rPr>
              <a:t>70km</a:t>
            </a:r>
            <a:r>
              <a:rPr lang="zh-CN" altLang="en-US" sz="2400" dirty="0" smtClean="0">
                <a:solidFill>
                  <a:schemeClr val="tx1"/>
                </a:solidFill>
              </a:rPr>
              <a:t>以上。</a:t>
            </a:r>
            <a:endParaRPr lang="en-US" altLang="zh-CN" sz="2400" dirty="0" smtClean="0">
              <a:solidFill>
                <a:schemeClr val="tx1"/>
              </a:solidFill>
            </a:endParaRPr>
          </a:p>
          <a:p>
            <a:pPr>
              <a:lnSpc>
                <a:spcPct val="170000"/>
              </a:lnSpc>
            </a:pPr>
            <a:r>
              <a:rPr lang="zh-CN" altLang="en-US" sz="2400" dirty="0" smtClean="0">
                <a:solidFill>
                  <a:schemeClr val="tx1"/>
                </a:solidFill>
              </a:rPr>
              <a:t>特点：</a:t>
            </a:r>
            <a:endParaRPr lang="en-US" altLang="zh-CN" sz="2400" dirty="0" smtClean="0">
              <a:solidFill>
                <a:schemeClr val="tx1"/>
              </a:solidFill>
            </a:endParaRPr>
          </a:p>
          <a:p>
            <a:pPr lvl="1">
              <a:lnSpc>
                <a:spcPct val="170000"/>
              </a:lnSpc>
            </a:pPr>
            <a:r>
              <a:rPr lang="zh-CN" altLang="en-US" sz="2000" dirty="0" smtClean="0">
                <a:solidFill>
                  <a:srgbClr val="0000CC"/>
                </a:solidFill>
              </a:rPr>
              <a:t>粒子特性：</a:t>
            </a:r>
            <a:r>
              <a:rPr lang="zh-CN" altLang="en-US" sz="2000" dirty="0" smtClean="0">
                <a:solidFill>
                  <a:schemeClr val="tx1"/>
                </a:solidFill>
              </a:rPr>
              <a:t>受太阳辐射影响，大气</a:t>
            </a:r>
            <a:r>
              <a:rPr lang="zh-CN" altLang="en-US" sz="2000" dirty="0">
                <a:solidFill>
                  <a:schemeClr val="tx1"/>
                </a:solidFill>
              </a:rPr>
              <a:t>分子发生电离，具有密度较高的带电粒子</a:t>
            </a:r>
            <a:r>
              <a:rPr lang="zh-CN" altLang="en-US" sz="2000" dirty="0" smtClean="0">
                <a:solidFill>
                  <a:schemeClr val="tx1"/>
                </a:solidFill>
              </a:rPr>
              <a:t>。</a:t>
            </a:r>
            <a:endParaRPr lang="en-US" altLang="zh-CN" sz="2000" dirty="0" smtClean="0">
              <a:solidFill>
                <a:schemeClr val="tx1"/>
              </a:solidFill>
            </a:endParaRPr>
          </a:p>
          <a:p>
            <a:pPr lvl="1">
              <a:lnSpc>
                <a:spcPct val="170000"/>
              </a:lnSpc>
            </a:pPr>
            <a:r>
              <a:rPr lang="zh-CN" altLang="en-US" sz="2000" dirty="0" smtClean="0">
                <a:solidFill>
                  <a:srgbClr val="0000CC"/>
                </a:solidFill>
              </a:rPr>
              <a:t>密度特性：</a:t>
            </a:r>
            <a:r>
              <a:rPr lang="zh-CN" altLang="en-US" sz="2000" dirty="0" smtClean="0">
                <a:solidFill>
                  <a:schemeClr val="tx1"/>
                </a:solidFill>
              </a:rPr>
              <a:t>电子密度</a:t>
            </a:r>
            <a:r>
              <a:rPr lang="zh-CN" altLang="en-US" sz="2000" dirty="0">
                <a:solidFill>
                  <a:schemeClr val="tx1"/>
                </a:solidFill>
              </a:rPr>
              <a:t>决定于太阳辐射强度和大气密度</a:t>
            </a:r>
            <a:r>
              <a:rPr lang="zh-CN" altLang="en-US" sz="2000" dirty="0" smtClean="0">
                <a:solidFill>
                  <a:schemeClr val="tx1"/>
                </a:solidFill>
              </a:rPr>
              <a:t>，电子</a:t>
            </a:r>
            <a:r>
              <a:rPr lang="zh-CN" altLang="en-US" sz="2000" dirty="0">
                <a:solidFill>
                  <a:schemeClr val="tx1"/>
                </a:solidFill>
              </a:rPr>
              <a:t>密度不仅随高度而异，而且与太阳黑子的活动</a:t>
            </a:r>
            <a:r>
              <a:rPr lang="zh-CN" altLang="en-US" sz="2000" dirty="0" smtClean="0">
                <a:solidFill>
                  <a:schemeClr val="tx1"/>
                </a:solidFill>
              </a:rPr>
              <a:t>密切相关（时变性）。</a:t>
            </a:r>
            <a:endParaRPr lang="en-US" altLang="zh-CN" sz="2000" dirty="0" smtClean="0">
              <a:solidFill>
                <a:schemeClr val="tx1"/>
              </a:solidFill>
            </a:endParaRPr>
          </a:p>
        </p:txBody>
      </p:sp>
    </p:spTree>
    <p:extLst>
      <p:ext uri="{BB962C8B-B14F-4D97-AF65-F5344CB8AC3E}">
        <p14:creationId xmlns:p14="http://schemas.microsoft.com/office/powerpoint/2010/main" val="417731605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1746" name="Rectangle 2"/>
          <p:cNvSpPr>
            <a:spLocks noGrp="1" noChangeArrowheads="1"/>
          </p:cNvSpPr>
          <p:nvPr>
            <p:ph type="title"/>
          </p:nvPr>
        </p:nvSpPr>
        <p:spPr>
          <a:xfrm>
            <a:off x="381000" y="476672"/>
            <a:ext cx="8382000" cy="533400"/>
          </a:xfrm>
        </p:spPr>
        <p:txBody>
          <a:bodyPr>
            <a:normAutofit fontScale="90000"/>
          </a:bodyPr>
          <a:lstStyle/>
          <a:p>
            <a:r>
              <a:rPr lang="zh-CN" altLang="en-US" dirty="0" smtClean="0"/>
              <a:t>色散介质对电磁波传输的影响</a:t>
            </a:r>
            <a:endParaRPr lang="zh-CN" altLang="en-US" dirty="0"/>
          </a:p>
        </p:txBody>
      </p:sp>
      <p:sp>
        <p:nvSpPr>
          <p:cNvPr id="1311747" name="Rectangle 3"/>
          <p:cNvSpPr>
            <a:spLocks noGrp="1" noChangeArrowheads="1"/>
          </p:cNvSpPr>
          <p:nvPr>
            <p:ph type="body" idx="1"/>
          </p:nvPr>
        </p:nvSpPr>
        <p:spPr>
          <a:xfrm>
            <a:off x="381000" y="1268760"/>
            <a:ext cx="8382000" cy="5208240"/>
          </a:xfrm>
        </p:spPr>
        <p:txBody>
          <a:bodyPr>
            <a:noAutofit/>
          </a:bodyPr>
          <a:lstStyle/>
          <a:p>
            <a:r>
              <a:rPr lang="zh-CN" altLang="en-US" sz="2800" dirty="0">
                <a:sym typeface="Symbol" pitchFamily="18" charset="2"/>
              </a:rPr>
              <a:t>相速</a:t>
            </a:r>
          </a:p>
          <a:p>
            <a:pPr lvl="1"/>
            <a:endParaRPr lang="zh-CN" altLang="en-US" sz="2400" dirty="0">
              <a:sym typeface="Symbol" pitchFamily="18" charset="2"/>
            </a:endParaRPr>
          </a:p>
          <a:p>
            <a:r>
              <a:rPr lang="zh-CN" altLang="en-US" sz="2800" dirty="0">
                <a:sym typeface="Symbol" pitchFamily="18" charset="2"/>
              </a:rPr>
              <a:t>群速</a:t>
            </a:r>
          </a:p>
          <a:p>
            <a:pPr lvl="1"/>
            <a:endParaRPr lang="zh-CN" altLang="en-US" sz="2400" dirty="0">
              <a:sym typeface="Symbol" pitchFamily="18" charset="2"/>
            </a:endParaRPr>
          </a:p>
          <a:p>
            <a:r>
              <a:rPr lang="zh-CN" altLang="en-US" sz="2800" dirty="0" smtClean="0">
                <a:sym typeface="Symbol" pitchFamily="18" charset="2"/>
              </a:rPr>
              <a:t>相速</a:t>
            </a:r>
            <a:r>
              <a:rPr lang="zh-CN" altLang="en-US" sz="2800" dirty="0">
                <a:sym typeface="Symbol" pitchFamily="18" charset="2"/>
              </a:rPr>
              <a:t>与群速的关系</a:t>
            </a:r>
          </a:p>
          <a:p>
            <a:pPr lvl="1"/>
            <a:endParaRPr lang="zh-CN" altLang="en-US" sz="2400" dirty="0">
              <a:sym typeface="Symbol" pitchFamily="18" charset="2"/>
            </a:endParaRPr>
          </a:p>
          <a:p>
            <a:r>
              <a:rPr lang="zh-CN" altLang="en-US" sz="2800" dirty="0">
                <a:sym typeface="Symbol" pitchFamily="18" charset="2"/>
              </a:rPr>
              <a:t>相折射率与群折射率的关系</a:t>
            </a:r>
          </a:p>
        </p:txBody>
      </p:sp>
      <p:graphicFrame>
        <p:nvGraphicFramePr>
          <p:cNvPr id="1311748" name="Object 4"/>
          <p:cNvGraphicFramePr>
            <a:graphicFrameLocks noChangeAspect="1"/>
          </p:cNvGraphicFramePr>
          <p:nvPr>
            <p:extLst>
              <p:ext uri="{D42A27DB-BD31-4B8C-83A1-F6EECF244321}">
                <p14:modId xmlns:p14="http://schemas.microsoft.com/office/powerpoint/2010/main" val="189161926"/>
              </p:ext>
            </p:extLst>
          </p:nvPr>
        </p:nvGraphicFramePr>
        <p:xfrm>
          <a:off x="1312316" y="1988840"/>
          <a:ext cx="5995988" cy="650875"/>
        </p:xfrm>
        <a:graphic>
          <a:graphicData uri="http://schemas.openxmlformats.org/presentationml/2006/ole">
            <mc:AlternateContent xmlns:mc="http://schemas.openxmlformats.org/markup-compatibility/2006">
              <mc:Choice xmlns:v="urn:schemas-microsoft-com:vml" Requires="v">
                <p:oleObj spid="_x0000_s42434" name="Equation" r:id="rId4" imgW="4444920" imgH="482400" progId="Equation.DSMT4">
                  <p:embed/>
                </p:oleObj>
              </mc:Choice>
              <mc:Fallback>
                <p:oleObj name="Equation" r:id="rId4" imgW="4444920" imgH="482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2316" y="1988840"/>
                        <a:ext cx="5995988" cy="650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749" name="Object 5"/>
          <p:cNvGraphicFramePr>
            <a:graphicFrameLocks noChangeAspect="1"/>
          </p:cNvGraphicFramePr>
          <p:nvPr>
            <p:extLst>
              <p:ext uri="{D42A27DB-BD31-4B8C-83A1-F6EECF244321}">
                <p14:modId xmlns:p14="http://schemas.microsoft.com/office/powerpoint/2010/main" val="2986452753"/>
              </p:ext>
            </p:extLst>
          </p:nvPr>
        </p:nvGraphicFramePr>
        <p:xfrm>
          <a:off x="1349027" y="3284984"/>
          <a:ext cx="5383213" cy="855663"/>
        </p:xfrm>
        <a:graphic>
          <a:graphicData uri="http://schemas.openxmlformats.org/presentationml/2006/ole">
            <mc:AlternateContent xmlns:mc="http://schemas.openxmlformats.org/markup-compatibility/2006">
              <mc:Choice xmlns:v="urn:schemas-microsoft-com:vml" Requires="v">
                <p:oleObj spid="_x0000_s42435" name="Equation" r:id="rId6" imgW="4000320" imgH="634680" progId="Equation.3">
                  <p:embed/>
                </p:oleObj>
              </mc:Choice>
              <mc:Fallback>
                <p:oleObj name="Equation" r:id="rId6" imgW="4000320" imgH="6346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9027" y="3284984"/>
                        <a:ext cx="5383213" cy="8556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750" name="Object 6"/>
          <p:cNvGraphicFramePr>
            <a:graphicFrameLocks noChangeAspect="1"/>
          </p:cNvGraphicFramePr>
          <p:nvPr>
            <p:extLst>
              <p:ext uri="{D42A27DB-BD31-4B8C-83A1-F6EECF244321}">
                <p14:modId xmlns:p14="http://schemas.microsoft.com/office/powerpoint/2010/main" val="771981847"/>
              </p:ext>
            </p:extLst>
          </p:nvPr>
        </p:nvGraphicFramePr>
        <p:xfrm>
          <a:off x="2678435" y="4653136"/>
          <a:ext cx="1925410" cy="707579"/>
        </p:xfrm>
        <a:graphic>
          <a:graphicData uri="http://schemas.openxmlformats.org/presentationml/2006/ole">
            <mc:AlternateContent xmlns:mc="http://schemas.openxmlformats.org/markup-compatibility/2006">
              <mc:Choice xmlns:v="urn:schemas-microsoft-com:vml" Requires="v">
                <p:oleObj spid="_x0000_s42436" name="Equation" r:id="rId8" imgW="1143000" imgH="419040" progId="Equation.3">
                  <p:embed/>
                </p:oleObj>
              </mc:Choice>
              <mc:Fallback>
                <p:oleObj name="Equation" r:id="rId8" imgW="1143000" imgH="419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8435" y="4653136"/>
                        <a:ext cx="1925410" cy="707579"/>
                      </a:xfrm>
                      <a:prstGeom prst="rect">
                        <a:avLst/>
                      </a:prstGeom>
                      <a:noFill/>
                      <a:ln>
                        <a:noFill/>
                      </a:ln>
                      <a:effectLst/>
                      <a:extLst/>
                    </p:spPr>
                  </p:pic>
                </p:oleObj>
              </mc:Fallback>
            </mc:AlternateContent>
          </a:graphicData>
        </a:graphic>
      </p:graphicFrame>
      <p:graphicFrame>
        <p:nvGraphicFramePr>
          <p:cNvPr id="1311751" name="Object 7"/>
          <p:cNvGraphicFramePr>
            <a:graphicFrameLocks noChangeAspect="1"/>
          </p:cNvGraphicFramePr>
          <p:nvPr>
            <p:extLst>
              <p:ext uri="{D42A27DB-BD31-4B8C-83A1-F6EECF244321}">
                <p14:modId xmlns:p14="http://schemas.microsoft.com/office/powerpoint/2010/main" val="1557825254"/>
              </p:ext>
            </p:extLst>
          </p:nvPr>
        </p:nvGraphicFramePr>
        <p:xfrm>
          <a:off x="2555776" y="5943600"/>
          <a:ext cx="3104884" cy="653752"/>
        </p:xfrm>
        <a:graphic>
          <a:graphicData uri="http://schemas.openxmlformats.org/presentationml/2006/ole">
            <mc:AlternateContent xmlns:mc="http://schemas.openxmlformats.org/markup-compatibility/2006">
              <mc:Choice xmlns:v="urn:schemas-microsoft-com:vml" Requires="v">
                <p:oleObj spid="_x0000_s42437" name="Equation" r:id="rId10" imgW="2108160" imgH="444240" progId="Equation.DSMT4">
                  <p:embed/>
                </p:oleObj>
              </mc:Choice>
              <mc:Fallback>
                <p:oleObj name="Equation" r:id="rId10" imgW="2108160" imgH="4442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55776" y="5943600"/>
                        <a:ext cx="3104884" cy="653752"/>
                      </a:xfrm>
                      <a:prstGeom prst="rect">
                        <a:avLst/>
                      </a:prstGeom>
                      <a:noFill/>
                      <a:ln>
                        <a:noFill/>
                      </a:ln>
                      <a:effectLst/>
                      <a:extLst/>
                    </p:spPr>
                  </p:pic>
                </p:oleObj>
              </mc:Fallback>
            </mc:AlternateContent>
          </a:graphicData>
        </a:graphic>
      </p:graphicFrame>
      <p:sp>
        <p:nvSpPr>
          <p:cNvPr id="2" name="圆角矩形 1"/>
          <p:cNvSpPr/>
          <p:nvPr/>
        </p:nvSpPr>
        <p:spPr>
          <a:xfrm>
            <a:off x="5292080" y="3969060"/>
            <a:ext cx="3707904" cy="136815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b="1" dirty="0" smtClean="0">
                <a:solidFill>
                  <a:srgbClr val="0000CC"/>
                </a:solidFill>
              </a:rPr>
              <a:t>相折射率用于载波相位测量修正</a:t>
            </a:r>
            <a:endParaRPr lang="en-US" altLang="zh-CN" b="1" dirty="0" smtClean="0">
              <a:solidFill>
                <a:srgbClr val="0000CC"/>
              </a:solidFill>
            </a:endParaRPr>
          </a:p>
          <a:p>
            <a:pPr>
              <a:lnSpc>
                <a:spcPct val="150000"/>
              </a:lnSpc>
            </a:pPr>
            <a:r>
              <a:rPr lang="zh-CN" altLang="en-US" b="1" dirty="0" smtClean="0">
                <a:solidFill>
                  <a:srgbClr val="0000CC"/>
                </a:solidFill>
              </a:rPr>
              <a:t>群折射率用于码相位测量修正</a:t>
            </a:r>
            <a:endParaRPr lang="zh-CN" altLang="en-US" b="1" dirty="0">
              <a:solidFill>
                <a:srgbClr val="0000CC"/>
              </a:solidFill>
            </a:endParaRPr>
          </a:p>
        </p:txBody>
      </p:sp>
    </p:spTree>
    <p:extLst>
      <p:ext uri="{BB962C8B-B14F-4D97-AF65-F5344CB8AC3E}">
        <p14:creationId xmlns:p14="http://schemas.microsoft.com/office/powerpoint/2010/main" val="3600629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0035" name="Group 3"/>
          <p:cNvGraphicFramePr>
            <a:graphicFrameLocks noGrp="1"/>
          </p:cNvGraphicFramePr>
          <p:nvPr>
            <p:extLst>
              <p:ext uri="{D42A27DB-BD31-4B8C-83A1-F6EECF244321}">
                <p14:modId xmlns:p14="http://schemas.microsoft.com/office/powerpoint/2010/main" val="3449689730"/>
              </p:ext>
            </p:extLst>
          </p:nvPr>
        </p:nvGraphicFramePr>
        <p:xfrm>
          <a:off x="323527" y="1556792"/>
          <a:ext cx="8496944" cy="4872162"/>
        </p:xfrm>
        <a:graphic>
          <a:graphicData uri="http://schemas.openxmlformats.org/drawingml/2006/table">
            <a:tbl>
              <a:tblPr/>
              <a:tblGrid>
                <a:gridCol w="1202177"/>
                <a:gridCol w="1639864"/>
                <a:gridCol w="1639863"/>
                <a:gridCol w="912333"/>
                <a:gridCol w="1457008"/>
                <a:gridCol w="1645699"/>
              </a:tblGrid>
              <a:tr h="442889">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波段名称</a:t>
                      </a:r>
                      <a:endParaRPr kumimoji="1" lang="zh-CN" altLang="en-US" sz="3200" b="1" i="0" u="none" strike="noStrike" cap="none" normalizeH="0" baseline="0" dirty="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波长范围</a:t>
                      </a:r>
                      <a:endParaRPr kumimoji="1" lang="zh-CN" altLang="en-US" sz="3200" b="1" i="0" u="none" strike="noStrike" cap="none" normalizeH="0" baseline="0" dirty="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频率</a:t>
                      </a:r>
                      <a:endPar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范围</a:t>
                      </a:r>
                      <a:endParaRPr kumimoji="1" lang="zh-CN" altLang="en-US"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波段名称</a:t>
                      </a:r>
                      <a:endParaRPr kumimoji="1" lang="zh-CN" altLang="en-US"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传播方式</a:t>
                      </a:r>
                      <a:endParaRPr kumimoji="1" lang="zh-CN" altLang="en-US"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应用场合</a:t>
                      </a:r>
                      <a:endParaRPr kumimoji="1" lang="zh-CN" altLang="en-US"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7562">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长波波段</a:t>
                      </a:r>
                      <a:endPar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(LW)</a:t>
                      </a:r>
                      <a:endParaRPr kumimoji="1" lang="en-US" altLang="zh-CN"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1000</a:t>
                      </a: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10000m</a:t>
                      </a:r>
                      <a:endParaRPr kumimoji="1" lang="en-US" altLang="zh-CN"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30</a:t>
                      </a:r>
                      <a:r>
                        <a:rPr kumimoji="1" lang="zh-CN" altLang="en-US" sz="14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1" lang="en-US" altLang="zh-CN" sz="14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300KHz</a:t>
                      </a:r>
                      <a:endParaRPr kumimoji="1" lang="en-US" altLang="zh-CN" sz="3200" b="1" i="0" u="none" strike="noStrike" cap="none" normalizeH="0" baseline="0" dirty="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低频</a:t>
                      </a:r>
                      <a:endPar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(LF)</a:t>
                      </a:r>
                      <a:endParaRPr kumimoji="1" lang="en-US" altLang="zh-CN"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地波</a:t>
                      </a:r>
                      <a:endParaRPr kumimoji="1" lang="zh-CN" altLang="en-US"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远距离通信、无线电导航</a:t>
                      </a:r>
                      <a:endParaRPr kumimoji="1" lang="zh-CN" altLang="en-US" sz="3200" b="1" i="0" u="none" strike="noStrike" cap="none" normalizeH="0" baseline="0" dirty="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9149">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中波波段</a:t>
                      </a:r>
                      <a:endPar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(MW)</a:t>
                      </a:r>
                      <a:endParaRPr kumimoji="1" lang="en-US" altLang="zh-CN"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100</a:t>
                      </a: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1000m</a:t>
                      </a:r>
                      <a:endParaRPr kumimoji="1" lang="en-US" altLang="zh-CN"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300</a:t>
                      </a: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3000KHz</a:t>
                      </a:r>
                      <a:endParaRPr kumimoji="1" lang="en-US" altLang="zh-CN"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中频</a:t>
                      </a:r>
                      <a:endPar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(MF)</a:t>
                      </a:r>
                      <a:endParaRPr kumimoji="1" lang="en-US" altLang="zh-CN"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地波，天波</a:t>
                      </a:r>
                      <a:endParaRPr kumimoji="1" lang="zh-CN" altLang="en-US"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广播电台，通信，无线电导航</a:t>
                      </a:r>
                      <a:endParaRPr kumimoji="1" lang="zh-CN" altLang="en-US" sz="3200" b="1" i="0" u="none" strike="noStrike" cap="none" normalizeH="0" baseline="0" dirty="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7562">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短波波段</a:t>
                      </a:r>
                      <a:endPar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(SW)</a:t>
                      </a:r>
                      <a:endParaRPr kumimoji="1" lang="en-US" altLang="zh-CN"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10</a:t>
                      </a: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100m</a:t>
                      </a:r>
                      <a:endParaRPr kumimoji="1" lang="en-US" altLang="zh-CN"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a:t>
                      </a: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30MHz</a:t>
                      </a:r>
                      <a:endParaRPr kumimoji="1" lang="en-US" altLang="zh-CN"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高频</a:t>
                      </a:r>
                      <a:endPar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(HF)</a:t>
                      </a:r>
                      <a:endParaRPr kumimoji="1" lang="en-US" altLang="zh-CN"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天波，地波</a:t>
                      </a:r>
                      <a:endParaRPr kumimoji="1" lang="zh-CN" altLang="en-US"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广播电台，中距离通信、无线电台</a:t>
                      </a:r>
                      <a:endParaRPr kumimoji="1" lang="zh-CN" altLang="en-US" sz="3200" b="1" i="0" u="none" strike="noStrike" cap="none" normalizeH="0" baseline="0" dirty="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4068">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超短波波段</a:t>
                      </a: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(VSW)</a:t>
                      </a:r>
                      <a:endParaRPr kumimoji="1" lang="en-US" altLang="zh-CN"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10m</a:t>
                      </a:r>
                      <a:endParaRPr kumimoji="1" lang="en-US" altLang="zh-CN"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30</a:t>
                      </a: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300MHz</a:t>
                      </a:r>
                      <a:endParaRPr kumimoji="1" lang="en-US" altLang="zh-CN"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甚高频</a:t>
                      </a: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(VHF)</a:t>
                      </a:r>
                      <a:endParaRPr kumimoji="1" lang="en-US" altLang="zh-CN"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直线传播</a:t>
                      </a:r>
                      <a:endPar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对流层散射</a:t>
                      </a:r>
                      <a:endParaRPr kumimoji="1" lang="zh-CN" altLang="en-US"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移动通信，电视广播，调频广播，雷达、无线电台等</a:t>
                      </a:r>
                      <a:endParaRPr kumimoji="1" lang="zh-CN" altLang="en-US" sz="3200" b="1" i="0" u="none" strike="noStrike" cap="none" normalizeH="0" baseline="0" dirty="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4068">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分米波波段</a:t>
                      </a: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(USW)</a:t>
                      </a:r>
                      <a:endParaRPr kumimoji="1" lang="en-US" altLang="zh-CN"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10</a:t>
                      </a: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100cm</a:t>
                      </a:r>
                      <a:endParaRPr kumimoji="1" lang="en-US" altLang="zh-CN"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300</a:t>
                      </a: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3000MHz</a:t>
                      </a:r>
                      <a:endParaRPr kumimoji="1" lang="en-US" altLang="zh-CN"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超高频</a:t>
                      </a:r>
                      <a:endPar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(UHF)</a:t>
                      </a:r>
                      <a:endParaRPr kumimoji="1" lang="en-US" altLang="zh-CN"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直线传播</a:t>
                      </a:r>
                      <a:endPar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散射传播</a:t>
                      </a:r>
                      <a:endParaRPr kumimoji="1" lang="zh-CN" altLang="en-US"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移动通信，中继通信，卫星通信，电视广播，雷达，卫星导航</a:t>
                      </a:r>
                      <a:endParaRPr kumimoji="1" lang="zh-CN" altLang="en-US" sz="3200" b="1" i="0" u="none" strike="noStrike" cap="none" normalizeH="0" baseline="0" dirty="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9149">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厘米波波段</a:t>
                      </a: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(SSW)</a:t>
                      </a:r>
                      <a:endParaRPr kumimoji="1" lang="en-US" altLang="zh-CN"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10cm</a:t>
                      </a:r>
                      <a:endParaRPr kumimoji="1" lang="en-US" altLang="zh-CN"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a:t>
                      </a: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30GHz</a:t>
                      </a:r>
                      <a:endParaRPr kumimoji="1" lang="en-US" altLang="zh-CN"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特高频</a:t>
                      </a:r>
                      <a:endPar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(SHF)</a:t>
                      </a:r>
                      <a:endParaRPr kumimoji="1" lang="en-US" altLang="zh-CN"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直线传播</a:t>
                      </a:r>
                      <a:endParaRPr kumimoji="1" lang="zh-CN" altLang="en-US"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中继通信，雷达，卫星通信</a:t>
                      </a:r>
                      <a:endParaRPr kumimoji="1" lang="zh-CN" altLang="en-US"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0436">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毫米波波段</a:t>
                      </a: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(ESW)</a:t>
                      </a:r>
                      <a:endParaRPr kumimoji="1" lang="en-US" altLang="zh-CN"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10mm</a:t>
                      </a:r>
                      <a:endParaRPr kumimoji="1" lang="en-US" altLang="zh-CN"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30</a:t>
                      </a: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300GHz</a:t>
                      </a:r>
                      <a:endParaRPr kumimoji="1" lang="en-US" altLang="zh-CN"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极高频</a:t>
                      </a:r>
                      <a:endParaRPr kumimoji="1" lang="zh-CN" altLang="en-US" sz="1400" b="1" i="0" u="none" strike="noStrike" cap="none" normalizeH="0" baseline="0" smtClean="0">
                        <a:ln>
                          <a:noFill/>
                        </a:ln>
                        <a:solidFill>
                          <a:schemeClr val="tx1"/>
                        </a:solidFill>
                        <a:effectLst/>
                        <a:latin typeface="Tahoma"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(EHF)</a:t>
                      </a:r>
                      <a:endParaRPr kumimoji="1" lang="en-US" altLang="zh-CN"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直线传播</a:t>
                      </a:r>
                      <a:endParaRPr kumimoji="1" lang="zh-CN" altLang="en-US" sz="3200" b="1"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4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微波通信，雷达</a:t>
                      </a:r>
                      <a:endParaRPr kumimoji="1" lang="zh-CN" altLang="en-US" sz="3200" b="1" i="0" u="none" strike="noStrike" cap="none" normalizeH="0" baseline="0" dirty="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标题 1"/>
          <p:cNvSpPr>
            <a:spLocks noGrp="1"/>
          </p:cNvSpPr>
          <p:nvPr>
            <p:ph type="title"/>
          </p:nvPr>
        </p:nvSpPr>
        <p:spPr/>
        <p:txBody>
          <a:bodyPr/>
          <a:lstStyle/>
          <a:p>
            <a:r>
              <a:rPr lang="en-US" altLang="zh-CN" dirty="0" smtClean="0"/>
              <a:t>1.3 </a:t>
            </a:r>
            <a:r>
              <a:rPr lang="zh-CN" altLang="en-US" dirty="0" smtClean="0"/>
              <a:t>无线电波</a:t>
            </a:r>
            <a:r>
              <a:rPr lang="zh-CN" altLang="en-US" dirty="0"/>
              <a:t>的波段划分表</a:t>
            </a:r>
          </a:p>
        </p:txBody>
      </p:sp>
    </p:spTree>
    <p:extLst>
      <p:ext uri="{BB962C8B-B14F-4D97-AF65-F5344CB8AC3E}">
        <p14:creationId xmlns:p14="http://schemas.microsoft.com/office/powerpoint/2010/main" val="254848241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842" name="Rectangle 2"/>
          <p:cNvSpPr>
            <a:spLocks noGrp="1" noChangeArrowheads="1"/>
          </p:cNvSpPr>
          <p:nvPr>
            <p:ph type="title"/>
          </p:nvPr>
        </p:nvSpPr>
        <p:spPr/>
        <p:txBody>
          <a:bodyPr/>
          <a:lstStyle/>
          <a:p>
            <a:r>
              <a:rPr lang="zh-CN" altLang="en-US" dirty="0" smtClean="0"/>
              <a:t>相位超前效应</a:t>
            </a:r>
            <a:endParaRPr lang="zh-CN" altLang="en-US" dirty="0"/>
          </a:p>
        </p:txBody>
      </p:sp>
      <p:graphicFrame>
        <p:nvGraphicFramePr>
          <p:cNvPr id="1315843" name="Object 3"/>
          <p:cNvGraphicFramePr>
            <a:graphicFrameLocks noChangeAspect="1"/>
          </p:cNvGraphicFramePr>
          <p:nvPr>
            <p:extLst>
              <p:ext uri="{D42A27DB-BD31-4B8C-83A1-F6EECF244321}">
                <p14:modId xmlns:p14="http://schemas.microsoft.com/office/powerpoint/2010/main" val="1362921565"/>
              </p:ext>
            </p:extLst>
          </p:nvPr>
        </p:nvGraphicFramePr>
        <p:xfrm>
          <a:off x="683568" y="1322040"/>
          <a:ext cx="7842448" cy="5203304"/>
        </p:xfrm>
        <a:graphic>
          <a:graphicData uri="http://schemas.openxmlformats.org/presentationml/2006/ole">
            <mc:AlternateContent xmlns:mc="http://schemas.openxmlformats.org/markup-compatibility/2006">
              <mc:Choice xmlns:v="urn:schemas-microsoft-com:vml" Requires="v">
                <p:oleObj spid="_x0000_s44145" name="Equation" r:id="rId3" imgW="4394160" imgH="3454200" progId="Equation.DSMT4">
                  <p:embed/>
                </p:oleObj>
              </mc:Choice>
              <mc:Fallback>
                <p:oleObj name="Equation" r:id="rId3" imgW="4394160" imgH="3454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322040"/>
                        <a:ext cx="7842448" cy="5203304"/>
                      </a:xfrm>
                      <a:prstGeom prst="rect">
                        <a:avLst/>
                      </a:prstGeom>
                      <a:noFill/>
                      <a:ln>
                        <a:noFill/>
                      </a:ln>
                      <a:effectLst/>
                      <a:extLst/>
                    </p:spPr>
                  </p:pic>
                </p:oleObj>
              </mc:Fallback>
            </mc:AlternateContent>
          </a:graphicData>
        </a:graphic>
      </p:graphicFrame>
      <p:sp>
        <p:nvSpPr>
          <p:cNvPr id="2" name="圆角矩形 1"/>
          <p:cNvSpPr/>
          <p:nvPr/>
        </p:nvSpPr>
        <p:spPr>
          <a:xfrm>
            <a:off x="611560" y="3356992"/>
            <a:ext cx="1656184" cy="7920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187624" y="4653136"/>
            <a:ext cx="3672408" cy="7920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3023828" y="2996952"/>
            <a:ext cx="529258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472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6867" name="Object 3"/>
          <p:cNvGraphicFramePr>
            <a:graphicFrameLocks noChangeAspect="1"/>
          </p:cNvGraphicFramePr>
          <p:nvPr>
            <p:extLst>
              <p:ext uri="{D42A27DB-BD31-4B8C-83A1-F6EECF244321}">
                <p14:modId xmlns:p14="http://schemas.microsoft.com/office/powerpoint/2010/main" val="1404232145"/>
              </p:ext>
            </p:extLst>
          </p:nvPr>
        </p:nvGraphicFramePr>
        <p:xfrm>
          <a:off x="287040" y="1809750"/>
          <a:ext cx="7453312" cy="4229100"/>
        </p:xfrm>
        <a:graphic>
          <a:graphicData uri="http://schemas.openxmlformats.org/presentationml/2006/ole">
            <mc:AlternateContent xmlns:mc="http://schemas.openxmlformats.org/markup-compatibility/2006">
              <mc:Choice xmlns:v="urn:schemas-microsoft-com:vml" Requires="v">
                <p:oleObj spid="_x0000_s45170" name="公式" r:id="rId3" imgW="4978080" imgH="2819160" progId="Equation.3">
                  <p:embed/>
                </p:oleObj>
              </mc:Choice>
              <mc:Fallback>
                <p:oleObj name="公式" r:id="rId3" imgW="4978080" imgH="2819160" progId="Equation.3">
                  <p:embed/>
                  <p:pic>
                    <p:nvPicPr>
                      <p:cNvPr id="0" name=""/>
                      <p:cNvPicPr>
                        <a:picLocks noChangeAspect="1" noChangeArrowheads="1"/>
                      </p:cNvPicPr>
                      <p:nvPr/>
                    </p:nvPicPr>
                    <p:blipFill>
                      <a:blip r:embed="rId4"/>
                      <a:srcRect/>
                      <a:stretch>
                        <a:fillRect/>
                      </a:stretch>
                    </p:blipFill>
                    <p:spPr bwMode="auto">
                      <a:xfrm>
                        <a:off x="287040" y="1809750"/>
                        <a:ext cx="7453312" cy="42291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6866" name="Rectangle 2"/>
          <p:cNvSpPr>
            <a:spLocks noGrp="1" noChangeArrowheads="1"/>
          </p:cNvSpPr>
          <p:nvPr>
            <p:ph type="title"/>
          </p:nvPr>
        </p:nvSpPr>
        <p:spPr/>
        <p:txBody>
          <a:bodyPr/>
          <a:lstStyle/>
          <a:p>
            <a:r>
              <a:rPr lang="zh-CN" altLang="en-US" dirty="0" smtClean="0"/>
              <a:t>影响电离层大气折射效应的因子</a:t>
            </a:r>
            <a:endParaRPr lang="zh-CN" altLang="en-US" dirty="0"/>
          </a:p>
        </p:txBody>
      </p:sp>
      <p:sp>
        <p:nvSpPr>
          <p:cNvPr id="2" name="圆角矩形 1"/>
          <p:cNvSpPr/>
          <p:nvPr/>
        </p:nvSpPr>
        <p:spPr>
          <a:xfrm>
            <a:off x="179512" y="4293096"/>
            <a:ext cx="5976664" cy="19442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11924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7890" name="Rectangle 2"/>
          <p:cNvSpPr>
            <a:spLocks noGrp="1" noChangeArrowheads="1"/>
          </p:cNvSpPr>
          <p:nvPr>
            <p:ph type="title"/>
          </p:nvPr>
        </p:nvSpPr>
        <p:spPr/>
        <p:txBody>
          <a:bodyPr/>
          <a:lstStyle/>
          <a:p>
            <a:r>
              <a:rPr lang="zh-CN" altLang="en-US"/>
              <a:t>电子密度与总电子含量</a:t>
            </a:r>
          </a:p>
        </p:txBody>
      </p:sp>
      <p:sp>
        <p:nvSpPr>
          <p:cNvPr id="1317891" name="Rectangle 3"/>
          <p:cNvSpPr>
            <a:spLocks noGrp="1" noChangeArrowheads="1"/>
          </p:cNvSpPr>
          <p:nvPr>
            <p:ph type="body" idx="1"/>
          </p:nvPr>
        </p:nvSpPr>
        <p:spPr>
          <a:xfrm>
            <a:off x="381000" y="1752600"/>
            <a:ext cx="4953000" cy="4724400"/>
          </a:xfrm>
        </p:spPr>
        <p:txBody>
          <a:bodyPr>
            <a:normAutofit/>
          </a:bodyPr>
          <a:lstStyle/>
          <a:p>
            <a:r>
              <a:rPr lang="zh-CN" altLang="en-US" sz="2800" dirty="0">
                <a:sym typeface="Symbol" pitchFamily="18" charset="2"/>
              </a:rPr>
              <a:t>电子密度与总电子含量</a:t>
            </a:r>
          </a:p>
          <a:p>
            <a:pPr lvl="1"/>
            <a:r>
              <a:rPr lang="zh-CN" altLang="en-US" sz="2400" dirty="0">
                <a:sym typeface="Symbol" pitchFamily="18" charset="2"/>
              </a:rPr>
              <a:t>电子密度：单位体积中所包含的电子数。</a:t>
            </a:r>
          </a:p>
          <a:p>
            <a:pPr lvl="1"/>
            <a:r>
              <a:rPr lang="zh-CN" altLang="en-US" sz="2400" dirty="0">
                <a:sym typeface="Symbol" pitchFamily="18" charset="2"/>
              </a:rPr>
              <a:t>总电子含量</a:t>
            </a:r>
            <a:r>
              <a:rPr lang="zh-CN" altLang="en-US" sz="2400" dirty="0" smtClean="0">
                <a:sym typeface="Symbol" pitchFamily="18" charset="2"/>
              </a:rPr>
              <a:t>（</a:t>
            </a:r>
            <a:r>
              <a:rPr lang="en-US" altLang="zh-CN" sz="2400" dirty="0" smtClean="0">
                <a:sym typeface="Symbol" pitchFamily="18" charset="2"/>
              </a:rPr>
              <a:t>TEC</a:t>
            </a:r>
            <a:r>
              <a:rPr lang="zh-CN" altLang="en-US" sz="2400" dirty="0" smtClean="0">
                <a:sym typeface="Symbol" pitchFamily="18" charset="2"/>
              </a:rPr>
              <a:t>）</a:t>
            </a:r>
            <a:r>
              <a:rPr lang="zh-CN" altLang="en-US" sz="2400" dirty="0">
                <a:sym typeface="Symbol" pitchFamily="18" charset="2"/>
              </a:rPr>
              <a:t>：底面积为一个单位面积时沿信号传播路径贯穿整个电离层的一个柱体内所含的电子总数。</a:t>
            </a:r>
          </a:p>
        </p:txBody>
      </p:sp>
      <p:pic>
        <p:nvPicPr>
          <p:cNvPr id="131789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56225" y="2362200"/>
            <a:ext cx="340677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2392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8914" name="Rectangle 2"/>
          <p:cNvSpPr>
            <a:spLocks noGrp="1" noChangeArrowheads="1"/>
          </p:cNvSpPr>
          <p:nvPr>
            <p:ph type="title"/>
          </p:nvPr>
        </p:nvSpPr>
        <p:spPr/>
        <p:txBody>
          <a:bodyPr/>
          <a:lstStyle/>
          <a:p>
            <a:r>
              <a:rPr lang="zh-CN" altLang="en-US"/>
              <a:t>电子密度与大气高度的关系</a:t>
            </a:r>
          </a:p>
        </p:txBody>
      </p:sp>
      <p:graphicFrame>
        <p:nvGraphicFramePr>
          <p:cNvPr id="1318915" name="Object 3"/>
          <p:cNvGraphicFramePr>
            <a:graphicFrameLocks noChangeAspect="1"/>
          </p:cNvGraphicFramePr>
          <p:nvPr/>
        </p:nvGraphicFramePr>
        <p:xfrm>
          <a:off x="2209800" y="1828800"/>
          <a:ext cx="4648200" cy="4503738"/>
        </p:xfrm>
        <a:graphic>
          <a:graphicData uri="http://schemas.openxmlformats.org/presentationml/2006/ole">
            <mc:AlternateContent xmlns:mc="http://schemas.openxmlformats.org/markup-compatibility/2006">
              <mc:Choice xmlns:v="urn:schemas-microsoft-com:vml" Requires="v">
                <p:oleObj spid="_x0000_s46193" name="Image" r:id="rId3" imgW="6152381" imgH="5961905" progId="Photoshop.Image.6">
                  <p:embed/>
                </p:oleObj>
              </mc:Choice>
              <mc:Fallback>
                <p:oleObj name="Image" r:id="rId3" imgW="6152381" imgH="5961905" progId="Photoshop.Image.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828800"/>
                        <a:ext cx="4648200" cy="450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91138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938" name="Rectangle 2"/>
          <p:cNvSpPr>
            <a:spLocks noGrp="1" noChangeArrowheads="1"/>
          </p:cNvSpPr>
          <p:nvPr>
            <p:ph type="title"/>
          </p:nvPr>
        </p:nvSpPr>
        <p:spPr/>
        <p:txBody>
          <a:bodyPr/>
          <a:lstStyle/>
          <a:p>
            <a:r>
              <a:rPr lang="zh-CN" altLang="en-US"/>
              <a:t>电子含量与地方时的关系</a:t>
            </a:r>
          </a:p>
        </p:txBody>
      </p:sp>
      <p:graphicFrame>
        <p:nvGraphicFramePr>
          <p:cNvPr id="1319939" name="Object 3"/>
          <p:cNvGraphicFramePr>
            <a:graphicFrameLocks noChangeAspect="1"/>
          </p:cNvGraphicFramePr>
          <p:nvPr/>
        </p:nvGraphicFramePr>
        <p:xfrm>
          <a:off x="657225" y="1905000"/>
          <a:ext cx="7829550" cy="4286250"/>
        </p:xfrm>
        <a:graphic>
          <a:graphicData uri="http://schemas.openxmlformats.org/presentationml/2006/ole">
            <mc:AlternateContent xmlns:mc="http://schemas.openxmlformats.org/markup-compatibility/2006">
              <mc:Choice xmlns:v="urn:schemas-microsoft-com:vml" Requires="v">
                <p:oleObj spid="_x0000_s47217" name="Image" r:id="rId3" imgW="10438095" imgH="5714286" progId="Photoshop.Image.6">
                  <p:embed/>
                </p:oleObj>
              </mc:Choice>
              <mc:Fallback>
                <p:oleObj name="Image" r:id="rId3" imgW="10438095" imgH="5714286" progId="Photoshop.Image.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225" y="1905000"/>
                        <a:ext cx="782955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79058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62" name="Rectangle 2"/>
          <p:cNvSpPr>
            <a:spLocks noGrp="1" noChangeArrowheads="1"/>
          </p:cNvSpPr>
          <p:nvPr>
            <p:ph type="title"/>
          </p:nvPr>
        </p:nvSpPr>
        <p:spPr/>
        <p:txBody>
          <a:bodyPr/>
          <a:lstStyle/>
          <a:p>
            <a:r>
              <a:rPr lang="zh-CN" altLang="en-US"/>
              <a:t>电子含量与太阳活动情况的关系</a:t>
            </a:r>
          </a:p>
        </p:txBody>
      </p:sp>
      <p:sp>
        <p:nvSpPr>
          <p:cNvPr id="1320963" name="Rectangle 3"/>
          <p:cNvSpPr>
            <a:spLocks noGrp="1" noChangeArrowheads="1"/>
          </p:cNvSpPr>
          <p:nvPr>
            <p:ph type="body" idx="1"/>
          </p:nvPr>
        </p:nvSpPr>
        <p:spPr>
          <a:xfrm>
            <a:off x="381000" y="1752600"/>
            <a:ext cx="5181600" cy="4724400"/>
          </a:xfrm>
        </p:spPr>
        <p:txBody>
          <a:bodyPr/>
          <a:lstStyle/>
          <a:p>
            <a:r>
              <a:rPr lang="zh-CN" altLang="en-US">
                <a:sym typeface="Symbol" pitchFamily="18" charset="2"/>
              </a:rPr>
              <a:t>与太阳活动密切相关，太阳活动剧烈时，电子含量增加</a:t>
            </a:r>
          </a:p>
          <a:p>
            <a:r>
              <a:rPr lang="zh-CN" altLang="en-US">
                <a:sym typeface="Symbol" pitchFamily="18" charset="2"/>
              </a:rPr>
              <a:t>太阳活动周期约为</a:t>
            </a:r>
            <a:r>
              <a:rPr lang="en-US" altLang="zh-CN">
                <a:sym typeface="Symbol" pitchFamily="18" charset="2"/>
              </a:rPr>
              <a:t>11</a:t>
            </a:r>
            <a:r>
              <a:rPr lang="zh-CN" altLang="en-US">
                <a:sym typeface="Symbol" pitchFamily="18" charset="2"/>
              </a:rPr>
              <a:t>年</a:t>
            </a:r>
          </a:p>
          <a:p>
            <a:pPr lvl="2"/>
            <a:endParaRPr lang="en-US" altLang="zh-CN">
              <a:sym typeface="Symbol" pitchFamily="18" charset="2"/>
            </a:endParaRPr>
          </a:p>
        </p:txBody>
      </p:sp>
      <p:pic>
        <p:nvPicPr>
          <p:cNvPr id="13209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9613" y="1828800"/>
            <a:ext cx="2798762" cy="4175125"/>
          </a:xfrm>
          <a:prstGeom prst="rect">
            <a:avLst/>
          </a:prstGeom>
          <a:noFill/>
          <a:extLst>
            <a:ext uri="{909E8E84-426E-40DD-AFC4-6F175D3DCCD1}">
              <a14:hiddenFill xmlns:a14="http://schemas.microsoft.com/office/drawing/2010/main">
                <a:solidFill>
                  <a:srgbClr val="FFFFFF"/>
                </a:solidFill>
              </a14:hiddenFill>
            </a:ext>
          </a:extLst>
        </p:spPr>
      </p:pic>
      <p:sp>
        <p:nvSpPr>
          <p:cNvPr id="1320965" name="Text Box 5"/>
          <p:cNvSpPr txBox="1">
            <a:spLocks noChangeArrowheads="1"/>
          </p:cNvSpPr>
          <p:nvPr/>
        </p:nvSpPr>
        <p:spPr bwMode="auto">
          <a:xfrm>
            <a:off x="6343650" y="5905500"/>
            <a:ext cx="97155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28800" rIns="54000" bIns="28800">
            <a:spAutoFit/>
          </a:bodyPr>
          <a:lstStyle/>
          <a:p>
            <a:pPr algn="l">
              <a:spcBef>
                <a:spcPct val="20000"/>
              </a:spcBef>
            </a:pPr>
            <a:endParaRPr lang="zh-CN" altLang="zh-CN" sz="2400" b="0" i="1"/>
          </a:p>
        </p:txBody>
      </p:sp>
      <p:sp>
        <p:nvSpPr>
          <p:cNvPr id="1320966" name="Text Box 6"/>
          <p:cNvSpPr txBox="1">
            <a:spLocks noChangeArrowheads="1"/>
          </p:cNvSpPr>
          <p:nvPr/>
        </p:nvSpPr>
        <p:spPr bwMode="auto">
          <a:xfrm>
            <a:off x="5791200" y="6096000"/>
            <a:ext cx="2743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1700</a:t>
            </a:r>
            <a:r>
              <a:rPr lang="zh-CN" altLang="en-US"/>
              <a:t>年 </a:t>
            </a:r>
            <a:r>
              <a:rPr lang="en-US" altLang="zh-CN"/>
              <a:t>– 1995</a:t>
            </a:r>
            <a:r>
              <a:rPr lang="zh-CN" altLang="en-US"/>
              <a:t>年太阳黑子数</a:t>
            </a:r>
          </a:p>
        </p:txBody>
      </p:sp>
    </p:spTree>
    <p:extLst>
      <p:ext uri="{BB962C8B-B14F-4D97-AF65-F5344CB8AC3E}">
        <p14:creationId xmlns:p14="http://schemas.microsoft.com/office/powerpoint/2010/main" val="2585577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986" name="Rectangle 2"/>
          <p:cNvSpPr>
            <a:spLocks noGrp="1" noChangeArrowheads="1"/>
          </p:cNvSpPr>
          <p:nvPr>
            <p:ph type="title"/>
          </p:nvPr>
        </p:nvSpPr>
        <p:spPr/>
        <p:txBody>
          <a:bodyPr/>
          <a:lstStyle/>
          <a:p>
            <a:r>
              <a:rPr lang="zh-CN" altLang="en-US"/>
              <a:t>电子含量与地理位置的关系</a:t>
            </a:r>
          </a:p>
        </p:txBody>
      </p:sp>
      <p:pic>
        <p:nvPicPr>
          <p:cNvPr id="13219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782763"/>
            <a:ext cx="5486400" cy="4389437"/>
          </a:xfrm>
          <a:prstGeom prst="rect">
            <a:avLst/>
          </a:prstGeom>
          <a:noFill/>
          <a:extLst>
            <a:ext uri="{909E8E84-426E-40DD-AFC4-6F175D3DCCD1}">
              <a14:hiddenFill xmlns:a14="http://schemas.microsoft.com/office/drawing/2010/main">
                <a:solidFill>
                  <a:srgbClr val="FFFFFF"/>
                </a:solidFill>
              </a14:hiddenFill>
            </a:ext>
          </a:extLst>
        </p:spPr>
      </p:pic>
      <p:sp>
        <p:nvSpPr>
          <p:cNvPr id="1321988" name="Text Box 4"/>
          <p:cNvSpPr txBox="1">
            <a:spLocks noChangeArrowheads="1"/>
          </p:cNvSpPr>
          <p:nvPr/>
        </p:nvSpPr>
        <p:spPr bwMode="auto">
          <a:xfrm>
            <a:off x="2362200" y="6216650"/>
            <a:ext cx="434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t>2002.5.15 1:00 – 23:00 2</a:t>
            </a:r>
            <a:r>
              <a:rPr lang="zh-CN" altLang="en-US"/>
              <a:t>小时间隔全球</a:t>
            </a:r>
            <a:r>
              <a:rPr lang="en-US" altLang="zh-CN"/>
              <a:t>TEC</a:t>
            </a:r>
            <a:r>
              <a:rPr lang="zh-CN" altLang="en-US"/>
              <a:t>分布</a:t>
            </a:r>
          </a:p>
        </p:txBody>
      </p:sp>
    </p:spTree>
    <p:extLst>
      <p:ext uri="{BB962C8B-B14F-4D97-AF65-F5344CB8AC3E}">
        <p14:creationId xmlns:p14="http://schemas.microsoft.com/office/powerpoint/2010/main" val="3471670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010" name="Rectangle 2"/>
          <p:cNvSpPr>
            <a:spLocks noGrp="1" noChangeArrowheads="1"/>
          </p:cNvSpPr>
          <p:nvPr>
            <p:ph type="title"/>
          </p:nvPr>
        </p:nvSpPr>
        <p:spPr/>
        <p:txBody>
          <a:bodyPr/>
          <a:lstStyle/>
          <a:p>
            <a:r>
              <a:rPr lang="zh-CN" altLang="en-US">
                <a:sym typeface="Symbol" pitchFamily="18" charset="2"/>
              </a:rPr>
              <a:t>常用电离层延迟改正方法分类</a:t>
            </a:r>
          </a:p>
        </p:txBody>
      </p:sp>
      <p:sp>
        <p:nvSpPr>
          <p:cNvPr id="1323011" name="Rectangle 3"/>
          <p:cNvSpPr>
            <a:spLocks noGrp="1" noChangeArrowheads="1"/>
          </p:cNvSpPr>
          <p:nvPr>
            <p:ph type="body" idx="1"/>
          </p:nvPr>
        </p:nvSpPr>
        <p:spPr/>
        <p:txBody>
          <a:bodyPr>
            <a:normAutofit fontScale="70000" lnSpcReduction="20000"/>
          </a:bodyPr>
          <a:lstStyle/>
          <a:p>
            <a:r>
              <a:rPr lang="zh-CN" altLang="en-US" sz="2800" dirty="0">
                <a:sym typeface="Symbol" pitchFamily="18" charset="2"/>
              </a:rPr>
              <a:t>经验模型改正</a:t>
            </a:r>
          </a:p>
          <a:p>
            <a:pPr lvl="1"/>
            <a:r>
              <a:rPr lang="zh-CN" altLang="en-US" sz="2400" dirty="0">
                <a:sym typeface="Symbol" pitchFamily="18" charset="2"/>
              </a:rPr>
              <a:t>方法：根据以往观测结果所建立的模型</a:t>
            </a:r>
          </a:p>
          <a:p>
            <a:pPr lvl="1"/>
            <a:r>
              <a:rPr lang="zh-CN" altLang="en-US" sz="2400" dirty="0">
                <a:sym typeface="Symbol" pitchFamily="18" charset="2"/>
              </a:rPr>
              <a:t>改正效果：差</a:t>
            </a:r>
          </a:p>
          <a:p>
            <a:r>
              <a:rPr lang="zh-CN" altLang="en-US" sz="2800" dirty="0">
                <a:sym typeface="Symbol" pitchFamily="18" charset="2"/>
              </a:rPr>
              <a:t>双频改正</a:t>
            </a:r>
          </a:p>
          <a:p>
            <a:pPr lvl="1"/>
            <a:r>
              <a:rPr lang="zh-CN" altLang="en-US" sz="2400" dirty="0">
                <a:sym typeface="Symbol" pitchFamily="18" charset="2"/>
              </a:rPr>
              <a:t>方法：利用双频观测值直接计算出延迟改正或组成无电离层延迟的组合观测量</a:t>
            </a:r>
          </a:p>
          <a:p>
            <a:pPr lvl="1"/>
            <a:r>
              <a:rPr lang="zh-CN" altLang="en-US" sz="2400" dirty="0">
                <a:sym typeface="Symbol" pitchFamily="18" charset="2"/>
              </a:rPr>
              <a:t>效果：改正效果最好</a:t>
            </a:r>
          </a:p>
          <a:p>
            <a:r>
              <a:rPr lang="zh-CN" altLang="en-US" sz="2800" dirty="0">
                <a:sym typeface="Symbol" pitchFamily="18" charset="2"/>
              </a:rPr>
              <a:t>实测模型改正</a:t>
            </a:r>
          </a:p>
          <a:p>
            <a:pPr lvl="1"/>
            <a:r>
              <a:rPr lang="zh-CN" altLang="en-US" sz="2400" dirty="0">
                <a:sym typeface="Symbol" pitchFamily="18" charset="2"/>
              </a:rPr>
              <a:t>方法：利用实际观测所得到的离散的电离层延迟（或电子含量），建立模型（如内插）</a:t>
            </a:r>
          </a:p>
          <a:p>
            <a:pPr lvl="1"/>
            <a:r>
              <a:rPr lang="zh-CN" altLang="en-US" sz="2400" dirty="0">
                <a:sym typeface="Symbol" pitchFamily="18" charset="2"/>
              </a:rPr>
              <a:t>效果：改正效果较好</a:t>
            </a:r>
          </a:p>
        </p:txBody>
      </p:sp>
    </p:spTree>
    <p:extLst>
      <p:ext uri="{BB962C8B-B14F-4D97-AF65-F5344CB8AC3E}">
        <p14:creationId xmlns:p14="http://schemas.microsoft.com/office/powerpoint/2010/main" val="815458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ChangeArrowheads="1"/>
          </p:cNvSpPr>
          <p:nvPr>
            <p:ph type="title"/>
          </p:nvPr>
        </p:nvSpPr>
        <p:spPr/>
        <p:txBody>
          <a:bodyPr/>
          <a:lstStyle/>
          <a:p>
            <a:r>
              <a:rPr lang="zh-CN" altLang="en-US" dirty="0" smtClean="0">
                <a:sym typeface="Symbol" pitchFamily="18" charset="2"/>
              </a:rPr>
              <a:t>（</a:t>
            </a:r>
            <a:r>
              <a:rPr lang="en-US" altLang="zh-CN" dirty="0" smtClean="0">
                <a:sym typeface="Symbol" pitchFamily="18" charset="2"/>
              </a:rPr>
              <a:t>1</a:t>
            </a:r>
            <a:r>
              <a:rPr lang="zh-CN" altLang="en-US" dirty="0" smtClean="0">
                <a:sym typeface="Symbol" pitchFamily="18" charset="2"/>
              </a:rPr>
              <a:t>）典型的经验改正模型</a:t>
            </a:r>
            <a:endParaRPr lang="zh-CN" altLang="en-US" dirty="0"/>
          </a:p>
        </p:txBody>
      </p:sp>
      <p:sp>
        <p:nvSpPr>
          <p:cNvPr id="1324035" name="Rectangle 3"/>
          <p:cNvSpPr>
            <a:spLocks noGrp="1" noChangeArrowheads="1"/>
          </p:cNvSpPr>
          <p:nvPr>
            <p:ph type="body" idx="1"/>
          </p:nvPr>
        </p:nvSpPr>
        <p:spPr/>
        <p:txBody>
          <a:bodyPr>
            <a:normAutofit/>
          </a:bodyPr>
          <a:lstStyle/>
          <a:p>
            <a:pPr>
              <a:lnSpc>
                <a:spcPct val="160000"/>
              </a:lnSpc>
            </a:pPr>
            <a:r>
              <a:rPr lang="en-US" altLang="zh-CN" sz="2800" dirty="0">
                <a:sym typeface="Symbol" pitchFamily="18" charset="2"/>
              </a:rPr>
              <a:t>Bent</a:t>
            </a:r>
            <a:r>
              <a:rPr lang="zh-CN" altLang="en-US" sz="2800" dirty="0">
                <a:sym typeface="Symbol" pitchFamily="18" charset="2"/>
              </a:rPr>
              <a:t>模型</a:t>
            </a:r>
          </a:p>
          <a:p>
            <a:pPr>
              <a:lnSpc>
                <a:spcPct val="160000"/>
              </a:lnSpc>
            </a:pPr>
            <a:r>
              <a:rPr lang="zh-CN" altLang="en-US" sz="2800" dirty="0" smtClean="0">
                <a:sym typeface="Symbol" pitchFamily="18" charset="2"/>
              </a:rPr>
              <a:t>国际参考电离层</a:t>
            </a:r>
            <a:r>
              <a:rPr lang="zh-CN" altLang="en-US" sz="2800" dirty="0">
                <a:sym typeface="Symbol" pitchFamily="18" charset="2"/>
              </a:rPr>
              <a:t>模型（</a:t>
            </a:r>
            <a:r>
              <a:rPr lang="en-US" altLang="zh-CN" sz="2800" dirty="0">
                <a:sym typeface="Symbol" pitchFamily="18" charset="2"/>
              </a:rPr>
              <a:t>IRI </a:t>
            </a:r>
            <a:r>
              <a:rPr lang="zh-CN" altLang="en-US" sz="2800" dirty="0" smtClean="0">
                <a:sym typeface="Symbol" pitchFamily="18" charset="2"/>
              </a:rPr>
              <a:t>）</a:t>
            </a:r>
            <a:endParaRPr lang="en-US" altLang="zh-CN" sz="2800" dirty="0" smtClean="0">
              <a:sym typeface="Symbol" pitchFamily="18" charset="2"/>
            </a:endParaRPr>
          </a:p>
          <a:p>
            <a:pPr>
              <a:lnSpc>
                <a:spcPct val="160000"/>
              </a:lnSpc>
            </a:pPr>
            <a:r>
              <a:rPr lang="en-US" altLang="zh-CN" sz="2800" dirty="0" err="1">
                <a:sym typeface="Symbol" pitchFamily="18" charset="2"/>
              </a:rPr>
              <a:t>Klobuchar</a:t>
            </a:r>
            <a:r>
              <a:rPr lang="zh-CN" altLang="en-US" sz="2800" dirty="0" smtClean="0">
                <a:sym typeface="Symbol" pitchFamily="18" charset="2"/>
              </a:rPr>
              <a:t>模型</a:t>
            </a:r>
            <a:endParaRPr lang="en-US" altLang="zh-CN" sz="2800" dirty="0" smtClean="0">
              <a:sym typeface="Symbol" pitchFamily="18" charset="2"/>
            </a:endParaRPr>
          </a:p>
          <a:p>
            <a:pPr lvl="1"/>
            <a:r>
              <a:rPr lang="zh-CN" altLang="en-US" sz="2400" dirty="0">
                <a:sym typeface="Symbol" pitchFamily="18" charset="2"/>
              </a:rPr>
              <a:t>广泛地用于</a:t>
            </a:r>
            <a:r>
              <a:rPr lang="en-US" altLang="zh-CN" sz="2400" dirty="0">
                <a:sym typeface="Symbol" pitchFamily="18" charset="2"/>
              </a:rPr>
              <a:t>GPS</a:t>
            </a:r>
            <a:r>
              <a:rPr lang="zh-CN" altLang="en-US" sz="2400" dirty="0">
                <a:sym typeface="Symbol" pitchFamily="18" charset="2"/>
              </a:rPr>
              <a:t>导航定位中</a:t>
            </a:r>
          </a:p>
          <a:p>
            <a:pPr lvl="1"/>
            <a:r>
              <a:rPr lang="en-US" altLang="zh-CN" sz="2400" dirty="0">
                <a:sym typeface="Symbol" pitchFamily="18" charset="2"/>
              </a:rPr>
              <a:t>GPS</a:t>
            </a:r>
            <a:r>
              <a:rPr lang="zh-CN" altLang="en-US" sz="2400" dirty="0">
                <a:sym typeface="Symbol" pitchFamily="18" charset="2"/>
              </a:rPr>
              <a:t>卫星的导航电文中</a:t>
            </a:r>
            <a:r>
              <a:rPr lang="zh-CN" altLang="en-US" sz="2400" dirty="0" smtClean="0">
                <a:sym typeface="Symbol" pitchFamily="18" charset="2"/>
              </a:rPr>
              <a:t>播发根据模型建立的校正参数</a:t>
            </a:r>
            <a:r>
              <a:rPr lang="zh-CN" altLang="en-US" sz="2400" dirty="0">
                <a:sym typeface="Symbol" pitchFamily="18" charset="2"/>
              </a:rPr>
              <a:t>供用户</a:t>
            </a:r>
            <a:r>
              <a:rPr lang="zh-CN" altLang="en-US" sz="2400" dirty="0" smtClean="0">
                <a:sym typeface="Symbol" pitchFamily="18" charset="2"/>
              </a:rPr>
              <a:t>使用</a:t>
            </a:r>
            <a:endParaRPr lang="zh-CN" altLang="en-US" sz="2400" dirty="0">
              <a:sym typeface="Symbol" pitchFamily="18" charset="2"/>
            </a:endParaRPr>
          </a:p>
          <a:p>
            <a:pPr>
              <a:lnSpc>
                <a:spcPct val="160000"/>
              </a:lnSpc>
            </a:pPr>
            <a:endParaRPr lang="en-US" altLang="zh-CN" sz="2800" dirty="0" smtClean="0">
              <a:sym typeface="Symbol" pitchFamily="18" charset="2"/>
            </a:endParaRPr>
          </a:p>
          <a:p>
            <a:pPr>
              <a:lnSpc>
                <a:spcPct val="160000"/>
              </a:lnSpc>
            </a:pPr>
            <a:endParaRPr lang="zh-CN" altLang="en-US" sz="2800" dirty="0">
              <a:sym typeface="Symbol" pitchFamily="18" charset="2"/>
            </a:endParaRPr>
          </a:p>
        </p:txBody>
      </p:sp>
    </p:spTree>
    <p:extLst>
      <p:ext uri="{BB962C8B-B14F-4D97-AF65-F5344CB8AC3E}">
        <p14:creationId xmlns:p14="http://schemas.microsoft.com/office/powerpoint/2010/main" val="714981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9154" name="Rectangle 2"/>
          <p:cNvSpPr>
            <a:spLocks noGrp="1" noChangeArrowheads="1"/>
          </p:cNvSpPr>
          <p:nvPr>
            <p:ph type="title"/>
          </p:nvPr>
        </p:nvSpPr>
        <p:spPr>
          <a:xfrm>
            <a:off x="381000" y="332656"/>
            <a:ext cx="8382000" cy="457200"/>
          </a:xfrm>
        </p:spPr>
        <p:txBody>
          <a:bodyPr>
            <a:normAutofit fontScale="90000"/>
          </a:bodyPr>
          <a:lstStyle/>
          <a:p>
            <a:r>
              <a:rPr lang="zh-CN" altLang="en-US" dirty="0" smtClean="0"/>
              <a:t>（</a:t>
            </a:r>
            <a:r>
              <a:rPr lang="en-US" altLang="zh-CN" dirty="0" smtClean="0"/>
              <a:t>2</a:t>
            </a:r>
            <a:r>
              <a:rPr lang="zh-CN" altLang="en-US" dirty="0" smtClean="0"/>
              <a:t>）电离层</a:t>
            </a:r>
            <a:r>
              <a:rPr lang="zh-CN" altLang="en-US" dirty="0"/>
              <a:t>延迟的双频改正</a:t>
            </a:r>
          </a:p>
        </p:txBody>
      </p:sp>
      <p:graphicFrame>
        <p:nvGraphicFramePr>
          <p:cNvPr id="1329155" name="Object 3"/>
          <p:cNvGraphicFramePr>
            <a:graphicFrameLocks noChangeAspect="1"/>
          </p:cNvGraphicFramePr>
          <p:nvPr>
            <p:extLst>
              <p:ext uri="{D42A27DB-BD31-4B8C-83A1-F6EECF244321}">
                <p14:modId xmlns:p14="http://schemas.microsoft.com/office/powerpoint/2010/main" val="889997112"/>
              </p:ext>
            </p:extLst>
          </p:nvPr>
        </p:nvGraphicFramePr>
        <p:xfrm>
          <a:off x="611560" y="1111506"/>
          <a:ext cx="7897688" cy="5507124"/>
        </p:xfrm>
        <a:graphic>
          <a:graphicData uri="http://schemas.openxmlformats.org/presentationml/2006/ole">
            <mc:AlternateContent xmlns:mc="http://schemas.openxmlformats.org/markup-compatibility/2006">
              <mc:Choice xmlns:v="urn:schemas-microsoft-com:vml" Requires="v">
                <p:oleObj spid="_x0000_s50289" name="Equation" r:id="rId3" imgW="5587920" imgH="3886200" progId="Equation.3">
                  <p:embed/>
                </p:oleObj>
              </mc:Choice>
              <mc:Fallback>
                <p:oleObj name="Equation" r:id="rId3" imgW="5587920" imgH="3886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111506"/>
                        <a:ext cx="7897688" cy="550712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341245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常用微波波段的命名</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300385732"/>
              </p:ext>
            </p:extLst>
          </p:nvPr>
        </p:nvGraphicFramePr>
        <p:xfrm>
          <a:off x="539553" y="1484784"/>
          <a:ext cx="7920879" cy="4615592"/>
        </p:xfrm>
        <a:graphic>
          <a:graphicData uri="http://schemas.openxmlformats.org/drawingml/2006/table">
            <a:tbl>
              <a:tblPr/>
              <a:tblGrid>
                <a:gridCol w="1143898"/>
                <a:gridCol w="1143898"/>
                <a:gridCol w="1816659"/>
                <a:gridCol w="864096"/>
                <a:gridCol w="1368152"/>
                <a:gridCol w="1584176"/>
              </a:tblGrid>
              <a:tr h="244647">
                <a:tc>
                  <a:txBody>
                    <a:bodyPr/>
                    <a:lstStyle/>
                    <a:p>
                      <a:r>
                        <a:rPr lang="zh-CN" altLang="en-US" sz="1400" dirty="0">
                          <a:latin typeface="微软雅黑" panose="020B0503020204020204" pitchFamily="34" charset="-122"/>
                          <a:ea typeface="微软雅黑" panose="020B0503020204020204" pitchFamily="34" charset="-122"/>
                        </a:rPr>
                        <a:t>波段名称</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zh-CN" altLang="en-US" sz="1400">
                          <a:latin typeface="微软雅黑" panose="020B0503020204020204" pitchFamily="34" charset="-122"/>
                          <a:ea typeface="微软雅黑" panose="020B0503020204020204" pitchFamily="34" charset="-122"/>
                        </a:rPr>
                        <a:t>频率范围</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zh-CN" altLang="en-US" sz="1400">
                          <a:latin typeface="微软雅黑" panose="020B0503020204020204" pitchFamily="34" charset="-122"/>
                          <a:ea typeface="微软雅黑" panose="020B0503020204020204" pitchFamily="34" charset="-122"/>
                        </a:rPr>
                        <a:t>波长范围</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zh-CN" altLang="en-US" sz="1400">
                          <a:latin typeface="微软雅黑" panose="020B0503020204020204" pitchFamily="34" charset="-122"/>
                          <a:ea typeface="微软雅黑" panose="020B0503020204020204" pitchFamily="34" charset="-122"/>
                        </a:rPr>
                        <a:t>波段名称</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zh-CN" altLang="en-US" sz="1400" dirty="0">
                          <a:latin typeface="微软雅黑" panose="020B0503020204020204" pitchFamily="34" charset="-122"/>
                          <a:ea typeface="微软雅黑" panose="020B0503020204020204" pitchFamily="34" charset="-122"/>
                        </a:rPr>
                        <a:t>频率范围</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zh-CN" altLang="en-US" sz="1400">
                          <a:latin typeface="微软雅黑" panose="020B0503020204020204" pitchFamily="34" charset="-122"/>
                          <a:ea typeface="微软雅黑" panose="020B0503020204020204" pitchFamily="34" charset="-122"/>
                        </a:rPr>
                        <a:t>波长范围</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28132">
                <a:tc>
                  <a:txBody>
                    <a:bodyPr/>
                    <a:lstStyle/>
                    <a:p>
                      <a:r>
                        <a:rPr lang="en-US" sz="1400" b="1" dirty="0">
                          <a:solidFill>
                            <a:srgbClr val="0000CC"/>
                          </a:solidFill>
                          <a:latin typeface="微软雅黑" panose="020B0503020204020204" pitchFamily="34" charset="-122"/>
                          <a:ea typeface="微软雅黑" panose="020B0503020204020204" pitchFamily="34" charset="-122"/>
                        </a:rPr>
                        <a:t>L</a:t>
                      </a:r>
                      <a:r>
                        <a:rPr lang="zh-CN" altLang="en-US" sz="1400" b="1" dirty="0">
                          <a:solidFill>
                            <a:srgbClr val="0000CC"/>
                          </a:solidFill>
                          <a:latin typeface="微软雅黑" panose="020B0503020204020204" pitchFamily="34" charset="-122"/>
                          <a:ea typeface="微软雅黑" panose="020B0503020204020204" pitchFamily="34" charset="-122"/>
                        </a:rPr>
                        <a:t>波段</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1" dirty="0">
                          <a:solidFill>
                            <a:srgbClr val="0000CC"/>
                          </a:solidFill>
                          <a:latin typeface="微软雅黑" panose="020B0503020204020204" pitchFamily="34" charset="-122"/>
                          <a:ea typeface="微软雅黑" panose="020B0503020204020204" pitchFamily="34" charset="-122"/>
                        </a:rPr>
                        <a:t>1 - 2 GHz</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b="1" dirty="0" smtClean="0">
                          <a:solidFill>
                            <a:srgbClr val="0000CC"/>
                          </a:solidFill>
                          <a:latin typeface="微软雅黑" panose="020B0503020204020204" pitchFamily="34" charset="-122"/>
                          <a:ea typeface="微软雅黑" panose="020B0503020204020204" pitchFamily="34" charset="-122"/>
                        </a:rPr>
                        <a:t>300 </a:t>
                      </a:r>
                      <a:r>
                        <a:rPr lang="en-US" sz="1400" b="1" dirty="0">
                          <a:solidFill>
                            <a:srgbClr val="0000CC"/>
                          </a:solidFill>
                          <a:latin typeface="微软雅黑" panose="020B0503020204020204" pitchFamily="34" charset="-122"/>
                          <a:ea typeface="微软雅黑" panose="020B0503020204020204" pitchFamily="34" charset="-122"/>
                        </a:rPr>
                        <a:t>- </a:t>
                      </a:r>
                      <a:r>
                        <a:rPr lang="en-US" sz="1400" b="1" dirty="0" smtClean="0">
                          <a:solidFill>
                            <a:srgbClr val="0000CC"/>
                          </a:solidFill>
                          <a:latin typeface="微软雅黑" panose="020B0503020204020204" pitchFamily="34" charset="-122"/>
                          <a:ea typeface="微软雅黑" panose="020B0503020204020204" pitchFamily="34" charset="-122"/>
                        </a:rPr>
                        <a:t>150</a:t>
                      </a:r>
                      <a:r>
                        <a:rPr lang="en-US" sz="1400" b="1" dirty="0">
                          <a:solidFill>
                            <a:srgbClr val="0000CC"/>
                          </a:solidFill>
                          <a:latin typeface="微软雅黑" panose="020B0503020204020204" pitchFamily="34" charset="-122"/>
                          <a:ea typeface="微软雅黑" panose="020B0503020204020204" pitchFamily="34" charset="-122"/>
                        </a:rPr>
                        <a:t> mm</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rowSpan="6" gridSpan="3">
                  <a:txBody>
                    <a:bodyPr/>
                    <a:lstStyle/>
                    <a:p>
                      <a:endParaRPr lang="zh-CN" altLang="en-US" sz="1400" dirty="0">
                        <a:latin typeface="微软雅黑" panose="020B0503020204020204" pitchFamily="34" charset="-122"/>
                        <a:ea typeface="微软雅黑" panose="020B0503020204020204" pitchFamily="34" charset="-122"/>
                      </a:endParaRP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rowSpan="6" hMerge="1">
                  <a:txBody>
                    <a:bodyPr/>
                    <a:lstStyle/>
                    <a:p>
                      <a:endParaRPr lang="zh-CN" altLang="en-US" sz="1400">
                        <a:latin typeface="微软雅黑" panose="020B0503020204020204" pitchFamily="34" charset="-122"/>
                        <a:ea typeface="微软雅黑" panose="020B0503020204020204" pitchFamily="34" charset="-122"/>
                      </a:endParaRP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rowSpan="6" hMerge="1">
                  <a:txBody>
                    <a:bodyPr/>
                    <a:lstStyle/>
                    <a:p>
                      <a:endParaRPr lang="zh-CN" altLang="en-US" sz="1400" dirty="0">
                        <a:latin typeface="微软雅黑" panose="020B0503020204020204" pitchFamily="34" charset="-122"/>
                        <a:ea typeface="微软雅黑" panose="020B0503020204020204" pitchFamily="34" charset="-122"/>
                      </a:endParaRP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28132">
                <a:tc>
                  <a:txBody>
                    <a:bodyPr/>
                    <a:lstStyle/>
                    <a:p>
                      <a:r>
                        <a:rPr lang="en-US" sz="1400" dirty="0">
                          <a:solidFill>
                            <a:schemeClr val="tx2"/>
                          </a:solidFill>
                          <a:latin typeface="微软雅黑" panose="020B0503020204020204" pitchFamily="34" charset="-122"/>
                          <a:ea typeface="微软雅黑" panose="020B0503020204020204" pitchFamily="34" charset="-122"/>
                        </a:rPr>
                        <a:t>S</a:t>
                      </a:r>
                      <a:r>
                        <a:rPr lang="zh-CN" altLang="en-US" sz="1400" dirty="0">
                          <a:solidFill>
                            <a:schemeClr val="tx2"/>
                          </a:solidFill>
                          <a:latin typeface="微软雅黑" panose="020B0503020204020204" pitchFamily="34" charset="-122"/>
                          <a:ea typeface="微软雅黑" panose="020B0503020204020204" pitchFamily="34" charset="-122"/>
                        </a:rPr>
                        <a:t>波段</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solidFill>
                            <a:schemeClr val="tx2"/>
                          </a:solidFill>
                          <a:latin typeface="微软雅黑" panose="020B0503020204020204" pitchFamily="34" charset="-122"/>
                          <a:ea typeface="微软雅黑" panose="020B0503020204020204" pitchFamily="34" charset="-122"/>
                        </a:rPr>
                        <a:t>2 - 4 GHz</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solidFill>
                            <a:schemeClr val="tx2"/>
                          </a:solidFill>
                          <a:latin typeface="微软雅黑" panose="020B0503020204020204" pitchFamily="34" charset="-122"/>
                          <a:ea typeface="微软雅黑" panose="020B0503020204020204" pitchFamily="34" charset="-122"/>
                        </a:rPr>
                        <a:t>150.00 - 75.00 mm</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3" vMerge="1">
                  <a:txBody>
                    <a:bodyPr/>
                    <a:lstStyle/>
                    <a:p>
                      <a:endParaRPr lang="zh-CN" altLang="en-US" sz="1400" dirty="0">
                        <a:latin typeface="微软雅黑" panose="020B0503020204020204" pitchFamily="34" charset="-122"/>
                        <a:ea typeface="微软雅黑" panose="020B0503020204020204" pitchFamily="34" charset="-122"/>
                      </a:endParaRP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vMerge="1">
                  <a:txBody>
                    <a:bodyPr/>
                    <a:lstStyle/>
                    <a:p>
                      <a:endParaRPr lang="zh-CN" altLang="en-US" sz="1400">
                        <a:latin typeface="微软雅黑" panose="020B0503020204020204" pitchFamily="34" charset="-122"/>
                        <a:ea typeface="微软雅黑" panose="020B0503020204020204" pitchFamily="34" charset="-122"/>
                      </a:endParaRP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vMerge="1">
                  <a:txBody>
                    <a:bodyPr/>
                    <a:lstStyle/>
                    <a:p>
                      <a:endParaRPr lang="zh-CN" altLang="en-US" sz="1400" dirty="0">
                        <a:latin typeface="微软雅黑" panose="020B0503020204020204" pitchFamily="34" charset="-122"/>
                        <a:ea typeface="微软雅黑" panose="020B0503020204020204" pitchFamily="34" charset="-122"/>
                      </a:endParaRP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28132">
                <a:tc>
                  <a:txBody>
                    <a:bodyPr/>
                    <a:lstStyle/>
                    <a:p>
                      <a:r>
                        <a:rPr lang="en-US" sz="1400" dirty="0">
                          <a:solidFill>
                            <a:schemeClr val="tx2"/>
                          </a:solidFill>
                          <a:latin typeface="微软雅黑" panose="020B0503020204020204" pitchFamily="34" charset="-122"/>
                          <a:ea typeface="微软雅黑" panose="020B0503020204020204" pitchFamily="34" charset="-122"/>
                        </a:rPr>
                        <a:t>C</a:t>
                      </a:r>
                      <a:r>
                        <a:rPr lang="zh-CN" altLang="en-US" sz="1400" dirty="0">
                          <a:solidFill>
                            <a:schemeClr val="tx2"/>
                          </a:solidFill>
                          <a:latin typeface="微软雅黑" panose="020B0503020204020204" pitchFamily="34" charset="-122"/>
                          <a:ea typeface="微软雅黑" panose="020B0503020204020204" pitchFamily="34" charset="-122"/>
                        </a:rPr>
                        <a:t>波段</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solidFill>
                            <a:schemeClr val="tx2"/>
                          </a:solidFill>
                          <a:latin typeface="微软雅黑" panose="020B0503020204020204" pitchFamily="34" charset="-122"/>
                          <a:ea typeface="微软雅黑" panose="020B0503020204020204" pitchFamily="34" charset="-122"/>
                        </a:rPr>
                        <a:t>4 - 8 GHz</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solidFill>
                            <a:schemeClr val="tx2"/>
                          </a:solidFill>
                          <a:latin typeface="微软雅黑" panose="020B0503020204020204" pitchFamily="34" charset="-122"/>
                          <a:ea typeface="微软雅黑" panose="020B0503020204020204" pitchFamily="34" charset="-122"/>
                        </a:rPr>
                        <a:t>75.00 - 37.50 mm</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3" vMerge="1">
                  <a:txBody>
                    <a:bodyPr/>
                    <a:lstStyle/>
                    <a:p>
                      <a:endParaRPr lang="zh-CN" altLang="en-US" sz="1400">
                        <a:latin typeface="微软雅黑" panose="020B0503020204020204" pitchFamily="34" charset="-122"/>
                        <a:ea typeface="微软雅黑" panose="020B0503020204020204" pitchFamily="34" charset="-122"/>
                      </a:endParaRP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vMerge="1">
                  <a:txBody>
                    <a:bodyPr/>
                    <a:lstStyle/>
                    <a:p>
                      <a:endParaRPr lang="zh-CN" altLang="en-US" sz="1400">
                        <a:latin typeface="微软雅黑" panose="020B0503020204020204" pitchFamily="34" charset="-122"/>
                        <a:ea typeface="微软雅黑" panose="020B0503020204020204" pitchFamily="34" charset="-122"/>
                      </a:endParaRP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vMerge="1">
                  <a:txBody>
                    <a:bodyPr/>
                    <a:lstStyle/>
                    <a:p>
                      <a:endParaRPr lang="zh-CN" altLang="en-US" sz="1400" dirty="0">
                        <a:latin typeface="微软雅黑" panose="020B0503020204020204" pitchFamily="34" charset="-122"/>
                        <a:ea typeface="微软雅黑" panose="020B0503020204020204" pitchFamily="34" charset="-122"/>
                      </a:endParaRP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28132">
                <a:tc>
                  <a:txBody>
                    <a:bodyPr/>
                    <a:lstStyle/>
                    <a:p>
                      <a:r>
                        <a:rPr lang="en-US" sz="1400" dirty="0">
                          <a:solidFill>
                            <a:schemeClr val="tx2"/>
                          </a:solidFill>
                          <a:latin typeface="微软雅黑" panose="020B0503020204020204" pitchFamily="34" charset="-122"/>
                          <a:ea typeface="微软雅黑" panose="020B0503020204020204" pitchFamily="34" charset="-122"/>
                        </a:rPr>
                        <a:t>X</a:t>
                      </a:r>
                      <a:r>
                        <a:rPr lang="zh-CN" altLang="en-US" sz="1400" dirty="0">
                          <a:solidFill>
                            <a:schemeClr val="tx2"/>
                          </a:solidFill>
                          <a:latin typeface="微软雅黑" panose="020B0503020204020204" pitchFamily="34" charset="-122"/>
                          <a:ea typeface="微软雅黑" panose="020B0503020204020204" pitchFamily="34" charset="-122"/>
                        </a:rPr>
                        <a:t>波段</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solidFill>
                            <a:schemeClr val="tx2"/>
                          </a:solidFill>
                          <a:latin typeface="微软雅黑" panose="020B0503020204020204" pitchFamily="34" charset="-122"/>
                          <a:ea typeface="微软雅黑" panose="020B0503020204020204" pitchFamily="34" charset="-122"/>
                        </a:rPr>
                        <a:t>8 - 12 GHz</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solidFill>
                            <a:schemeClr val="tx2"/>
                          </a:solidFill>
                          <a:latin typeface="微软雅黑" panose="020B0503020204020204" pitchFamily="34" charset="-122"/>
                          <a:ea typeface="微软雅黑" panose="020B0503020204020204" pitchFamily="34" charset="-122"/>
                        </a:rPr>
                        <a:t>37.50 - 25.00 mm</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3" vMerge="1">
                  <a:txBody>
                    <a:bodyPr/>
                    <a:lstStyle/>
                    <a:p>
                      <a:endParaRPr lang="zh-CN" altLang="en-US" sz="1400">
                        <a:latin typeface="微软雅黑" panose="020B0503020204020204" pitchFamily="34" charset="-122"/>
                        <a:ea typeface="微软雅黑" panose="020B0503020204020204" pitchFamily="34" charset="-122"/>
                      </a:endParaRP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vMerge="1">
                  <a:txBody>
                    <a:bodyPr/>
                    <a:lstStyle/>
                    <a:p>
                      <a:endParaRPr lang="zh-CN" altLang="en-US" sz="1400" dirty="0">
                        <a:latin typeface="微软雅黑" panose="020B0503020204020204" pitchFamily="34" charset="-122"/>
                        <a:ea typeface="微软雅黑" panose="020B0503020204020204" pitchFamily="34" charset="-122"/>
                      </a:endParaRP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vMerge="1">
                  <a:txBody>
                    <a:bodyPr/>
                    <a:lstStyle/>
                    <a:p>
                      <a:endParaRPr lang="zh-CN" altLang="en-US" sz="1400" dirty="0">
                        <a:latin typeface="微软雅黑" panose="020B0503020204020204" pitchFamily="34" charset="-122"/>
                        <a:ea typeface="微软雅黑" panose="020B0503020204020204" pitchFamily="34" charset="-122"/>
                      </a:endParaRP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28132">
                <a:tc>
                  <a:txBody>
                    <a:bodyPr/>
                    <a:lstStyle/>
                    <a:p>
                      <a:r>
                        <a:rPr lang="en-US" sz="1400" dirty="0">
                          <a:solidFill>
                            <a:schemeClr val="tx2"/>
                          </a:solidFill>
                          <a:latin typeface="微软雅黑" panose="020B0503020204020204" pitchFamily="34" charset="-122"/>
                          <a:ea typeface="微软雅黑" panose="020B0503020204020204" pitchFamily="34" charset="-122"/>
                        </a:rPr>
                        <a:t>Ku</a:t>
                      </a:r>
                      <a:r>
                        <a:rPr lang="zh-CN" altLang="en-US" sz="1400" dirty="0">
                          <a:solidFill>
                            <a:schemeClr val="tx2"/>
                          </a:solidFill>
                          <a:latin typeface="微软雅黑" panose="020B0503020204020204" pitchFamily="34" charset="-122"/>
                          <a:ea typeface="微软雅黑" panose="020B0503020204020204" pitchFamily="34" charset="-122"/>
                        </a:rPr>
                        <a:t>波段</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solidFill>
                            <a:schemeClr val="tx2"/>
                          </a:solidFill>
                          <a:latin typeface="微软雅黑" panose="020B0503020204020204" pitchFamily="34" charset="-122"/>
                          <a:ea typeface="微软雅黑" panose="020B0503020204020204" pitchFamily="34" charset="-122"/>
                        </a:rPr>
                        <a:t>12 - 18 GHz</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solidFill>
                            <a:schemeClr val="tx2"/>
                          </a:solidFill>
                          <a:latin typeface="微软雅黑" panose="020B0503020204020204" pitchFamily="34" charset="-122"/>
                          <a:ea typeface="微软雅黑" panose="020B0503020204020204" pitchFamily="34" charset="-122"/>
                        </a:rPr>
                        <a:t>25.00 - 16.67 mm</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3" vMerge="1">
                  <a:txBody>
                    <a:bodyPr/>
                    <a:lstStyle/>
                    <a:p>
                      <a:endParaRPr lang="zh-CN" altLang="en-US" sz="1400">
                        <a:latin typeface="微软雅黑" panose="020B0503020204020204" pitchFamily="34" charset="-122"/>
                        <a:ea typeface="微软雅黑" panose="020B0503020204020204" pitchFamily="34" charset="-122"/>
                      </a:endParaRP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vMerge="1">
                  <a:txBody>
                    <a:bodyPr/>
                    <a:lstStyle/>
                    <a:p>
                      <a:endParaRPr lang="zh-CN" altLang="en-US" sz="1400" dirty="0">
                        <a:latin typeface="微软雅黑" panose="020B0503020204020204" pitchFamily="34" charset="-122"/>
                        <a:ea typeface="微软雅黑" panose="020B0503020204020204" pitchFamily="34" charset="-122"/>
                      </a:endParaRP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vMerge="1">
                  <a:txBody>
                    <a:bodyPr/>
                    <a:lstStyle/>
                    <a:p>
                      <a:endParaRPr lang="zh-CN" altLang="en-US" sz="1400" dirty="0">
                        <a:latin typeface="微软雅黑" panose="020B0503020204020204" pitchFamily="34" charset="-122"/>
                        <a:ea typeface="微软雅黑" panose="020B0503020204020204" pitchFamily="34" charset="-122"/>
                      </a:endParaRP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28132">
                <a:tc>
                  <a:txBody>
                    <a:bodyPr/>
                    <a:lstStyle/>
                    <a:p>
                      <a:r>
                        <a:rPr lang="en-US" sz="1400" dirty="0">
                          <a:solidFill>
                            <a:schemeClr val="tx2"/>
                          </a:solidFill>
                          <a:latin typeface="微软雅黑" panose="020B0503020204020204" pitchFamily="34" charset="-122"/>
                          <a:ea typeface="微软雅黑" panose="020B0503020204020204" pitchFamily="34" charset="-122"/>
                        </a:rPr>
                        <a:t>K</a:t>
                      </a:r>
                      <a:r>
                        <a:rPr lang="zh-CN" altLang="en-US" sz="1400" dirty="0">
                          <a:solidFill>
                            <a:schemeClr val="tx2"/>
                          </a:solidFill>
                          <a:latin typeface="微软雅黑" panose="020B0503020204020204" pitchFamily="34" charset="-122"/>
                          <a:ea typeface="微软雅黑" panose="020B0503020204020204" pitchFamily="34" charset="-122"/>
                        </a:rPr>
                        <a:t>波段</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solidFill>
                            <a:schemeClr val="tx2"/>
                          </a:solidFill>
                          <a:latin typeface="微软雅黑" panose="020B0503020204020204" pitchFamily="34" charset="-122"/>
                          <a:ea typeface="微软雅黑" panose="020B0503020204020204" pitchFamily="34" charset="-122"/>
                        </a:rPr>
                        <a:t>18 - 27 GHz</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solidFill>
                            <a:schemeClr val="tx2"/>
                          </a:solidFill>
                          <a:latin typeface="微软雅黑" panose="020B0503020204020204" pitchFamily="34" charset="-122"/>
                          <a:ea typeface="微软雅黑" panose="020B0503020204020204" pitchFamily="34" charset="-122"/>
                        </a:rPr>
                        <a:t>16.67 - 11.11 mm</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3" vMerge="1">
                  <a:txBody>
                    <a:bodyPr/>
                    <a:lstStyle/>
                    <a:p>
                      <a:endParaRPr lang="zh-CN" altLang="en-US" sz="1400">
                        <a:latin typeface="微软雅黑" panose="020B0503020204020204" pitchFamily="34" charset="-122"/>
                        <a:ea typeface="微软雅黑" panose="020B0503020204020204" pitchFamily="34" charset="-122"/>
                      </a:endParaRP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vMerge="1">
                  <a:txBody>
                    <a:bodyPr/>
                    <a:lstStyle/>
                    <a:p>
                      <a:endParaRPr lang="zh-CN" altLang="en-US" sz="1400" dirty="0">
                        <a:latin typeface="微软雅黑" panose="020B0503020204020204" pitchFamily="34" charset="-122"/>
                        <a:ea typeface="微软雅黑" panose="020B0503020204020204" pitchFamily="34" charset="-122"/>
                      </a:endParaRP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vMerge="1">
                  <a:txBody>
                    <a:bodyPr/>
                    <a:lstStyle/>
                    <a:p>
                      <a:endParaRPr lang="zh-CN" altLang="en-US" sz="1400" dirty="0">
                        <a:latin typeface="微软雅黑" panose="020B0503020204020204" pitchFamily="34" charset="-122"/>
                        <a:ea typeface="微软雅黑" panose="020B0503020204020204" pitchFamily="34" charset="-122"/>
                      </a:endParaRP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28132">
                <a:tc>
                  <a:txBody>
                    <a:bodyPr/>
                    <a:lstStyle/>
                    <a:p>
                      <a:r>
                        <a:rPr lang="en-US" sz="1400" dirty="0" err="1">
                          <a:solidFill>
                            <a:schemeClr val="tx2"/>
                          </a:solidFill>
                          <a:latin typeface="微软雅黑" panose="020B0503020204020204" pitchFamily="34" charset="-122"/>
                          <a:ea typeface="微软雅黑" panose="020B0503020204020204" pitchFamily="34" charset="-122"/>
                        </a:rPr>
                        <a:t>Ka</a:t>
                      </a:r>
                      <a:r>
                        <a:rPr lang="zh-CN" altLang="en-US" sz="1400" dirty="0">
                          <a:solidFill>
                            <a:schemeClr val="tx2"/>
                          </a:solidFill>
                          <a:latin typeface="微软雅黑" panose="020B0503020204020204" pitchFamily="34" charset="-122"/>
                          <a:ea typeface="微软雅黑" panose="020B0503020204020204" pitchFamily="34" charset="-122"/>
                        </a:rPr>
                        <a:t>波段</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solidFill>
                            <a:schemeClr val="tx2"/>
                          </a:solidFill>
                          <a:latin typeface="微软雅黑" panose="020B0503020204020204" pitchFamily="34" charset="-122"/>
                          <a:ea typeface="微软雅黑" panose="020B0503020204020204" pitchFamily="34" charset="-122"/>
                        </a:rPr>
                        <a:t>27 - 40 GHz</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solidFill>
                            <a:schemeClr val="tx2"/>
                          </a:solidFill>
                          <a:latin typeface="微软雅黑" panose="020B0503020204020204" pitchFamily="34" charset="-122"/>
                          <a:ea typeface="微软雅黑" panose="020B0503020204020204" pitchFamily="34" charset="-122"/>
                        </a:rPr>
                        <a:t>11.11 - 7.50 mm</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latin typeface="微软雅黑" panose="020B0503020204020204" pitchFamily="34" charset="-122"/>
                          <a:ea typeface="微软雅黑" panose="020B0503020204020204" pitchFamily="34" charset="-122"/>
                        </a:rPr>
                        <a:t>Q</a:t>
                      </a:r>
                      <a:r>
                        <a:rPr lang="zh-CN" altLang="en-US" sz="1400">
                          <a:latin typeface="微软雅黑" panose="020B0503020204020204" pitchFamily="34" charset="-122"/>
                          <a:ea typeface="微软雅黑" panose="020B0503020204020204" pitchFamily="34" charset="-122"/>
                        </a:rPr>
                        <a:t>波段</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latin typeface="微软雅黑" panose="020B0503020204020204" pitchFamily="34" charset="-122"/>
                          <a:ea typeface="微软雅黑" panose="020B0503020204020204" pitchFamily="34" charset="-122"/>
                        </a:rPr>
                        <a:t>30 - 50 GHz</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latin typeface="微软雅黑" panose="020B0503020204020204" pitchFamily="34" charset="-122"/>
                          <a:ea typeface="微软雅黑" panose="020B0503020204020204" pitchFamily="34" charset="-122"/>
                        </a:rPr>
                        <a:t>10.00 - 6.00 mm</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28132">
                <a:tc>
                  <a:txBody>
                    <a:bodyPr/>
                    <a:lstStyle/>
                    <a:p>
                      <a:r>
                        <a:rPr lang="en-US" sz="1400">
                          <a:latin typeface="微软雅黑" panose="020B0503020204020204" pitchFamily="34" charset="-122"/>
                          <a:ea typeface="微软雅黑" panose="020B0503020204020204" pitchFamily="34" charset="-122"/>
                        </a:rPr>
                        <a:t>U</a:t>
                      </a:r>
                      <a:r>
                        <a:rPr lang="zh-CN" altLang="en-US" sz="1400">
                          <a:latin typeface="微软雅黑" panose="020B0503020204020204" pitchFamily="34" charset="-122"/>
                          <a:ea typeface="微软雅黑" panose="020B0503020204020204" pitchFamily="34" charset="-122"/>
                        </a:rPr>
                        <a:t>波段</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latin typeface="微软雅黑" panose="020B0503020204020204" pitchFamily="34" charset="-122"/>
                          <a:ea typeface="微软雅黑" panose="020B0503020204020204" pitchFamily="34" charset="-122"/>
                        </a:rPr>
                        <a:t>40 - 60 GHz</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latin typeface="微软雅黑" panose="020B0503020204020204" pitchFamily="34" charset="-122"/>
                          <a:ea typeface="微软雅黑" panose="020B0503020204020204" pitchFamily="34" charset="-122"/>
                        </a:rPr>
                        <a:t>7.50 - 5.00 mm</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latin typeface="微软雅黑" panose="020B0503020204020204" pitchFamily="34" charset="-122"/>
                          <a:ea typeface="微软雅黑" panose="020B0503020204020204" pitchFamily="34" charset="-122"/>
                        </a:rPr>
                        <a:t>V</a:t>
                      </a:r>
                      <a:r>
                        <a:rPr lang="zh-CN" altLang="en-US" sz="1400">
                          <a:latin typeface="微软雅黑" panose="020B0503020204020204" pitchFamily="34" charset="-122"/>
                          <a:ea typeface="微软雅黑" panose="020B0503020204020204" pitchFamily="34" charset="-122"/>
                        </a:rPr>
                        <a:t>波段</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latin typeface="微软雅黑" panose="020B0503020204020204" pitchFamily="34" charset="-122"/>
                          <a:ea typeface="微软雅黑" panose="020B0503020204020204" pitchFamily="34" charset="-122"/>
                        </a:rPr>
                        <a:t>50 - 75 GHz</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latin typeface="微软雅黑" panose="020B0503020204020204" pitchFamily="34" charset="-122"/>
                          <a:ea typeface="微软雅黑" panose="020B0503020204020204" pitchFamily="34" charset="-122"/>
                        </a:rPr>
                        <a:t>6.00 - 4.00 mm</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28132">
                <a:tc>
                  <a:txBody>
                    <a:bodyPr/>
                    <a:lstStyle/>
                    <a:p>
                      <a:r>
                        <a:rPr lang="en-US" sz="1400">
                          <a:latin typeface="微软雅黑" panose="020B0503020204020204" pitchFamily="34" charset="-122"/>
                          <a:ea typeface="微软雅黑" panose="020B0503020204020204" pitchFamily="34" charset="-122"/>
                        </a:rPr>
                        <a:t>E</a:t>
                      </a:r>
                      <a:r>
                        <a:rPr lang="zh-CN" altLang="en-US" sz="1400">
                          <a:latin typeface="微软雅黑" panose="020B0503020204020204" pitchFamily="34" charset="-122"/>
                          <a:ea typeface="微软雅黑" panose="020B0503020204020204" pitchFamily="34" charset="-122"/>
                        </a:rPr>
                        <a:t>波段</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latin typeface="微软雅黑" panose="020B0503020204020204" pitchFamily="34" charset="-122"/>
                          <a:ea typeface="微软雅黑" panose="020B0503020204020204" pitchFamily="34" charset="-122"/>
                        </a:rPr>
                        <a:t>60 - 90 GHz</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latin typeface="微软雅黑" panose="020B0503020204020204" pitchFamily="34" charset="-122"/>
                          <a:ea typeface="微软雅黑" panose="020B0503020204020204" pitchFamily="34" charset="-122"/>
                        </a:rPr>
                        <a:t>5.00 - 3.33 mm</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latin typeface="微软雅黑" panose="020B0503020204020204" pitchFamily="34" charset="-122"/>
                          <a:ea typeface="微软雅黑" panose="020B0503020204020204" pitchFamily="34" charset="-122"/>
                        </a:rPr>
                        <a:t>W</a:t>
                      </a:r>
                      <a:r>
                        <a:rPr lang="zh-CN" altLang="en-US" sz="1400">
                          <a:latin typeface="微软雅黑" panose="020B0503020204020204" pitchFamily="34" charset="-122"/>
                          <a:ea typeface="微软雅黑" panose="020B0503020204020204" pitchFamily="34" charset="-122"/>
                        </a:rPr>
                        <a:t>波段</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latin typeface="微软雅黑" panose="020B0503020204020204" pitchFamily="34" charset="-122"/>
                          <a:ea typeface="微软雅黑" panose="020B0503020204020204" pitchFamily="34" charset="-122"/>
                        </a:rPr>
                        <a:t>75 - 110 GHz</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latin typeface="微软雅黑" panose="020B0503020204020204" pitchFamily="34" charset="-122"/>
                          <a:ea typeface="微软雅黑" panose="020B0503020204020204" pitchFamily="34" charset="-122"/>
                        </a:rPr>
                        <a:t>4.00 - 2.73 mm</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28132">
                <a:tc>
                  <a:txBody>
                    <a:bodyPr/>
                    <a:lstStyle/>
                    <a:p>
                      <a:r>
                        <a:rPr lang="en-US" sz="1400">
                          <a:latin typeface="微软雅黑" panose="020B0503020204020204" pitchFamily="34" charset="-122"/>
                          <a:ea typeface="微软雅黑" panose="020B0503020204020204" pitchFamily="34" charset="-122"/>
                        </a:rPr>
                        <a:t>F</a:t>
                      </a:r>
                      <a:r>
                        <a:rPr lang="zh-CN" altLang="en-US" sz="1400">
                          <a:latin typeface="微软雅黑" panose="020B0503020204020204" pitchFamily="34" charset="-122"/>
                          <a:ea typeface="微软雅黑" panose="020B0503020204020204" pitchFamily="34" charset="-122"/>
                        </a:rPr>
                        <a:t>波段</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latin typeface="微软雅黑" panose="020B0503020204020204" pitchFamily="34" charset="-122"/>
                          <a:ea typeface="微软雅黑" panose="020B0503020204020204" pitchFamily="34" charset="-122"/>
                        </a:rPr>
                        <a:t>90 - 140 GHz</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latin typeface="微软雅黑" panose="020B0503020204020204" pitchFamily="34" charset="-122"/>
                          <a:ea typeface="微软雅黑" panose="020B0503020204020204" pitchFamily="34" charset="-122"/>
                        </a:rPr>
                        <a:t>3.33 - 2.14 mm</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latin typeface="微软雅黑" panose="020B0503020204020204" pitchFamily="34" charset="-122"/>
                          <a:ea typeface="微软雅黑" panose="020B0503020204020204" pitchFamily="34" charset="-122"/>
                        </a:rPr>
                        <a:t>D</a:t>
                      </a:r>
                      <a:r>
                        <a:rPr lang="zh-CN" altLang="en-US" sz="1400">
                          <a:latin typeface="微软雅黑" panose="020B0503020204020204" pitchFamily="34" charset="-122"/>
                          <a:ea typeface="微软雅黑" panose="020B0503020204020204" pitchFamily="34" charset="-122"/>
                        </a:rPr>
                        <a:t>波段</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a:latin typeface="微软雅黑" panose="020B0503020204020204" pitchFamily="34" charset="-122"/>
                          <a:ea typeface="微软雅黑" panose="020B0503020204020204" pitchFamily="34" charset="-122"/>
                        </a:rPr>
                        <a:t>110 - 170 GHz</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latin typeface="微软雅黑" panose="020B0503020204020204" pitchFamily="34" charset="-122"/>
                          <a:ea typeface="微软雅黑" panose="020B0503020204020204" pitchFamily="34" charset="-122"/>
                        </a:rPr>
                        <a:t>2.73 - 1.76 mm</a:t>
                      </a:r>
                    </a:p>
                  </a:txBody>
                  <a:tcPr marL="61162" marR="61162" marT="30581" marB="305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6851074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178" name="Rectangle 2"/>
          <p:cNvSpPr>
            <a:spLocks noGrp="1" noChangeArrowheads="1"/>
          </p:cNvSpPr>
          <p:nvPr>
            <p:ph type="title"/>
          </p:nvPr>
        </p:nvSpPr>
        <p:spPr/>
        <p:txBody>
          <a:bodyPr>
            <a:normAutofit fontScale="90000"/>
          </a:bodyPr>
          <a:lstStyle/>
          <a:p>
            <a:r>
              <a:rPr lang="zh-CN" altLang="en-US" dirty="0" smtClean="0">
                <a:sym typeface="Symbol" pitchFamily="18" charset="2"/>
              </a:rPr>
              <a:t>（</a:t>
            </a:r>
            <a:r>
              <a:rPr lang="en-US" altLang="zh-CN" dirty="0" smtClean="0">
                <a:sym typeface="Symbol" pitchFamily="18" charset="2"/>
              </a:rPr>
              <a:t>3</a:t>
            </a:r>
            <a:r>
              <a:rPr lang="zh-CN" altLang="en-US" dirty="0" smtClean="0">
                <a:sym typeface="Symbol" pitchFamily="18" charset="2"/>
              </a:rPr>
              <a:t>）电离层</a:t>
            </a:r>
            <a:r>
              <a:rPr lang="zh-CN" altLang="en-US" dirty="0">
                <a:sym typeface="Symbol" pitchFamily="18" charset="2"/>
              </a:rPr>
              <a:t>延迟的实测模型</a:t>
            </a:r>
            <a:r>
              <a:rPr lang="zh-CN" altLang="en-US" dirty="0" smtClean="0">
                <a:sym typeface="Symbol" pitchFamily="18" charset="2"/>
              </a:rPr>
              <a:t>改正</a:t>
            </a:r>
            <a:endParaRPr lang="zh-CN" altLang="en-US" dirty="0">
              <a:sym typeface="Symbol" pitchFamily="18" charset="2"/>
            </a:endParaRPr>
          </a:p>
        </p:txBody>
      </p:sp>
      <p:sp>
        <p:nvSpPr>
          <p:cNvPr id="1330179" name="Rectangle 3"/>
          <p:cNvSpPr>
            <a:spLocks noGrp="1" noChangeArrowheads="1"/>
          </p:cNvSpPr>
          <p:nvPr>
            <p:ph type="body" idx="1"/>
          </p:nvPr>
        </p:nvSpPr>
        <p:spPr/>
        <p:txBody>
          <a:bodyPr>
            <a:normAutofit fontScale="77500" lnSpcReduction="20000"/>
          </a:bodyPr>
          <a:lstStyle/>
          <a:p>
            <a:r>
              <a:rPr lang="zh-CN" altLang="en-US" dirty="0">
                <a:sym typeface="Symbol" pitchFamily="18" charset="2"/>
              </a:rPr>
              <a:t>基本思想</a:t>
            </a:r>
          </a:p>
          <a:p>
            <a:pPr lvl="1"/>
            <a:r>
              <a:rPr lang="zh-CN" altLang="en-US" dirty="0">
                <a:sym typeface="Symbol" pitchFamily="18" charset="2"/>
              </a:rPr>
              <a:t>利用基准站的双频观测数据计算电离层延迟</a:t>
            </a:r>
          </a:p>
          <a:p>
            <a:pPr lvl="1"/>
            <a:r>
              <a:rPr lang="zh-CN" altLang="en-US" dirty="0">
                <a:sym typeface="Symbol" pitchFamily="18" charset="2"/>
              </a:rPr>
              <a:t>利用</a:t>
            </a:r>
            <a:r>
              <a:rPr lang="zh-CN" altLang="en-US" dirty="0" smtClean="0">
                <a:sym typeface="Symbol" pitchFamily="18" charset="2"/>
              </a:rPr>
              <a:t>所得电离层</a:t>
            </a:r>
            <a:r>
              <a:rPr lang="zh-CN" altLang="en-US" dirty="0">
                <a:sym typeface="Symbol" pitchFamily="18" charset="2"/>
              </a:rPr>
              <a:t>延迟量建立局部或全球的的</a:t>
            </a:r>
            <a:r>
              <a:rPr lang="en-US" altLang="zh-CN" dirty="0">
                <a:sym typeface="Symbol" pitchFamily="18" charset="2"/>
              </a:rPr>
              <a:t>TEC</a:t>
            </a:r>
            <a:r>
              <a:rPr lang="zh-CN" altLang="en-US" dirty="0">
                <a:sym typeface="Symbol" pitchFamily="18" charset="2"/>
              </a:rPr>
              <a:t>实测模型</a:t>
            </a:r>
          </a:p>
          <a:p>
            <a:r>
              <a:rPr lang="zh-CN" altLang="en-US" dirty="0">
                <a:sym typeface="Symbol" pitchFamily="18" charset="2"/>
              </a:rPr>
              <a:t>类型</a:t>
            </a:r>
          </a:p>
          <a:p>
            <a:pPr lvl="1"/>
            <a:r>
              <a:rPr lang="zh-CN" altLang="en-US" dirty="0">
                <a:sym typeface="Symbol" pitchFamily="18" charset="2"/>
              </a:rPr>
              <a:t>局部模型</a:t>
            </a:r>
          </a:p>
          <a:p>
            <a:pPr lvl="2"/>
            <a:r>
              <a:rPr lang="zh-CN" altLang="en-US" dirty="0">
                <a:sym typeface="Symbol" pitchFamily="18" charset="2"/>
              </a:rPr>
              <a:t>适用于局部区域</a:t>
            </a:r>
          </a:p>
          <a:p>
            <a:pPr lvl="1"/>
            <a:r>
              <a:rPr lang="zh-CN" altLang="en-US" dirty="0">
                <a:sym typeface="Symbol" pitchFamily="18" charset="2"/>
              </a:rPr>
              <a:t>全球模型</a:t>
            </a:r>
          </a:p>
          <a:p>
            <a:pPr lvl="2"/>
            <a:r>
              <a:rPr lang="zh-CN" altLang="en-US" dirty="0">
                <a:sym typeface="Symbol" pitchFamily="18" charset="2"/>
              </a:rPr>
              <a:t>适用于全球区域</a:t>
            </a:r>
          </a:p>
        </p:txBody>
      </p:sp>
    </p:spTree>
    <p:extLst>
      <p:ext uri="{BB962C8B-B14F-4D97-AF65-F5344CB8AC3E}">
        <p14:creationId xmlns:p14="http://schemas.microsoft.com/office/powerpoint/2010/main" val="2435558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 顾</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卫星信号的组成</a:t>
            </a:r>
            <a:endParaRPr lang="en-US" altLang="zh-CN" sz="2400" dirty="0" smtClean="0"/>
          </a:p>
          <a:p>
            <a:pPr lvl="1"/>
            <a:r>
              <a:rPr lang="zh-CN" altLang="en-US" sz="2000" dirty="0" smtClean="0"/>
              <a:t>载波</a:t>
            </a:r>
            <a:endParaRPr lang="en-US" altLang="zh-CN" sz="2000" dirty="0" smtClean="0"/>
          </a:p>
          <a:p>
            <a:pPr lvl="1"/>
            <a:r>
              <a:rPr lang="zh-CN" altLang="en-US" sz="2000" dirty="0" smtClean="0"/>
              <a:t>测距码（测距码及其特性、码分多址原理、测距原理）</a:t>
            </a:r>
            <a:endParaRPr lang="en-US" altLang="zh-CN" sz="2000" dirty="0" smtClean="0"/>
          </a:p>
          <a:p>
            <a:pPr lvl="1"/>
            <a:r>
              <a:rPr lang="zh-CN" altLang="en-US" sz="2000" dirty="0" smtClean="0"/>
              <a:t>导航电文（</a:t>
            </a:r>
            <a:r>
              <a:rPr lang="en-US" altLang="zh-CN" sz="2000" dirty="0" smtClean="0"/>
              <a:t>50bps</a:t>
            </a:r>
            <a:r>
              <a:rPr lang="zh-CN" altLang="en-US" sz="2000" dirty="0" smtClean="0"/>
              <a:t>、帧、子帧、数据块及其含义）</a:t>
            </a:r>
            <a:endParaRPr lang="en-US" altLang="zh-CN" sz="2000" dirty="0" smtClean="0"/>
          </a:p>
          <a:p>
            <a:r>
              <a:rPr lang="zh-CN" altLang="en-US" sz="2400" dirty="0" smtClean="0"/>
              <a:t>电磁波的大气传播特性</a:t>
            </a:r>
            <a:endParaRPr lang="en-US" altLang="zh-CN" sz="2400" dirty="0" smtClean="0"/>
          </a:p>
          <a:p>
            <a:pPr lvl="1"/>
            <a:r>
              <a:rPr lang="zh-CN" altLang="en-US" sz="2000" dirty="0" smtClean="0"/>
              <a:t>大气折射对电磁波的影响</a:t>
            </a:r>
            <a:endParaRPr lang="en-US" altLang="zh-CN" sz="2000" dirty="0" smtClean="0"/>
          </a:p>
          <a:p>
            <a:pPr lvl="1"/>
            <a:r>
              <a:rPr lang="zh-CN" altLang="en-US" sz="2000" dirty="0" smtClean="0"/>
              <a:t>对流层的影响、主要受控因素和修正策略</a:t>
            </a:r>
            <a:endParaRPr lang="en-US" altLang="zh-CN" sz="2000" dirty="0" smtClean="0"/>
          </a:p>
          <a:p>
            <a:pPr lvl="1"/>
            <a:r>
              <a:rPr lang="zh-CN" altLang="en-US" sz="2000" dirty="0" smtClean="0"/>
              <a:t>电离层的影响、主要受控因素和修正策略</a:t>
            </a:r>
            <a:endParaRPr lang="en-US" altLang="zh-CN" sz="2000" dirty="0" smtClean="0"/>
          </a:p>
          <a:p>
            <a:pPr lvl="1"/>
            <a:endParaRPr lang="zh-CN" altLang="en-US" sz="2000" dirty="0"/>
          </a:p>
        </p:txBody>
      </p:sp>
    </p:spTree>
    <p:extLst>
      <p:ext uri="{BB962C8B-B14F-4D97-AF65-F5344CB8AC3E}">
        <p14:creationId xmlns:p14="http://schemas.microsoft.com/office/powerpoint/2010/main" val="15023111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三</a:t>
            </a:r>
            <a:r>
              <a:rPr lang="zh-CN" altLang="en-US" dirty="0" smtClean="0"/>
              <a:t>、</a:t>
            </a:r>
            <a:r>
              <a:rPr lang="en-US" altLang="zh-CN" dirty="0" smtClean="0"/>
              <a:t>GNSS</a:t>
            </a:r>
            <a:r>
              <a:rPr lang="zh-CN" altLang="en-US" dirty="0" smtClean="0"/>
              <a:t>误差来源及分析</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75789245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a:t>
            </a:r>
            <a:r>
              <a:rPr lang="en-US" altLang="zh-CN" dirty="0" smtClean="0"/>
              <a:t>.1 </a:t>
            </a:r>
            <a:r>
              <a:rPr lang="zh-CN" altLang="en-US" dirty="0"/>
              <a:t>观测量的误差来源及其影响</a:t>
            </a:r>
          </a:p>
        </p:txBody>
      </p:sp>
      <p:sp>
        <p:nvSpPr>
          <p:cNvPr id="25603" name="Rectangle 3"/>
          <p:cNvSpPr>
            <a:spLocks noGrp="1" noChangeArrowheads="1"/>
          </p:cNvSpPr>
          <p:nvPr>
            <p:ph idx="1"/>
          </p:nvPr>
        </p:nvSpPr>
        <p:spPr/>
        <p:txBody>
          <a:bodyPr>
            <a:normAutofit lnSpcReduction="10000"/>
          </a:bodyPr>
          <a:lstStyle/>
          <a:p>
            <a:pPr marL="0" indent="0">
              <a:buFont typeface="Wingdings" pitchFamily="2" charset="2"/>
              <a:buNone/>
            </a:pPr>
            <a:r>
              <a:rPr lang="zh-CN" altLang="en-US" sz="2800" dirty="0" smtClean="0">
                <a:solidFill>
                  <a:schemeClr val="tx1"/>
                </a:solidFill>
              </a:rPr>
              <a:t>影响</a:t>
            </a:r>
            <a:r>
              <a:rPr lang="zh-CN" altLang="en-US" sz="2800" dirty="0">
                <a:solidFill>
                  <a:schemeClr val="tx1"/>
                </a:solidFill>
              </a:rPr>
              <a:t>观测量精度的主要误差来源分为三类：</a:t>
            </a:r>
          </a:p>
          <a:p>
            <a:pPr lvl="1"/>
            <a:r>
              <a:rPr lang="zh-CN" altLang="en-US" sz="2400" dirty="0" smtClean="0">
                <a:solidFill>
                  <a:schemeClr val="tx1"/>
                </a:solidFill>
              </a:rPr>
              <a:t>与</a:t>
            </a:r>
            <a:r>
              <a:rPr lang="zh-CN" altLang="en-US" sz="2400" dirty="0">
                <a:solidFill>
                  <a:schemeClr val="tx1"/>
                </a:solidFill>
              </a:rPr>
              <a:t>卫星有关的误差。</a:t>
            </a:r>
          </a:p>
          <a:p>
            <a:pPr lvl="1"/>
            <a:r>
              <a:rPr lang="zh-CN" altLang="en-US" sz="2400" dirty="0" smtClean="0">
                <a:solidFill>
                  <a:schemeClr val="tx1"/>
                </a:solidFill>
              </a:rPr>
              <a:t>与</a:t>
            </a:r>
            <a:r>
              <a:rPr lang="zh-CN" altLang="en-US" sz="2400" dirty="0">
                <a:solidFill>
                  <a:schemeClr val="tx1"/>
                </a:solidFill>
              </a:rPr>
              <a:t>信号传播有关的误差。</a:t>
            </a:r>
          </a:p>
          <a:p>
            <a:pPr lvl="1"/>
            <a:r>
              <a:rPr lang="zh-CN" altLang="en-US" sz="2400" dirty="0" smtClean="0">
                <a:solidFill>
                  <a:schemeClr val="tx1"/>
                </a:solidFill>
              </a:rPr>
              <a:t>与</a:t>
            </a:r>
            <a:r>
              <a:rPr lang="zh-CN" altLang="en-US" sz="2400" dirty="0">
                <a:solidFill>
                  <a:schemeClr val="tx1"/>
                </a:solidFill>
              </a:rPr>
              <a:t>接收设备有关的误差。</a:t>
            </a:r>
          </a:p>
          <a:p>
            <a:pPr marL="0" indent="0">
              <a:buNone/>
            </a:pPr>
            <a:r>
              <a:rPr lang="zh-CN" altLang="en-US" sz="2800" dirty="0">
                <a:solidFill>
                  <a:schemeClr val="tx1"/>
                </a:solidFill>
              </a:rPr>
              <a:t>为了便于理解，通常均把各种误差的影响投影到站星距离上，以相应的距离误差表示，称为等效距离误差</a:t>
            </a:r>
            <a:r>
              <a:rPr lang="zh-CN" altLang="en-US" dirty="0">
                <a:solidFill>
                  <a:schemeClr val="tx1"/>
                </a:solidFill>
              </a:rPr>
              <a:t>。</a:t>
            </a:r>
          </a:p>
        </p:txBody>
      </p:sp>
    </p:spTree>
    <p:extLst>
      <p:ext uri="{BB962C8B-B14F-4D97-AF65-F5344CB8AC3E}">
        <p14:creationId xmlns:p14="http://schemas.microsoft.com/office/powerpoint/2010/main" val="372677987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页脚占位符 4"/>
          <p:cNvSpPr>
            <a:spLocks noGrp="1"/>
          </p:cNvSpPr>
          <p:nvPr>
            <p:ph type="ftr" sz="quarter" idx="11"/>
          </p:nvPr>
        </p:nvSpPr>
        <p:spPr/>
        <p:txBody>
          <a:bodyPr/>
          <a:lstStyle/>
          <a:p>
            <a:endParaRPr lang="en-US" altLang="zh-CN" dirty="0"/>
          </a:p>
        </p:txBody>
      </p:sp>
      <p:sp>
        <p:nvSpPr>
          <p:cNvPr id="26627" name="Rectangle 3"/>
          <p:cNvSpPr>
            <a:spLocks noGrp="1" noChangeArrowheads="1"/>
          </p:cNvSpPr>
          <p:nvPr>
            <p:ph type="body" idx="1"/>
          </p:nvPr>
        </p:nvSpPr>
        <p:spPr>
          <a:xfrm>
            <a:off x="827584" y="332656"/>
            <a:ext cx="5486400" cy="533400"/>
          </a:xfrm>
        </p:spPr>
        <p:txBody>
          <a:bodyPr/>
          <a:lstStyle/>
          <a:p>
            <a:pPr>
              <a:lnSpc>
                <a:spcPct val="90000"/>
              </a:lnSpc>
              <a:buFont typeface="Wingdings" pitchFamily="2" charset="2"/>
              <a:buNone/>
            </a:pPr>
            <a:r>
              <a:rPr lang="zh-CN" altLang="en-US" dirty="0"/>
              <a:t>测码伪距的等效距离误差</a:t>
            </a:r>
            <a:r>
              <a:rPr lang="en-US" altLang="zh-CN" dirty="0"/>
              <a:t>/m</a:t>
            </a:r>
          </a:p>
        </p:txBody>
      </p:sp>
      <p:graphicFrame>
        <p:nvGraphicFramePr>
          <p:cNvPr id="26699" name="Group 75"/>
          <p:cNvGraphicFramePr>
            <a:graphicFrameLocks noGrp="1"/>
          </p:cNvGraphicFramePr>
          <p:nvPr>
            <p:extLst>
              <p:ext uri="{D42A27DB-BD31-4B8C-83A1-F6EECF244321}">
                <p14:modId xmlns:p14="http://schemas.microsoft.com/office/powerpoint/2010/main" val="9640041"/>
              </p:ext>
            </p:extLst>
          </p:nvPr>
        </p:nvGraphicFramePr>
        <p:xfrm>
          <a:off x="683568" y="1124744"/>
          <a:ext cx="7924800" cy="5108448"/>
        </p:xfrm>
        <a:graphic>
          <a:graphicData uri="http://schemas.openxmlformats.org/drawingml/2006/table">
            <a:tbl>
              <a:tblPr/>
              <a:tblGrid>
                <a:gridCol w="1371600"/>
                <a:gridCol w="2590800"/>
                <a:gridCol w="1981200"/>
                <a:gridCol w="1981200"/>
              </a:tblGrid>
              <a:tr h="355600">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误差来源</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endParaRPr kumimoji="1" lang="zh-CN" altLang="zh-CN" sz="2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P</a:t>
                      </a:r>
                      <a:r>
                        <a:rPr kumimoji="1" lang="zh-CN" altLang="en-US" sz="2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C/A</a:t>
                      </a:r>
                      <a:r>
                        <a:rPr kumimoji="1" lang="zh-CN" altLang="en-US" sz="2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54088">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卫星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zh-CN" altLang="en-US"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星历与模型误差</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zh-CN" altLang="en-US"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钟差与稳定度</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zh-CN" altLang="en-US"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卫星摄动</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zh-CN" altLang="en-US"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相位不确定性</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zh-CN" altLang="en-US"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其它</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zh-CN" altLang="en-US"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合计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4.2</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3.0</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1.0</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0.5</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0.9</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4.2</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3.0</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1.0</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0.5</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0.9</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55675">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信号传播</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zh-CN" altLang="en-US"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电离层折射</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zh-CN" altLang="en-US"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对流层折射</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zh-CN" altLang="en-US"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多路径效应</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zh-CN" altLang="en-US"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其它</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zh-CN" altLang="en-US"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合计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2.3</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2.0</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1.2</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0.5</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5.0-10.0</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2.0</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1.2</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0.5</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5.5-10.3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6775">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接收机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zh-CN" altLang="en-US"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接收机噪声</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zh-CN" altLang="en-US"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其它</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zh-CN" altLang="en-US"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合计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1.0</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0.5</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7.5</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0.5</a:t>
                      </a:r>
                    </a:p>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88">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总计</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endParaRPr kumimoji="1" lang="zh-CN"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 typeface="Wingdings" pitchFamily="2" charset="2"/>
                        <a:buNone/>
                        <a:tabLst/>
                      </a:pPr>
                      <a:r>
                        <a:rPr kumimoji="1"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10.8-13.6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64637044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en-US" altLang="zh-CN" dirty="0" smtClean="0"/>
              <a:t>.2 </a:t>
            </a:r>
            <a:r>
              <a:rPr lang="zh-CN" altLang="en-US" dirty="0" smtClean="0"/>
              <a:t>与</a:t>
            </a:r>
            <a:r>
              <a:rPr lang="zh-CN" altLang="en-US" dirty="0"/>
              <a:t>卫星有关的误差</a:t>
            </a:r>
          </a:p>
        </p:txBody>
      </p:sp>
      <p:sp>
        <p:nvSpPr>
          <p:cNvPr id="28675" name="Rectangle 3"/>
          <p:cNvSpPr>
            <a:spLocks noGrp="1" noChangeArrowheads="1"/>
          </p:cNvSpPr>
          <p:nvPr>
            <p:ph idx="1"/>
          </p:nvPr>
        </p:nvSpPr>
        <p:spPr/>
        <p:txBody>
          <a:bodyPr>
            <a:normAutofit fontScale="70000" lnSpcReduction="20000"/>
          </a:bodyPr>
          <a:lstStyle/>
          <a:p>
            <a:pPr>
              <a:lnSpc>
                <a:spcPct val="160000"/>
              </a:lnSpc>
              <a:buFont typeface="Wingdings" pitchFamily="2" charset="2"/>
              <a:buNone/>
            </a:pPr>
            <a:r>
              <a:rPr lang="zh-CN" altLang="en-US" sz="2800" dirty="0" smtClean="0">
                <a:solidFill>
                  <a:schemeClr val="tx1"/>
                </a:solidFill>
              </a:rPr>
              <a:t>（</a:t>
            </a:r>
            <a:r>
              <a:rPr lang="en-US" altLang="zh-CN" sz="2800" dirty="0" smtClean="0">
                <a:solidFill>
                  <a:schemeClr val="tx1"/>
                </a:solidFill>
              </a:rPr>
              <a:t>1</a:t>
            </a:r>
            <a:r>
              <a:rPr lang="zh-CN" altLang="en-US" sz="2800" dirty="0">
                <a:solidFill>
                  <a:schemeClr val="tx1"/>
                </a:solidFill>
              </a:rPr>
              <a:t>）卫星钟差</a:t>
            </a:r>
          </a:p>
          <a:p>
            <a:pPr>
              <a:lnSpc>
                <a:spcPct val="160000"/>
              </a:lnSpc>
            </a:pPr>
            <a:r>
              <a:rPr lang="en-US" altLang="zh-CN" sz="2400" dirty="0" smtClean="0">
                <a:solidFill>
                  <a:schemeClr val="tx1"/>
                </a:solidFill>
              </a:rPr>
              <a:t>GNSS</a:t>
            </a:r>
            <a:r>
              <a:rPr lang="zh-CN" altLang="en-US" sz="2400" dirty="0" smtClean="0">
                <a:solidFill>
                  <a:schemeClr val="tx1"/>
                </a:solidFill>
              </a:rPr>
              <a:t>观测</a:t>
            </a:r>
            <a:r>
              <a:rPr lang="zh-CN" altLang="en-US" sz="2400" dirty="0">
                <a:solidFill>
                  <a:schemeClr val="tx1"/>
                </a:solidFill>
              </a:rPr>
              <a:t>量均以精密测时为依据</a:t>
            </a:r>
            <a:r>
              <a:rPr lang="zh-CN" altLang="en-US" sz="2400" dirty="0" smtClean="0">
                <a:solidFill>
                  <a:schemeClr val="tx1"/>
                </a:solidFill>
              </a:rPr>
              <a:t>。</a:t>
            </a:r>
            <a:r>
              <a:rPr lang="en-US" altLang="zh-CN" sz="2400" dirty="0" smtClean="0">
                <a:solidFill>
                  <a:schemeClr val="tx1"/>
                </a:solidFill>
              </a:rPr>
              <a:t>GNSS</a:t>
            </a:r>
            <a:r>
              <a:rPr lang="zh-CN" altLang="en-US" sz="2400" dirty="0" smtClean="0">
                <a:solidFill>
                  <a:schemeClr val="tx1"/>
                </a:solidFill>
              </a:rPr>
              <a:t>定位</a:t>
            </a:r>
            <a:r>
              <a:rPr lang="zh-CN" altLang="en-US" sz="2400" dirty="0">
                <a:solidFill>
                  <a:schemeClr val="tx1"/>
                </a:solidFill>
              </a:rPr>
              <a:t>中，无论码相位观测还是载波相位观测，都要求卫星钟与接收机钟保持严格同步。实际上，尽管卫星上设有高精度的原子钟，仍不可避免地存在钟差和漂移，偏差总量约在</a:t>
            </a:r>
            <a:r>
              <a:rPr lang="en-US" altLang="zh-CN" sz="2400" dirty="0" smtClean="0">
                <a:solidFill>
                  <a:schemeClr val="tx1"/>
                </a:solidFill>
              </a:rPr>
              <a:t>1ms</a:t>
            </a:r>
            <a:r>
              <a:rPr lang="zh-CN" altLang="en-US" sz="2400" dirty="0">
                <a:solidFill>
                  <a:schemeClr val="tx1"/>
                </a:solidFill>
              </a:rPr>
              <a:t>内，引起的等效距离误差可达</a:t>
            </a:r>
            <a:r>
              <a:rPr lang="en-US" altLang="zh-CN" sz="2400" dirty="0">
                <a:solidFill>
                  <a:schemeClr val="tx1"/>
                </a:solidFill>
              </a:rPr>
              <a:t>300km</a:t>
            </a:r>
            <a:r>
              <a:rPr lang="zh-CN" altLang="en-US" sz="2400" dirty="0">
                <a:solidFill>
                  <a:schemeClr val="tx1"/>
                </a:solidFill>
              </a:rPr>
              <a:t>。</a:t>
            </a:r>
          </a:p>
          <a:p>
            <a:pPr>
              <a:lnSpc>
                <a:spcPct val="160000"/>
              </a:lnSpc>
            </a:pPr>
            <a:r>
              <a:rPr lang="zh-CN" altLang="en-US" sz="2400" dirty="0">
                <a:solidFill>
                  <a:schemeClr val="tx1"/>
                </a:solidFill>
              </a:rPr>
              <a:t>卫星钟的偏差一般可通过对卫星运行状态的连续监测精确地确定，并用二阶多项式表示：</a:t>
            </a:r>
            <a:r>
              <a:rPr lang="zh-CN" altLang="en-US" sz="2400" dirty="0">
                <a:solidFill>
                  <a:schemeClr val="tx1"/>
                </a:solidFill>
                <a:sym typeface="Symbol" pitchFamily="18" charset="2"/>
              </a:rPr>
              <a:t></a:t>
            </a:r>
            <a:r>
              <a:rPr lang="en-US" altLang="zh-CN" sz="2400" dirty="0" err="1" smtClean="0">
                <a:solidFill>
                  <a:schemeClr val="tx1"/>
                </a:solidFill>
                <a:sym typeface="Symbol" pitchFamily="18" charset="2"/>
              </a:rPr>
              <a:t>t</a:t>
            </a:r>
            <a:r>
              <a:rPr lang="en-US" altLang="zh-CN" sz="2400" baseline="30000" dirty="0" err="1" smtClean="0">
                <a:solidFill>
                  <a:schemeClr val="tx1"/>
                </a:solidFill>
                <a:sym typeface="Symbol" pitchFamily="18" charset="2"/>
              </a:rPr>
              <a:t>j</a:t>
            </a:r>
            <a:r>
              <a:rPr lang="en-US" altLang="zh-CN" sz="2400" dirty="0" smtClean="0">
                <a:solidFill>
                  <a:schemeClr val="tx1"/>
                </a:solidFill>
                <a:sym typeface="Symbol" pitchFamily="18" charset="2"/>
              </a:rPr>
              <a:t>=a</a:t>
            </a:r>
            <a:r>
              <a:rPr lang="en-US" altLang="zh-CN" sz="2400" baseline="-25000" dirty="0" smtClean="0">
                <a:solidFill>
                  <a:schemeClr val="tx1"/>
                </a:solidFill>
                <a:sym typeface="Symbol" pitchFamily="18" charset="2"/>
              </a:rPr>
              <a:t>0</a:t>
            </a:r>
            <a:r>
              <a:rPr lang="en-US" altLang="zh-CN" sz="2400" dirty="0" smtClean="0">
                <a:solidFill>
                  <a:schemeClr val="tx1"/>
                </a:solidFill>
                <a:sym typeface="Symbol" pitchFamily="18" charset="2"/>
              </a:rPr>
              <a:t>+a</a:t>
            </a:r>
            <a:r>
              <a:rPr lang="en-US" altLang="zh-CN" sz="2400" baseline="-25000" dirty="0" smtClean="0">
                <a:solidFill>
                  <a:schemeClr val="tx1"/>
                </a:solidFill>
                <a:sym typeface="Symbol" pitchFamily="18" charset="2"/>
              </a:rPr>
              <a:t>1</a:t>
            </a:r>
            <a:r>
              <a:rPr lang="en-US" altLang="zh-CN" sz="2400" dirty="0" smtClean="0">
                <a:solidFill>
                  <a:schemeClr val="tx1"/>
                </a:solidFill>
                <a:sym typeface="Symbol" pitchFamily="18" charset="2"/>
              </a:rPr>
              <a:t>(t</a:t>
            </a:r>
            <a:r>
              <a:rPr lang="en-US" altLang="zh-CN" sz="2400" baseline="-25000" dirty="0" smtClean="0">
                <a:solidFill>
                  <a:schemeClr val="tx1"/>
                </a:solidFill>
                <a:sym typeface="Symbol" pitchFamily="18" charset="2"/>
              </a:rPr>
              <a:t>sv</a:t>
            </a:r>
            <a:r>
              <a:rPr lang="en-US" altLang="zh-CN" sz="2400" dirty="0" smtClean="0">
                <a:solidFill>
                  <a:schemeClr val="tx1"/>
                </a:solidFill>
                <a:sym typeface="Symbol" pitchFamily="18" charset="2"/>
              </a:rPr>
              <a:t>-t</a:t>
            </a:r>
            <a:r>
              <a:rPr lang="en-US" altLang="zh-CN" sz="2400" baseline="-25000" dirty="0" smtClean="0">
                <a:solidFill>
                  <a:schemeClr val="tx1"/>
                </a:solidFill>
                <a:sym typeface="Symbol" pitchFamily="18" charset="2"/>
              </a:rPr>
              <a:t>0e</a:t>
            </a:r>
            <a:r>
              <a:rPr lang="en-US" altLang="zh-CN" sz="2400" dirty="0">
                <a:solidFill>
                  <a:schemeClr val="tx1"/>
                </a:solidFill>
                <a:sym typeface="Symbol" pitchFamily="18" charset="2"/>
              </a:rPr>
              <a:t>)+</a:t>
            </a:r>
            <a:r>
              <a:rPr lang="en-US" altLang="zh-CN" sz="2400" dirty="0" smtClean="0">
                <a:solidFill>
                  <a:schemeClr val="tx1"/>
                </a:solidFill>
                <a:sym typeface="Symbol" pitchFamily="18" charset="2"/>
              </a:rPr>
              <a:t>a</a:t>
            </a:r>
            <a:r>
              <a:rPr lang="en-US" altLang="zh-CN" sz="2400" baseline="-25000" dirty="0" smtClean="0">
                <a:solidFill>
                  <a:schemeClr val="tx1"/>
                </a:solidFill>
                <a:sym typeface="Symbol" pitchFamily="18" charset="2"/>
              </a:rPr>
              <a:t>2</a:t>
            </a:r>
            <a:r>
              <a:rPr lang="en-US" altLang="zh-CN" sz="2400" dirty="0" smtClean="0">
                <a:solidFill>
                  <a:schemeClr val="tx1"/>
                </a:solidFill>
                <a:sym typeface="Symbol" pitchFamily="18" charset="2"/>
              </a:rPr>
              <a:t>(t</a:t>
            </a:r>
            <a:r>
              <a:rPr lang="en-US" altLang="zh-CN" sz="2400" baseline="-25000" dirty="0" smtClean="0">
                <a:solidFill>
                  <a:schemeClr val="tx1"/>
                </a:solidFill>
                <a:sym typeface="Symbol" pitchFamily="18" charset="2"/>
              </a:rPr>
              <a:t>SV</a:t>
            </a:r>
            <a:r>
              <a:rPr lang="en-US" altLang="zh-CN" sz="2400" dirty="0" smtClean="0">
                <a:solidFill>
                  <a:schemeClr val="tx1"/>
                </a:solidFill>
                <a:sym typeface="Symbol" pitchFamily="18" charset="2"/>
              </a:rPr>
              <a:t>-t</a:t>
            </a:r>
            <a:r>
              <a:rPr lang="en-US" altLang="zh-CN" sz="2400" baseline="-25000" dirty="0" smtClean="0">
                <a:solidFill>
                  <a:schemeClr val="tx1"/>
                </a:solidFill>
                <a:sym typeface="Symbol" pitchFamily="18" charset="2"/>
              </a:rPr>
              <a:t>0e</a:t>
            </a:r>
            <a:r>
              <a:rPr lang="en-US" altLang="zh-CN" sz="2400" dirty="0" smtClean="0">
                <a:solidFill>
                  <a:schemeClr val="tx1"/>
                </a:solidFill>
                <a:sym typeface="Symbol" pitchFamily="18" charset="2"/>
              </a:rPr>
              <a:t>)</a:t>
            </a:r>
            <a:r>
              <a:rPr lang="en-US" altLang="zh-CN" sz="2400" baseline="30000" dirty="0" smtClean="0">
                <a:solidFill>
                  <a:schemeClr val="tx1"/>
                </a:solidFill>
                <a:sym typeface="Symbol" pitchFamily="18" charset="2"/>
              </a:rPr>
              <a:t>2</a:t>
            </a:r>
            <a:r>
              <a:rPr lang="zh-CN" altLang="en-US" sz="2400" dirty="0">
                <a:solidFill>
                  <a:schemeClr val="tx1"/>
                </a:solidFill>
                <a:sym typeface="Symbol" pitchFamily="18" charset="2"/>
              </a:rPr>
              <a:t>。式中的参数由主控站测定，通过卫星的导航电文提供给用户。</a:t>
            </a:r>
          </a:p>
          <a:p>
            <a:pPr>
              <a:lnSpc>
                <a:spcPct val="160000"/>
              </a:lnSpc>
            </a:pPr>
            <a:r>
              <a:rPr lang="zh-CN" altLang="en-US" sz="2400" dirty="0">
                <a:solidFill>
                  <a:schemeClr val="tx1"/>
                </a:solidFill>
                <a:sym typeface="Symbol" pitchFamily="18" charset="2"/>
              </a:rPr>
              <a:t>经钟差模型改正后，各卫星钟之间的同步差保持在</a:t>
            </a:r>
            <a:r>
              <a:rPr lang="en-US" altLang="zh-CN" sz="2400" dirty="0">
                <a:solidFill>
                  <a:schemeClr val="tx1"/>
                </a:solidFill>
                <a:sym typeface="Symbol" pitchFamily="18" charset="2"/>
              </a:rPr>
              <a:t>20ns</a:t>
            </a:r>
            <a:r>
              <a:rPr lang="zh-CN" altLang="en-US" sz="2400" dirty="0">
                <a:solidFill>
                  <a:schemeClr val="tx1"/>
                </a:solidFill>
                <a:sym typeface="Symbol" pitchFamily="18" charset="2"/>
              </a:rPr>
              <a:t>以内，引起的等效距离偏差不超过</a:t>
            </a:r>
            <a:r>
              <a:rPr lang="en-US" altLang="zh-CN" sz="2400" dirty="0">
                <a:solidFill>
                  <a:schemeClr val="tx1"/>
                </a:solidFill>
                <a:sym typeface="Symbol" pitchFamily="18" charset="2"/>
              </a:rPr>
              <a:t>6m</a:t>
            </a:r>
            <a:r>
              <a:rPr lang="zh-CN" altLang="en-US" sz="2400" dirty="0" smtClean="0">
                <a:solidFill>
                  <a:schemeClr val="tx1"/>
                </a:solidFill>
                <a:sym typeface="Symbol" pitchFamily="18" charset="2"/>
              </a:rPr>
              <a:t>。</a:t>
            </a:r>
            <a:endParaRPr lang="en-US" altLang="zh-CN" sz="2400" dirty="0" smtClean="0">
              <a:solidFill>
                <a:schemeClr val="tx1"/>
              </a:solidFill>
              <a:sym typeface="Symbol" pitchFamily="18" charset="2"/>
            </a:endParaRPr>
          </a:p>
          <a:p>
            <a:pPr>
              <a:lnSpc>
                <a:spcPct val="160000"/>
              </a:lnSpc>
            </a:pPr>
            <a:r>
              <a:rPr lang="zh-CN" altLang="en-US" sz="2400" dirty="0" smtClean="0">
                <a:solidFill>
                  <a:schemeClr val="tx1"/>
                </a:solidFill>
                <a:sym typeface="Symbol" pitchFamily="18" charset="2"/>
              </a:rPr>
              <a:t>卫星</a:t>
            </a:r>
            <a:r>
              <a:rPr lang="zh-CN" altLang="en-US" sz="2400" dirty="0">
                <a:solidFill>
                  <a:schemeClr val="tx1"/>
                </a:solidFill>
                <a:sym typeface="Symbol" pitchFamily="18" charset="2"/>
              </a:rPr>
              <a:t>钟经过改正的残差，在相对定位中，可通过观测量求差（差分）方法消除。</a:t>
            </a:r>
          </a:p>
        </p:txBody>
      </p:sp>
      <p:sp>
        <p:nvSpPr>
          <p:cNvPr id="4" name="页脚占位符 4"/>
          <p:cNvSpPr>
            <a:spLocks noGrp="1"/>
          </p:cNvSpPr>
          <p:nvPr>
            <p:ph type="ftr" sz="quarter" idx="11"/>
          </p:nvPr>
        </p:nvSpPr>
        <p:spPr/>
        <p:txBody>
          <a:bodyPr/>
          <a:lstStyle/>
          <a:p>
            <a:endParaRPr lang="en-US" altLang="zh-CN" dirty="0"/>
          </a:p>
        </p:txBody>
      </p:sp>
    </p:spTree>
    <p:extLst>
      <p:ext uri="{BB962C8B-B14F-4D97-AF65-F5344CB8AC3E}">
        <p14:creationId xmlns:p14="http://schemas.microsoft.com/office/powerpoint/2010/main" val="422309143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p:txBody>
          <a:bodyPr/>
          <a:lstStyle/>
          <a:p>
            <a:r>
              <a:rPr lang="en-US" altLang="zh-CN" dirty="0"/>
              <a:t>3</a:t>
            </a:r>
            <a:r>
              <a:rPr lang="en-US" altLang="zh-CN" dirty="0" smtClean="0"/>
              <a:t>.2 </a:t>
            </a:r>
            <a:r>
              <a:rPr lang="zh-CN" altLang="en-US" dirty="0" smtClean="0"/>
              <a:t>与</a:t>
            </a:r>
            <a:r>
              <a:rPr lang="zh-CN" altLang="en-US" dirty="0"/>
              <a:t>卫星有关的误差</a:t>
            </a:r>
          </a:p>
        </p:txBody>
      </p:sp>
      <p:sp>
        <p:nvSpPr>
          <p:cNvPr id="29699" name="Rectangle 3"/>
          <p:cNvSpPr>
            <a:spLocks noGrp="1" noChangeArrowheads="1"/>
          </p:cNvSpPr>
          <p:nvPr>
            <p:ph idx="1"/>
          </p:nvPr>
        </p:nvSpPr>
        <p:spPr/>
        <p:txBody>
          <a:bodyPr>
            <a:noAutofit/>
          </a:bodyPr>
          <a:lstStyle/>
          <a:p>
            <a:pPr>
              <a:lnSpc>
                <a:spcPct val="170000"/>
              </a:lnSpc>
              <a:buFont typeface="Wingdings" pitchFamily="2" charset="2"/>
              <a:buNone/>
            </a:pPr>
            <a:r>
              <a:rPr lang="zh-CN" altLang="en-US" sz="2000" dirty="0">
                <a:solidFill>
                  <a:schemeClr val="tx1"/>
                </a:solidFill>
              </a:rPr>
              <a:t>（</a:t>
            </a:r>
            <a:r>
              <a:rPr lang="en-US" altLang="zh-CN" sz="2000" dirty="0">
                <a:solidFill>
                  <a:schemeClr val="tx1"/>
                </a:solidFill>
              </a:rPr>
              <a:t>2</a:t>
            </a:r>
            <a:r>
              <a:rPr lang="zh-CN" altLang="en-US" sz="2000" dirty="0">
                <a:solidFill>
                  <a:schemeClr val="tx1"/>
                </a:solidFill>
              </a:rPr>
              <a:t>）卫星轨道偏差（星历误差）：</a:t>
            </a:r>
          </a:p>
          <a:p>
            <a:pPr>
              <a:lnSpc>
                <a:spcPct val="170000"/>
              </a:lnSpc>
            </a:pPr>
            <a:r>
              <a:rPr lang="zh-CN" altLang="en-US" sz="2000" dirty="0">
                <a:solidFill>
                  <a:schemeClr val="tx1"/>
                </a:solidFill>
              </a:rPr>
              <a:t>由于卫星在运动中受多种摄动力的复杂影响，而通过地面监测站又难以可靠地测定这些作用力并掌握其作用规律</a:t>
            </a:r>
            <a:r>
              <a:rPr lang="zh-CN" altLang="en-US" sz="2000" dirty="0" smtClean="0">
                <a:solidFill>
                  <a:schemeClr val="tx1"/>
                </a:solidFill>
              </a:rPr>
              <a:t>，</a:t>
            </a:r>
            <a:endParaRPr lang="en-US" altLang="zh-CN" sz="2000" dirty="0" smtClean="0">
              <a:solidFill>
                <a:schemeClr val="tx1"/>
              </a:solidFill>
            </a:endParaRPr>
          </a:p>
          <a:p>
            <a:pPr>
              <a:lnSpc>
                <a:spcPct val="170000"/>
              </a:lnSpc>
            </a:pPr>
            <a:r>
              <a:rPr lang="zh-CN" altLang="en-US" sz="2000" dirty="0" smtClean="0">
                <a:solidFill>
                  <a:schemeClr val="tx1"/>
                </a:solidFill>
              </a:rPr>
              <a:t>卫星轨道</a:t>
            </a:r>
            <a:r>
              <a:rPr lang="zh-CN" altLang="en-US" sz="2000" dirty="0">
                <a:solidFill>
                  <a:schemeClr val="tx1"/>
                </a:solidFill>
              </a:rPr>
              <a:t>误差的估计和处理一般较困难。目前，通过导航电文所得的卫星轨道信息，相应的位置误差</a:t>
            </a:r>
            <a:r>
              <a:rPr lang="zh-CN" altLang="en-US" sz="2000" dirty="0">
                <a:solidFill>
                  <a:srgbClr val="0000CC"/>
                </a:solidFill>
              </a:rPr>
              <a:t>约</a:t>
            </a:r>
            <a:r>
              <a:rPr lang="en-US" altLang="zh-CN" sz="2000" dirty="0">
                <a:solidFill>
                  <a:srgbClr val="0000CC"/>
                </a:solidFill>
              </a:rPr>
              <a:t>20-40m</a:t>
            </a:r>
            <a:r>
              <a:rPr lang="zh-CN" altLang="en-US" sz="2000" dirty="0" smtClean="0">
                <a:solidFill>
                  <a:schemeClr val="tx1"/>
                </a:solidFill>
              </a:rPr>
              <a:t>。</a:t>
            </a:r>
            <a:endParaRPr lang="en-US" altLang="zh-CN" sz="2000" dirty="0" smtClean="0">
              <a:solidFill>
                <a:schemeClr val="tx1"/>
              </a:solidFill>
            </a:endParaRPr>
          </a:p>
          <a:p>
            <a:pPr>
              <a:lnSpc>
                <a:spcPct val="170000"/>
              </a:lnSpc>
            </a:pPr>
            <a:r>
              <a:rPr lang="zh-CN" altLang="en-US" sz="2000" dirty="0" smtClean="0">
                <a:solidFill>
                  <a:schemeClr val="tx1"/>
                </a:solidFill>
              </a:rPr>
              <a:t>随着</a:t>
            </a:r>
            <a:r>
              <a:rPr lang="zh-CN" altLang="en-US" sz="2000" dirty="0">
                <a:solidFill>
                  <a:schemeClr val="tx1"/>
                </a:solidFill>
              </a:rPr>
              <a:t>摄动力模型和定轨技术的不断完善，卫星的位置</a:t>
            </a:r>
            <a:r>
              <a:rPr lang="zh-CN" altLang="en-US" sz="2000" dirty="0" smtClean="0">
                <a:solidFill>
                  <a:schemeClr val="tx1"/>
                </a:solidFill>
              </a:rPr>
              <a:t>精度</a:t>
            </a:r>
            <a:r>
              <a:rPr lang="zh-CN" altLang="en-US" sz="2000" dirty="0" smtClean="0">
                <a:solidFill>
                  <a:srgbClr val="0000CC"/>
                </a:solidFill>
              </a:rPr>
              <a:t>可</a:t>
            </a:r>
            <a:r>
              <a:rPr lang="zh-CN" altLang="en-US" sz="2000" dirty="0">
                <a:solidFill>
                  <a:srgbClr val="0000CC"/>
                </a:solidFill>
              </a:rPr>
              <a:t>提高到</a:t>
            </a:r>
            <a:r>
              <a:rPr lang="en-US" altLang="zh-CN" sz="2000" dirty="0">
                <a:solidFill>
                  <a:srgbClr val="0000CC"/>
                </a:solidFill>
              </a:rPr>
              <a:t>5-10m</a:t>
            </a:r>
            <a:r>
              <a:rPr lang="zh-CN" altLang="en-US" sz="2000" dirty="0" smtClean="0">
                <a:solidFill>
                  <a:schemeClr val="tx1"/>
                </a:solidFill>
              </a:rPr>
              <a:t>。</a:t>
            </a:r>
            <a:endParaRPr lang="zh-CN" altLang="en-US" sz="2000" dirty="0">
              <a:solidFill>
                <a:schemeClr val="tx1"/>
              </a:solidFill>
            </a:endParaRPr>
          </a:p>
        </p:txBody>
      </p:sp>
    </p:spTree>
    <p:extLst>
      <p:ext uri="{BB962C8B-B14F-4D97-AF65-F5344CB8AC3E}">
        <p14:creationId xmlns:p14="http://schemas.microsoft.com/office/powerpoint/2010/main" val="71775568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609600" y="1340768"/>
            <a:ext cx="8001000" cy="4602832"/>
          </a:xfrm>
        </p:spPr>
        <p:txBody>
          <a:bodyPr>
            <a:normAutofit/>
          </a:bodyPr>
          <a:lstStyle/>
          <a:p>
            <a:r>
              <a:rPr lang="zh-CN" altLang="en-US" sz="2800" dirty="0" smtClean="0">
                <a:solidFill>
                  <a:schemeClr val="tx1"/>
                </a:solidFill>
              </a:rPr>
              <a:t>在</a:t>
            </a:r>
            <a:r>
              <a:rPr lang="en-US" altLang="zh-CN" sz="2800" dirty="0" smtClean="0">
                <a:solidFill>
                  <a:schemeClr val="tx1"/>
                </a:solidFill>
              </a:rPr>
              <a:t>GNSS</a:t>
            </a:r>
            <a:r>
              <a:rPr lang="zh-CN" altLang="en-US" sz="2800" dirty="0" smtClean="0">
                <a:solidFill>
                  <a:schemeClr val="tx1"/>
                </a:solidFill>
              </a:rPr>
              <a:t>定位</a:t>
            </a:r>
            <a:r>
              <a:rPr lang="zh-CN" altLang="en-US" sz="2800" dirty="0">
                <a:solidFill>
                  <a:schemeClr val="tx1"/>
                </a:solidFill>
              </a:rPr>
              <a:t>中，根据不同要求，处理轨道误差的方法原则上有三种；</a:t>
            </a:r>
          </a:p>
          <a:p>
            <a:pPr lvl="1"/>
            <a:r>
              <a:rPr lang="zh-CN" altLang="en-US" sz="2400" dirty="0" smtClean="0">
                <a:solidFill>
                  <a:srgbClr val="0000CC"/>
                </a:solidFill>
              </a:rPr>
              <a:t>忽略</a:t>
            </a:r>
            <a:r>
              <a:rPr lang="zh-CN" altLang="en-US" sz="2400" dirty="0">
                <a:solidFill>
                  <a:srgbClr val="0000CC"/>
                </a:solidFill>
              </a:rPr>
              <a:t>轨道误差：</a:t>
            </a:r>
            <a:r>
              <a:rPr lang="zh-CN" altLang="en-US" sz="2400" dirty="0">
                <a:solidFill>
                  <a:schemeClr val="tx1"/>
                </a:solidFill>
              </a:rPr>
              <a:t>广泛用于实时单点定位。</a:t>
            </a:r>
          </a:p>
          <a:p>
            <a:pPr lvl="1"/>
            <a:r>
              <a:rPr lang="zh-CN" altLang="en-US" sz="2400" dirty="0" smtClean="0">
                <a:solidFill>
                  <a:srgbClr val="0000CC"/>
                </a:solidFill>
              </a:rPr>
              <a:t>轨道改进法：</a:t>
            </a:r>
            <a:r>
              <a:rPr lang="zh-CN" altLang="en-US" sz="2400" dirty="0" smtClean="0">
                <a:solidFill>
                  <a:schemeClr val="tx1"/>
                </a:solidFill>
              </a:rPr>
              <a:t>利用测站对轨道参数进行改正。</a:t>
            </a:r>
            <a:endParaRPr lang="en-US" altLang="zh-CN" sz="2400" dirty="0" smtClean="0">
              <a:solidFill>
                <a:schemeClr val="tx1"/>
              </a:solidFill>
            </a:endParaRPr>
          </a:p>
          <a:p>
            <a:pPr lvl="1"/>
            <a:r>
              <a:rPr lang="zh-CN" altLang="en-US" sz="2400" dirty="0">
                <a:solidFill>
                  <a:srgbClr val="0000CC"/>
                </a:solidFill>
              </a:rPr>
              <a:t>同步观测值求差</a:t>
            </a:r>
            <a:r>
              <a:rPr lang="zh-CN" altLang="en-US" sz="2400" dirty="0" smtClean="0">
                <a:solidFill>
                  <a:srgbClr val="0000CC"/>
                </a:solidFill>
              </a:rPr>
              <a:t>：</a:t>
            </a:r>
            <a:r>
              <a:rPr lang="zh-CN" altLang="en-US" sz="2400" dirty="0" smtClean="0">
                <a:solidFill>
                  <a:schemeClr val="tx1"/>
                </a:solidFill>
              </a:rPr>
              <a:t>利用</a:t>
            </a:r>
            <a:r>
              <a:rPr lang="zh-CN" altLang="en-US" sz="2400" dirty="0">
                <a:solidFill>
                  <a:schemeClr val="tx1"/>
                </a:solidFill>
              </a:rPr>
              <a:t>两个或多个观测站上对同一卫星的同步观测值求差，可减弱轨道误差影响</a:t>
            </a:r>
            <a:r>
              <a:rPr lang="zh-CN" altLang="en-US" sz="2400" dirty="0" smtClean="0">
                <a:solidFill>
                  <a:schemeClr val="tx1"/>
                </a:solidFill>
              </a:rPr>
              <a:t>。</a:t>
            </a:r>
            <a:endParaRPr lang="zh-CN" altLang="en-US" sz="2400" dirty="0">
              <a:solidFill>
                <a:schemeClr val="tx1"/>
              </a:solidFill>
            </a:endParaRPr>
          </a:p>
          <a:p>
            <a:pPr lvl="1"/>
            <a:endParaRPr lang="zh-CN" altLang="en-US" sz="2400" dirty="0">
              <a:solidFill>
                <a:schemeClr val="tx1"/>
              </a:solidFill>
            </a:endParaRPr>
          </a:p>
        </p:txBody>
      </p:sp>
      <p:sp>
        <p:nvSpPr>
          <p:cNvPr id="3" name="标题 1"/>
          <p:cNvSpPr>
            <a:spLocks noGrp="1"/>
          </p:cNvSpPr>
          <p:nvPr>
            <p:ph type="title"/>
          </p:nvPr>
        </p:nvSpPr>
        <p:spPr>
          <a:xfrm>
            <a:off x="457200" y="116632"/>
            <a:ext cx="8229600" cy="1143000"/>
          </a:xfrm>
        </p:spPr>
        <p:txBody>
          <a:bodyPr/>
          <a:lstStyle/>
          <a:p>
            <a:r>
              <a:rPr lang="en-US" altLang="zh-CN" dirty="0"/>
              <a:t>3</a:t>
            </a:r>
            <a:r>
              <a:rPr lang="en-US" altLang="zh-CN" dirty="0" smtClean="0"/>
              <a:t>.2 </a:t>
            </a:r>
            <a:r>
              <a:rPr lang="zh-CN" altLang="en-US" dirty="0" smtClean="0"/>
              <a:t>与</a:t>
            </a:r>
            <a:r>
              <a:rPr lang="zh-CN" altLang="en-US" dirty="0"/>
              <a:t>卫星有关的误差</a:t>
            </a:r>
          </a:p>
        </p:txBody>
      </p:sp>
    </p:spTree>
    <p:extLst>
      <p:ext uri="{BB962C8B-B14F-4D97-AF65-F5344CB8AC3E}">
        <p14:creationId xmlns:p14="http://schemas.microsoft.com/office/powerpoint/2010/main" val="17562712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685800" y="914400"/>
            <a:ext cx="7772400" cy="5181600"/>
          </a:xfrm>
        </p:spPr>
        <p:txBody>
          <a:bodyPr>
            <a:normAutofit fontScale="70000" lnSpcReduction="20000"/>
          </a:bodyPr>
          <a:lstStyle/>
          <a:p>
            <a:pPr>
              <a:lnSpc>
                <a:spcPct val="170000"/>
              </a:lnSpc>
              <a:buFont typeface="Wingdings" pitchFamily="2" charset="2"/>
              <a:buNone/>
            </a:pPr>
            <a:endParaRPr lang="zh-CN" altLang="en-US" sz="2400" dirty="0">
              <a:solidFill>
                <a:schemeClr val="tx1"/>
              </a:solidFill>
            </a:endParaRPr>
          </a:p>
          <a:p>
            <a:pPr>
              <a:lnSpc>
                <a:spcPct val="170000"/>
              </a:lnSpc>
              <a:buFont typeface="Wingdings" pitchFamily="2" charset="2"/>
              <a:buNone/>
            </a:pPr>
            <a:r>
              <a:rPr lang="zh-CN" altLang="en-US" sz="2400" dirty="0" smtClean="0">
                <a:solidFill>
                  <a:schemeClr val="tx1"/>
                </a:solidFill>
              </a:rPr>
              <a:t>（</a:t>
            </a:r>
            <a:r>
              <a:rPr lang="en-US" altLang="zh-CN" sz="2400" dirty="0" smtClean="0">
                <a:solidFill>
                  <a:schemeClr val="tx1"/>
                </a:solidFill>
              </a:rPr>
              <a:t>1</a:t>
            </a:r>
            <a:r>
              <a:rPr lang="zh-CN" altLang="en-US" sz="2400" dirty="0" smtClean="0">
                <a:solidFill>
                  <a:schemeClr val="tx1"/>
                </a:solidFill>
              </a:rPr>
              <a:t>）电离层</a:t>
            </a:r>
            <a:r>
              <a:rPr lang="zh-CN" altLang="en-US" sz="2400" dirty="0">
                <a:solidFill>
                  <a:schemeClr val="tx1"/>
                </a:solidFill>
              </a:rPr>
              <a:t>折射影响：主要取决于信号频率和传播路径上的电子总量</a:t>
            </a:r>
            <a:r>
              <a:rPr lang="zh-CN" altLang="en-US" sz="2400" dirty="0" smtClean="0">
                <a:solidFill>
                  <a:schemeClr val="tx1"/>
                </a:solidFill>
              </a:rPr>
              <a:t>。</a:t>
            </a:r>
            <a:endParaRPr lang="en-US" altLang="zh-CN" sz="2400" dirty="0" smtClean="0">
              <a:solidFill>
                <a:schemeClr val="tx1"/>
              </a:solidFill>
            </a:endParaRPr>
          </a:p>
          <a:p>
            <a:pPr>
              <a:lnSpc>
                <a:spcPct val="170000"/>
              </a:lnSpc>
              <a:buFont typeface="Wingdings" pitchFamily="2" charset="2"/>
              <a:buNone/>
            </a:pPr>
            <a:r>
              <a:rPr lang="zh-CN" altLang="en-US" sz="2400" dirty="0" smtClean="0">
                <a:solidFill>
                  <a:schemeClr val="tx1"/>
                </a:solidFill>
              </a:rPr>
              <a:t>通常</a:t>
            </a:r>
            <a:r>
              <a:rPr lang="zh-CN" altLang="en-US" sz="2400" dirty="0">
                <a:solidFill>
                  <a:schemeClr val="tx1"/>
                </a:solidFill>
              </a:rPr>
              <a:t>采取的措施：</a:t>
            </a:r>
          </a:p>
          <a:p>
            <a:pPr>
              <a:lnSpc>
                <a:spcPct val="170000"/>
              </a:lnSpc>
            </a:pPr>
            <a:r>
              <a:rPr lang="zh-CN" altLang="en-US" sz="2400" dirty="0" smtClean="0">
                <a:solidFill>
                  <a:srgbClr val="0000CC"/>
                </a:solidFill>
              </a:rPr>
              <a:t>利用单机双</a:t>
            </a:r>
            <a:r>
              <a:rPr lang="zh-CN" altLang="en-US" sz="2400" dirty="0">
                <a:solidFill>
                  <a:srgbClr val="0000CC"/>
                </a:solidFill>
              </a:rPr>
              <a:t>频观测：</a:t>
            </a:r>
            <a:r>
              <a:rPr lang="zh-CN" altLang="en-US" sz="2400" dirty="0">
                <a:solidFill>
                  <a:schemeClr val="tx1"/>
                </a:solidFill>
              </a:rPr>
              <a:t>电离层影响是信号频率的函数，利用不同频率电磁波信号进行观测，可确定其影响大小，并对观测量加以修正。</a:t>
            </a:r>
            <a:r>
              <a:rPr lang="zh-CN" altLang="en-US" sz="2400" dirty="0">
                <a:solidFill>
                  <a:srgbClr val="0000CC"/>
                </a:solidFill>
              </a:rPr>
              <a:t>其有效性不低于</a:t>
            </a:r>
            <a:r>
              <a:rPr lang="en-US" altLang="zh-CN" sz="2400" dirty="0">
                <a:solidFill>
                  <a:srgbClr val="0000CC"/>
                </a:solidFill>
              </a:rPr>
              <a:t>95%</a:t>
            </a:r>
            <a:r>
              <a:rPr lang="en-US" altLang="zh-CN" sz="2400" dirty="0">
                <a:solidFill>
                  <a:schemeClr val="tx1"/>
                </a:solidFill>
              </a:rPr>
              <a:t>.</a:t>
            </a:r>
          </a:p>
          <a:p>
            <a:pPr>
              <a:lnSpc>
                <a:spcPct val="170000"/>
              </a:lnSpc>
            </a:pPr>
            <a:r>
              <a:rPr lang="zh-CN" altLang="en-US" sz="2400" dirty="0" smtClean="0">
                <a:solidFill>
                  <a:srgbClr val="0000CC"/>
                </a:solidFill>
              </a:rPr>
              <a:t>利用监测站电离层</a:t>
            </a:r>
            <a:r>
              <a:rPr lang="zh-CN" altLang="en-US" sz="2400" dirty="0">
                <a:solidFill>
                  <a:srgbClr val="0000CC"/>
                </a:solidFill>
              </a:rPr>
              <a:t>模型加以修正：</a:t>
            </a:r>
            <a:r>
              <a:rPr lang="zh-CN" altLang="en-US" sz="2400" dirty="0">
                <a:solidFill>
                  <a:schemeClr val="tx1"/>
                </a:solidFill>
              </a:rPr>
              <a:t>对单频接收机，一般采用由导航电文提供的或其它适宜电离层模型对观测量进行改正。目前模型</a:t>
            </a:r>
            <a:r>
              <a:rPr lang="zh-CN" altLang="en-US" sz="2400" dirty="0">
                <a:solidFill>
                  <a:srgbClr val="0000CC"/>
                </a:solidFill>
              </a:rPr>
              <a:t>改正的有效性约为</a:t>
            </a:r>
            <a:r>
              <a:rPr lang="en-US" altLang="zh-CN" sz="2400" dirty="0">
                <a:solidFill>
                  <a:srgbClr val="0000CC"/>
                </a:solidFill>
              </a:rPr>
              <a:t>75%</a:t>
            </a:r>
            <a:r>
              <a:rPr lang="zh-CN" altLang="en-US" sz="2400" dirty="0">
                <a:solidFill>
                  <a:schemeClr val="tx1"/>
                </a:solidFill>
              </a:rPr>
              <a:t>，至今仍在完善中。</a:t>
            </a:r>
          </a:p>
          <a:p>
            <a:pPr>
              <a:lnSpc>
                <a:spcPct val="170000"/>
              </a:lnSpc>
            </a:pPr>
            <a:r>
              <a:rPr lang="zh-CN" altLang="en-US" sz="2400" dirty="0" smtClean="0">
                <a:solidFill>
                  <a:srgbClr val="0000CC"/>
                </a:solidFill>
              </a:rPr>
              <a:t>利用多机同步观测</a:t>
            </a:r>
            <a:r>
              <a:rPr lang="zh-CN" altLang="en-US" sz="2400" dirty="0">
                <a:solidFill>
                  <a:srgbClr val="0000CC"/>
                </a:solidFill>
              </a:rPr>
              <a:t>值求差：</a:t>
            </a:r>
            <a:r>
              <a:rPr lang="zh-CN" altLang="en-US" sz="2400" dirty="0">
                <a:solidFill>
                  <a:schemeClr val="tx1"/>
                </a:solidFill>
              </a:rPr>
              <a:t>当观测站间的距离较近（</a:t>
            </a:r>
            <a:r>
              <a:rPr lang="zh-CN" altLang="en-US" sz="2400" dirty="0">
                <a:solidFill>
                  <a:srgbClr val="0000CC"/>
                </a:solidFill>
              </a:rPr>
              <a:t>小于</a:t>
            </a:r>
            <a:r>
              <a:rPr lang="en-US" altLang="zh-CN" sz="2400" dirty="0">
                <a:solidFill>
                  <a:srgbClr val="0000CC"/>
                </a:solidFill>
              </a:rPr>
              <a:t>20km</a:t>
            </a:r>
            <a:r>
              <a:rPr lang="zh-CN" altLang="en-US" sz="2400" dirty="0">
                <a:solidFill>
                  <a:schemeClr val="tx1"/>
                </a:solidFill>
              </a:rPr>
              <a:t>）时，卫星信号到达不同观测站的路径相近，通过</a:t>
            </a:r>
            <a:r>
              <a:rPr lang="zh-CN" altLang="en-US" sz="2400" dirty="0">
                <a:solidFill>
                  <a:srgbClr val="0000CC"/>
                </a:solidFill>
              </a:rPr>
              <a:t>同步求差，残差不超过</a:t>
            </a:r>
            <a:r>
              <a:rPr lang="en-US" altLang="zh-CN" sz="2400" dirty="0">
                <a:solidFill>
                  <a:srgbClr val="0000CC"/>
                </a:solidFill>
              </a:rPr>
              <a:t>10</a:t>
            </a:r>
            <a:r>
              <a:rPr lang="en-US" altLang="zh-CN" sz="2400" baseline="30000" dirty="0">
                <a:solidFill>
                  <a:srgbClr val="0000CC"/>
                </a:solidFill>
              </a:rPr>
              <a:t>-6</a:t>
            </a:r>
            <a:r>
              <a:rPr lang="zh-CN" altLang="en-US" sz="2400" dirty="0">
                <a:solidFill>
                  <a:schemeClr val="tx1"/>
                </a:solidFill>
              </a:rPr>
              <a:t>。</a:t>
            </a:r>
          </a:p>
        </p:txBody>
      </p:sp>
      <p:sp>
        <p:nvSpPr>
          <p:cNvPr id="5" name="标题 1"/>
          <p:cNvSpPr>
            <a:spLocks noGrp="1"/>
          </p:cNvSpPr>
          <p:nvPr>
            <p:ph type="title"/>
          </p:nvPr>
        </p:nvSpPr>
        <p:spPr>
          <a:xfrm>
            <a:off x="457200" y="116632"/>
            <a:ext cx="8229600" cy="1143000"/>
          </a:xfrm>
        </p:spPr>
        <p:txBody>
          <a:bodyPr/>
          <a:lstStyle/>
          <a:p>
            <a:r>
              <a:rPr lang="en-US" altLang="zh-CN" dirty="0"/>
              <a:t>3</a:t>
            </a:r>
            <a:r>
              <a:rPr lang="en-US" altLang="zh-CN" dirty="0" smtClean="0"/>
              <a:t>.3 </a:t>
            </a:r>
            <a:r>
              <a:rPr lang="zh-CN" altLang="en-US" dirty="0" smtClean="0"/>
              <a:t>与信号传播有关</a:t>
            </a:r>
            <a:r>
              <a:rPr lang="zh-CN" altLang="en-US" dirty="0"/>
              <a:t>的误差</a:t>
            </a:r>
          </a:p>
        </p:txBody>
      </p:sp>
    </p:spTree>
    <p:extLst>
      <p:ext uri="{BB962C8B-B14F-4D97-AF65-F5344CB8AC3E}">
        <p14:creationId xmlns:p14="http://schemas.microsoft.com/office/powerpoint/2010/main" val="372400507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p:txBody>
          <a:bodyPr/>
          <a:lstStyle/>
          <a:p>
            <a:r>
              <a:rPr lang="en-US" altLang="zh-CN" dirty="0" smtClean="0"/>
              <a:t>3.3 </a:t>
            </a:r>
            <a:r>
              <a:rPr lang="zh-CN" altLang="en-US" dirty="0" smtClean="0"/>
              <a:t>与信号传播有关</a:t>
            </a:r>
            <a:r>
              <a:rPr lang="zh-CN" altLang="en-US" dirty="0"/>
              <a:t>的误差</a:t>
            </a:r>
          </a:p>
        </p:txBody>
      </p:sp>
      <p:sp>
        <p:nvSpPr>
          <p:cNvPr id="34819" name="Rectangle 3"/>
          <p:cNvSpPr>
            <a:spLocks noGrp="1" noChangeArrowheads="1"/>
          </p:cNvSpPr>
          <p:nvPr>
            <p:ph idx="1"/>
          </p:nvPr>
        </p:nvSpPr>
        <p:spPr/>
        <p:txBody>
          <a:bodyPr>
            <a:normAutofit/>
          </a:bodyPr>
          <a:lstStyle/>
          <a:p>
            <a:pPr marL="0" indent="0">
              <a:buNone/>
            </a:pPr>
            <a:r>
              <a:rPr lang="zh-CN" altLang="en-US" sz="2400" dirty="0" smtClean="0">
                <a:solidFill>
                  <a:schemeClr val="tx1"/>
                </a:solidFill>
              </a:rPr>
              <a:t>（</a:t>
            </a:r>
            <a:r>
              <a:rPr lang="en-US" altLang="zh-CN" sz="2400" dirty="0" smtClean="0">
                <a:solidFill>
                  <a:schemeClr val="tx1"/>
                </a:solidFill>
              </a:rPr>
              <a:t>2</a:t>
            </a:r>
            <a:r>
              <a:rPr lang="zh-CN" altLang="en-US" sz="2400" dirty="0" smtClean="0">
                <a:solidFill>
                  <a:schemeClr val="tx1"/>
                </a:solidFill>
              </a:rPr>
              <a:t>）对流层影响</a:t>
            </a:r>
            <a:endParaRPr lang="en-US" altLang="zh-CN" sz="2400" dirty="0" smtClean="0">
              <a:solidFill>
                <a:schemeClr val="tx1"/>
              </a:solidFill>
            </a:endParaRPr>
          </a:p>
          <a:p>
            <a:pPr marL="0" indent="0">
              <a:buNone/>
            </a:pPr>
            <a:r>
              <a:rPr lang="zh-CN" altLang="en-US" sz="2400" dirty="0" smtClean="0">
                <a:solidFill>
                  <a:schemeClr val="tx1"/>
                </a:solidFill>
              </a:rPr>
              <a:t>对流层</a:t>
            </a:r>
            <a:r>
              <a:rPr lang="zh-CN" altLang="en-US" sz="2400" dirty="0">
                <a:solidFill>
                  <a:schemeClr val="tx1"/>
                </a:solidFill>
              </a:rPr>
              <a:t>影响的处理方法：</a:t>
            </a:r>
          </a:p>
          <a:p>
            <a:pPr lvl="1"/>
            <a:r>
              <a:rPr lang="zh-CN" altLang="en-US" sz="2000" dirty="0" smtClean="0">
                <a:solidFill>
                  <a:srgbClr val="0000CC"/>
                </a:solidFill>
              </a:rPr>
              <a:t>监测站对流层改正模型：</a:t>
            </a:r>
            <a:r>
              <a:rPr lang="zh-CN" altLang="en-US" sz="2000" dirty="0" smtClean="0">
                <a:solidFill>
                  <a:schemeClr val="tx1"/>
                </a:solidFill>
              </a:rPr>
              <a:t>利用监测站对流层改正模型进行拟合求解，并通过导航电文广播给接收机加以</a:t>
            </a:r>
            <a:r>
              <a:rPr lang="zh-CN" altLang="en-US" sz="2000" dirty="0">
                <a:solidFill>
                  <a:schemeClr val="tx1"/>
                </a:solidFill>
              </a:rPr>
              <a:t>改正。</a:t>
            </a:r>
          </a:p>
          <a:p>
            <a:pPr lvl="1"/>
            <a:r>
              <a:rPr lang="zh-CN" altLang="en-US" sz="2000" dirty="0" smtClean="0">
                <a:solidFill>
                  <a:srgbClr val="0000CC"/>
                </a:solidFill>
              </a:rPr>
              <a:t>接收机未知数求解：</a:t>
            </a:r>
            <a:r>
              <a:rPr lang="zh-CN" altLang="en-US" sz="2000" dirty="0" smtClean="0">
                <a:solidFill>
                  <a:schemeClr val="tx1"/>
                </a:solidFill>
              </a:rPr>
              <a:t>引入对流层</a:t>
            </a:r>
            <a:r>
              <a:rPr lang="zh-CN" altLang="en-US" sz="2000" dirty="0">
                <a:solidFill>
                  <a:schemeClr val="tx1"/>
                </a:solidFill>
              </a:rPr>
              <a:t>的</a:t>
            </a:r>
            <a:r>
              <a:rPr lang="zh-CN" altLang="en-US" sz="2000" dirty="0" smtClean="0">
                <a:solidFill>
                  <a:schemeClr val="tx1"/>
                </a:solidFill>
              </a:rPr>
              <a:t>附加待估参数</a:t>
            </a:r>
            <a:r>
              <a:rPr lang="zh-CN" altLang="en-US" sz="2000" dirty="0">
                <a:solidFill>
                  <a:schemeClr val="tx1"/>
                </a:solidFill>
              </a:rPr>
              <a:t>，在</a:t>
            </a:r>
            <a:r>
              <a:rPr lang="zh-CN" altLang="en-US" sz="2000" dirty="0" smtClean="0">
                <a:solidFill>
                  <a:schemeClr val="tx1"/>
                </a:solidFill>
              </a:rPr>
              <a:t>数据解算处理</a:t>
            </a:r>
            <a:r>
              <a:rPr lang="zh-CN" altLang="en-US" sz="2000" dirty="0">
                <a:solidFill>
                  <a:schemeClr val="tx1"/>
                </a:solidFill>
              </a:rPr>
              <a:t>中</a:t>
            </a:r>
            <a:r>
              <a:rPr lang="zh-CN" altLang="en-US" sz="2000" dirty="0" smtClean="0">
                <a:solidFill>
                  <a:schemeClr val="tx1"/>
                </a:solidFill>
              </a:rPr>
              <a:t>求解，不常用。</a:t>
            </a:r>
            <a:endParaRPr lang="zh-CN" altLang="en-US" sz="2000" dirty="0">
              <a:solidFill>
                <a:schemeClr val="tx1"/>
              </a:solidFill>
            </a:endParaRPr>
          </a:p>
          <a:p>
            <a:pPr lvl="1"/>
            <a:r>
              <a:rPr lang="zh-CN" altLang="en-US" sz="2000" dirty="0" smtClean="0">
                <a:solidFill>
                  <a:srgbClr val="0000CC"/>
                </a:solidFill>
              </a:rPr>
              <a:t>多机观测</a:t>
            </a:r>
            <a:r>
              <a:rPr lang="zh-CN" altLang="en-US" sz="2000" dirty="0">
                <a:solidFill>
                  <a:srgbClr val="0000CC"/>
                </a:solidFill>
              </a:rPr>
              <a:t>量求</a:t>
            </a:r>
            <a:r>
              <a:rPr lang="zh-CN" altLang="en-US" sz="2000" dirty="0" smtClean="0">
                <a:solidFill>
                  <a:srgbClr val="0000CC"/>
                </a:solidFill>
              </a:rPr>
              <a:t>差：</a:t>
            </a:r>
            <a:r>
              <a:rPr lang="zh-CN" altLang="en-US" sz="2000" dirty="0" smtClean="0">
                <a:solidFill>
                  <a:schemeClr val="tx1"/>
                </a:solidFill>
              </a:rPr>
              <a:t>将对流层作为未知数，通过多机观测求差，消除该未知数。</a:t>
            </a:r>
            <a:endParaRPr lang="zh-CN" altLang="en-US" sz="2000" dirty="0">
              <a:solidFill>
                <a:schemeClr val="tx1"/>
              </a:solidFill>
            </a:endParaRPr>
          </a:p>
        </p:txBody>
      </p:sp>
    </p:spTree>
    <p:extLst>
      <p:ext uri="{BB962C8B-B14F-4D97-AF65-F5344CB8AC3E}">
        <p14:creationId xmlns:p14="http://schemas.microsoft.com/office/powerpoint/2010/main" val="2697982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4367</TotalTime>
  <Words>6708</Words>
  <Application>Microsoft Office PowerPoint</Application>
  <PresentationFormat>全屏显示(4:3)</PresentationFormat>
  <Paragraphs>840</Paragraphs>
  <Slides>107</Slides>
  <Notes>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6</vt:i4>
      </vt:variant>
      <vt:variant>
        <vt:lpstr>幻灯片标题</vt:lpstr>
      </vt:variant>
      <vt:variant>
        <vt:i4>107</vt:i4>
      </vt:variant>
    </vt:vector>
  </HeadingPairs>
  <TitlesOfParts>
    <vt:vector size="125" baseType="lpstr">
      <vt:lpstr>黑体</vt:lpstr>
      <vt:lpstr>华文新魏</vt:lpstr>
      <vt:lpstr>楷体_GB2312</vt:lpstr>
      <vt:lpstr>宋体</vt:lpstr>
      <vt:lpstr>微软雅黑</vt:lpstr>
      <vt:lpstr>Arial</vt:lpstr>
      <vt:lpstr>Calibri</vt:lpstr>
      <vt:lpstr>Symbol</vt:lpstr>
      <vt:lpstr>Tahoma</vt:lpstr>
      <vt:lpstr>Times New Roman</vt:lpstr>
      <vt:lpstr>Wingdings</vt:lpstr>
      <vt:lpstr>Office 主题​​</vt:lpstr>
      <vt:lpstr>Image</vt:lpstr>
      <vt:lpstr>Clip</vt:lpstr>
      <vt:lpstr>Equation</vt:lpstr>
      <vt:lpstr>公式</vt:lpstr>
      <vt:lpstr>剪辑</vt:lpstr>
      <vt:lpstr>Worksheet</vt:lpstr>
      <vt:lpstr>第一篇 卫星定位导航原理与方法 第二节 卫星定位导航信号</vt:lpstr>
      <vt:lpstr>问 题</vt:lpstr>
      <vt:lpstr>对信号的三个基本要求</vt:lpstr>
      <vt:lpstr>课程内容</vt:lpstr>
      <vt:lpstr>一、无线电通信基础知识</vt:lpstr>
      <vt:lpstr>1.1 无线电通信的基本模型</vt:lpstr>
      <vt:lpstr>1.2 电磁波传播方式</vt:lpstr>
      <vt:lpstr>1.3 无线电波的波段划分表</vt:lpstr>
      <vt:lpstr>常用微波波段的命名</vt:lpstr>
      <vt:lpstr>1.4 无线电通信的几个特点</vt:lpstr>
      <vt:lpstr>1.5 电磁波传输的几个特殊效应</vt:lpstr>
      <vt:lpstr>PowerPoint 演示文稿</vt:lpstr>
      <vt:lpstr>PowerPoint 演示文稿</vt:lpstr>
      <vt:lpstr>色散效应</vt:lpstr>
      <vt:lpstr>PowerPoint 演示文稿</vt:lpstr>
      <vt:lpstr>PowerPoint 演示文稿</vt:lpstr>
      <vt:lpstr>PowerPoint 演示文稿</vt:lpstr>
      <vt:lpstr>问题</vt:lpstr>
      <vt:lpstr>1.7 扩频通信</vt:lpstr>
      <vt:lpstr>香农的信道容量公式</vt:lpstr>
      <vt:lpstr>PowerPoint 演示文稿</vt:lpstr>
      <vt:lpstr>基本思路</vt:lpstr>
      <vt:lpstr>扩频的概念</vt:lpstr>
      <vt:lpstr>如何扩频？</vt:lpstr>
      <vt:lpstr>示意图</vt:lpstr>
      <vt:lpstr>扩频的频域接收处理模型</vt:lpstr>
      <vt:lpstr>基于扩频码的信道复用</vt:lpstr>
      <vt:lpstr>扩频通信的优势</vt:lpstr>
      <vt:lpstr>趣闻：扩频通信的发展过程</vt:lpstr>
      <vt:lpstr>二、卫星定位导航信号的组成 （以GPS为例）</vt:lpstr>
      <vt:lpstr>2.1 GPS卫星的信号组成</vt:lpstr>
      <vt:lpstr>2.2 载波信号</vt:lpstr>
      <vt:lpstr>GPS与北斗系统的载波信号</vt:lpstr>
      <vt:lpstr>回顾</vt:lpstr>
      <vt:lpstr>回顾</vt:lpstr>
      <vt:lpstr>回顾</vt:lpstr>
      <vt:lpstr>2.3 测距码—GPS中的扩频码</vt:lpstr>
      <vt:lpstr>PowerPoint 演示文稿</vt:lpstr>
      <vt:lpstr>举例</vt:lpstr>
      <vt:lpstr>思考：随机码用于测距的可能性</vt:lpstr>
      <vt:lpstr>随机码的改进测距码（或伪码）</vt:lpstr>
      <vt:lpstr>GPS系统中的伪随机码</vt:lpstr>
      <vt:lpstr>GPS系统中的C/A码</vt:lpstr>
      <vt:lpstr>GPS系统中的P码</vt:lpstr>
      <vt:lpstr>PowerPoint 演示文稿</vt:lpstr>
      <vt:lpstr>2.4 导航电文—GPS中的窄带原始信号</vt:lpstr>
      <vt:lpstr>问题：GPS信号实现了多少倍的扩频？</vt:lpstr>
      <vt:lpstr>帧的组成</vt:lpstr>
      <vt:lpstr>PowerPoint 演示文稿</vt:lpstr>
      <vt:lpstr>PowerPoint 演示文稿</vt:lpstr>
      <vt:lpstr>卫星（导航）电文—遥测字与交接字</vt:lpstr>
      <vt:lpstr>PowerPoint 演示文稿</vt:lpstr>
      <vt:lpstr>卫星（导航）电文—时钟及校正信息</vt:lpstr>
      <vt:lpstr>PowerPoint 演示文稿</vt:lpstr>
      <vt:lpstr>PowerPoint 演示文稿</vt:lpstr>
      <vt:lpstr>关键点：时钟校正</vt:lpstr>
      <vt:lpstr>卫星（导航）电文—卫星星历及校正参数</vt:lpstr>
      <vt:lpstr>PowerPoint 演示文稿</vt:lpstr>
      <vt:lpstr>PowerPoint 演示文稿</vt:lpstr>
      <vt:lpstr>PowerPoint 演示文稿</vt:lpstr>
      <vt:lpstr>卫星（导航）电文—概略星历</vt:lpstr>
      <vt:lpstr>不同页面的子帧定义</vt:lpstr>
      <vt:lpstr>PowerPoint 演示文稿</vt:lpstr>
      <vt:lpstr>PowerPoint 演示文稿</vt:lpstr>
      <vt:lpstr>2.5 卫星定位导航信号的生成过程</vt:lpstr>
      <vt:lpstr>三、卫星导航信号的传输特性</vt:lpstr>
      <vt:lpstr>3.1 电磁波传播对测距的影响</vt:lpstr>
      <vt:lpstr>PowerPoint 演示文稿</vt:lpstr>
      <vt:lpstr>3.2 大气层分层特性</vt:lpstr>
      <vt:lpstr>大气层的特点</vt:lpstr>
      <vt:lpstr>大气折射效应</vt:lpstr>
      <vt:lpstr>对流层的色散效应</vt:lpstr>
      <vt:lpstr>3.3 对流层电磁波传输特性</vt:lpstr>
      <vt:lpstr>对流层延迟及其改正方法</vt:lpstr>
      <vt:lpstr>影响对流层大气折射率的因子</vt:lpstr>
      <vt:lpstr>对流层大气折射效应的改正方法</vt:lpstr>
      <vt:lpstr>典型改正模型</vt:lpstr>
      <vt:lpstr>3.4 电离层的电磁波传输特性</vt:lpstr>
      <vt:lpstr>色散介质对电磁波传输的影响</vt:lpstr>
      <vt:lpstr>相位超前效应</vt:lpstr>
      <vt:lpstr>影响电离层大气折射效应的因子</vt:lpstr>
      <vt:lpstr>电子密度与总电子含量</vt:lpstr>
      <vt:lpstr>电子密度与大气高度的关系</vt:lpstr>
      <vt:lpstr>电子含量与地方时的关系</vt:lpstr>
      <vt:lpstr>电子含量与太阳活动情况的关系</vt:lpstr>
      <vt:lpstr>电子含量与地理位置的关系</vt:lpstr>
      <vt:lpstr>常用电离层延迟改正方法分类</vt:lpstr>
      <vt:lpstr>（1）典型的经验改正模型</vt:lpstr>
      <vt:lpstr>（2）电离层延迟的双频改正</vt:lpstr>
      <vt:lpstr>（3）电离层延迟的实测模型改正</vt:lpstr>
      <vt:lpstr>回 顾</vt:lpstr>
      <vt:lpstr>三、GNSS误差来源及分析</vt:lpstr>
      <vt:lpstr>3.1 观测量的误差来源及其影响</vt:lpstr>
      <vt:lpstr>PowerPoint 演示文稿</vt:lpstr>
      <vt:lpstr>3.2 与卫星有关的误差</vt:lpstr>
      <vt:lpstr>3.2 与卫星有关的误差</vt:lpstr>
      <vt:lpstr>3.2 与卫星有关的误差</vt:lpstr>
      <vt:lpstr>3.3 与信号传播有关的误差</vt:lpstr>
      <vt:lpstr>3.3 与信号传播有关的误差</vt:lpstr>
      <vt:lpstr>3.3 与信号传播有关的误差</vt:lpstr>
      <vt:lpstr>3.4 与接收设备有关的误差</vt:lpstr>
      <vt:lpstr>PowerPoint 演示文稿</vt:lpstr>
      <vt:lpstr>PowerPoint 演示文稿</vt:lpstr>
      <vt:lpstr>PowerPoint 演示文稿</vt:lpstr>
      <vt:lpstr>本节结束</vt:lpstr>
      <vt:lpstr>课程设计</vt:lpstr>
      <vt:lpstr>课程设计</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gy</dc:creator>
  <cp:lastModifiedBy>濮国梁</cp:lastModifiedBy>
  <cp:revision>346</cp:revision>
  <dcterms:created xsi:type="dcterms:W3CDTF">2014-02-15T02:28:57Z</dcterms:created>
  <dcterms:modified xsi:type="dcterms:W3CDTF">2017-03-09T10:57:23Z</dcterms:modified>
</cp:coreProperties>
</file>