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453" r:id="rId3"/>
    <p:sldId id="397" r:id="rId4"/>
    <p:sldId id="438" r:id="rId5"/>
    <p:sldId id="398" r:id="rId6"/>
    <p:sldId id="399" r:id="rId7"/>
    <p:sldId id="400" r:id="rId8"/>
    <p:sldId id="402" r:id="rId9"/>
    <p:sldId id="443" r:id="rId10"/>
    <p:sldId id="439" r:id="rId11"/>
    <p:sldId id="464" r:id="rId12"/>
    <p:sldId id="405" r:id="rId13"/>
    <p:sldId id="406" r:id="rId14"/>
    <p:sldId id="407" r:id="rId15"/>
    <p:sldId id="408" r:id="rId16"/>
    <p:sldId id="409" r:id="rId17"/>
    <p:sldId id="410" r:id="rId18"/>
    <p:sldId id="411" r:id="rId19"/>
    <p:sldId id="412" r:id="rId20"/>
    <p:sldId id="413" r:id="rId21"/>
    <p:sldId id="415" r:id="rId22"/>
    <p:sldId id="454" r:id="rId23"/>
    <p:sldId id="465" r:id="rId24"/>
    <p:sldId id="455" r:id="rId25"/>
    <p:sldId id="466" r:id="rId26"/>
    <p:sldId id="442" r:id="rId27"/>
    <p:sldId id="429" r:id="rId28"/>
    <p:sldId id="451" r:id="rId29"/>
    <p:sldId id="430" r:id="rId30"/>
    <p:sldId id="431" r:id="rId31"/>
    <p:sldId id="467" r:id="rId32"/>
    <p:sldId id="469" r:id="rId33"/>
    <p:sldId id="471" r:id="rId34"/>
    <p:sldId id="472" r:id="rId35"/>
    <p:sldId id="473" r:id="rId36"/>
    <p:sldId id="474" r:id="rId37"/>
    <p:sldId id="476" r:id="rId38"/>
    <p:sldId id="477" r:id="rId39"/>
    <p:sldId id="478" r:id="rId40"/>
    <p:sldId id="479" r:id="rId41"/>
    <p:sldId id="480" r:id="rId42"/>
    <p:sldId id="481" r:id="rId43"/>
    <p:sldId id="484" r:id="rId44"/>
    <p:sldId id="486" r:id="rId45"/>
    <p:sldId id="487" r:id="rId46"/>
    <p:sldId id="488" r:id="rId47"/>
    <p:sldId id="489" r:id="rId48"/>
    <p:sldId id="490" r:id="rId49"/>
    <p:sldId id="491" r:id="rId50"/>
    <p:sldId id="492" r:id="rId51"/>
    <p:sldId id="493" r:id="rId52"/>
    <p:sldId id="495" r:id="rId53"/>
    <p:sldId id="496" r:id="rId54"/>
    <p:sldId id="497" r:id="rId55"/>
    <p:sldId id="515" r:id="rId56"/>
    <p:sldId id="517" r:id="rId57"/>
    <p:sldId id="518" r:id="rId58"/>
    <p:sldId id="520" r:id="rId59"/>
    <p:sldId id="521" r:id="rId60"/>
    <p:sldId id="522" r:id="rId61"/>
    <p:sldId id="523" r:id="rId62"/>
    <p:sldId id="524" r:id="rId63"/>
    <p:sldId id="525" r:id="rId64"/>
    <p:sldId id="526" r:id="rId65"/>
    <p:sldId id="527" r:id="rId66"/>
    <p:sldId id="528" r:id="rId67"/>
    <p:sldId id="529" r:id="rId68"/>
    <p:sldId id="468" r:id="rId69"/>
    <p:sldId id="433" r:id="rId70"/>
    <p:sldId id="434" r:id="rId71"/>
    <p:sldId id="435" r:id="rId72"/>
    <p:sldId id="436" r:id="rId73"/>
    <p:sldId id="437" r:id="rId74"/>
    <p:sldId id="447" r:id="rId75"/>
    <p:sldId id="258"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2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A79A59-82C8-4EF2-A236-134F5A544BC2}" type="datetimeFigureOut">
              <a:rPr lang="zh-CN" altLang="en-US" smtClean="0"/>
              <a:t>2017/3/10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6E12F6-F250-4DF4-9783-3B4B62D27E17}" type="slidenum">
              <a:rPr lang="zh-CN" altLang="en-US" smtClean="0"/>
              <a:t>‹#›</a:t>
            </a:fld>
            <a:endParaRPr lang="zh-CN" altLang="en-US"/>
          </a:p>
        </p:txBody>
      </p:sp>
    </p:spTree>
    <p:extLst>
      <p:ext uri="{BB962C8B-B14F-4D97-AF65-F5344CB8AC3E}">
        <p14:creationId xmlns:p14="http://schemas.microsoft.com/office/powerpoint/2010/main" val="129257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40041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120276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369452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4348" y="500042"/>
            <a:ext cx="7715304" cy="747698"/>
          </a:xfrm>
        </p:spPr>
        <p:txBody>
          <a:bodyPr/>
          <a:lstStyle>
            <a:lvl1pPr>
              <a:defRPr sz="4000" b="0">
                <a:latin typeface="华文楷体" pitchFamily="2" charset="-122"/>
                <a:ea typeface="华文楷体" pitchFamily="2"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09438605"/>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01625"/>
            <a:ext cx="7772400" cy="146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9891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9891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zh-CN"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65B5597B-7447-416C-B610-1514579431BB}" type="slidenum">
              <a:rPr lang="en-US" altLang="zh-CN"/>
              <a:pPr/>
              <a:t>‹#›</a:t>
            </a:fld>
            <a:endParaRPr lang="en-US" altLang="zh-CN"/>
          </a:p>
        </p:txBody>
      </p:sp>
    </p:spTree>
    <p:extLst>
      <p:ext uri="{BB962C8B-B14F-4D97-AF65-F5344CB8AC3E}">
        <p14:creationId xmlns:p14="http://schemas.microsoft.com/office/powerpoint/2010/main" val="320765047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4213" y="301625"/>
            <a:ext cx="7773987" cy="5802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zh-CN"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FD438E33-7E19-47C4-9BC5-F1E597C7FEE0}" type="slidenum">
              <a:rPr lang="en-US" altLang="zh-CN"/>
              <a:pPr/>
              <a:t>‹#›</a:t>
            </a:fld>
            <a:endParaRPr lang="en-US" altLang="zh-CN"/>
          </a:p>
        </p:txBody>
      </p:sp>
    </p:spTree>
    <p:extLst>
      <p:ext uri="{BB962C8B-B14F-4D97-AF65-F5344CB8AC3E}">
        <p14:creationId xmlns:p14="http://schemas.microsoft.com/office/powerpoint/2010/main" val="16544925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8052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90624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5461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59063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78607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423205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37446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12701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2064-D072-4B93-B129-337C1007EB1B}" type="datetimeFigureOut">
              <a:rPr lang="zh-CN" altLang="en-US" smtClean="0"/>
              <a:t>2017/3/10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04093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b="1" kern="1200">
          <a:solidFill>
            <a:srgbClr val="C00000"/>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50000"/>
        </a:lnSpc>
        <a:spcBef>
          <a:spcPct val="20000"/>
        </a:spcBef>
        <a:buFont typeface="Arial" panose="020B0604020202020204" pitchFamily="34" charset="0"/>
        <a:buChar char="•"/>
        <a:defRPr sz="3200" b="1" kern="1200">
          <a:solidFill>
            <a:srgbClr val="00009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6.bin"/><Relationship Id="rId14" Type="http://schemas.openxmlformats.org/officeDocument/2006/relationships/image" Target="../media/image2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6.wmf"/><Relationship Id="rId4" Type="http://schemas.openxmlformats.org/officeDocument/2006/relationships/oleObject" Target="../embeddings/oleObject20.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4.xml"/><Relationship Id="rId1" Type="http://schemas.openxmlformats.org/officeDocument/2006/relationships/vmlDrawing" Target="../drawings/vmlDrawing14.v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jpeg"/><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2.wmf"/><Relationship Id="rId5" Type="http://schemas.openxmlformats.org/officeDocument/2006/relationships/oleObject" Target="../embeddings/oleObject25.bin"/><Relationship Id="rId4" Type="http://schemas.openxmlformats.org/officeDocument/2006/relationships/image" Target="../media/image41.wmf"/></Relationships>
</file>

<file path=ppt/slides/_rels/slide71.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28.bin"/><Relationship Id="rId4" Type="http://schemas.openxmlformats.org/officeDocument/2006/relationships/image" Target="../media/image44.wmf"/></Relationships>
</file>

<file path=ppt/slides/_rels/slide72.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31.bin"/><Relationship Id="rId4" Type="http://schemas.openxmlformats.org/officeDocument/2006/relationships/image" Target="../media/image21.wmf"/></Relationships>
</file>

<file path=ppt/slides/_rels/slide73.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0.wmf"/><Relationship Id="rId5" Type="http://schemas.openxmlformats.org/officeDocument/2006/relationships/oleObject" Target="../embeddings/oleObject34.bin"/><Relationship Id="rId4" Type="http://schemas.openxmlformats.org/officeDocument/2006/relationships/image" Target="../media/image49.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52.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50000"/>
              </a:lnSpc>
            </a:pPr>
            <a:r>
              <a:rPr lang="zh-CN" altLang="en-US" dirty="0"/>
              <a:t>第一</a:t>
            </a:r>
            <a:r>
              <a:rPr lang="zh-CN" altLang="en-US" dirty="0" smtClean="0"/>
              <a:t>篇 卫星定位导航原理与方法</a:t>
            </a:r>
            <a:r>
              <a:rPr lang="en-US" altLang="zh-CN" dirty="0" smtClean="0"/>
              <a:t/>
            </a:r>
            <a:br>
              <a:rPr lang="en-US" altLang="zh-CN" dirty="0" smtClean="0"/>
            </a:br>
            <a:r>
              <a:rPr lang="zh-CN" altLang="en-US" sz="3200" dirty="0" smtClean="0">
                <a:solidFill>
                  <a:srgbClr val="0000CC"/>
                </a:solidFill>
              </a:rPr>
              <a:t>第三节 卫星自身位置的确定</a:t>
            </a:r>
            <a:endParaRPr lang="zh-CN" altLang="en-US" sz="3200" dirty="0">
              <a:solidFill>
                <a:srgbClr val="0000CC"/>
              </a:solidFill>
            </a:endParaRPr>
          </a:p>
        </p:txBody>
      </p:sp>
      <p:sp>
        <p:nvSpPr>
          <p:cNvPr id="3" name="副标题 2"/>
          <p:cNvSpPr>
            <a:spLocks noGrp="1"/>
          </p:cNvSpPr>
          <p:nvPr>
            <p:ph type="subTitle" idx="1"/>
          </p:nvPr>
        </p:nvSpPr>
        <p:spPr/>
        <p:txBody>
          <a:bodyPr/>
          <a:lstStyle/>
          <a:p>
            <a:r>
              <a:rPr lang="zh-CN" altLang="en-US" dirty="0" smtClean="0"/>
              <a:t>濮国梁</a:t>
            </a:r>
            <a:endParaRPr lang="en-US" altLang="zh-CN" dirty="0" smtClean="0"/>
          </a:p>
          <a:p>
            <a:r>
              <a:rPr lang="zh-CN" altLang="en-US" dirty="0" smtClean="0"/>
              <a:t>北京大学工学院</a:t>
            </a:r>
            <a:endParaRPr lang="zh-CN" altLang="en-US" dirty="0"/>
          </a:p>
        </p:txBody>
      </p:sp>
      <p:sp>
        <p:nvSpPr>
          <p:cNvPr id="5" name="TextBox 3"/>
          <p:cNvSpPr txBox="1"/>
          <p:nvPr/>
        </p:nvSpPr>
        <p:spPr>
          <a:xfrm>
            <a:off x="1401902" y="1484784"/>
            <a:ext cx="6340197"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smtClean="0">
                <a:latin typeface="华文新魏" panose="02010800040101010101" pitchFamily="2" charset="-122"/>
                <a:ea typeface="华文新魏" panose="02010800040101010101" pitchFamily="2" charset="-122"/>
              </a:rPr>
              <a:t>《</a:t>
            </a:r>
            <a:r>
              <a:rPr lang="zh-CN" altLang="en-US" sz="4000" b="1" dirty="0" smtClean="0">
                <a:latin typeface="华文新魏" panose="02010800040101010101" pitchFamily="2" charset="-122"/>
                <a:ea typeface="华文新魏" panose="02010800040101010101" pitchFamily="2" charset="-122"/>
              </a:rPr>
              <a:t>航空航天定位导航技术</a:t>
            </a:r>
            <a:r>
              <a:rPr lang="en-US" altLang="zh-CN" sz="4000" b="1" dirty="0" smtClean="0">
                <a:latin typeface="华文新魏" panose="02010800040101010101" pitchFamily="2" charset="-122"/>
                <a:ea typeface="华文新魏" panose="02010800040101010101" pitchFamily="2" charset="-122"/>
              </a:rPr>
              <a:t>》</a:t>
            </a:r>
            <a:endParaRPr lang="zh-CN" altLang="en-US" sz="4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4402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132856"/>
            <a:ext cx="7772400" cy="1470025"/>
          </a:xfrm>
        </p:spPr>
        <p:txBody>
          <a:bodyPr>
            <a:normAutofit/>
          </a:bodyPr>
          <a:lstStyle/>
          <a:p>
            <a:r>
              <a:rPr lang="zh-CN" altLang="en-US" sz="3200" dirty="0"/>
              <a:t> </a:t>
            </a:r>
            <a:r>
              <a:rPr lang="zh-CN" altLang="en-US" sz="3200" dirty="0" smtClean="0"/>
              <a:t>二、</a:t>
            </a:r>
            <a:r>
              <a:rPr lang="en-US" altLang="zh-CN" sz="3200" dirty="0" smtClean="0"/>
              <a:t>GPS</a:t>
            </a:r>
            <a:r>
              <a:rPr lang="zh-CN" altLang="en-US" sz="3200" dirty="0"/>
              <a:t>卫星的无摄</a:t>
            </a:r>
            <a:r>
              <a:rPr lang="zh-CN" altLang="en-US" sz="3200" dirty="0" smtClean="0"/>
              <a:t>运动与受摄运动模型</a:t>
            </a:r>
            <a:endParaRPr lang="zh-CN" altLang="en-US" sz="32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9390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2.1 </a:t>
            </a:r>
            <a:r>
              <a:rPr lang="zh-CN" altLang="en-US" dirty="0" smtClean="0"/>
              <a:t>卫星的无摄运动模型</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8009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a:xfrm>
            <a:off x="714375" y="500063"/>
            <a:ext cx="7786688" cy="747712"/>
          </a:xfrm>
        </p:spPr>
        <p:txBody>
          <a:bodyPr>
            <a:normAutofit fontScale="90000"/>
          </a:bodyPr>
          <a:lstStyle/>
          <a:p>
            <a:r>
              <a:rPr lang="en-US" altLang="zh-CN" dirty="0" smtClean="0"/>
              <a:t>2.1 </a:t>
            </a:r>
            <a:r>
              <a:rPr lang="zh-CN" altLang="en-US" dirty="0" smtClean="0"/>
              <a:t>卫星的无摄运动</a:t>
            </a:r>
          </a:p>
        </p:txBody>
      </p:sp>
      <p:sp>
        <p:nvSpPr>
          <p:cNvPr id="3076" name="Content Placeholder 2"/>
          <p:cNvSpPr>
            <a:spLocks noGrp="1"/>
          </p:cNvSpPr>
          <p:nvPr>
            <p:ph idx="1"/>
          </p:nvPr>
        </p:nvSpPr>
        <p:spPr bwMode="auto">
          <a:xfrm>
            <a:off x="714375" y="1428750"/>
            <a:ext cx="7715250" cy="4697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marL="466725"/>
            <a:r>
              <a:rPr lang="zh-CN" altLang="en-US" sz="2200" dirty="0" smtClean="0"/>
              <a:t>卫星发射升至预定高度后，开始绕地球运行。假设地球为均质球体，根据万有引力定律，卫星的引力加速度为</a:t>
            </a:r>
            <a:endParaRPr lang="en-US" altLang="zh-CN" sz="2200" dirty="0" smtClean="0"/>
          </a:p>
          <a:p>
            <a:pPr marL="466725"/>
            <a:endParaRPr lang="en-US" altLang="zh-CN" sz="2200" dirty="0" smtClean="0"/>
          </a:p>
          <a:p>
            <a:pPr marL="466725"/>
            <a:endParaRPr lang="en-US" altLang="zh-CN" sz="2200" dirty="0" smtClean="0"/>
          </a:p>
          <a:p>
            <a:pPr marL="466725"/>
            <a:endParaRPr lang="en-US" altLang="zh-CN" sz="2200" dirty="0" smtClean="0"/>
          </a:p>
          <a:p>
            <a:pPr marL="466725"/>
            <a:r>
              <a:rPr lang="en-US" altLang="zh-CN" sz="2200" dirty="0" smtClean="0"/>
              <a:t>G</a:t>
            </a:r>
            <a:r>
              <a:rPr lang="zh-CN" altLang="en-US" sz="2200" dirty="0" smtClean="0"/>
              <a:t>为引力常数，</a:t>
            </a:r>
            <a:r>
              <a:rPr lang="en-US" altLang="zh-CN" sz="2200" dirty="0" smtClean="0"/>
              <a:t>M</a:t>
            </a:r>
            <a:r>
              <a:rPr lang="zh-CN" altLang="en-US" sz="2200" dirty="0" smtClean="0"/>
              <a:t>为地球质量，</a:t>
            </a:r>
            <a:r>
              <a:rPr lang="en-US" altLang="zh-CN" sz="2200" dirty="0" err="1" smtClean="0"/>
              <a:t>m</a:t>
            </a:r>
            <a:r>
              <a:rPr lang="en-US" altLang="zh-CN" sz="2200" baseline="-25000" dirty="0" err="1" smtClean="0"/>
              <a:t>s</a:t>
            </a:r>
            <a:r>
              <a:rPr lang="zh-CN" altLang="en-US" sz="2200" dirty="0" smtClean="0"/>
              <a:t>为卫星质量，</a:t>
            </a:r>
            <a:r>
              <a:rPr lang="en-US" altLang="zh-CN" sz="2200" dirty="0" smtClean="0"/>
              <a:t>r</a:t>
            </a:r>
            <a:r>
              <a:rPr lang="zh-CN" altLang="en-US" sz="2200" dirty="0" smtClean="0"/>
              <a:t>为卫星的地心向径。根据上式来研究地球和卫星之间的相对运动问题，在天体力学中称为</a:t>
            </a:r>
            <a:r>
              <a:rPr lang="zh-CN" altLang="en-US" sz="2200" dirty="0" smtClean="0">
                <a:solidFill>
                  <a:srgbClr val="0000CC"/>
                </a:solidFill>
              </a:rPr>
              <a:t>两体问题</a:t>
            </a:r>
            <a:r>
              <a:rPr lang="zh-CN" altLang="en-US" sz="2200" dirty="0" smtClean="0"/>
              <a:t>。引力加速度决定了卫星绕地球运动的基本规律。卫星在上述地球引力场中的无摄运动，也称</a:t>
            </a:r>
            <a:r>
              <a:rPr lang="zh-CN" altLang="en-US" sz="2200" dirty="0" smtClean="0">
                <a:solidFill>
                  <a:srgbClr val="0000CC"/>
                </a:solidFill>
              </a:rPr>
              <a:t>开普勒运动</a:t>
            </a:r>
            <a:r>
              <a:rPr lang="zh-CN" altLang="en-US" sz="2200" dirty="0" smtClean="0"/>
              <a:t>，其规律可通过开普勒定律来描述。</a:t>
            </a:r>
          </a:p>
          <a:p>
            <a:pPr marL="466725"/>
            <a:endParaRPr lang="zh-CN" altLang="en-US" sz="2200" dirty="0" smtClean="0"/>
          </a:p>
        </p:txBody>
      </p:sp>
      <p:graphicFrame>
        <p:nvGraphicFramePr>
          <p:cNvPr id="3074" name="Object 3"/>
          <p:cNvGraphicFramePr>
            <a:graphicFrameLocks noChangeAspect="1"/>
          </p:cNvGraphicFramePr>
          <p:nvPr/>
        </p:nvGraphicFramePr>
        <p:xfrm>
          <a:off x="3348038" y="2636838"/>
          <a:ext cx="2752725" cy="936625"/>
        </p:xfrm>
        <a:graphic>
          <a:graphicData uri="http://schemas.openxmlformats.org/presentationml/2006/ole">
            <mc:AlternateContent xmlns:mc="http://schemas.openxmlformats.org/markup-compatibility/2006">
              <mc:Choice xmlns:v="urn:schemas-microsoft-com:vml" Requires="v">
                <p:oleObj spid="_x0000_s28716" name="Equation" r:id="rId3" imgW="1155600" imgH="393480" progId="Equation.3">
                  <p:embed/>
                </p:oleObj>
              </mc:Choice>
              <mc:Fallback>
                <p:oleObj name="Equation" r:id="rId3" imgW="11556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636838"/>
                        <a:ext cx="27527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25010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bwMode="auto">
          <a:xfrm>
            <a:off x="714375" y="1196975"/>
            <a:ext cx="7715250" cy="936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pPr marL="466725"/>
            <a:r>
              <a:rPr lang="zh-CN" altLang="en-US" smtClean="0">
                <a:solidFill>
                  <a:srgbClr val="0000CC"/>
                </a:solidFill>
              </a:rPr>
              <a:t>定律：</a:t>
            </a:r>
            <a:r>
              <a:rPr lang="zh-CN" altLang="en-GB" smtClean="0"/>
              <a:t>卫星的运行轨道是一个椭圆，该椭圆的一个焦点与地球的质心重合。</a:t>
            </a:r>
          </a:p>
          <a:p>
            <a:pPr marL="466725"/>
            <a:endParaRPr lang="zh-CN" altLang="en-US" smtClean="0"/>
          </a:p>
        </p:txBody>
      </p:sp>
      <p:sp>
        <p:nvSpPr>
          <p:cNvPr id="4101" name="Title 1"/>
          <p:cNvSpPr>
            <a:spLocks noGrp="1"/>
          </p:cNvSpPr>
          <p:nvPr>
            <p:ph type="title"/>
          </p:nvPr>
        </p:nvSpPr>
        <p:spPr>
          <a:xfrm>
            <a:off x="714375" y="500063"/>
            <a:ext cx="7786688" cy="747712"/>
          </a:xfrm>
        </p:spPr>
        <p:txBody>
          <a:bodyPr>
            <a:normAutofit fontScale="90000"/>
          </a:bodyPr>
          <a:lstStyle/>
          <a:p>
            <a:r>
              <a:rPr lang="zh-CN" altLang="en-US" smtClean="0"/>
              <a:t>开普勒第一定律</a:t>
            </a:r>
          </a:p>
        </p:txBody>
      </p:sp>
      <p:sp>
        <p:nvSpPr>
          <p:cNvPr id="32" name="Oval 13"/>
          <p:cNvSpPr>
            <a:spLocks noChangeArrowheads="1"/>
          </p:cNvSpPr>
          <p:nvPr/>
        </p:nvSpPr>
        <p:spPr bwMode="auto">
          <a:xfrm>
            <a:off x="1147763" y="2413000"/>
            <a:ext cx="6615112" cy="29464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en-US"/>
          </a:p>
        </p:txBody>
      </p:sp>
      <p:graphicFrame>
        <p:nvGraphicFramePr>
          <p:cNvPr id="4098" name="Object 8">
            <a:hlinkClick r:id="" action="ppaction://ole?verb=0"/>
          </p:cNvPr>
          <p:cNvGraphicFramePr>
            <a:graphicFrameLocks/>
          </p:cNvGraphicFramePr>
          <p:nvPr/>
        </p:nvGraphicFramePr>
        <p:xfrm>
          <a:off x="6938963" y="2946400"/>
          <a:ext cx="796925" cy="482600"/>
        </p:xfrm>
        <a:graphic>
          <a:graphicData uri="http://schemas.openxmlformats.org/presentationml/2006/ole">
            <mc:AlternateContent xmlns:mc="http://schemas.openxmlformats.org/markup-compatibility/2006">
              <mc:Choice xmlns:v="urn:schemas-microsoft-com:vml" Requires="v">
                <p:oleObj spid="_x0000_s29778" name="ClipArt" r:id="rId3" imgW="4483080" imgH="3111480" progId="MS_ClipArt_Gallery.2">
                  <p:embed/>
                </p:oleObj>
              </mc:Choice>
              <mc:Fallback>
                <p:oleObj name="ClipArt" r:id="rId3" imgW="4483080" imgH="311148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8963" y="2946400"/>
                        <a:ext cx="7969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Rectangle 5"/>
          <p:cNvSpPr>
            <a:spLocks noChangeArrowheads="1"/>
          </p:cNvSpPr>
          <p:nvPr/>
        </p:nvSpPr>
        <p:spPr bwMode="auto">
          <a:xfrm>
            <a:off x="1393825" y="3386138"/>
            <a:ext cx="1084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r"/>
            <a:r>
              <a:rPr lang="zh-CN" altLang="en-US" sz="2000">
                <a:latin typeface="Times New Roman" pitchFamily="18" charset="0"/>
              </a:rPr>
              <a:t>远地点</a:t>
            </a:r>
          </a:p>
        </p:txBody>
      </p:sp>
      <p:sp>
        <p:nvSpPr>
          <p:cNvPr id="4104" name="Line 7"/>
          <p:cNvSpPr>
            <a:spLocks noChangeShapeType="1"/>
          </p:cNvSpPr>
          <p:nvPr/>
        </p:nvSpPr>
        <p:spPr bwMode="auto">
          <a:xfrm flipV="1">
            <a:off x="7767638" y="2205038"/>
            <a:ext cx="0" cy="172878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5" name="Line 8"/>
          <p:cNvSpPr>
            <a:spLocks noChangeShapeType="1"/>
          </p:cNvSpPr>
          <p:nvPr/>
        </p:nvSpPr>
        <p:spPr bwMode="auto">
          <a:xfrm>
            <a:off x="2619375" y="3919538"/>
            <a:ext cx="7938" cy="15970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6" name="Line 9"/>
          <p:cNvSpPr>
            <a:spLocks noChangeShapeType="1"/>
          </p:cNvSpPr>
          <p:nvPr/>
        </p:nvSpPr>
        <p:spPr bwMode="auto">
          <a:xfrm>
            <a:off x="6276975" y="3919538"/>
            <a:ext cx="0" cy="165576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7" name="Line 10"/>
          <p:cNvSpPr>
            <a:spLocks noChangeShapeType="1"/>
          </p:cNvSpPr>
          <p:nvPr/>
        </p:nvSpPr>
        <p:spPr bwMode="auto">
          <a:xfrm>
            <a:off x="1141413" y="3910013"/>
            <a:ext cx="66151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099" name="Object 9">
            <a:hlinkClick r:id="" action="ppaction://ole?verb=0"/>
          </p:cNvPr>
          <p:cNvGraphicFramePr>
            <a:graphicFrameLocks/>
          </p:cNvGraphicFramePr>
          <p:nvPr/>
        </p:nvGraphicFramePr>
        <p:xfrm>
          <a:off x="5795963" y="3403600"/>
          <a:ext cx="939800" cy="866775"/>
        </p:xfrm>
        <a:graphic>
          <a:graphicData uri="http://schemas.openxmlformats.org/presentationml/2006/ole">
            <mc:AlternateContent xmlns:mc="http://schemas.openxmlformats.org/markup-compatibility/2006">
              <mc:Choice xmlns:v="urn:schemas-microsoft-com:vml" Requires="v">
                <p:oleObj spid="_x0000_s29779" name="ClipArt" r:id="rId5" imgW="3468600" imgH="3516120" progId="MS_ClipArt_Gallery.2">
                  <p:embed/>
                </p:oleObj>
              </mc:Choice>
              <mc:Fallback>
                <p:oleObj name="ClipArt" r:id="rId5" imgW="3468600" imgH="3516120" progId="MS_ClipArt_Gallery.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3403600"/>
                        <a:ext cx="9398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8" name="Line 14"/>
          <p:cNvSpPr>
            <a:spLocks noChangeShapeType="1"/>
          </p:cNvSpPr>
          <p:nvPr/>
        </p:nvSpPr>
        <p:spPr bwMode="auto">
          <a:xfrm>
            <a:off x="4448175" y="2436813"/>
            <a:ext cx="0" cy="2946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9" name="Oval 15"/>
          <p:cNvSpPr>
            <a:spLocks noChangeArrowheads="1"/>
          </p:cNvSpPr>
          <p:nvPr/>
        </p:nvSpPr>
        <p:spPr bwMode="auto">
          <a:xfrm>
            <a:off x="2547938" y="3860800"/>
            <a:ext cx="123825" cy="114300"/>
          </a:xfrm>
          <a:prstGeom prst="ellipse">
            <a:avLst/>
          </a:prstGeom>
          <a:solidFill>
            <a:srgbClr val="FFFF99"/>
          </a:solidFill>
          <a:ln w="12700">
            <a:solidFill>
              <a:srgbClr val="FFFF99"/>
            </a:solidFill>
            <a:round/>
            <a:headEnd/>
            <a:tailEnd/>
          </a:ln>
        </p:spPr>
        <p:txBody>
          <a:bodyPr wrap="none" anchor="ctr"/>
          <a:lstStyle/>
          <a:p>
            <a:endParaRPr lang="zh-CN" altLang="en-US"/>
          </a:p>
        </p:txBody>
      </p:sp>
      <p:sp>
        <p:nvSpPr>
          <p:cNvPr id="4110" name="Oval 16"/>
          <p:cNvSpPr>
            <a:spLocks noChangeArrowheads="1"/>
          </p:cNvSpPr>
          <p:nvPr/>
        </p:nvSpPr>
        <p:spPr bwMode="auto">
          <a:xfrm>
            <a:off x="1000125" y="3790950"/>
            <a:ext cx="258763" cy="238125"/>
          </a:xfrm>
          <a:prstGeom prst="ellipse">
            <a:avLst/>
          </a:prstGeom>
          <a:solidFill>
            <a:schemeClr val="hlink"/>
          </a:solidFill>
          <a:ln w="12700">
            <a:solidFill>
              <a:srgbClr val="000000"/>
            </a:solidFill>
            <a:round/>
            <a:headEnd/>
            <a:tailEnd/>
          </a:ln>
        </p:spPr>
        <p:txBody>
          <a:bodyPr wrap="none" anchor="ctr"/>
          <a:lstStyle/>
          <a:p>
            <a:endParaRPr lang="zh-CN" altLang="en-US"/>
          </a:p>
        </p:txBody>
      </p:sp>
      <p:sp>
        <p:nvSpPr>
          <p:cNvPr id="4111" name="Oval 17"/>
          <p:cNvSpPr>
            <a:spLocks noChangeArrowheads="1"/>
          </p:cNvSpPr>
          <p:nvPr/>
        </p:nvSpPr>
        <p:spPr bwMode="auto">
          <a:xfrm>
            <a:off x="7637463" y="3790950"/>
            <a:ext cx="260350" cy="238125"/>
          </a:xfrm>
          <a:prstGeom prst="ellipse">
            <a:avLst/>
          </a:prstGeom>
          <a:solidFill>
            <a:schemeClr val="tx2"/>
          </a:solidFill>
          <a:ln w="12700">
            <a:solidFill>
              <a:srgbClr val="000000"/>
            </a:solidFill>
            <a:round/>
            <a:headEnd/>
            <a:tailEnd/>
          </a:ln>
        </p:spPr>
        <p:txBody>
          <a:bodyPr wrap="none" anchor="ctr"/>
          <a:lstStyle/>
          <a:p>
            <a:endParaRPr lang="zh-CN" altLang="en-US"/>
          </a:p>
        </p:txBody>
      </p:sp>
      <p:sp>
        <p:nvSpPr>
          <p:cNvPr id="4112" name="Rectangle 18"/>
          <p:cNvSpPr>
            <a:spLocks noChangeArrowheads="1"/>
          </p:cNvSpPr>
          <p:nvPr/>
        </p:nvSpPr>
        <p:spPr bwMode="auto">
          <a:xfrm>
            <a:off x="6804025" y="4005263"/>
            <a:ext cx="942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a:r>
              <a:rPr lang="zh-CN" altLang="en-US" sz="2000">
                <a:latin typeface="Times New Roman" pitchFamily="18" charset="0"/>
              </a:rPr>
              <a:t>近地点</a:t>
            </a:r>
          </a:p>
        </p:txBody>
      </p:sp>
      <p:sp>
        <p:nvSpPr>
          <p:cNvPr id="4113" name="Line 19"/>
          <p:cNvSpPr>
            <a:spLocks noChangeShapeType="1"/>
          </p:cNvSpPr>
          <p:nvPr/>
        </p:nvSpPr>
        <p:spPr bwMode="auto">
          <a:xfrm>
            <a:off x="4448175" y="3981450"/>
            <a:ext cx="0" cy="15843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114" name="Group 20"/>
          <p:cNvGrpSpPr>
            <a:grpSpLocks/>
          </p:cNvGrpSpPr>
          <p:nvPr/>
        </p:nvGrpSpPr>
        <p:grpSpPr bwMode="auto">
          <a:xfrm>
            <a:off x="4454525" y="5195888"/>
            <a:ext cx="1828800" cy="393700"/>
            <a:chOff x="2884" y="3760"/>
            <a:chExt cx="1296" cy="306"/>
          </a:xfrm>
        </p:grpSpPr>
        <p:sp>
          <p:nvSpPr>
            <p:cNvPr id="4125" name="Rectangle 21"/>
            <p:cNvSpPr>
              <a:spLocks noChangeArrowheads="1"/>
            </p:cNvSpPr>
            <p:nvPr/>
          </p:nvSpPr>
          <p:spPr bwMode="auto">
            <a:xfrm>
              <a:off x="3395" y="3760"/>
              <a:ext cx="20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a:r>
                <a:rPr lang="en-US" altLang="zh-CN" sz="2000">
                  <a:latin typeface="Times New Roman" pitchFamily="18" charset="0"/>
                </a:rPr>
                <a:t>c</a:t>
              </a:r>
            </a:p>
          </p:txBody>
        </p:sp>
        <p:sp>
          <p:nvSpPr>
            <p:cNvPr id="4126" name="Line 22"/>
            <p:cNvSpPr>
              <a:spLocks noChangeShapeType="1"/>
            </p:cNvSpPr>
            <p:nvPr/>
          </p:nvSpPr>
          <p:spPr bwMode="auto">
            <a:xfrm>
              <a:off x="2884" y="3984"/>
              <a:ext cx="47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7" name="Line 23"/>
            <p:cNvSpPr>
              <a:spLocks noChangeShapeType="1"/>
            </p:cNvSpPr>
            <p:nvPr/>
          </p:nvSpPr>
          <p:spPr bwMode="auto">
            <a:xfrm flipH="1">
              <a:off x="3692" y="3984"/>
              <a:ext cx="4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15" name="Group 24"/>
          <p:cNvGrpSpPr>
            <a:grpSpLocks/>
          </p:cNvGrpSpPr>
          <p:nvPr/>
        </p:nvGrpSpPr>
        <p:grpSpPr bwMode="auto">
          <a:xfrm>
            <a:off x="2625725" y="5195888"/>
            <a:ext cx="1828800" cy="393700"/>
            <a:chOff x="1588" y="3760"/>
            <a:chExt cx="1296" cy="306"/>
          </a:xfrm>
        </p:grpSpPr>
        <p:sp>
          <p:nvSpPr>
            <p:cNvPr id="4122" name="Rectangle 25"/>
            <p:cNvSpPr>
              <a:spLocks noChangeArrowheads="1"/>
            </p:cNvSpPr>
            <p:nvPr/>
          </p:nvSpPr>
          <p:spPr bwMode="auto">
            <a:xfrm>
              <a:off x="2101" y="3760"/>
              <a:ext cx="20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a:r>
                <a:rPr lang="en-US" altLang="zh-CN" sz="2000">
                  <a:latin typeface="Times New Roman" pitchFamily="18" charset="0"/>
                </a:rPr>
                <a:t>c</a:t>
              </a:r>
            </a:p>
          </p:txBody>
        </p:sp>
        <p:sp>
          <p:nvSpPr>
            <p:cNvPr id="4123" name="Line 26"/>
            <p:cNvSpPr>
              <a:spLocks noChangeShapeType="1"/>
            </p:cNvSpPr>
            <p:nvPr/>
          </p:nvSpPr>
          <p:spPr bwMode="auto">
            <a:xfrm>
              <a:off x="1588" y="3984"/>
              <a:ext cx="47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4" name="Line 27"/>
            <p:cNvSpPr>
              <a:spLocks noChangeShapeType="1"/>
            </p:cNvSpPr>
            <p:nvPr/>
          </p:nvSpPr>
          <p:spPr bwMode="auto">
            <a:xfrm flipH="1">
              <a:off x="2396" y="3984"/>
              <a:ext cx="4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16" name="Line 28"/>
          <p:cNvSpPr>
            <a:spLocks noChangeShapeType="1"/>
          </p:cNvSpPr>
          <p:nvPr/>
        </p:nvSpPr>
        <p:spPr bwMode="auto">
          <a:xfrm flipV="1">
            <a:off x="4448175" y="2168525"/>
            <a:ext cx="0" cy="15478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7" name="Line 30"/>
          <p:cNvSpPr>
            <a:spLocks noChangeShapeType="1"/>
          </p:cNvSpPr>
          <p:nvPr/>
        </p:nvSpPr>
        <p:spPr bwMode="auto">
          <a:xfrm flipH="1">
            <a:off x="4443413" y="2303463"/>
            <a:ext cx="1433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8" name="Line 31"/>
          <p:cNvSpPr>
            <a:spLocks noChangeShapeType="1"/>
          </p:cNvSpPr>
          <p:nvPr/>
        </p:nvSpPr>
        <p:spPr bwMode="auto">
          <a:xfrm>
            <a:off x="6350000" y="2303463"/>
            <a:ext cx="1411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9" name="Line 41"/>
          <p:cNvSpPr>
            <a:spLocks noChangeShapeType="1"/>
          </p:cNvSpPr>
          <p:nvPr/>
        </p:nvSpPr>
        <p:spPr bwMode="auto">
          <a:xfrm flipV="1">
            <a:off x="6253163" y="3175000"/>
            <a:ext cx="1066800" cy="6858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100794" tIns="50397" rIns="100794" bIns="50397"/>
          <a:lstStyle/>
          <a:p>
            <a:endParaRPr lang="zh-CN" altLang="en-US"/>
          </a:p>
        </p:txBody>
      </p:sp>
      <p:sp>
        <p:nvSpPr>
          <p:cNvPr id="60" name="Content Placeholder 2"/>
          <p:cNvSpPr txBox="1">
            <a:spLocks/>
          </p:cNvSpPr>
          <p:nvPr/>
        </p:nvSpPr>
        <p:spPr>
          <a:xfrm>
            <a:off x="611188" y="5892800"/>
            <a:ext cx="7848600" cy="488950"/>
          </a:xfrm>
          <a:prstGeom prst="rect">
            <a:avLst/>
          </a:prstGeom>
        </p:spPr>
        <p:txBody>
          <a:bodyPr/>
          <a:lstStyle/>
          <a:p>
            <a:pPr algn="ctr">
              <a:buFont typeface="Wingdings" pitchFamily="2" charset="2"/>
              <a:buChar char="Ø"/>
              <a:defRPr/>
            </a:pPr>
            <a:r>
              <a:rPr lang="zh-CN" altLang="en-US" sz="2200" b="0" dirty="0">
                <a:solidFill>
                  <a:srgbClr val="0000CC"/>
                </a:solidFill>
                <a:latin typeface="华文中宋" pitchFamily="2" charset="-122"/>
                <a:ea typeface="华文中宋" pitchFamily="2" charset="-122"/>
              </a:rPr>
              <a:t>意义：</a:t>
            </a:r>
            <a:r>
              <a:rPr lang="zh-CN" altLang="en-US" sz="2200" b="0" dirty="0">
                <a:latin typeface="华文中宋" pitchFamily="2" charset="-122"/>
                <a:ea typeface="华文中宋" pitchFamily="2" charset="-122"/>
              </a:rPr>
              <a:t>阐明了卫星运行轨道的基本形态及其与地心的关系。</a:t>
            </a:r>
            <a:endParaRPr lang="zh-CN" altLang="en-US" sz="2200" b="0" kern="0" dirty="0">
              <a:latin typeface="华文中宋" pitchFamily="2" charset="-122"/>
              <a:ea typeface="华文中宋" pitchFamily="2" charset="-122"/>
            </a:endParaRPr>
          </a:p>
        </p:txBody>
      </p:sp>
      <p:sp>
        <p:nvSpPr>
          <p:cNvPr id="4121" name="Rectangle 29"/>
          <p:cNvSpPr>
            <a:spLocks noChangeArrowheads="1"/>
          </p:cNvSpPr>
          <p:nvPr/>
        </p:nvSpPr>
        <p:spPr bwMode="auto">
          <a:xfrm>
            <a:off x="5992813" y="2133600"/>
            <a:ext cx="30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a:r>
              <a:rPr lang="en-US" altLang="zh-CN" sz="2000">
                <a:latin typeface="Times New Roman" pitchFamily="18" charset="0"/>
              </a:rPr>
              <a:t>a</a:t>
            </a:r>
          </a:p>
        </p:txBody>
      </p:sp>
    </p:spTree>
    <p:extLst>
      <p:ext uri="{BB962C8B-B14F-4D97-AF65-F5344CB8AC3E}">
        <p14:creationId xmlns:p14="http://schemas.microsoft.com/office/powerpoint/2010/main" val="1030084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a:xfrm>
            <a:off x="714375" y="500063"/>
            <a:ext cx="7786688" cy="747712"/>
          </a:xfrm>
        </p:spPr>
        <p:txBody>
          <a:bodyPr>
            <a:normAutofit fontScale="90000"/>
          </a:bodyPr>
          <a:lstStyle/>
          <a:p>
            <a:r>
              <a:rPr lang="zh-CN" altLang="en-US" smtClean="0"/>
              <a:t>开普勒第二定律</a:t>
            </a:r>
          </a:p>
        </p:txBody>
      </p:sp>
      <p:sp>
        <p:nvSpPr>
          <p:cNvPr id="5125" name="Content Placeholder 2"/>
          <p:cNvSpPr>
            <a:spLocks noGrp="1"/>
          </p:cNvSpPr>
          <p:nvPr>
            <p:ph idx="1"/>
          </p:nvPr>
        </p:nvSpPr>
        <p:spPr bwMode="auto">
          <a:xfrm>
            <a:off x="714375" y="1212850"/>
            <a:ext cx="7715250" cy="1063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pPr marL="466725"/>
            <a:r>
              <a:rPr lang="zh-CN" altLang="en-US" smtClean="0">
                <a:solidFill>
                  <a:srgbClr val="0000CC"/>
                </a:solidFill>
              </a:rPr>
              <a:t>定律：</a:t>
            </a:r>
            <a:r>
              <a:rPr lang="zh-CN" altLang="en-US" smtClean="0"/>
              <a:t>卫星的地心向径，即地球质心与卫星质心间的距离向量，在相同的时间内所扫过的面积相等。</a:t>
            </a:r>
            <a:r>
              <a:rPr lang="zh-CN" altLang="en-GB" smtClean="0"/>
              <a:t> </a:t>
            </a:r>
          </a:p>
          <a:p>
            <a:pPr marL="466725"/>
            <a:endParaRPr lang="zh-CN" altLang="en-US" smtClean="0"/>
          </a:p>
        </p:txBody>
      </p:sp>
      <p:sp>
        <p:nvSpPr>
          <p:cNvPr id="4" name="Oval 13"/>
          <p:cNvSpPr>
            <a:spLocks noChangeArrowheads="1"/>
          </p:cNvSpPr>
          <p:nvPr/>
        </p:nvSpPr>
        <p:spPr bwMode="auto">
          <a:xfrm>
            <a:off x="1263650" y="2446338"/>
            <a:ext cx="6615113" cy="29464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en-US" sz="2000" dirty="0">
              <a:solidFill>
                <a:schemeClr val="tx1"/>
              </a:solidFill>
            </a:endParaRPr>
          </a:p>
        </p:txBody>
      </p:sp>
      <p:graphicFrame>
        <p:nvGraphicFramePr>
          <p:cNvPr id="5122" name="Object 2">
            <a:hlinkClick r:id="" action="ppaction://ole?verb=0"/>
          </p:cNvPr>
          <p:cNvGraphicFramePr>
            <a:graphicFrameLocks/>
          </p:cNvGraphicFramePr>
          <p:nvPr/>
        </p:nvGraphicFramePr>
        <p:xfrm>
          <a:off x="5988050" y="3436938"/>
          <a:ext cx="939800" cy="866775"/>
        </p:xfrm>
        <a:graphic>
          <a:graphicData uri="http://schemas.openxmlformats.org/presentationml/2006/ole">
            <mc:AlternateContent xmlns:mc="http://schemas.openxmlformats.org/markup-compatibility/2006">
              <mc:Choice xmlns:v="urn:schemas-microsoft-com:vml" Requires="v">
                <p:oleObj spid="_x0000_s30802" name="ClipArt" r:id="rId3" imgW="3468600" imgH="3516120" progId="MS_ClipArt_Gallery.2">
                  <p:embed/>
                </p:oleObj>
              </mc:Choice>
              <mc:Fallback>
                <p:oleObj name="ClipArt" r:id="rId3" imgW="3468600" imgH="351612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8050" y="3436938"/>
                        <a:ext cx="9398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a:hlinkClick r:id="" action="ppaction://ole?verb=0"/>
          </p:cNvPr>
          <p:cNvGraphicFramePr>
            <a:graphicFrameLocks/>
          </p:cNvGraphicFramePr>
          <p:nvPr/>
        </p:nvGraphicFramePr>
        <p:xfrm>
          <a:off x="6750050" y="4579938"/>
          <a:ext cx="796925" cy="482600"/>
        </p:xfrm>
        <a:graphic>
          <a:graphicData uri="http://schemas.openxmlformats.org/presentationml/2006/ole">
            <mc:AlternateContent xmlns:mc="http://schemas.openxmlformats.org/markup-compatibility/2006">
              <mc:Choice xmlns:v="urn:schemas-microsoft-com:vml" Requires="v">
                <p:oleObj spid="_x0000_s30803" name="ClipArt" r:id="rId5" imgW="4483080" imgH="3111480" progId="MS_ClipArt_Gallery.2">
                  <p:embed/>
                </p:oleObj>
              </mc:Choice>
              <mc:Fallback>
                <p:oleObj name="ClipArt" r:id="rId5" imgW="4483080" imgH="3111480" progId="MS_ClipArt_Gallery.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0050" y="4579938"/>
                        <a:ext cx="7969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Rectangle 7"/>
          <p:cNvSpPr>
            <a:spLocks noChangeArrowheads="1"/>
          </p:cNvSpPr>
          <p:nvPr/>
        </p:nvSpPr>
        <p:spPr bwMode="auto">
          <a:xfrm>
            <a:off x="5759450" y="2827338"/>
            <a:ext cx="474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r"/>
            <a:r>
              <a:rPr lang="en-US" altLang="zh-CN" sz="2000">
                <a:latin typeface="Times New Roman" pitchFamily="18" charset="0"/>
              </a:rPr>
              <a:t>S2</a:t>
            </a:r>
          </a:p>
        </p:txBody>
      </p:sp>
      <p:sp>
        <p:nvSpPr>
          <p:cNvPr id="5128" name="Line 32"/>
          <p:cNvSpPr>
            <a:spLocks noChangeShapeType="1"/>
          </p:cNvSpPr>
          <p:nvPr/>
        </p:nvSpPr>
        <p:spPr bwMode="auto">
          <a:xfrm>
            <a:off x="6445250" y="3932238"/>
            <a:ext cx="762000" cy="876300"/>
          </a:xfrm>
          <a:prstGeom prst="line">
            <a:avLst/>
          </a:prstGeom>
          <a:noFill/>
          <a:ln w="28575">
            <a:solidFill>
              <a:srgbClr val="FFFF00"/>
            </a:solidFill>
            <a:prstDash val="dash"/>
            <a:round/>
            <a:headEnd/>
            <a:tailEnd/>
          </a:ln>
          <a:extLst>
            <a:ext uri="{909E8E84-426E-40DD-AFC4-6F175D3DCCD1}">
              <a14:hiddenFill xmlns:a14="http://schemas.microsoft.com/office/drawing/2010/main">
                <a:noFill/>
              </a14:hiddenFill>
            </a:ext>
          </a:extLst>
        </p:spPr>
        <p:txBody>
          <a:bodyPr lIns="100794" tIns="50397" rIns="100794" bIns="50397"/>
          <a:lstStyle/>
          <a:p>
            <a:endParaRPr lang="zh-CN" altLang="en-US"/>
          </a:p>
        </p:txBody>
      </p:sp>
      <p:sp>
        <p:nvSpPr>
          <p:cNvPr id="5129" name="Line 34"/>
          <p:cNvSpPr>
            <a:spLocks noChangeShapeType="1"/>
          </p:cNvSpPr>
          <p:nvPr/>
        </p:nvSpPr>
        <p:spPr bwMode="auto">
          <a:xfrm flipV="1">
            <a:off x="6445250" y="3017838"/>
            <a:ext cx="685800" cy="9144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100794" tIns="50397" rIns="100794" bIns="50397"/>
          <a:lstStyle/>
          <a:p>
            <a:endParaRPr lang="zh-CN" altLang="en-US"/>
          </a:p>
        </p:txBody>
      </p:sp>
      <p:sp>
        <p:nvSpPr>
          <p:cNvPr id="5130" name="Line 35"/>
          <p:cNvSpPr>
            <a:spLocks noChangeShapeType="1"/>
          </p:cNvSpPr>
          <p:nvPr/>
        </p:nvSpPr>
        <p:spPr bwMode="auto">
          <a:xfrm>
            <a:off x="4616450" y="2446338"/>
            <a:ext cx="1828800" cy="14732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100794" tIns="50397" rIns="100794" bIns="50397"/>
          <a:lstStyle/>
          <a:p>
            <a:endParaRPr lang="zh-CN" altLang="en-US"/>
          </a:p>
        </p:txBody>
      </p:sp>
      <p:sp>
        <p:nvSpPr>
          <p:cNvPr id="5131" name="Rectangle 42"/>
          <p:cNvSpPr>
            <a:spLocks noChangeArrowheads="1"/>
          </p:cNvSpPr>
          <p:nvPr/>
        </p:nvSpPr>
        <p:spPr bwMode="auto">
          <a:xfrm>
            <a:off x="7359650" y="5037138"/>
            <a:ext cx="35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zh-CN" sz="2000">
                <a:latin typeface="Times New Roman" pitchFamily="18" charset="0"/>
              </a:rPr>
              <a:t>t</a:t>
            </a:r>
            <a:r>
              <a:rPr lang="en-US" altLang="zh-CN" sz="2000" baseline="-6000">
                <a:latin typeface="Times New Roman" pitchFamily="18" charset="0"/>
              </a:rPr>
              <a:t>0</a:t>
            </a:r>
          </a:p>
        </p:txBody>
      </p:sp>
      <p:sp>
        <p:nvSpPr>
          <p:cNvPr id="5132" name="Rectangle 44"/>
          <p:cNvSpPr>
            <a:spLocks noChangeArrowheads="1"/>
          </p:cNvSpPr>
          <p:nvPr/>
        </p:nvSpPr>
        <p:spPr bwMode="auto">
          <a:xfrm>
            <a:off x="6978650" y="2522538"/>
            <a:ext cx="35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zh-CN" sz="2000">
                <a:latin typeface="Times New Roman" pitchFamily="18" charset="0"/>
              </a:rPr>
              <a:t>t</a:t>
            </a:r>
            <a:r>
              <a:rPr lang="en-US" altLang="zh-CN" sz="2000" baseline="-6000">
                <a:latin typeface="Times New Roman" pitchFamily="18" charset="0"/>
              </a:rPr>
              <a:t>1</a:t>
            </a:r>
          </a:p>
        </p:txBody>
      </p:sp>
      <p:sp>
        <p:nvSpPr>
          <p:cNvPr id="5133" name="Rectangle 45"/>
          <p:cNvSpPr>
            <a:spLocks noChangeArrowheads="1"/>
          </p:cNvSpPr>
          <p:nvPr/>
        </p:nvSpPr>
        <p:spPr bwMode="auto">
          <a:xfrm>
            <a:off x="4067175" y="2060575"/>
            <a:ext cx="40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zh-CN" sz="2000">
                <a:latin typeface="Times New Roman" pitchFamily="18" charset="0"/>
              </a:rPr>
              <a:t>t</a:t>
            </a:r>
            <a:r>
              <a:rPr lang="en-US" altLang="zh-CN" sz="2000" baseline="-6000">
                <a:latin typeface="Times New Roman" pitchFamily="18" charset="0"/>
              </a:rPr>
              <a:t>2</a:t>
            </a:r>
          </a:p>
        </p:txBody>
      </p:sp>
      <p:sp>
        <p:nvSpPr>
          <p:cNvPr id="5134" name="Rectangle 46"/>
          <p:cNvSpPr>
            <a:spLocks noChangeArrowheads="1"/>
          </p:cNvSpPr>
          <p:nvPr/>
        </p:nvSpPr>
        <p:spPr bwMode="auto">
          <a:xfrm>
            <a:off x="6978650" y="3741738"/>
            <a:ext cx="474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r"/>
            <a:r>
              <a:rPr lang="en-US" altLang="zh-CN" sz="2000">
                <a:latin typeface="Times New Roman" pitchFamily="18" charset="0"/>
              </a:rPr>
              <a:t>S1</a:t>
            </a:r>
          </a:p>
        </p:txBody>
      </p:sp>
      <p:sp>
        <p:nvSpPr>
          <p:cNvPr id="15" name="Rectangle 47"/>
          <p:cNvSpPr>
            <a:spLocks noChangeArrowheads="1"/>
          </p:cNvSpPr>
          <p:nvPr/>
        </p:nvSpPr>
        <p:spPr bwMode="auto">
          <a:xfrm>
            <a:off x="2635250" y="3573463"/>
            <a:ext cx="14716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77825" indent="-377825" algn="ctr" defTabSz="1008063">
              <a:buFont typeface="Wingdings" pitchFamily="2" charset="2"/>
              <a:buNone/>
            </a:pPr>
            <a:r>
              <a:rPr lang="en-US" altLang="zh-CN" sz="2000" b="0">
                <a:solidFill>
                  <a:srgbClr val="FF0000"/>
                </a:solidFill>
                <a:latin typeface="Times New Roman" pitchFamily="18" charset="0"/>
              </a:rPr>
              <a:t>t</a:t>
            </a:r>
            <a:r>
              <a:rPr lang="en-US" altLang="zh-CN" sz="2000" b="0" baseline="-6000">
                <a:solidFill>
                  <a:srgbClr val="FF0000"/>
                </a:solidFill>
                <a:latin typeface="Times New Roman" pitchFamily="18" charset="0"/>
              </a:rPr>
              <a:t>1</a:t>
            </a:r>
            <a:r>
              <a:rPr lang="en-US" altLang="zh-CN" sz="2000" b="0">
                <a:solidFill>
                  <a:srgbClr val="FF0000"/>
                </a:solidFill>
                <a:latin typeface="Times New Roman" pitchFamily="18" charset="0"/>
              </a:rPr>
              <a:t>-t</a:t>
            </a:r>
            <a:r>
              <a:rPr lang="en-US" altLang="zh-CN" sz="2000" b="0" baseline="-8000">
                <a:solidFill>
                  <a:srgbClr val="FF0000"/>
                </a:solidFill>
                <a:latin typeface="Times New Roman" pitchFamily="18" charset="0"/>
              </a:rPr>
              <a:t>0</a:t>
            </a:r>
            <a:r>
              <a:rPr lang="en-US" altLang="zh-CN" sz="2000" b="0">
                <a:solidFill>
                  <a:srgbClr val="FF0000"/>
                </a:solidFill>
                <a:latin typeface="Times New Roman" pitchFamily="18" charset="0"/>
              </a:rPr>
              <a:t> = t</a:t>
            </a:r>
            <a:r>
              <a:rPr lang="en-US" altLang="zh-CN" sz="2000" b="0" baseline="-6000">
                <a:solidFill>
                  <a:srgbClr val="FF0000"/>
                </a:solidFill>
                <a:latin typeface="Times New Roman" pitchFamily="18" charset="0"/>
              </a:rPr>
              <a:t>2</a:t>
            </a:r>
            <a:r>
              <a:rPr lang="en-US" altLang="zh-CN" sz="2000" b="0">
                <a:solidFill>
                  <a:srgbClr val="FF0000"/>
                </a:solidFill>
                <a:latin typeface="Times New Roman" pitchFamily="18" charset="0"/>
              </a:rPr>
              <a:t>-t</a:t>
            </a:r>
            <a:r>
              <a:rPr lang="en-US" altLang="zh-CN" sz="2000" b="0" baseline="-6000">
                <a:solidFill>
                  <a:srgbClr val="FF0000"/>
                </a:solidFill>
                <a:latin typeface="Times New Roman" pitchFamily="18" charset="0"/>
              </a:rPr>
              <a:t>1</a:t>
            </a:r>
            <a:endParaRPr lang="en-US" altLang="zh-CN" sz="2000" b="0">
              <a:solidFill>
                <a:srgbClr val="FF0000"/>
              </a:solidFill>
              <a:latin typeface="Times New Roman" pitchFamily="18" charset="0"/>
            </a:endParaRPr>
          </a:p>
          <a:p>
            <a:pPr marL="377825" indent="-377825" algn="ctr" defTabSz="1008063">
              <a:buFont typeface="Wingdings" pitchFamily="2" charset="2"/>
              <a:buNone/>
            </a:pPr>
            <a:r>
              <a:rPr lang="en-US" altLang="zh-CN" sz="2000" b="0">
                <a:solidFill>
                  <a:srgbClr val="FF0000"/>
                </a:solidFill>
                <a:latin typeface="Times New Roman" pitchFamily="18" charset="0"/>
              </a:rPr>
              <a:t>S1 = S2</a:t>
            </a:r>
          </a:p>
        </p:txBody>
      </p:sp>
      <p:sp>
        <p:nvSpPr>
          <p:cNvPr id="5136" name="Rectangle 50"/>
          <p:cNvSpPr>
            <a:spLocks noChangeArrowheads="1"/>
          </p:cNvSpPr>
          <p:nvPr/>
        </p:nvSpPr>
        <p:spPr bwMode="auto">
          <a:xfrm>
            <a:off x="1439863" y="4008438"/>
            <a:ext cx="1084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r"/>
            <a:r>
              <a:rPr lang="zh-CN" altLang="en-US" sz="2000">
                <a:latin typeface="Times New Roman" pitchFamily="18" charset="0"/>
              </a:rPr>
              <a:t>远地点</a:t>
            </a:r>
          </a:p>
        </p:txBody>
      </p:sp>
      <p:sp>
        <p:nvSpPr>
          <p:cNvPr id="5137" name="Line 51"/>
          <p:cNvSpPr>
            <a:spLocks noChangeShapeType="1"/>
          </p:cNvSpPr>
          <p:nvPr/>
        </p:nvSpPr>
        <p:spPr bwMode="auto">
          <a:xfrm>
            <a:off x="1263650" y="3922713"/>
            <a:ext cx="5181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Oval 52"/>
          <p:cNvSpPr>
            <a:spLocks noChangeArrowheads="1"/>
          </p:cNvSpPr>
          <p:nvPr/>
        </p:nvSpPr>
        <p:spPr bwMode="auto">
          <a:xfrm>
            <a:off x="1116013" y="3808413"/>
            <a:ext cx="258762" cy="238125"/>
          </a:xfrm>
          <a:prstGeom prst="ellipse">
            <a:avLst/>
          </a:prstGeom>
          <a:solidFill>
            <a:schemeClr val="hlink"/>
          </a:solidFill>
          <a:ln w="12700">
            <a:solidFill>
              <a:srgbClr val="000000"/>
            </a:solidFill>
            <a:round/>
            <a:headEnd/>
            <a:tailEnd/>
          </a:ln>
        </p:spPr>
        <p:txBody>
          <a:bodyPr wrap="none" anchor="ctr"/>
          <a:lstStyle/>
          <a:p>
            <a:endParaRPr lang="zh-CN" altLang="en-US" sz="2000"/>
          </a:p>
        </p:txBody>
      </p:sp>
      <p:sp>
        <p:nvSpPr>
          <p:cNvPr id="5139" name="Oval 53"/>
          <p:cNvSpPr>
            <a:spLocks noChangeArrowheads="1"/>
          </p:cNvSpPr>
          <p:nvPr/>
        </p:nvSpPr>
        <p:spPr bwMode="auto">
          <a:xfrm>
            <a:off x="7753350" y="3811588"/>
            <a:ext cx="260350" cy="238125"/>
          </a:xfrm>
          <a:prstGeom prst="ellipse">
            <a:avLst/>
          </a:prstGeom>
          <a:solidFill>
            <a:schemeClr val="tx2"/>
          </a:solidFill>
          <a:ln w="12700">
            <a:solidFill>
              <a:srgbClr val="000000"/>
            </a:solidFill>
            <a:round/>
            <a:headEnd/>
            <a:tailEnd/>
          </a:ln>
        </p:spPr>
        <p:txBody>
          <a:bodyPr wrap="none" anchor="ctr"/>
          <a:lstStyle/>
          <a:p>
            <a:endParaRPr lang="zh-CN" altLang="en-US" sz="2000"/>
          </a:p>
        </p:txBody>
      </p:sp>
      <p:sp>
        <p:nvSpPr>
          <p:cNvPr id="5140" name="Rectangle 54"/>
          <p:cNvSpPr>
            <a:spLocks noChangeArrowheads="1"/>
          </p:cNvSpPr>
          <p:nvPr/>
        </p:nvSpPr>
        <p:spPr bwMode="auto">
          <a:xfrm>
            <a:off x="6911975" y="4079875"/>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a:r>
              <a:rPr lang="zh-CN" altLang="en-US" sz="2000">
                <a:latin typeface="Times New Roman" pitchFamily="18" charset="0"/>
              </a:rPr>
              <a:t>近地点</a:t>
            </a:r>
          </a:p>
        </p:txBody>
      </p:sp>
      <p:sp>
        <p:nvSpPr>
          <p:cNvPr id="21" name="Content Placeholder 2"/>
          <p:cNvSpPr txBox="1">
            <a:spLocks/>
          </p:cNvSpPr>
          <p:nvPr/>
        </p:nvSpPr>
        <p:spPr>
          <a:xfrm>
            <a:off x="866775" y="5373688"/>
            <a:ext cx="7715250" cy="1063625"/>
          </a:xfrm>
          <a:prstGeom prst="rect">
            <a:avLst/>
          </a:prstGeom>
        </p:spPr>
        <p:txBody>
          <a:bodyPr/>
          <a:lstStyle/>
          <a:p>
            <a:pPr>
              <a:lnSpc>
                <a:spcPct val="150000"/>
              </a:lnSpc>
              <a:buFont typeface="Wingdings" pitchFamily="2" charset="2"/>
              <a:buChar char="Ø"/>
              <a:defRPr/>
            </a:pPr>
            <a:r>
              <a:rPr lang="zh-CN" altLang="en-US" sz="2400" b="0" dirty="0">
                <a:solidFill>
                  <a:srgbClr val="0000CC"/>
                </a:solidFill>
                <a:latin typeface="华文中宋" pitchFamily="2" charset="-122"/>
                <a:ea typeface="华文中宋" pitchFamily="2" charset="-122"/>
              </a:rPr>
              <a:t> 意义：</a:t>
            </a:r>
            <a:r>
              <a:rPr lang="zh-CN" altLang="en-US" sz="2400" b="0" dirty="0">
                <a:latin typeface="华文中宋" pitchFamily="2" charset="-122"/>
                <a:ea typeface="华文中宋" pitchFamily="2" charset="-122"/>
              </a:rPr>
              <a:t>表明卫星在椭圆轨道上的运行速度是不断变化</a:t>
            </a:r>
          </a:p>
          <a:p>
            <a:pPr>
              <a:defRPr/>
            </a:pPr>
            <a:r>
              <a:rPr lang="zh-CN" altLang="en-US" sz="2400" b="0" dirty="0">
                <a:latin typeface="华文中宋" pitchFamily="2" charset="-122"/>
                <a:ea typeface="华文中宋" pitchFamily="2" charset="-122"/>
              </a:rPr>
              <a:t>的，在近地点处速度最大，在远地点处速度最小。 </a:t>
            </a:r>
          </a:p>
          <a:p>
            <a:pPr marL="468000" indent="-285750" eaLnBrk="0" hangingPunct="0">
              <a:lnSpc>
                <a:spcPct val="120000"/>
              </a:lnSpc>
              <a:spcBef>
                <a:spcPct val="30000"/>
              </a:spcBef>
              <a:buSzPct val="100000"/>
              <a:buFont typeface="Wingdings" pitchFamily="2" charset="2"/>
              <a:buChar char="Ø"/>
              <a:defRPr/>
            </a:pPr>
            <a:endParaRPr lang="zh-CN" altLang="en-GB" sz="2400" b="0" kern="0" dirty="0">
              <a:latin typeface="华文中宋" pitchFamily="2" charset="-122"/>
              <a:ea typeface="华文中宋" pitchFamily="2" charset="-122"/>
            </a:endParaRPr>
          </a:p>
          <a:p>
            <a:pPr marL="468000" indent="-285750" eaLnBrk="0" hangingPunct="0">
              <a:lnSpc>
                <a:spcPct val="120000"/>
              </a:lnSpc>
              <a:spcBef>
                <a:spcPct val="30000"/>
              </a:spcBef>
              <a:buSzPct val="100000"/>
              <a:buFont typeface="Wingdings" pitchFamily="2" charset="2"/>
              <a:buChar char="Ø"/>
              <a:defRPr/>
            </a:pPr>
            <a:endParaRPr lang="zh-CN" altLang="en-US" sz="2400" b="0" kern="0" dirty="0">
              <a:latin typeface="华文中宋" pitchFamily="2" charset="-122"/>
              <a:ea typeface="华文中宋" pitchFamily="2" charset="-122"/>
            </a:endParaRPr>
          </a:p>
        </p:txBody>
      </p:sp>
    </p:spTree>
    <p:extLst>
      <p:ext uri="{BB962C8B-B14F-4D97-AF65-F5344CB8AC3E}">
        <p14:creationId xmlns:p14="http://schemas.microsoft.com/office/powerpoint/2010/main" val="27393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087 -0.00347 C 0.00816 -0.01226 0.04063 -0.037 0.05243 -0.05319 C 0.06424 -0.06892 0.06563 -0.08626 0.06962 -0.09968 C 0.07361 -0.11286 0.07952 -0.11471 0.07622 -0.13344 C 0.07309 -0.15241 0.06424 -0.1901 0.05104 -0.21231 C 0.03785 -0.23428 0.00816 -0.25463 -0.00278 -0.26573 " pathEditMode="relative" rAng="0" ptsTypes="aaaaaa">
                                      <p:cBhvr>
                                        <p:cTn id="6" dur="5000" fill="hold"/>
                                        <p:tgtEl>
                                          <p:spTgt spid="6"/>
                                        </p:tgtEl>
                                        <p:attrNameLst>
                                          <p:attrName>ppt_x</p:attrName>
                                          <p:attrName>ppt_y</p:attrName>
                                        </p:attrNameLst>
                                      </p:cBhvr>
                                      <p:rCtr x="3924" y="-13113"/>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278 -0.26573 C -0.01632 -0.27267 -0.05833 -0.29579 -0.08333 -0.30689 C -0.10816 -0.31776 -0.12882 -0.3247 -0.15191 -0.33141 C -0.175 -0.33765 -0.19965 -0.34274 -0.22187 -0.34575 C -0.24444 -0.34875 -0.27309 -0.34898 -0.28628 -0.34968 " pathEditMode="relative" rAng="0" ptsTypes="aaaaa">
                                      <p:cBhvr>
                                        <p:cTn id="10" dur="5000" fill="hold"/>
                                        <p:tgtEl>
                                          <p:spTgt spid="6"/>
                                        </p:tgtEl>
                                        <p:attrNameLst>
                                          <p:attrName>ppt_x</p:attrName>
                                          <p:attrName>ppt_y</p:attrName>
                                        </p:attrNameLst>
                                      </p:cBhvr>
                                      <p:rCtr x="-14184" y="-420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heckerboard(across)">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itle 1"/>
          <p:cNvSpPr>
            <a:spLocks noGrp="1"/>
          </p:cNvSpPr>
          <p:nvPr>
            <p:ph type="title"/>
          </p:nvPr>
        </p:nvSpPr>
        <p:spPr>
          <a:xfrm>
            <a:off x="714375" y="500063"/>
            <a:ext cx="7786688" cy="747712"/>
          </a:xfrm>
        </p:spPr>
        <p:txBody>
          <a:bodyPr>
            <a:normAutofit fontScale="90000"/>
          </a:bodyPr>
          <a:lstStyle/>
          <a:p>
            <a:r>
              <a:rPr lang="zh-CN" altLang="en-US" smtClean="0"/>
              <a:t>开普勒第三定律</a:t>
            </a:r>
          </a:p>
        </p:txBody>
      </p:sp>
      <p:sp>
        <p:nvSpPr>
          <p:cNvPr id="6150" name="Content Placeholder 2"/>
          <p:cNvSpPr>
            <a:spLocks noGrp="1"/>
          </p:cNvSpPr>
          <p:nvPr>
            <p:ph idx="1"/>
          </p:nvPr>
        </p:nvSpPr>
        <p:spPr bwMode="auto">
          <a:xfrm>
            <a:off x="611188" y="1141413"/>
            <a:ext cx="7921625" cy="4951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466725"/>
            <a:r>
              <a:rPr lang="zh-CN" altLang="en-US" sz="2000" dirty="0" smtClean="0">
                <a:solidFill>
                  <a:srgbClr val="0000CC"/>
                </a:solidFill>
              </a:rPr>
              <a:t>定律：</a:t>
            </a:r>
            <a:r>
              <a:rPr lang="en-US" altLang="zh-CN" sz="2000" dirty="0" smtClean="0">
                <a:solidFill>
                  <a:srgbClr val="0000CC"/>
                </a:solidFill>
              </a:rPr>
              <a:t> </a:t>
            </a:r>
            <a:r>
              <a:rPr lang="zh-CN" altLang="en-US" sz="2000" dirty="0" smtClean="0"/>
              <a:t>卫星运行周期的平方与轨道椭圆长半径的立方之比为一常量，等于</a:t>
            </a:r>
            <a:r>
              <a:rPr lang="en-US" altLang="zh-CN" sz="2000" dirty="0" smtClean="0"/>
              <a:t>GM</a:t>
            </a:r>
            <a:r>
              <a:rPr lang="zh-CN" altLang="en-US" sz="2000" dirty="0" smtClean="0"/>
              <a:t>的倒数。</a:t>
            </a:r>
            <a:endParaRPr lang="en-US" altLang="zh-CN" sz="2000" dirty="0" smtClean="0"/>
          </a:p>
          <a:p>
            <a:pPr marL="466725"/>
            <a:endParaRPr lang="en-US" altLang="zh-CN" sz="2800" dirty="0" smtClean="0"/>
          </a:p>
          <a:p>
            <a:pPr marL="466725"/>
            <a:r>
              <a:rPr lang="zh-CN" altLang="en-US" sz="2000" dirty="0" smtClean="0"/>
              <a:t>假设卫星运动的平均角速度为</a:t>
            </a:r>
            <a:r>
              <a:rPr lang="en-US" altLang="zh-CN" sz="2000" dirty="0" smtClean="0"/>
              <a:t>n</a:t>
            </a:r>
            <a:r>
              <a:rPr lang="zh-CN" altLang="en-US" sz="2000" dirty="0" smtClean="0"/>
              <a:t>，则                </a:t>
            </a:r>
            <a:r>
              <a:rPr lang="zh-CN" altLang="en-US" sz="2000" dirty="0" smtClean="0">
                <a:sym typeface="Symbol" pitchFamily="18" charset="2"/>
              </a:rPr>
              <a:t>，可得</a:t>
            </a:r>
            <a:r>
              <a:rPr lang="zh-CN" altLang="en-US" sz="2800" dirty="0" smtClean="0">
                <a:sym typeface="Symbol" pitchFamily="18" charset="2"/>
              </a:rPr>
              <a:t>：</a:t>
            </a:r>
            <a:endParaRPr lang="zh-CN" altLang="en-US" sz="2800" dirty="0" smtClean="0"/>
          </a:p>
          <a:p>
            <a:pPr marL="466725"/>
            <a:endParaRPr lang="en-US" altLang="zh-CN" sz="2800" dirty="0" smtClean="0"/>
          </a:p>
          <a:p>
            <a:pPr marL="466725"/>
            <a:endParaRPr lang="en-US" altLang="zh-CN" sz="2800" dirty="0" smtClean="0"/>
          </a:p>
          <a:p>
            <a:pPr marL="466725"/>
            <a:r>
              <a:rPr lang="zh-CN" altLang="en-US" sz="2000" dirty="0" smtClean="0">
                <a:solidFill>
                  <a:srgbClr val="0000CC"/>
                </a:solidFill>
                <a:sym typeface="Symbol" pitchFamily="18" charset="2"/>
              </a:rPr>
              <a:t>意义：</a:t>
            </a:r>
            <a:r>
              <a:rPr lang="zh-CN" altLang="en-US" sz="2000" dirty="0" smtClean="0">
                <a:sym typeface="Symbol" pitchFamily="18" charset="2"/>
              </a:rPr>
              <a:t>表明当开普勒椭圆的长半径确定后，卫星运行的周期和平均角速度也随之确定，且保持不变。</a:t>
            </a:r>
          </a:p>
          <a:p>
            <a:pPr marL="466725"/>
            <a:endParaRPr lang="zh-CN" altLang="en-US" sz="2800" dirty="0" smtClean="0"/>
          </a:p>
        </p:txBody>
      </p:sp>
      <p:graphicFrame>
        <p:nvGraphicFramePr>
          <p:cNvPr id="6146" name="Object 11"/>
          <p:cNvGraphicFramePr>
            <a:graphicFrameLocks noGrp="1" noChangeAspect="1"/>
          </p:cNvGraphicFramePr>
          <p:nvPr>
            <p:extLst>
              <p:ext uri="{D42A27DB-BD31-4B8C-83A1-F6EECF244321}">
                <p14:modId xmlns:p14="http://schemas.microsoft.com/office/powerpoint/2010/main" val="1099852359"/>
              </p:ext>
            </p:extLst>
          </p:nvPr>
        </p:nvGraphicFramePr>
        <p:xfrm>
          <a:off x="3719513" y="1988840"/>
          <a:ext cx="1357312" cy="1103313"/>
        </p:xfrm>
        <a:graphic>
          <a:graphicData uri="http://schemas.openxmlformats.org/presentationml/2006/ole">
            <mc:AlternateContent xmlns:mc="http://schemas.openxmlformats.org/markup-compatibility/2006">
              <mc:Choice xmlns:v="urn:schemas-microsoft-com:vml" Requires="v">
                <p:oleObj spid="_x0000_s31869" name="Equation" r:id="rId3" imgW="672840" imgH="457200" progId="Equation.DSMT4">
                  <p:embed/>
                </p:oleObj>
              </mc:Choice>
              <mc:Fallback>
                <p:oleObj name="Equation" r:id="rId3" imgW="672840" imgH="457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1988840"/>
                        <a:ext cx="1357312"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3"/>
          <p:cNvGraphicFramePr>
            <a:graphicFrameLocks noChangeAspect="1"/>
          </p:cNvGraphicFramePr>
          <p:nvPr>
            <p:extLst>
              <p:ext uri="{D42A27DB-BD31-4B8C-83A1-F6EECF244321}">
                <p14:modId xmlns:p14="http://schemas.microsoft.com/office/powerpoint/2010/main" val="3977661055"/>
              </p:ext>
            </p:extLst>
          </p:nvPr>
        </p:nvGraphicFramePr>
        <p:xfrm>
          <a:off x="5244629" y="3068960"/>
          <a:ext cx="1271587" cy="449262"/>
        </p:xfrm>
        <a:graphic>
          <a:graphicData uri="http://schemas.openxmlformats.org/presentationml/2006/ole">
            <mc:AlternateContent xmlns:mc="http://schemas.openxmlformats.org/markup-compatibility/2006">
              <mc:Choice xmlns:v="urn:schemas-microsoft-com:vml" Requires="v">
                <p:oleObj spid="_x0000_s31870" name="Equation" r:id="rId5" imgW="647640" imgH="228600" progId="Equation.DSMT4">
                  <p:embed/>
                </p:oleObj>
              </mc:Choice>
              <mc:Fallback>
                <p:oleObj name="Equation" r:id="rId5" imgW="6476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4629" y="3068960"/>
                        <a:ext cx="127158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aphicFrame>
        <p:nvGraphicFramePr>
          <p:cNvPr id="6148" name="Object 15"/>
          <p:cNvGraphicFramePr>
            <a:graphicFrameLocks noGrp="1" noChangeAspect="1"/>
          </p:cNvGraphicFramePr>
          <p:nvPr>
            <p:extLst>
              <p:ext uri="{D42A27DB-BD31-4B8C-83A1-F6EECF244321}">
                <p14:modId xmlns:p14="http://schemas.microsoft.com/office/powerpoint/2010/main" val="926422545"/>
              </p:ext>
            </p:extLst>
          </p:nvPr>
        </p:nvGraphicFramePr>
        <p:xfrm>
          <a:off x="3419475" y="3645024"/>
          <a:ext cx="1962150" cy="1423988"/>
        </p:xfrm>
        <a:graphic>
          <a:graphicData uri="http://schemas.openxmlformats.org/presentationml/2006/ole">
            <mc:AlternateContent xmlns:mc="http://schemas.openxmlformats.org/markup-compatibility/2006">
              <mc:Choice xmlns:v="urn:schemas-microsoft-com:vml" Requires="v">
                <p:oleObj spid="_x0000_s31871" name="Equation" r:id="rId7" imgW="838080" imgH="507960" progId="Equation.3">
                  <p:embed/>
                </p:oleObj>
              </mc:Choice>
              <mc:Fallback>
                <p:oleObj name="Equation" r:id="rId7" imgW="838080" imgH="507960"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3645024"/>
                        <a:ext cx="1962150"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55879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normAutofit/>
          </a:bodyPr>
          <a:lstStyle/>
          <a:p>
            <a:r>
              <a:rPr lang="zh-CN" altLang="en-US" dirty="0" smtClean="0"/>
              <a:t>卫星无摄轨道的描述</a:t>
            </a:r>
          </a:p>
        </p:txBody>
      </p:sp>
      <p:sp>
        <p:nvSpPr>
          <p:cNvPr id="16387" name="Content Placeholder 2"/>
          <p:cNvSpPr>
            <a:spLocks noGrp="1"/>
          </p:cNvSpPr>
          <p:nvPr>
            <p:ph idx="1"/>
          </p:nvPr>
        </p:nvSpPr>
        <p:spPr bwMode="auto">
          <a:ln>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a:lnSpc>
                <a:spcPct val="150000"/>
              </a:lnSpc>
              <a:spcBef>
                <a:spcPct val="20000"/>
              </a:spcBef>
              <a:buSzPct val="75000"/>
              <a:defRPr/>
            </a:pPr>
            <a:r>
              <a:rPr lang="zh-CN" altLang="en-US" dirty="0" smtClean="0"/>
              <a:t>卫星的无摄运动一般可通过一组适宜的参数来描述，但这组参数的选择并不唯一，其中应用最广泛的一组参数称为</a:t>
            </a:r>
            <a:r>
              <a:rPr lang="zh-CN" altLang="en-US" dirty="0" smtClean="0">
                <a:solidFill>
                  <a:srgbClr val="0000CC"/>
                </a:solidFill>
              </a:rPr>
              <a:t>开普勒轨道参数或开普勒轨道根数。</a:t>
            </a:r>
            <a:endParaRPr lang="en-US" altLang="zh-CN" dirty="0" smtClean="0">
              <a:solidFill>
                <a:srgbClr val="0000CC"/>
              </a:solidFill>
            </a:endParaRPr>
          </a:p>
          <a:p>
            <a:pPr>
              <a:lnSpc>
                <a:spcPct val="150000"/>
              </a:lnSpc>
              <a:spcBef>
                <a:spcPct val="20000"/>
              </a:spcBef>
              <a:buSzPct val="75000"/>
              <a:defRPr/>
            </a:pPr>
            <a:endParaRPr lang="en-US" altLang="zh-CN" sz="1800" dirty="0" smtClean="0">
              <a:solidFill>
                <a:srgbClr val="0000CC"/>
              </a:solidFill>
              <a:latin typeface="Arial" charset="0"/>
            </a:endParaRPr>
          </a:p>
          <a:p>
            <a:pPr>
              <a:lnSpc>
                <a:spcPct val="150000"/>
              </a:lnSpc>
              <a:spcBef>
                <a:spcPct val="20000"/>
              </a:spcBef>
              <a:buSzPct val="75000"/>
              <a:defRPr/>
            </a:pPr>
            <a:r>
              <a:rPr lang="zh-CN" altLang="en-US" dirty="0" smtClean="0">
                <a:solidFill>
                  <a:srgbClr val="0000CC"/>
                </a:solidFill>
              </a:rPr>
              <a:t>开普勒轨道参数：</a:t>
            </a:r>
            <a:r>
              <a:rPr lang="zh-CN" altLang="en-US" dirty="0" smtClean="0"/>
              <a:t>共六个参数，三个确定了卫星轨道的形状、大小以及卫星在轨道上的瞬时位置，三个确定了卫星轨道相对天球坐标系中的位置和方向。</a:t>
            </a:r>
            <a:endParaRPr lang="zh-CN" altLang="en-US" dirty="0" smtClean="0">
              <a:solidFill>
                <a:srgbClr val="0000CC"/>
              </a:solidFill>
              <a:latin typeface="Arial" charset="0"/>
            </a:endParaRPr>
          </a:p>
          <a:p>
            <a:pPr marL="466725">
              <a:defRPr/>
            </a:pPr>
            <a:endParaRPr lang="zh-CN" altLang="en-US" dirty="0" smtClean="0"/>
          </a:p>
        </p:txBody>
      </p:sp>
    </p:spTree>
    <p:extLst>
      <p:ext uri="{BB962C8B-B14F-4D97-AF65-F5344CB8AC3E}">
        <p14:creationId xmlns:p14="http://schemas.microsoft.com/office/powerpoint/2010/main" val="1934013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714375" y="500063"/>
            <a:ext cx="7786688" cy="747712"/>
          </a:xfrm>
        </p:spPr>
        <p:txBody>
          <a:bodyPr>
            <a:normAutofit fontScale="90000"/>
          </a:bodyPr>
          <a:lstStyle/>
          <a:p>
            <a:r>
              <a:rPr lang="zh-CN" altLang="en-US" dirty="0" smtClean="0"/>
              <a:t>卫星无摄轨道的模型描述</a:t>
            </a:r>
          </a:p>
        </p:txBody>
      </p:sp>
      <p:sp>
        <p:nvSpPr>
          <p:cNvPr id="88067" name="Content Placeholder 2"/>
          <p:cNvSpPr>
            <a:spLocks noGrp="1"/>
          </p:cNvSpPr>
          <p:nvPr>
            <p:ph idx="1"/>
          </p:nvPr>
        </p:nvSpPr>
        <p:spPr bwMode="auto">
          <a:xfrm>
            <a:off x="468313" y="1428750"/>
            <a:ext cx="7961312" cy="4697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pPr marL="466725"/>
            <a:r>
              <a:rPr lang="en-US" altLang="zh-CN" sz="2100" smtClean="0">
                <a:solidFill>
                  <a:srgbClr val="0000CC"/>
                </a:solidFill>
              </a:rPr>
              <a:t>a</a:t>
            </a:r>
            <a:r>
              <a:rPr lang="en-US" altLang="zh-CN" sz="2100" baseline="-25000" smtClean="0">
                <a:solidFill>
                  <a:srgbClr val="0000CC"/>
                </a:solidFill>
              </a:rPr>
              <a:t>s</a:t>
            </a:r>
            <a:r>
              <a:rPr lang="zh-CN" altLang="en-US" sz="2100" smtClean="0">
                <a:solidFill>
                  <a:srgbClr val="0000CC"/>
                </a:solidFill>
              </a:rPr>
              <a:t>为轨道的长半径，</a:t>
            </a:r>
            <a:r>
              <a:rPr lang="en-US" altLang="zh-CN" sz="2100" smtClean="0">
                <a:solidFill>
                  <a:srgbClr val="0000CC"/>
                </a:solidFill>
              </a:rPr>
              <a:t>e</a:t>
            </a:r>
            <a:r>
              <a:rPr lang="en-US" altLang="zh-CN" sz="2100" baseline="-25000" smtClean="0">
                <a:solidFill>
                  <a:srgbClr val="0000CC"/>
                </a:solidFill>
              </a:rPr>
              <a:t>s</a:t>
            </a:r>
            <a:r>
              <a:rPr lang="zh-CN" altLang="en-US" sz="2100" smtClean="0">
                <a:solidFill>
                  <a:srgbClr val="0000CC"/>
                </a:solidFill>
              </a:rPr>
              <a:t>为轨道椭圆偏心率</a:t>
            </a:r>
            <a:r>
              <a:rPr lang="zh-CN" altLang="en-US" sz="2100" smtClean="0"/>
              <a:t>，这两个参数确定了开普勒椭圆的形状和大小。</a:t>
            </a:r>
          </a:p>
          <a:p>
            <a:pPr marL="466725"/>
            <a:r>
              <a:rPr lang="zh-CN" altLang="en-US" sz="2100" smtClean="0">
                <a:solidFill>
                  <a:srgbClr val="0000CC"/>
                </a:solidFill>
                <a:sym typeface="Symbol" pitchFamily="18" charset="2"/>
              </a:rPr>
              <a:t>为升交点赤经</a:t>
            </a:r>
            <a:r>
              <a:rPr lang="zh-CN" altLang="en-US" sz="2100" smtClean="0">
                <a:sym typeface="Symbol" pitchFamily="18" charset="2"/>
              </a:rPr>
              <a:t>：即地球赤道面上升交点与春分点之间的地心夹角。</a:t>
            </a:r>
          </a:p>
          <a:p>
            <a:pPr marL="466725"/>
            <a:r>
              <a:rPr lang="en-US" altLang="zh-CN" sz="2100" smtClean="0">
                <a:solidFill>
                  <a:srgbClr val="0000CC"/>
                </a:solidFill>
                <a:sym typeface="Symbol" pitchFamily="18" charset="2"/>
              </a:rPr>
              <a:t>i</a:t>
            </a:r>
            <a:r>
              <a:rPr lang="zh-CN" altLang="en-US" sz="2100" smtClean="0">
                <a:solidFill>
                  <a:srgbClr val="0000CC"/>
                </a:solidFill>
                <a:sym typeface="Symbol" pitchFamily="18" charset="2"/>
              </a:rPr>
              <a:t>为轨道面倾角：</a:t>
            </a:r>
            <a:r>
              <a:rPr lang="zh-CN" altLang="en-US" sz="2100" smtClean="0">
                <a:sym typeface="Symbol" pitchFamily="18" charset="2"/>
              </a:rPr>
              <a:t>即卫星轨道平面与地球赤道面之间的夹角。这两个参数唯一地确定了卫星轨道平面与地球体之间的相对定向。</a:t>
            </a:r>
          </a:p>
          <a:p>
            <a:pPr marL="466725"/>
            <a:r>
              <a:rPr lang="zh-CN" altLang="en-US" sz="2100" smtClean="0">
                <a:solidFill>
                  <a:srgbClr val="0000CC"/>
                </a:solidFill>
                <a:sym typeface="Symbol" pitchFamily="18" charset="2"/>
              </a:rPr>
              <a:t></a:t>
            </a:r>
            <a:r>
              <a:rPr lang="en-US" altLang="zh-CN" sz="2100" baseline="-25000" smtClean="0">
                <a:solidFill>
                  <a:srgbClr val="0000CC"/>
                </a:solidFill>
                <a:sym typeface="Symbol" pitchFamily="18" charset="2"/>
              </a:rPr>
              <a:t>s</a:t>
            </a:r>
            <a:r>
              <a:rPr lang="zh-CN" altLang="en-US" sz="2100" smtClean="0">
                <a:solidFill>
                  <a:srgbClr val="0000CC"/>
                </a:solidFill>
                <a:sym typeface="Symbol" pitchFamily="18" charset="2"/>
              </a:rPr>
              <a:t>为近地点角距：</a:t>
            </a:r>
            <a:r>
              <a:rPr lang="zh-CN" altLang="en-US" sz="2100" smtClean="0">
                <a:sym typeface="Symbol" pitchFamily="18" charset="2"/>
              </a:rPr>
              <a:t>即在轨道平面上，升交点与近地点之间的地心夹角，表达了开普勒椭圆在轨道平面上的定向。</a:t>
            </a:r>
          </a:p>
          <a:p>
            <a:pPr marL="466725"/>
            <a:r>
              <a:rPr lang="en-US" altLang="zh-CN" sz="2100" smtClean="0">
                <a:solidFill>
                  <a:srgbClr val="0000CC"/>
                </a:solidFill>
                <a:sym typeface="Symbol" pitchFamily="18" charset="2"/>
              </a:rPr>
              <a:t>f</a:t>
            </a:r>
            <a:r>
              <a:rPr lang="en-US" altLang="zh-CN" sz="2100" baseline="-25000" smtClean="0">
                <a:solidFill>
                  <a:srgbClr val="0000CC"/>
                </a:solidFill>
                <a:sym typeface="Symbol" pitchFamily="18" charset="2"/>
              </a:rPr>
              <a:t>s</a:t>
            </a:r>
            <a:r>
              <a:rPr lang="zh-CN" altLang="en-US" sz="2100" smtClean="0">
                <a:solidFill>
                  <a:srgbClr val="0000CC"/>
                </a:solidFill>
                <a:sym typeface="Symbol" pitchFamily="18" charset="2"/>
              </a:rPr>
              <a:t>为卫星的真近点角：</a:t>
            </a:r>
            <a:r>
              <a:rPr lang="zh-CN" altLang="en-US" sz="2100" smtClean="0">
                <a:sym typeface="Symbol" pitchFamily="18" charset="2"/>
              </a:rPr>
              <a:t>即轨道平面上卫星与近地点之间的地心角距。该参数为时间的函数，确定卫星在轨道上的瞬时位置。</a:t>
            </a:r>
          </a:p>
          <a:p>
            <a:pPr marL="466725"/>
            <a:endParaRPr lang="zh-CN" altLang="en-US" sz="2100" smtClean="0"/>
          </a:p>
        </p:txBody>
      </p:sp>
    </p:spTree>
    <p:extLst>
      <p:ext uri="{BB962C8B-B14F-4D97-AF65-F5344CB8AC3E}">
        <p14:creationId xmlns:p14="http://schemas.microsoft.com/office/powerpoint/2010/main" val="2066054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a:xfrm>
            <a:off x="714375" y="500063"/>
            <a:ext cx="7715250" cy="747712"/>
          </a:xfrm>
        </p:spPr>
        <p:txBody>
          <a:bodyPr/>
          <a:lstStyle/>
          <a:p>
            <a:pPr eaLnBrk="1" hangingPunct="1"/>
            <a:r>
              <a:rPr lang="zh-CN" altLang="en-US" smtClean="0"/>
              <a:t>开普勒轨道参数示意图</a:t>
            </a:r>
          </a:p>
        </p:txBody>
      </p:sp>
      <p:pic>
        <p:nvPicPr>
          <p:cNvPr id="71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412875"/>
            <a:ext cx="5616575"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0" name="Object 2"/>
          <p:cNvGraphicFramePr>
            <a:graphicFrameLocks noChangeAspect="1"/>
          </p:cNvGraphicFramePr>
          <p:nvPr/>
        </p:nvGraphicFramePr>
        <p:xfrm>
          <a:off x="5508625" y="5373688"/>
          <a:ext cx="2649538" cy="788987"/>
        </p:xfrm>
        <a:graphic>
          <a:graphicData uri="http://schemas.openxmlformats.org/presentationml/2006/ole">
            <mc:AlternateContent xmlns:mc="http://schemas.openxmlformats.org/markup-compatibility/2006">
              <mc:Choice xmlns:v="urn:schemas-microsoft-com:vml" Requires="v">
                <p:oleObj spid="_x0000_s32810" name="Equation" r:id="rId4" imgW="825480" imgH="444240" progId="Equation.DSMT4">
                  <p:embed/>
                </p:oleObj>
              </mc:Choice>
              <mc:Fallback>
                <p:oleObj name="Equation" r:id="rId4" imgW="82548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5373688"/>
                        <a:ext cx="2649538"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5607948"/>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714375" y="500063"/>
            <a:ext cx="7786688" cy="747712"/>
          </a:xfrm>
        </p:spPr>
        <p:txBody>
          <a:bodyPr>
            <a:normAutofit fontScale="90000"/>
          </a:bodyPr>
          <a:lstStyle/>
          <a:p>
            <a:r>
              <a:rPr lang="zh-CN" altLang="en-US" dirty="0" smtClean="0"/>
              <a:t>关于真近点角</a:t>
            </a:r>
          </a:p>
        </p:txBody>
      </p:sp>
      <p:sp>
        <p:nvSpPr>
          <p:cNvPr id="89091" name="Content Placeholder 2"/>
          <p:cNvSpPr>
            <a:spLocks noGrp="1"/>
          </p:cNvSpPr>
          <p:nvPr>
            <p:ph idx="1"/>
          </p:nvPr>
        </p:nvSpPr>
        <p:spPr bwMode="auto">
          <a:xfrm>
            <a:off x="714375" y="1428750"/>
            <a:ext cx="7715250" cy="1423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123825" indent="0">
              <a:buNone/>
            </a:pPr>
            <a:r>
              <a:rPr lang="zh-CN" altLang="en-US" sz="2000" dirty="0" smtClean="0">
                <a:solidFill>
                  <a:srgbClr val="0000CC"/>
                </a:solidFill>
              </a:rPr>
              <a:t>真近点角</a:t>
            </a:r>
            <a:r>
              <a:rPr lang="en-US" altLang="zh-CN" sz="2000" dirty="0" smtClean="0">
                <a:solidFill>
                  <a:srgbClr val="0000CC"/>
                </a:solidFill>
              </a:rPr>
              <a:t>f</a:t>
            </a:r>
            <a:r>
              <a:rPr lang="en-US" altLang="zh-CN" sz="2000" baseline="-25000" dirty="0" smtClean="0">
                <a:solidFill>
                  <a:srgbClr val="0000CC"/>
                </a:solidFill>
              </a:rPr>
              <a:t>s</a:t>
            </a:r>
            <a:r>
              <a:rPr lang="zh-CN" altLang="en-US" sz="2000" dirty="0" smtClean="0">
                <a:solidFill>
                  <a:srgbClr val="0000CC"/>
                </a:solidFill>
              </a:rPr>
              <a:t>的计算</a:t>
            </a:r>
            <a:endParaRPr lang="en-US" altLang="zh-CN" sz="2000" dirty="0">
              <a:solidFill>
                <a:srgbClr val="0000CC"/>
              </a:solidFill>
            </a:endParaRPr>
          </a:p>
          <a:p>
            <a:pPr marL="123825" indent="0">
              <a:buNone/>
            </a:pPr>
            <a:r>
              <a:rPr lang="zh-CN" altLang="en-US" sz="2000" dirty="0" smtClean="0"/>
              <a:t>   在描述卫星无摄运动的</a:t>
            </a:r>
            <a:r>
              <a:rPr lang="en-US" altLang="zh-CN" sz="2000" dirty="0" smtClean="0"/>
              <a:t>6</a:t>
            </a:r>
            <a:r>
              <a:rPr lang="zh-CN" altLang="en-US" sz="2000" dirty="0" smtClean="0"/>
              <a:t>个开普勒轨道参数中，只有真近点角是时间的函数，其余均为常数。故卫星瞬间位置的计算，关键在于如何得到真近点角。</a:t>
            </a:r>
          </a:p>
        </p:txBody>
      </p:sp>
      <p:grpSp>
        <p:nvGrpSpPr>
          <p:cNvPr id="89092" name="Group 28"/>
          <p:cNvGrpSpPr>
            <a:grpSpLocks/>
          </p:cNvGrpSpPr>
          <p:nvPr/>
        </p:nvGrpSpPr>
        <p:grpSpPr bwMode="auto">
          <a:xfrm>
            <a:off x="1231900" y="3273425"/>
            <a:ext cx="6940550" cy="2819400"/>
            <a:chOff x="912" y="1214"/>
            <a:chExt cx="4372" cy="1776"/>
          </a:xfrm>
        </p:grpSpPr>
        <p:grpSp>
          <p:nvGrpSpPr>
            <p:cNvPr id="89093" name="Group 26"/>
            <p:cNvGrpSpPr>
              <a:grpSpLocks/>
            </p:cNvGrpSpPr>
            <p:nvPr/>
          </p:nvGrpSpPr>
          <p:grpSpPr bwMode="auto">
            <a:xfrm>
              <a:off x="912" y="1214"/>
              <a:ext cx="3937" cy="1776"/>
              <a:chOff x="1776" y="2112"/>
              <a:chExt cx="3072" cy="1776"/>
            </a:xfrm>
          </p:grpSpPr>
          <p:sp>
            <p:nvSpPr>
              <p:cNvPr id="89095" name="Line 4"/>
              <p:cNvSpPr>
                <a:spLocks noChangeShapeType="1"/>
              </p:cNvSpPr>
              <p:nvPr/>
            </p:nvSpPr>
            <p:spPr bwMode="auto">
              <a:xfrm flipV="1">
                <a:off x="1776" y="3552"/>
                <a:ext cx="30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9096" name="Freeform 6"/>
              <p:cNvSpPr>
                <a:spLocks/>
              </p:cNvSpPr>
              <p:nvPr/>
            </p:nvSpPr>
            <p:spPr bwMode="auto">
              <a:xfrm>
                <a:off x="1776" y="2624"/>
                <a:ext cx="3024" cy="928"/>
              </a:xfrm>
              <a:custGeom>
                <a:avLst/>
                <a:gdLst>
                  <a:gd name="T0" fmla="*/ 0 w 3024"/>
                  <a:gd name="T1" fmla="*/ 928 h 928"/>
                  <a:gd name="T2" fmla="*/ 192 w 3024"/>
                  <a:gd name="T3" fmla="*/ 496 h 928"/>
                  <a:gd name="T4" fmla="*/ 864 w 3024"/>
                  <a:gd name="T5" fmla="*/ 112 h 928"/>
                  <a:gd name="T6" fmla="*/ 1488 w 3024"/>
                  <a:gd name="T7" fmla="*/ 16 h 928"/>
                  <a:gd name="T8" fmla="*/ 2304 w 3024"/>
                  <a:gd name="T9" fmla="*/ 208 h 928"/>
                  <a:gd name="T10" fmla="*/ 2832 w 3024"/>
                  <a:gd name="T11" fmla="*/ 544 h 928"/>
                  <a:gd name="T12" fmla="*/ 3024 w 3024"/>
                  <a:gd name="T13" fmla="*/ 928 h 928"/>
                  <a:gd name="T14" fmla="*/ 0 60000 65536"/>
                  <a:gd name="T15" fmla="*/ 0 60000 65536"/>
                  <a:gd name="T16" fmla="*/ 0 60000 65536"/>
                  <a:gd name="T17" fmla="*/ 0 60000 65536"/>
                  <a:gd name="T18" fmla="*/ 0 60000 65536"/>
                  <a:gd name="T19" fmla="*/ 0 60000 65536"/>
                  <a:gd name="T20" fmla="*/ 0 60000 65536"/>
                  <a:gd name="T21" fmla="*/ 0 w 3024"/>
                  <a:gd name="T22" fmla="*/ 0 h 928"/>
                  <a:gd name="T23" fmla="*/ 3024 w 3024"/>
                  <a:gd name="T24" fmla="*/ 928 h 9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24" h="928">
                    <a:moveTo>
                      <a:pt x="0" y="928"/>
                    </a:moveTo>
                    <a:cubicBezTo>
                      <a:pt x="24" y="780"/>
                      <a:pt x="48" y="632"/>
                      <a:pt x="192" y="496"/>
                    </a:cubicBezTo>
                    <a:cubicBezTo>
                      <a:pt x="336" y="360"/>
                      <a:pt x="648" y="192"/>
                      <a:pt x="864" y="112"/>
                    </a:cubicBezTo>
                    <a:cubicBezTo>
                      <a:pt x="1080" y="32"/>
                      <a:pt x="1248" y="0"/>
                      <a:pt x="1488" y="16"/>
                    </a:cubicBezTo>
                    <a:cubicBezTo>
                      <a:pt x="1728" y="32"/>
                      <a:pt x="2080" y="120"/>
                      <a:pt x="2304" y="208"/>
                    </a:cubicBezTo>
                    <a:cubicBezTo>
                      <a:pt x="2528" y="296"/>
                      <a:pt x="2712" y="424"/>
                      <a:pt x="2832" y="544"/>
                    </a:cubicBezTo>
                    <a:cubicBezTo>
                      <a:pt x="2952" y="664"/>
                      <a:pt x="2988" y="796"/>
                      <a:pt x="3024" y="928"/>
                    </a:cubicBezTo>
                  </a:path>
                </a:pathLst>
              </a:custGeom>
              <a:noFill/>
              <a:ln w="12700"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9097" name="Line 7"/>
              <p:cNvSpPr>
                <a:spLocks noChangeShapeType="1"/>
              </p:cNvSpPr>
              <p:nvPr/>
            </p:nvSpPr>
            <p:spPr bwMode="auto">
              <a:xfrm>
                <a:off x="3264" y="2640"/>
                <a:ext cx="0" cy="91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9098" name="Freeform 8"/>
              <p:cNvSpPr>
                <a:spLocks/>
              </p:cNvSpPr>
              <p:nvPr/>
            </p:nvSpPr>
            <p:spPr bwMode="auto">
              <a:xfrm>
                <a:off x="4224" y="2352"/>
                <a:ext cx="576" cy="1200"/>
              </a:xfrm>
              <a:custGeom>
                <a:avLst/>
                <a:gdLst>
                  <a:gd name="T0" fmla="*/ 576 w 576"/>
                  <a:gd name="T1" fmla="*/ 1200 h 1200"/>
                  <a:gd name="T2" fmla="*/ 384 w 576"/>
                  <a:gd name="T3" fmla="*/ 576 h 1200"/>
                  <a:gd name="T4" fmla="*/ 0 w 576"/>
                  <a:gd name="T5" fmla="*/ 0 h 1200"/>
                  <a:gd name="T6" fmla="*/ 0 60000 65536"/>
                  <a:gd name="T7" fmla="*/ 0 60000 65536"/>
                  <a:gd name="T8" fmla="*/ 0 60000 65536"/>
                  <a:gd name="T9" fmla="*/ 0 w 576"/>
                  <a:gd name="T10" fmla="*/ 0 h 1200"/>
                  <a:gd name="T11" fmla="*/ 576 w 576"/>
                  <a:gd name="T12" fmla="*/ 1200 h 1200"/>
                </a:gdLst>
                <a:ahLst/>
                <a:cxnLst>
                  <a:cxn ang="T6">
                    <a:pos x="T0" y="T1"/>
                  </a:cxn>
                  <a:cxn ang="T7">
                    <a:pos x="T2" y="T3"/>
                  </a:cxn>
                  <a:cxn ang="T8">
                    <a:pos x="T4" y="T5"/>
                  </a:cxn>
                </a:cxnLst>
                <a:rect l="T9" t="T10" r="T11" b="T12"/>
                <a:pathLst>
                  <a:path w="576" h="1200">
                    <a:moveTo>
                      <a:pt x="576" y="1200"/>
                    </a:moveTo>
                    <a:cubicBezTo>
                      <a:pt x="528" y="988"/>
                      <a:pt x="480" y="776"/>
                      <a:pt x="384" y="576"/>
                    </a:cubicBezTo>
                    <a:cubicBezTo>
                      <a:pt x="288" y="376"/>
                      <a:pt x="144" y="188"/>
                      <a:pt x="0" y="0"/>
                    </a:cubicBezTo>
                  </a:path>
                </a:pathLst>
              </a:custGeom>
              <a:noFill/>
              <a:ln w="12700"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9099" name="Oval 9"/>
              <p:cNvSpPr>
                <a:spLocks noChangeArrowheads="1"/>
              </p:cNvSpPr>
              <p:nvPr/>
            </p:nvSpPr>
            <p:spPr bwMode="auto">
              <a:xfrm>
                <a:off x="3792" y="3456"/>
                <a:ext cx="192" cy="192"/>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89100" name="Oval 10"/>
              <p:cNvSpPr>
                <a:spLocks noChangeArrowheads="1"/>
              </p:cNvSpPr>
              <p:nvPr/>
            </p:nvSpPr>
            <p:spPr bwMode="auto">
              <a:xfrm>
                <a:off x="4320" y="2928"/>
                <a:ext cx="144" cy="144"/>
              </a:xfrm>
              <a:prstGeom prst="ellipse">
                <a:avLst/>
              </a:prstGeom>
              <a:solidFill>
                <a:srgbClr val="FF3300"/>
              </a:solidFill>
              <a:ln w="12700" cap="sq">
                <a:solidFill>
                  <a:schemeClr val="tx1"/>
                </a:solidFill>
                <a:round/>
                <a:headEnd type="none" w="sm" len="sm"/>
                <a:tailEnd type="none" w="sm" len="sm"/>
              </a:ln>
            </p:spPr>
            <p:txBody>
              <a:bodyPr wrap="none" anchor="ctr"/>
              <a:lstStyle/>
              <a:p>
                <a:endParaRPr lang="zh-CN" altLang="en-US"/>
              </a:p>
            </p:txBody>
          </p:sp>
          <p:sp>
            <p:nvSpPr>
              <p:cNvPr id="89101" name="Line 11"/>
              <p:cNvSpPr>
                <a:spLocks noChangeShapeType="1"/>
              </p:cNvSpPr>
              <p:nvPr/>
            </p:nvSpPr>
            <p:spPr bwMode="auto">
              <a:xfrm flipV="1">
                <a:off x="4416" y="2112"/>
                <a:ext cx="0" cy="144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9102" name="Line 12"/>
              <p:cNvSpPr>
                <a:spLocks noChangeShapeType="1"/>
              </p:cNvSpPr>
              <p:nvPr/>
            </p:nvSpPr>
            <p:spPr bwMode="auto">
              <a:xfrm flipV="1">
                <a:off x="3264" y="2592"/>
                <a:ext cx="1152" cy="96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9103" name="Line 13"/>
              <p:cNvSpPr>
                <a:spLocks noChangeShapeType="1"/>
              </p:cNvSpPr>
              <p:nvPr/>
            </p:nvSpPr>
            <p:spPr bwMode="auto">
              <a:xfrm flipV="1">
                <a:off x="3888" y="3024"/>
                <a:ext cx="528"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9104" name="Text Box 14"/>
              <p:cNvSpPr txBox="1">
                <a:spLocks noChangeArrowheads="1"/>
              </p:cNvSpPr>
              <p:nvPr/>
            </p:nvSpPr>
            <p:spPr bwMode="auto">
              <a:xfrm>
                <a:off x="2304" y="3600"/>
                <a:ext cx="28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a</a:t>
                </a:r>
                <a:r>
                  <a:rPr kumimoji="1" lang="en-US" altLang="zh-CN" sz="2400" baseline="-25000">
                    <a:latin typeface="Times New Roman" pitchFamily="18" charset="0"/>
                  </a:rPr>
                  <a:t>s</a:t>
                </a:r>
                <a:endParaRPr kumimoji="1" lang="en-US" altLang="zh-CN" sz="2400">
                  <a:latin typeface="Times New Roman" pitchFamily="18" charset="0"/>
                </a:endParaRPr>
              </a:p>
            </p:txBody>
          </p:sp>
          <p:sp>
            <p:nvSpPr>
              <p:cNvPr id="89105" name="Text Box 15"/>
              <p:cNvSpPr txBox="1">
                <a:spLocks noChangeArrowheads="1"/>
              </p:cNvSpPr>
              <p:nvPr/>
            </p:nvSpPr>
            <p:spPr bwMode="auto">
              <a:xfrm>
                <a:off x="2976" y="2880"/>
                <a:ext cx="28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b</a:t>
                </a:r>
                <a:r>
                  <a:rPr kumimoji="1" lang="en-US" altLang="zh-CN" sz="2400" baseline="-25000">
                    <a:latin typeface="Times New Roman" pitchFamily="18" charset="0"/>
                  </a:rPr>
                  <a:t>s</a:t>
                </a:r>
                <a:endParaRPr kumimoji="1" lang="en-US" altLang="zh-CN" sz="2400">
                  <a:latin typeface="Times New Roman" pitchFamily="18" charset="0"/>
                </a:endParaRPr>
              </a:p>
            </p:txBody>
          </p:sp>
          <p:sp>
            <p:nvSpPr>
              <p:cNvPr id="89106" name="Text Box 16"/>
              <p:cNvSpPr txBox="1">
                <a:spLocks noChangeArrowheads="1"/>
              </p:cNvSpPr>
              <p:nvPr/>
            </p:nvSpPr>
            <p:spPr bwMode="auto">
              <a:xfrm>
                <a:off x="3552" y="2832"/>
                <a:ext cx="28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a</a:t>
                </a:r>
                <a:r>
                  <a:rPr kumimoji="1" lang="en-US" altLang="zh-CN" sz="2400" baseline="-25000">
                    <a:latin typeface="Times New Roman" pitchFamily="18" charset="0"/>
                  </a:rPr>
                  <a:t>s</a:t>
                </a:r>
                <a:endParaRPr kumimoji="1" lang="en-US" altLang="zh-CN" sz="2400">
                  <a:latin typeface="Times New Roman" pitchFamily="18" charset="0"/>
                </a:endParaRPr>
              </a:p>
            </p:txBody>
          </p:sp>
          <p:sp>
            <p:nvSpPr>
              <p:cNvPr id="89107" name="Text Box 17"/>
              <p:cNvSpPr txBox="1">
                <a:spLocks noChangeArrowheads="1"/>
              </p:cNvSpPr>
              <p:nvPr/>
            </p:nvSpPr>
            <p:spPr bwMode="auto">
              <a:xfrm>
                <a:off x="3984" y="3024"/>
                <a:ext cx="28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r</a:t>
                </a:r>
              </a:p>
            </p:txBody>
          </p:sp>
          <p:sp>
            <p:nvSpPr>
              <p:cNvPr id="89108" name="Text Box 18"/>
              <p:cNvSpPr txBox="1">
                <a:spLocks noChangeArrowheads="1"/>
              </p:cNvSpPr>
              <p:nvPr/>
            </p:nvSpPr>
            <p:spPr bwMode="auto">
              <a:xfrm>
                <a:off x="4416" y="2448"/>
                <a:ext cx="4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m</a:t>
                </a: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89109" name="Freeform 19"/>
              <p:cNvSpPr>
                <a:spLocks/>
              </p:cNvSpPr>
              <p:nvPr/>
            </p:nvSpPr>
            <p:spPr bwMode="auto">
              <a:xfrm>
                <a:off x="3504" y="3360"/>
                <a:ext cx="56" cy="192"/>
              </a:xfrm>
              <a:custGeom>
                <a:avLst/>
                <a:gdLst>
                  <a:gd name="T0" fmla="*/ 48 w 56"/>
                  <a:gd name="T1" fmla="*/ 192 h 192"/>
                  <a:gd name="T2" fmla="*/ 48 w 56"/>
                  <a:gd name="T3" fmla="*/ 96 h 192"/>
                  <a:gd name="T4" fmla="*/ 0 w 56"/>
                  <a:gd name="T5" fmla="*/ 0 h 192"/>
                  <a:gd name="T6" fmla="*/ 0 60000 65536"/>
                  <a:gd name="T7" fmla="*/ 0 60000 65536"/>
                  <a:gd name="T8" fmla="*/ 0 60000 65536"/>
                  <a:gd name="T9" fmla="*/ 0 w 56"/>
                  <a:gd name="T10" fmla="*/ 0 h 192"/>
                  <a:gd name="T11" fmla="*/ 56 w 56"/>
                  <a:gd name="T12" fmla="*/ 192 h 192"/>
                </a:gdLst>
                <a:ahLst/>
                <a:cxnLst>
                  <a:cxn ang="T6">
                    <a:pos x="T0" y="T1"/>
                  </a:cxn>
                  <a:cxn ang="T7">
                    <a:pos x="T2" y="T3"/>
                  </a:cxn>
                  <a:cxn ang="T8">
                    <a:pos x="T4" y="T5"/>
                  </a:cxn>
                </a:cxnLst>
                <a:rect l="T9" t="T10" r="T11" b="T12"/>
                <a:pathLst>
                  <a:path w="56" h="192">
                    <a:moveTo>
                      <a:pt x="48" y="192"/>
                    </a:moveTo>
                    <a:cubicBezTo>
                      <a:pt x="52" y="160"/>
                      <a:pt x="56" y="128"/>
                      <a:pt x="48" y="96"/>
                    </a:cubicBezTo>
                    <a:cubicBezTo>
                      <a:pt x="40" y="64"/>
                      <a:pt x="20" y="32"/>
                      <a:pt x="0" y="0"/>
                    </a:cubicBezTo>
                  </a:path>
                </a:pathLst>
              </a:custGeom>
              <a:noFill/>
              <a:ln w="12700"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9110" name="Freeform 20"/>
              <p:cNvSpPr>
                <a:spLocks/>
              </p:cNvSpPr>
              <p:nvPr/>
            </p:nvSpPr>
            <p:spPr bwMode="auto">
              <a:xfrm>
                <a:off x="4080" y="3408"/>
                <a:ext cx="56" cy="144"/>
              </a:xfrm>
              <a:custGeom>
                <a:avLst/>
                <a:gdLst>
                  <a:gd name="T0" fmla="*/ 48 w 56"/>
                  <a:gd name="T1" fmla="*/ 144 h 144"/>
                  <a:gd name="T2" fmla="*/ 48 w 56"/>
                  <a:gd name="T3" fmla="*/ 48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48" y="144"/>
                    </a:moveTo>
                    <a:cubicBezTo>
                      <a:pt x="52" y="108"/>
                      <a:pt x="56" y="72"/>
                      <a:pt x="48" y="48"/>
                    </a:cubicBezTo>
                    <a:cubicBezTo>
                      <a:pt x="40" y="24"/>
                      <a:pt x="20" y="12"/>
                      <a:pt x="0" y="0"/>
                    </a:cubicBezTo>
                  </a:path>
                </a:pathLst>
              </a:custGeom>
              <a:noFill/>
              <a:ln w="12700"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9111" name="Text Box 21"/>
              <p:cNvSpPr txBox="1">
                <a:spLocks noChangeArrowheads="1"/>
              </p:cNvSpPr>
              <p:nvPr/>
            </p:nvSpPr>
            <p:spPr bwMode="auto">
              <a:xfrm>
                <a:off x="4128" y="326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f</a:t>
                </a:r>
                <a:r>
                  <a:rPr kumimoji="1" lang="en-US" altLang="zh-CN" sz="2400" baseline="-25000">
                    <a:latin typeface="Times New Roman" pitchFamily="18" charset="0"/>
                  </a:rPr>
                  <a:t>s</a:t>
                </a:r>
                <a:endParaRPr kumimoji="1" lang="en-US" altLang="zh-CN" sz="2400">
                  <a:latin typeface="Times New Roman" pitchFamily="18" charset="0"/>
                </a:endParaRPr>
              </a:p>
            </p:txBody>
          </p:sp>
          <p:sp>
            <p:nvSpPr>
              <p:cNvPr id="89112" name="Text Box 22"/>
              <p:cNvSpPr txBox="1">
                <a:spLocks noChangeArrowheads="1"/>
              </p:cNvSpPr>
              <p:nvPr/>
            </p:nvSpPr>
            <p:spPr bwMode="auto">
              <a:xfrm>
                <a:off x="3600" y="3168"/>
                <a:ext cx="28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E</a:t>
                </a:r>
                <a:r>
                  <a:rPr kumimoji="1" lang="en-US" altLang="zh-CN" sz="2400" baseline="-25000">
                    <a:latin typeface="Times New Roman" pitchFamily="18" charset="0"/>
                  </a:rPr>
                  <a:t>s</a:t>
                </a:r>
                <a:endParaRPr kumimoji="1" lang="en-US" altLang="zh-CN" sz="2400">
                  <a:latin typeface="Times New Roman" pitchFamily="18" charset="0"/>
                </a:endParaRPr>
              </a:p>
            </p:txBody>
          </p:sp>
          <p:sp>
            <p:nvSpPr>
              <p:cNvPr id="89113" name="Line 23"/>
              <p:cNvSpPr>
                <a:spLocks noChangeShapeType="1"/>
              </p:cNvSpPr>
              <p:nvPr/>
            </p:nvSpPr>
            <p:spPr bwMode="auto">
              <a:xfrm>
                <a:off x="3264" y="3552"/>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9114" name="Line 24"/>
              <p:cNvSpPr>
                <a:spLocks noChangeShapeType="1"/>
              </p:cNvSpPr>
              <p:nvPr/>
            </p:nvSpPr>
            <p:spPr bwMode="auto">
              <a:xfrm>
                <a:off x="3888" y="3552"/>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9115" name="Text Box 25"/>
              <p:cNvSpPr txBox="1">
                <a:spLocks noChangeArrowheads="1"/>
              </p:cNvSpPr>
              <p:nvPr/>
            </p:nvSpPr>
            <p:spPr bwMode="auto">
              <a:xfrm>
                <a:off x="3312" y="3600"/>
                <a:ext cx="4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a</a:t>
                </a:r>
                <a:r>
                  <a:rPr kumimoji="1" lang="en-US" altLang="zh-CN" sz="2400" baseline="-25000">
                    <a:latin typeface="Times New Roman" pitchFamily="18" charset="0"/>
                  </a:rPr>
                  <a:t>s</a:t>
                </a:r>
                <a:r>
                  <a:rPr kumimoji="1" lang="en-US" altLang="zh-CN" sz="2400">
                    <a:latin typeface="Times New Roman" pitchFamily="18" charset="0"/>
                  </a:rPr>
                  <a:t>e</a:t>
                </a:r>
                <a:r>
                  <a:rPr kumimoji="1" lang="en-US" altLang="zh-CN" sz="2400" baseline="-25000">
                    <a:latin typeface="Times New Roman" pitchFamily="18" charset="0"/>
                  </a:rPr>
                  <a:t>s</a:t>
                </a:r>
                <a:endParaRPr kumimoji="1" lang="en-US" altLang="zh-CN" sz="2400">
                  <a:latin typeface="Times New Roman" pitchFamily="18" charset="0"/>
                </a:endParaRPr>
              </a:p>
            </p:txBody>
          </p:sp>
        </p:grpSp>
        <p:sp>
          <p:nvSpPr>
            <p:cNvPr id="89094" name="Text Box 27"/>
            <p:cNvSpPr txBox="1">
              <a:spLocks noChangeArrowheads="1"/>
            </p:cNvSpPr>
            <p:nvPr/>
          </p:nvSpPr>
          <p:spPr bwMode="auto">
            <a:xfrm>
              <a:off x="4564" y="2651"/>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近地点</a:t>
              </a:r>
            </a:p>
          </p:txBody>
        </p:sp>
      </p:grpSp>
    </p:spTree>
    <p:extLst>
      <p:ext uri="{BB962C8B-B14F-4D97-AF65-F5344CB8AC3E}">
        <p14:creationId xmlns:p14="http://schemas.microsoft.com/office/powerpoint/2010/main" val="4011252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 题</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smtClean="0"/>
              <a:t>	</a:t>
            </a:r>
            <a:r>
              <a:rPr lang="zh-CN" altLang="en-US" sz="2400" dirty="0" smtClean="0"/>
              <a:t>导航电文中包含了在某个龄期内卫星星历数据，由此可以推算该龄期内某个历元卫星的位置信息，从而为位置解算提供了参考站坐标。</a:t>
            </a:r>
            <a:endParaRPr lang="en-US" altLang="zh-CN" sz="2400" dirty="0" smtClean="0"/>
          </a:p>
          <a:p>
            <a:r>
              <a:rPr lang="zh-CN" altLang="en-US" sz="2400" dirty="0" smtClean="0"/>
              <a:t>卫星轨道怎么描述？卫星星历包含哪些内容？</a:t>
            </a:r>
            <a:endParaRPr lang="en-US" altLang="zh-CN" sz="2400" dirty="0" smtClean="0"/>
          </a:p>
          <a:p>
            <a:r>
              <a:rPr lang="zh-CN" altLang="en-US" sz="2400" dirty="0" smtClean="0"/>
              <a:t>卫星星历的精度如何保证？需要考虑哪些因素？</a:t>
            </a:r>
            <a:endParaRPr lang="en-US" altLang="zh-CN" sz="2400" dirty="0" smtClean="0"/>
          </a:p>
          <a:p>
            <a:r>
              <a:rPr lang="zh-CN" altLang="en-US" sz="2400" dirty="0" smtClean="0"/>
              <a:t>接收机如何通过卫星星历数据解算出卫星位置？</a:t>
            </a:r>
            <a:endParaRPr lang="en-US" altLang="zh-CN" sz="2400" dirty="0" smtClean="0"/>
          </a:p>
          <a:p>
            <a:endParaRPr lang="zh-CN" altLang="en-US" sz="2400" dirty="0"/>
          </a:p>
        </p:txBody>
      </p:sp>
    </p:spTree>
    <p:extLst>
      <p:ext uri="{BB962C8B-B14F-4D97-AF65-F5344CB8AC3E}">
        <p14:creationId xmlns:p14="http://schemas.microsoft.com/office/powerpoint/2010/main" val="1800970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611188" y="1052513"/>
            <a:ext cx="77771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lnSpc>
                <a:spcPct val="150000"/>
              </a:lnSpc>
            </a:pPr>
            <a:r>
              <a:rPr lang="zh-CN" altLang="en-US" sz="2400" b="0"/>
              <a:t>为了计算真近点角，引入两个辅助参数：</a:t>
            </a:r>
          </a:p>
          <a:p>
            <a:pPr algn="ctr" eaLnBrk="1" hangingPunct="1"/>
            <a:r>
              <a:rPr lang="en-US" altLang="zh-CN" sz="2400" b="0">
                <a:solidFill>
                  <a:srgbClr val="000000"/>
                </a:solidFill>
              </a:rPr>
              <a:t>E</a:t>
            </a:r>
            <a:r>
              <a:rPr lang="en-US" altLang="zh-CN" sz="2400" b="0" baseline="-25000">
                <a:solidFill>
                  <a:srgbClr val="000000"/>
                </a:solidFill>
              </a:rPr>
              <a:t>s</a:t>
            </a:r>
            <a:r>
              <a:rPr lang="en-US" altLang="zh-CN" sz="2400" b="0">
                <a:solidFill>
                  <a:srgbClr val="000000"/>
                </a:solidFill>
              </a:rPr>
              <a:t>—</a:t>
            </a:r>
            <a:r>
              <a:rPr lang="zh-CN" altLang="en-US" sz="2400" b="0">
                <a:solidFill>
                  <a:srgbClr val="000000"/>
                </a:solidFill>
              </a:rPr>
              <a:t>偏近点角          </a:t>
            </a:r>
            <a:r>
              <a:rPr lang="en-US" altLang="zh-CN" sz="2400" b="0">
                <a:solidFill>
                  <a:srgbClr val="000000"/>
                </a:solidFill>
              </a:rPr>
              <a:t>M</a:t>
            </a:r>
            <a:r>
              <a:rPr lang="en-US" altLang="zh-CN" sz="2400" b="0" baseline="-25000">
                <a:solidFill>
                  <a:srgbClr val="000000"/>
                </a:solidFill>
              </a:rPr>
              <a:t>s</a:t>
            </a:r>
            <a:r>
              <a:rPr lang="en-US" altLang="zh-CN" sz="2400" b="0">
                <a:solidFill>
                  <a:srgbClr val="000000"/>
                </a:solidFill>
              </a:rPr>
              <a:t>—</a:t>
            </a:r>
            <a:r>
              <a:rPr lang="zh-CN" altLang="en-US" sz="2400" b="0">
                <a:solidFill>
                  <a:srgbClr val="000000"/>
                </a:solidFill>
              </a:rPr>
              <a:t>平近点角</a:t>
            </a:r>
          </a:p>
        </p:txBody>
      </p:sp>
      <p:sp>
        <p:nvSpPr>
          <p:cNvPr id="8196" name="Text Box 4"/>
          <p:cNvSpPr txBox="1">
            <a:spLocks noChangeArrowheads="1"/>
          </p:cNvSpPr>
          <p:nvPr/>
        </p:nvSpPr>
        <p:spPr bwMode="auto">
          <a:xfrm>
            <a:off x="611188" y="2349500"/>
            <a:ext cx="359281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50000"/>
              </a:lnSpc>
            </a:pPr>
            <a:r>
              <a:rPr lang="en-US" altLang="zh-CN" sz="2000" b="0" dirty="0" err="1">
                <a:solidFill>
                  <a:srgbClr val="000000"/>
                </a:solidFill>
                <a:latin typeface="微软雅黑" panose="020B0503020204020204" pitchFamily="34" charset="-122"/>
                <a:ea typeface="微软雅黑" panose="020B0503020204020204" pitchFamily="34" charset="-122"/>
              </a:rPr>
              <a:t>M</a:t>
            </a:r>
            <a:r>
              <a:rPr lang="en-US" altLang="zh-CN" sz="2000" b="0" baseline="-25000" dirty="0" err="1">
                <a:solidFill>
                  <a:srgbClr val="000000"/>
                </a:solidFill>
                <a:latin typeface="微软雅黑" panose="020B0503020204020204" pitchFamily="34" charset="-122"/>
                <a:ea typeface="微软雅黑" panose="020B0503020204020204" pitchFamily="34" charset="-122"/>
              </a:rPr>
              <a:t>s</a:t>
            </a:r>
            <a:r>
              <a:rPr lang="zh-CN" altLang="en-US" sz="2000" b="0" dirty="0" smtClean="0">
                <a:solidFill>
                  <a:srgbClr val="000000"/>
                </a:solidFill>
                <a:latin typeface="微软雅黑" panose="020B0503020204020204" pitchFamily="34" charset="-122"/>
                <a:ea typeface="微软雅黑" panose="020B0503020204020204" pitchFamily="34" charset="-122"/>
              </a:rPr>
              <a:t>是假设</a:t>
            </a:r>
            <a:r>
              <a:rPr lang="zh-CN" altLang="en-US" sz="2000" b="0" dirty="0">
                <a:solidFill>
                  <a:srgbClr val="000000"/>
                </a:solidFill>
                <a:latin typeface="微软雅黑" panose="020B0503020204020204" pitchFamily="34" charset="-122"/>
                <a:ea typeface="微软雅黑" panose="020B0503020204020204" pitchFamily="34" charset="-122"/>
              </a:rPr>
              <a:t>量</a:t>
            </a:r>
            <a:r>
              <a:rPr lang="zh-CN" altLang="en-US" sz="2000" b="0" dirty="0" smtClean="0">
                <a:solidFill>
                  <a:srgbClr val="000000"/>
                </a:solidFill>
                <a:latin typeface="微软雅黑" panose="020B0503020204020204" pitchFamily="34" charset="-122"/>
                <a:ea typeface="微软雅黑" panose="020B0503020204020204" pitchFamily="34" charset="-122"/>
              </a:rPr>
              <a:t>，若卫星</a:t>
            </a:r>
            <a:r>
              <a:rPr lang="zh-CN" altLang="en-US" sz="2000" b="0" dirty="0">
                <a:solidFill>
                  <a:srgbClr val="000000"/>
                </a:solidFill>
                <a:latin typeface="微软雅黑" panose="020B0503020204020204" pitchFamily="34" charset="-122"/>
                <a:ea typeface="微软雅黑" panose="020B0503020204020204" pitchFamily="34" charset="-122"/>
              </a:rPr>
              <a:t>运动的平均角速度为</a:t>
            </a:r>
            <a:r>
              <a:rPr lang="en-US" altLang="zh-CN" sz="2000" b="0" dirty="0">
                <a:solidFill>
                  <a:srgbClr val="000000"/>
                </a:solidFill>
                <a:latin typeface="微软雅黑" panose="020B0503020204020204" pitchFamily="34" charset="-122"/>
                <a:ea typeface="微软雅黑" panose="020B0503020204020204" pitchFamily="34" charset="-122"/>
              </a:rPr>
              <a:t>n</a:t>
            </a:r>
            <a:r>
              <a:rPr lang="zh-CN" altLang="en-US" sz="2000" b="0" dirty="0">
                <a:solidFill>
                  <a:srgbClr val="000000"/>
                </a:solidFill>
                <a:latin typeface="微软雅黑" panose="020B0503020204020204" pitchFamily="34" charset="-122"/>
                <a:ea typeface="微软雅黑" panose="020B0503020204020204" pitchFamily="34" charset="-122"/>
              </a:rPr>
              <a:t>，则 </a:t>
            </a:r>
            <a:r>
              <a:rPr lang="en-US" altLang="zh-CN" sz="2000" b="0" dirty="0" err="1">
                <a:solidFill>
                  <a:srgbClr val="000000"/>
                </a:solidFill>
                <a:latin typeface="微软雅黑" panose="020B0503020204020204" pitchFamily="34" charset="-122"/>
                <a:ea typeface="微软雅黑" panose="020B0503020204020204" pitchFamily="34" charset="-122"/>
              </a:rPr>
              <a:t>M</a:t>
            </a:r>
            <a:r>
              <a:rPr lang="en-US" altLang="zh-CN" sz="2000" b="0" baseline="-25000" dirty="0" err="1">
                <a:solidFill>
                  <a:srgbClr val="000000"/>
                </a:solidFill>
                <a:latin typeface="微软雅黑" panose="020B0503020204020204" pitchFamily="34" charset="-122"/>
                <a:ea typeface="微软雅黑" panose="020B0503020204020204" pitchFamily="34" charset="-122"/>
              </a:rPr>
              <a:t>s</a:t>
            </a:r>
            <a:r>
              <a:rPr lang="en-US" altLang="zh-CN" sz="2000" b="0" baseline="-25000" dirty="0">
                <a:solidFill>
                  <a:srgbClr val="000000"/>
                </a:solidFill>
                <a:latin typeface="微软雅黑" panose="020B0503020204020204" pitchFamily="34" charset="-122"/>
                <a:ea typeface="微软雅黑" panose="020B0503020204020204" pitchFamily="34" charset="-122"/>
              </a:rPr>
              <a:t> </a:t>
            </a:r>
            <a:r>
              <a:rPr lang="en-US" altLang="zh-CN" sz="2000" b="0" dirty="0" smtClean="0">
                <a:solidFill>
                  <a:srgbClr val="000000"/>
                </a:solidFill>
                <a:latin typeface="微软雅黑" panose="020B0503020204020204" pitchFamily="34" charset="-122"/>
                <a:ea typeface="微软雅黑" panose="020B0503020204020204" pitchFamily="34" charset="-122"/>
              </a:rPr>
              <a:t>=M</a:t>
            </a:r>
            <a:r>
              <a:rPr lang="en-US" altLang="zh-CN" sz="2000" b="0" baseline="-25000" dirty="0" smtClean="0">
                <a:solidFill>
                  <a:srgbClr val="000000"/>
                </a:solidFill>
                <a:latin typeface="微软雅黑" panose="020B0503020204020204" pitchFamily="34" charset="-122"/>
                <a:ea typeface="微软雅黑" panose="020B0503020204020204" pitchFamily="34" charset="-122"/>
              </a:rPr>
              <a:t>0</a:t>
            </a:r>
            <a:r>
              <a:rPr lang="en-US" altLang="zh-CN" sz="2000" b="0" dirty="0" smtClean="0">
                <a:solidFill>
                  <a:srgbClr val="000000"/>
                </a:solidFill>
                <a:latin typeface="微软雅黑" panose="020B0503020204020204" pitchFamily="34" charset="-122"/>
                <a:ea typeface="微软雅黑" panose="020B0503020204020204" pitchFamily="34" charset="-122"/>
              </a:rPr>
              <a:t>+ </a:t>
            </a:r>
            <a:r>
              <a:rPr lang="en-US" altLang="zh-CN" sz="2000" b="0" dirty="0">
                <a:solidFill>
                  <a:srgbClr val="000000"/>
                </a:solidFill>
                <a:latin typeface="微软雅黑" panose="020B0503020204020204" pitchFamily="34" charset="-122"/>
                <a:ea typeface="微软雅黑" panose="020B0503020204020204" pitchFamily="34" charset="-122"/>
              </a:rPr>
              <a:t>n ( t - t</a:t>
            </a:r>
            <a:r>
              <a:rPr lang="en-US" altLang="zh-CN" sz="2000" b="0" baseline="-25000" dirty="0">
                <a:solidFill>
                  <a:srgbClr val="000000"/>
                </a:solidFill>
                <a:latin typeface="微软雅黑" panose="020B0503020204020204" pitchFamily="34" charset="-122"/>
                <a:ea typeface="微软雅黑" panose="020B0503020204020204" pitchFamily="34" charset="-122"/>
              </a:rPr>
              <a:t>0 </a:t>
            </a:r>
            <a:r>
              <a:rPr lang="en-US" altLang="zh-CN" sz="2000" b="0" dirty="0">
                <a:solidFill>
                  <a:srgbClr val="000000"/>
                </a:solidFill>
                <a:latin typeface="微软雅黑" panose="020B0503020204020204" pitchFamily="34" charset="-122"/>
                <a:ea typeface="微软雅黑" panose="020B0503020204020204" pitchFamily="34" charset="-122"/>
              </a:rPr>
              <a:t>)</a:t>
            </a:r>
            <a:r>
              <a:rPr lang="zh-CN" altLang="en-US" sz="2000" b="0" dirty="0">
                <a:solidFill>
                  <a:srgbClr val="000000"/>
                </a:solidFill>
                <a:latin typeface="微软雅黑" panose="020B0503020204020204" pitchFamily="34" charset="-122"/>
                <a:ea typeface="微软雅黑" panose="020B0503020204020204" pitchFamily="34" charset="-122"/>
              </a:rPr>
              <a:t>，</a:t>
            </a:r>
            <a:r>
              <a:rPr lang="en-US" altLang="zh-CN" sz="2000" b="0" dirty="0">
                <a:solidFill>
                  <a:srgbClr val="000000"/>
                </a:solidFill>
                <a:latin typeface="微软雅黑" panose="020B0503020204020204" pitchFamily="34" charset="-122"/>
                <a:ea typeface="微软雅黑" panose="020B0503020204020204" pitchFamily="34" charset="-122"/>
              </a:rPr>
              <a:t>t</a:t>
            </a:r>
            <a:r>
              <a:rPr lang="en-US" altLang="zh-CN" sz="2000" b="0" baseline="-25000" dirty="0">
                <a:solidFill>
                  <a:srgbClr val="000000"/>
                </a:solidFill>
                <a:latin typeface="微软雅黑" panose="020B0503020204020204" pitchFamily="34" charset="-122"/>
                <a:ea typeface="微软雅黑" panose="020B0503020204020204" pitchFamily="34" charset="-122"/>
              </a:rPr>
              <a:t>0</a:t>
            </a:r>
            <a:r>
              <a:rPr lang="zh-CN" altLang="en-US" sz="2000" b="0" dirty="0">
                <a:solidFill>
                  <a:srgbClr val="000000"/>
                </a:solidFill>
                <a:latin typeface="微软雅黑" panose="020B0503020204020204" pitchFamily="34" charset="-122"/>
                <a:ea typeface="微软雅黑" panose="020B0503020204020204" pitchFamily="34" charset="-122"/>
              </a:rPr>
              <a:t>为卫星过近地点的时刻，</a:t>
            </a:r>
            <a:r>
              <a:rPr lang="en-US" altLang="zh-CN" sz="2000" b="0" dirty="0">
                <a:solidFill>
                  <a:srgbClr val="000000"/>
                </a:solidFill>
                <a:latin typeface="微软雅黑" panose="020B0503020204020204" pitchFamily="34" charset="-122"/>
                <a:ea typeface="微软雅黑" panose="020B0503020204020204" pitchFamily="34" charset="-122"/>
              </a:rPr>
              <a:t>t</a:t>
            </a:r>
            <a:r>
              <a:rPr lang="zh-CN" altLang="en-US" sz="2000" b="0" dirty="0">
                <a:solidFill>
                  <a:srgbClr val="000000"/>
                </a:solidFill>
                <a:latin typeface="微软雅黑" panose="020B0503020204020204" pitchFamily="34" charset="-122"/>
                <a:ea typeface="微软雅黑" panose="020B0503020204020204" pitchFamily="34" charset="-122"/>
              </a:rPr>
              <a:t>为观测卫星时刻</a:t>
            </a:r>
            <a:r>
              <a:rPr lang="zh-CN" altLang="en-US" sz="2000" b="0" dirty="0" smtClean="0">
                <a:solidFill>
                  <a:srgbClr val="000000"/>
                </a:solidFill>
                <a:latin typeface="微软雅黑" panose="020B0503020204020204" pitchFamily="34" charset="-122"/>
                <a:ea typeface="微软雅黑" panose="020B0503020204020204" pitchFamily="34" charset="-122"/>
              </a:rPr>
              <a:t>。 </a:t>
            </a:r>
            <a:endParaRPr lang="en-US" altLang="zh-CN" sz="2000" b="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sz="2000" b="0" dirty="0" err="1" smtClean="0">
                <a:solidFill>
                  <a:srgbClr val="000000"/>
                </a:solidFill>
                <a:latin typeface="微软雅黑" panose="020B0503020204020204" pitchFamily="34" charset="-122"/>
                <a:ea typeface="微软雅黑" panose="020B0503020204020204" pitchFamily="34" charset="-122"/>
              </a:rPr>
              <a:t>E</a:t>
            </a:r>
            <a:r>
              <a:rPr lang="en-US" altLang="zh-CN" sz="2000" b="0" baseline="-25000" dirty="0" err="1" smtClean="0">
                <a:solidFill>
                  <a:srgbClr val="000000"/>
                </a:solidFill>
                <a:latin typeface="微软雅黑" panose="020B0503020204020204" pitchFamily="34" charset="-122"/>
                <a:ea typeface="微软雅黑" panose="020B0503020204020204" pitchFamily="34" charset="-122"/>
              </a:rPr>
              <a:t>s</a:t>
            </a:r>
            <a:r>
              <a:rPr lang="en-US" altLang="zh-CN" sz="2000" b="0" baseline="-25000" dirty="0" smtClean="0">
                <a:solidFill>
                  <a:srgbClr val="000000"/>
                </a:solidFill>
                <a:latin typeface="微软雅黑" panose="020B0503020204020204" pitchFamily="34" charset="-122"/>
                <a:ea typeface="微软雅黑" panose="020B0503020204020204" pitchFamily="34" charset="-122"/>
              </a:rPr>
              <a:t> </a:t>
            </a:r>
            <a:r>
              <a:rPr lang="en-US" altLang="zh-CN" sz="2000" b="0" dirty="0" smtClean="0">
                <a:solidFill>
                  <a:srgbClr val="000000"/>
                </a:solidFill>
                <a:latin typeface="微软雅黑" panose="020B0503020204020204" pitchFamily="34" charset="-122"/>
                <a:ea typeface="微软雅黑" panose="020B0503020204020204" pitchFamily="34" charset="-122"/>
              </a:rPr>
              <a:t>= </a:t>
            </a:r>
            <a:r>
              <a:rPr lang="en-US" altLang="zh-CN" sz="2000" b="0" dirty="0" err="1" smtClean="0">
                <a:solidFill>
                  <a:srgbClr val="000000"/>
                </a:solidFill>
                <a:latin typeface="微软雅黑" panose="020B0503020204020204" pitchFamily="34" charset="-122"/>
                <a:ea typeface="微软雅黑" panose="020B0503020204020204" pitchFamily="34" charset="-122"/>
              </a:rPr>
              <a:t>M</a:t>
            </a:r>
            <a:r>
              <a:rPr lang="en-US" altLang="zh-CN" sz="2000" b="0" baseline="-25000" dirty="0" err="1" smtClean="0">
                <a:solidFill>
                  <a:srgbClr val="000000"/>
                </a:solidFill>
                <a:latin typeface="微软雅黑" panose="020B0503020204020204" pitchFamily="34" charset="-122"/>
                <a:ea typeface="微软雅黑" panose="020B0503020204020204" pitchFamily="34" charset="-122"/>
              </a:rPr>
              <a:t>s</a:t>
            </a:r>
            <a:r>
              <a:rPr lang="en-US" altLang="zh-CN" sz="2000" b="0" dirty="0" smtClean="0">
                <a:solidFill>
                  <a:srgbClr val="000000"/>
                </a:solidFill>
                <a:latin typeface="微软雅黑" panose="020B0503020204020204" pitchFamily="34" charset="-122"/>
                <a:ea typeface="微软雅黑" panose="020B0503020204020204" pitchFamily="34" charset="-122"/>
              </a:rPr>
              <a:t> + </a:t>
            </a:r>
            <a:r>
              <a:rPr lang="en-US" altLang="zh-CN" sz="2000" b="0" dirty="0" err="1" smtClean="0">
                <a:solidFill>
                  <a:srgbClr val="000000"/>
                </a:solidFill>
                <a:latin typeface="微软雅黑" panose="020B0503020204020204" pitchFamily="34" charset="-122"/>
                <a:ea typeface="微软雅黑" panose="020B0503020204020204" pitchFamily="34" charset="-122"/>
              </a:rPr>
              <a:t>e</a:t>
            </a:r>
            <a:r>
              <a:rPr lang="en-US" altLang="zh-CN" sz="2000" b="0" baseline="-25000" dirty="0" err="1" smtClean="0">
                <a:solidFill>
                  <a:srgbClr val="000000"/>
                </a:solidFill>
                <a:latin typeface="微软雅黑" panose="020B0503020204020204" pitchFamily="34" charset="-122"/>
                <a:ea typeface="微软雅黑" panose="020B0503020204020204" pitchFamily="34" charset="-122"/>
              </a:rPr>
              <a:t>s</a:t>
            </a:r>
            <a:r>
              <a:rPr lang="en-US" altLang="zh-CN" sz="2000" b="0" dirty="0" err="1" smtClean="0">
                <a:solidFill>
                  <a:srgbClr val="000000"/>
                </a:solidFill>
                <a:latin typeface="微软雅黑" panose="020B0503020204020204" pitchFamily="34" charset="-122"/>
                <a:ea typeface="微软雅黑" panose="020B0503020204020204" pitchFamily="34" charset="-122"/>
              </a:rPr>
              <a:t>sinE</a:t>
            </a:r>
            <a:r>
              <a:rPr lang="en-US" altLang="zh-CN" sz="2000" b="0" baseline="-25000" dirty="0" err="1" smtClean="0">
                <a:solidFill>
                  <a:srgbClr val="000000"/>
                </a:solidFill>
                <a:latin typeface="微软雅黑" panose="020B0503020204020204" pitchFamily="34" charset="-122"/>
                <a:ea typeface="微软雅黑" panose="020B0503020204020204" pitchFamily="34" charset="-122"/>
              </a:rPr>
              <a:t>s</a:t>
            </a:r>
            <a:r>
              <a:rPr lang="en-US" altLang="zh-CN" sz="2000" b="0" baseline="-25000" dirty="0" smtClean="0">
                <a:solidFill>
                  <a:srgbClr val="000000"/>
                </a:solidFill>
                <a:latin typeface="微软雅黑" panose="020B0503020204020204" pitchFamily="34" charset="-122"/>
                <a:ea typeface="微软雅黑" panose="020B0503020204020204" pitchFamily="34" charset="-122"/>
              </a:rPr>
              <a:t> </a:t>
            </a:r>
            <a:r>
              <a:rPr lang="en-US" altLang="zh-CN" sz="2000" b="0" dirty="0" smtClean="0">
                <a:solidFill>
                  <a:srgbClr val="000000"/>
                </a:solidFill>
                <a:latin typeface="微软雅黑" panose="020B0503020204020204" pitchFamily="34" charset="-122"/>
                <a:ea typeface="微软雅黑" panose="020B0503020204020204" pitchFamily="34" charset="-122"/>
              </a:rPr>
              <a:t>(</a:t>
            </a:r>
            <a:r>
              <a:rPr lang="zh-CN" altLang="en-US" sz="2000" b="0" dirty="0" smtClean="0">
                <a:solidFill>
                  <a:srgbClr val="0000FF"/>
                </a:solidFill>
                <a:latin typeface="微软雅黑" panose="020B0503020204020204" pitchFamily="34" charset="-122"/>
                <a:ea typeface="微软雅黑" panose="020B0503020204020204" pitchFamily="34" charset="-122"/>
              </a:rPr>
              <a:t>开普勒方程</a:t>
            </a:r>
            <a:r>
              <a:rPr lang="en-US" altLang="zh-CN" sz="2000" b="0" dirty="0" smtClean="0">
                <a:solidFill>
                  <a:srgbClr val="000000"/>
                </a:solidFill>
                <a:latin typeface="微软雅黑" panose="020B0503020204020204" pitchFamily="34" charset="-122"/>
                <a:ea typeface="微软雅黑" panose="020B0503020204020204" pitchFamily="34" charset="-122"/>
              </a:rPr>
              <a:t>)</a:t>
            </a:r>
            <a:endParaRPr lang="en-US" altLang="zh-CN" sz="2000" b="0" baseline="-25000" dirty="0">
              <a:solidFill>
                <a:srgbClr val="000000"/>
              </a:solidFill>
              <a:latin typeface="微软雅黑" panose="020B0503020204020204" pitchFamily="34" charset="-122"/>
              <a:ea typeface="微软雅黑" panose="020B0503020204020204" pitchFamily="34" charset="-122"/>
            </a:endParaRPr>
          </a:p>
        </p:txBody>
      </p:sp>
      <p:sp>
        <p:nvSpPr>
          <p:cNvPr id="8197" name="Text Box 5"/>
          <p:cNvSpPr txBox="1">
            <a:spLocks noChangeArrowheads="1"/>
          </p:cNvSpPr>
          <p:nvPr/>
        </p:nvSpPr>
        <p:spPr bwMode="auto">
          <a:xfrm>
            <a:off x="4211960" y="2564904"/>
            <a:ext cx="12969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sz="2400" b="0" dirty="0">
                <a:solidFill>
                  <a:srgbClr val="000000"/>
                </a:solidFill>
              </a:rPr>
              <a:t>可得真近点角：</a:t>
            </a:r>
          </a:p>
        </p:txBody>
      </p:sp>
      <p:graphicFrame>
        <p:nvGraphicFramePr>
          <p:cNvPr id="8194" name="Object 6"/>
          <p:cNvGraphicFramePr>
            <a:graphicFrameLocks noGrp="1" noChangeAspect="1"/>
          </p:cNvGraphicFramePr>
          <p:nvPr>
            <p:ph idx="1"/>
          </p:nvPr>
        </p:nvGraphicFramePr>
        <p:xfrm>
          <a:off x="5581650" y="2205038"/>
          <a:ext cx="2303463" cy="1901825"/>
        </p:xfrm>
        <a:graphic>
          <a:graphicData uri="http://schemas.openxmlformats.org/presentationml/2006/ole">
            <mc:AlternateContent xmlns:mc="http://schemas.openxmlformats.org/markup-compatibility/2006">
              <mc:Choice xmlns:v="urn:schemas-microsoft-com:vml" Requires="v">
                <p:oleObj spid="_x0000_s33836" name="Equation" r:id="rId3" imgW="1511280" imgH="1041120" progId="Equation.DSMT4">
                  <p:embed/>
                </p:oleObj>
              </mc:Choice>
              <mc:Fallback>
                <p:oleObj name="Equation" r:id="rId3" imgW="1511280" imgH="104112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2205038"/>
                        <a:ext cx="2303463"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198" name="Group 29"/>
          <p:cNvGrpSpPr>
            <a:grpSpLocks/>
          </p:cNvGrpSpPr>
          <p:nvPr/>
        </p:nvGrpSpPr>
        <p:grpSpPr bwMode="auto">
          <a:xfrm>
            <a:off x="2765425" y="4002088"/>
            <a:ext cx="5911850" cy="2451100"/>
            <a:chOff x="1202" y="2659"/>
            <a:chExt cx="4460" cy="1743"/>
          </a:xfrm>
        </p:grpSpPr>
        <p:sp>
          <p:nvSpPr>
            <p:cNvPr id="99335" name="Line 7"/>
            <p:cNvSpPr>
              <a:spLocks noChangeShapeType="1"/>
            </p:cNvSpPr>
            <p:nvPr/>
          </p:nvSpPr>
          <p:spPr bwMode="auto">
            <a:xfrm flipV="1">
              <a:off x="1202" y="3996"/>
              <a:ext cx="4291" cy="0"/>
            </a:xfrm>
            <a:prstGeom prst="line">
              <a:avLst/>
            </a:prstGeom>
            <a:noFill/>
            <a:ln w="12700" cap="sq">
              <a:solidFill>
                <a:schemeClr val="tx1"/>
              </a:solidFill>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99336" name="Freeform 8"/>
            <p:cNvSpPr>
              <a:spLocks/>
            </p:cNvSpPr>
            <p:nvPr/>
          </p:nvSpPr>
          <p:spPr bwMode="auto">
            <a:xfrm>
              <a:off x="1202" y="2871"/>
              <a:ext cx="4291" cy="1103"/>
            </a:xfrm>
            <a:custGeom>
              <a:avLst/>
              <a:gdLst/>
              <a:ahLst/>
              <a:cxnLst>
                <a:cxn ang="0">
                  <a:pos x="0" y="928"/>
                </a:cxn>
                <a:cxn ang="0">
                  <a:pos x="192" y="496"/>
                </a:cxn>
                <a:cxn ang="0">
                  <a:pos x="864" y="112"/>
                </a:cxn>
                <a:cxn ang="0">
                  <a:pos x="1488" y="16"/>
                </a:cxn>
                <a:cxn ang="0">
                  <a:pos x="2304" y="208"/>
                </a:cxn>
                <a:cxn ang="0">
                  <a:pos x="2832" y="544"/>
                </a:cxn>
                <a:cxn ang="0">
                  <a:pos x="3024" y="928"/>
                </a:cxn>
              </a:cxnLst>
              <a:rect l="0" t="0" r="r" b="b"/>
              <a:pathLst>
                <a:path w="3024" h="928">
                  <a:moveTo>
                    <a:pt x="0" y="928"/>
                  </a:moveTo>
                  <a:cubicBezTo>
                    <a:pt x="24" y="780"/>
                    <a:pt x="48" y="632"/>
                    <a:pt x="192" y="496"/>
                  </a:cubicBezTo>
                  <a:cubicBezTo>
                    <a:pt x="336" y="360"/>
                    <a:pt x="648" y="192"/>
                    <a:pt x="864" y="112"/>
                  </a:cubicBezTo>
                  <a:cubicBezTo>
                    <a:pt x="1080" y="32"/>
                    <a:pt x="1248" y="0"/>
                    <a:pt x="1488" y="16"/>
                  </a:cubicBezTo>
                  <a:cubicBezTo>
                    <a:pt x="1728" y="32"/>
                    <a:pt x="2080" y="120"/>
                    <a:pt x="2304" y="208"/>
                  </a:cubicBezTo>
                  <a:cubicBezTo>
                    <a:pt x="2528" y="296"/>
                    <a:pt x="2712" y="424"/>
                    <a:pt x="2832" y="544"/>
                  </a:cubicBezTo>
                  <a:cubicBezTo>
                    <a:pt x="2952" y="664"/>
                    <a:pt x="2988" y="796"/>
                    <a:pt x="3024" y="928"/>
                  </a:cubicBezTo>
                </a:path>
              </a:pathLst>
            </a:custGeom>
            <a:noFill/>
            <a:ln w="12700" cap="sq" cmpd="sng">
              <a:solidFill>
                <a:schemeClr val="tx1"/>
              </a:solidFill>
              <a:prstDash val="solid"/>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99337" name="Line 9"/>
            <p:cNvSpPr>
              <a:spLocks noChangeShapeType="1"/>
            </p:cNvSpPr>
            <p:nvPr/>
          </p:nvSpPr>
          <p:spPr bwMode="auto">
            <a:xfrm>
              <a:off x="3313" y="2890"/>
              <a:ext cx="0" cy="1104"/>
            </a:xfrm>
            <a:prstGeom prst="line">
              <a:avLst/>
            </a:prstGeom>
            <a:noFill/>
            <a:ln w="12700" cap="sq">
              <a:solidFill>
                <a:schemeClr val="tx1"/>
              </a:solidFill>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99338" name="Freeform 10"/>
            <p:cNvSpPr>
              <a:spLocks/>
            </p:cNvSpPr>
            <p:nvPr/>
          </p:nvSpPr>
          <p:spPr bwMode="auto">
            <a:xfrm>
              <a:off x="4793" y="2661"/>
              <a:ext cx="703" cy="1333"/>
            </a:xfrm>
            <a:custGeom>
              <a:avLst/>
              <a:gdLst/>
              <a:ahLst/>
              <a:cxnLst>
                <a:cxn ang="0">
                  <a:pos x="576" y="1200"/>
                </a:cxn>
                <a:cxn ang="0">
                  <a:pos x="384" y="576"/>
                </a:cxn>
                <a:cxn ang="0">
                  <a:pos x="0" y="0"/>
                </a:cxn>
              </a:cxnLst>
              <a:rect l="0" t="0" r="r" b="b"/>
              <a:pathLst>
                <a:path w="576" h="1200">
                  <a:moveTo>
                    <a:pt x="576" y="1200"/>
                  </a:moveTo>
                  <a:cubicBezTo>
                    <a:pt x="528" y="988"/>
                    <a:pt x="480" y="776"/>
                    <a:pt x="384" y="576"/>
                  </a:cubicBezTo>
                  <a:cubicBezTo>
                    <a:pt x="288" y="376"/>
                    <a:pt x="144" y="188"/>
                    <a:pt x="0" y="0"/>
                  </a:cubicBezTo>
                </a:path>
              </a:pathLst>
            </a:custGeom>
            <a:noFill/>
            <a:ln w="12700" cap="sq" cmpd="sng">
              <a:solidFill>
                <a:schemeClr val="tx1"/>
              </a:solidFill>
              <a:prstDash val="solid"/>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99339" name="Oval 11"/>
            <p:cNvSpPr>
              <a:spLocks noChangeArrowheads="1"/>
            </p:cNvSpPr>
            <p:nvPr/>
          </p:nvSpPr>
          <p:spPr bwMode="auto">
            <a:xfrm>
              <a:off x="4063" y="3879"/>
              <a:ext cx="272" cy="229"/>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99340" name="Oval 12"/>
            <p:cNvSpPr>
              <a:spLocks noChangeArrowheads="1"/>
            </p:cNvSpPr>
            <p:nvPr/>
          </p:nvSpPr>
          <p:spPr bwMode="auto">
            <a:xfrm>
              <a:off x="4812" y="3239"/>
              <a:ext cx="205" cy="175"/>
            </a:xfrm>
            <a:prstGeom prst="ellipse">
              <a:avLst/>
            </a:prstGeom>
            <a:solidFill>
              <a:srgbClr val="FF3300"/>
            </a:solid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99341" name="Line 13"/>
            <p:cNvSpPr>
              <a:spLocks noChangeShapeType="1"/>
            </p:cNvSpPr>
            <p:nvPr/>
          </p:nvSpPr>
          <p:spPr bwMode="auto">
            <a:xfrm flipV="1">
              <a:off x="4948" y="2661"/>
              <a:ext cx="7" cy="1333"/>
            </a:xfrm>
            <a:prstGeom prst="line">
              <a:avLst/>
            </a:prstGeom>
            <a:noFill/>
            <a:ln w="12700">
              <a:solidFill>
                <a:schemeClr val="tx1"/>
              </a:solidFill>
              <a:prstDash val="dashDot"/>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99342" name="Line 14"/>
            <p:cNvSpPr>
              <a:spLocks noChangeShapeType="1"/>
            </p:cNvSpPr>
            <p:nvPr/>
          </p:nvSpPr>
          <p:spPr bwMode="auto">
            <a:xfrm flipV="1">
              <a:off x="3313" y="2833"/>
              <a:ext cx="1636" cy="1163"/>
            </a:xfrm>
            <a:prstGeom prst="line">
              <a:avLst/>
            </a:prstGeom>
            <a:noFill/>
            <a:ln w="12700" cap="sq">
              <a:solidFill>
                <a:schemeClr val="tx1"/>
              </a:solidFill>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99343" name="Line 15"/>
            <p:cNvSpPr>
              <a:spLocks noChangeShapeType="1"/>
            </p:cNvSpPr>
            <p:nvPr/>
          </p:nvSpPr>
          <p:spPr bwMode="auto">
            <a:xfrm flipV="1">
              <a:off x="4198" y="3356"/>
              <a:ext cx="751" cy="639"/>
            </a:xfrm>
            <a:prstGeom prst="line">
              <a:avLst/>
            </a:prstGeom>
            <a:noFill/>
            <a:ln w="12700" cap="sq">
              <a:solidFill>
                <a:schemeClr val="tx1"/>
              </a:solidFill>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8209" name="Text Box 16"/>
            <p:cNvSpPr txBox="1">
              <a:spLocks noChangeArrowheads="1"/>
            </p:cNvSpPr>
            <p:nvPr/>
          </p:nvSpPr>
          <p:spPr bwMode="auto">
            <a:xfrm>
              <a:off x="1951" y="4053"/>
              <a:ext cx="40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b="0"/>
                <a:t>a</a:t>
              </a:r>
              <a:r>
                <a:rPr lang="en-US" altLang="zh-CN" sz="2400" b="0" baseline="-25000"/>
                <a:t>s</a:t>
              </a:r>
              <a:endParaRPr lang="en-US" altLang="zh-CN" sz="2400" b="0"/>
            </a:p>
          </p:txBody>
        </p:sp>
        <p:sp>
          <p:nvSpPr>
            <p:cNvPr id="8210" name="Text Box 17"/>
            <p:cNvSpPr txBox="1">
              <a:spLocks noChangeArrowheads="1"/>
            </p:cNvSpPr>
            <p:nvPr/>
          </p:nvSpPr>
          <p:spPr bwMode="auto">
            <a:xfrm>
              <a:off x="2905" y="3181"/>
              <a:ext cx="40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b="0"/>
                <a:t>b</a:t>
              </a:r>
              <a:r>
                <a:rPr lang="en-US" altLang="zh-CN" sz="2400" b="0" baseline="-25000"/>
                <a:t>s</a:t>
              </a:r>
              <a:endParaRPr lang="en-US" altLang="zh-CN" sz="2400" b="0"/>
            </a:p>
          </p:txBody>
        </p:sp>
        <p:sp>
          <p:nvSpPr>
            <p:cNvPr id="8211" name="Text Box 18"/>
            <p:cNvSpPr txBox="1">
              <a:spLocks noChangeArrowheads="1"/>
            </p:cNvSpPr>
            <p:nvPr/>
          </p:nvSpPr>
          <p:spPr bwMode="auto">
            <a:xfrm>
              <a:off x="3722" y="3123"/>
              <a:ext cx="410"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b="0"/>
                <a:t>a</a:t>
              </a:r>
              <a:r>
                <a:rPr lang="en-US" altLang="zh-CN" sz="2400" b="0" baseline="-25000"/>
                <a:t>s</a:t>
              </a:r>
              <a:endParaRPr lang="en-US" altLang="zh-CN" sz="2400" b="0"/>
            </a:p>
          </p:txBody>
        </p:sp>
        <p:sp>
          <p:nvSpPr>
            <p:cNvPr id="8212" name="Text Box 19"/>
            <p:cNvSpPr txBox="1">
              <a:spLocks noChangeArrowheads="1"/>
            </p:cNvSpPr>
            <p:nvPr/>
          </p:nvSpPr>
          <p:spPr bwMode="auto">
            <a:xfrm>
              <a:off x="4336" y="3356"/>
              <a:ext cx="40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b="0"/>
                <a:t>r</a:t>
              </a:r>
            </a:p>
          </p:txBody>
        </p:sp>
        <p:sp>
          <p:nvSpPr>
            <p:cNvPr id="8213" name="Text Box 20"/>
            <p:cNvSpPr txBox="1">
              <a:spLocks noChangeArrowheads="1"/>
            </p:cNvSpPr>
            <p:nvPr/>
          </p:nvSpPr>
          <p:spPr bwMode="auto">
            <a:xfrm>
              <a:off x="4948" y="2659"/>
              <a:ext cx="61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b="0"/>
                <a:t>m</a:t>
              </a:r>
              <a:r>
                <a:rPr lang="en-US" altLang="zh-CN" sz="2400" b="0">
                  <a:sym typeface="Symbol" pitchFamily="18" charset="2"/>
                </a:rPr>
                <a:t></a:t>
              </a:r>
              <a:endParaRPr lang="en-US" altLang="zh-CN" sz="2400" b="0"/>
            </a:p>
          </p:txBody>
        </p:sp>
        <p:sp>
          <p:nvSpPr>
            <p:cNvPr id="99349" name="Freeform 21"/>
            <p:cNvSpPr>
              <a:spLocks/>
            </p:cNvSpPr>
            <p:nvPr/>
          </p:nvSpPr>
          <p:spPr bwMode="auto">
            <a:xfrm>
              <a:off x="3654" y="3763"/>
              <a:ext cx="79" cy="233"/>
            </a:xfrm>
            <a:custGeom>
              <a:avLst/>
              <a:gdLst/>
              <a:ahLst/>
              <a:cxnLst>
                <a:cxn ang="0">
                  <a:pos x="48" y="192"/>
                </a:cxn>
                <a:cxn ang="0">
                  <a:pos x="48" y="96"/>
                </a:cxn>
                <a:cxn ang="0">
                  <a:pos x="0" y="0"/>
                </a:cxn>
              </a:cxnLst>
              <a:rect l="0" t="0" r="r" b="b"/>
              <a:pathLst>
                <a:path w="56" h="192">
                  <a:moveTo>
                    <a:pt x="48" y="192"/>
                  </a:moveTo>
                  <a:cubicBezTo>
                    <a:pt x="52" y="160"/>
                    <a:pt x="56" y="128"/>
                    <a:pt x="48" y="96"/>
                  </a:cubicBezTo>
                  <a:cubicBezTo>
                    <a:pt x="40" y="64"/>
                    <a:pt x="20" y="32"/>
                    <a:pt x="0" y="0"/>
                  </a:cubicBezTo>
                </a:path>
              </a:pathLst>
            </a:custGeom>
            <a:noFill/>
            <a:ln w="12700" cap="sq" cmpd="sng">
              <a:solidFill>
                <a:schemeClr val="tx1"/>
              </a:solidFill>
              <a:prstDash val="solid"/>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99350" name="Freeform 22"/>
            <p:cNvSpPr>
              <a:spLocks/>
            </p:cNvSpPr>
            <p:nvPr/>
          </p:nvSpPr>
          <p:spPr bwMode="auto">
            <a:xfrm>
              <a:off x="4470" y="3819"/>
              <a:ext cx="79" cy="175"/>
            </a:xfrm>
            <a:custGeom>
              <a:avLst/>
              <a:gdLst/>
              <a:ahLst/>
              <a:cxnLst>
                <a:cxn ang="0">
                  <a:pos x="48" y="144"/>
                </a:cxn>
                <a:cxn ang="0">
                  <a:pos x="48" y="48"/>
                </a:cxn>
                <a:cxn ang="0">
                  <a:pos x="0" y="0"/>
                </a:cxn>
              </a:cxnLst>
              <a:rect l="0" t="0" r="r" b="b"/>
              <a:pathLst>
                <a:path w="56" h="144">
                  <a:moveTo>
                    <a:pt x="48" y="144"/>
                  </a:moveTo>
                  <a:cubicBezTo>
                    <a:pt x="52" y="108"/>
                    <a:pt x="56" y="72"/>
                    <a:pt x="48" y="48"/>
                  </a:cubicBezTo>
                  <a:cubicBezTo>
                    <a:pt x="40" y="24"/>
                    <a:pt x="20" y="12"/>
                    <a:pt x="0" y="0"/>
                  </a:cubicBezTo>
                </a:path>
              </a:pathLst>
            </a:custGeom>
            <a:noFill/>
            <a:ln w="12700" cap="sq" cmpd="sng">
              <a:solidFill>
                <a:schemeClr val="tx1"/>
              </a:solidFill>
              <a:prstDash val="solid"/>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8216" name="Text Box 23"/>
            <p:cNvSpPr txBox="1">
              <a:spLocks noChangeArrowheads="1"/>
            </p:cNvSpPr>
            <p:nvPr/>
          </p:nvSpPr>
          <p:spPr bwMode="auto">
            <a:xfrm>
              <a:off x="4539" y="3646"/>
              <a:ext cx="40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b="0"/>
                <a:t>f</a:t>
              </a:r>
              <a:r>
                <a:rPr lang="en-US" altLang="zh-CN" sz="2400" b="0" baseline="-25000"/>
                <a:t>s</a:t>
              </a:r>
              <a:endParaRPr lang="en-US" altLang="zh-CN" sz="2400" b="0"/>
            </a:p>
          </p:txBody>
        </p:sp>
        <p:sp>
          <p:nvSpPr>
            <p:cNvPr id="8217" name="Text Box 24"/>
            <p:cNvSpPr txBox="1">
              <a:spLocks noChangeArrowheads="1"/>
            </p:cNvSpPr>
            <p:nvPr/>
          </p:nvSpPr>
          <p:spPr bwMode="auto">
            <a:xfrm>
              <a:off x="3793" y="3530"/>
              <a:ext cx="40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b="0"/>
                <a:t>E</a:t>
              </a:r>
              <a:r>
                <a:rPr lang="en-US" altLang="zh-CN" sz="2400" b="0" baseline="-25000"/>
                <a:t>s</a:t>
              </a:r>
              <a:endParaRPr lang="en-US" altLang="zh-CN" sz="2400" b="0"/>
            </a:p>
          </p:txBody>
        </p:sp>
        <p:sp>
          <p:nvSpPr>
            <p:cNvPr id="99353" name="Line 25"/>
            <p:cNvSpPr>
              <a:spLocks noChangeShapeType="1"/>
            </p:cNvSpPr>
            <p:nvPr/>
          </p:nvSpPr>
          <p:spPr bwMode="auto">
            <a:xfrm>
              <a:off x="3313" y="3996"/>
              <a:ext cx="0" cy="350"/>
            </a:xfrm>
            <a:prstGeom prst="line">
              <a:avLst/>
            </a:prstGeom>
            <a:noFill/>
            <a:ln w="12700" cap="sq">
              <a:solidFill>
                <a:schemeClr val="tx1"/>
              </a:solidFill>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99354" name="Line 26"/>
            <p:cNvSpPr>
              <a:spLocks noChangeShapeType="1"/>
            </p:cNvSpPr>
            <p:nvPr/>
          </p:nvSpPr>
          <p:spPr bwMode="auto">
            <a:xfrm>
              <a:off x="4198" y="3996"/>
              <a:ext cx="0" cy="406"/>
            </a:xfrm>
            <a:prstGeom prst="line">
              <a:avLst/>
            </a:prstGeom>
            <a:noFill/>
            <a:ln w="12700" cap="sq">
              <a:solidFill>
                <a:schemeClr val="tx1"/>
              </a:solidFill>
              <a:round/>
              <a:headEnd type="none" w="sm" len="sm"/>
              <a:tailEnd type="none" w="sm" len="sm"/>
            </a:ln>
            <a:effectLst/>
          </p:spPr>
          <p:txBody>
            <a:bodyPr wrap="none"/>
            <a:lstStyle/>
            <a:p>
              <a:pPr>
                <a:defRPr/>
              </a:pPr>
              <a:endParaRPr lang="zh-CN" altLang="en-US">
                <a:effectLst>
                  <a:outerShdw blurRad="38100" dist="38100" dir="2700000" algn="tl">
                    <a:srgbClr val="000000">
                      <a:alpha val="43137"/>
                    </a:srgbClr>
                  </a:outerShdw>
                </a:effectLst>
                <a:latin typeface="Arial" pitchFamily="34" charset="0"/>
              </a:endParaRPr>
            </a:p>
          </p:txBody>
        </p:sp>
        <p:sp>
          <p:nvSpPr>
            <p:cNvPr id="8220" name="Text Box 27"/>
            <p:cNvSpPr txBox="1">
              <a:spLocks noChangeArrowheads="1"/>
            </p:cNvSpPr>
            <p:nvPr/>
          </p:nvSpPr>
          <p:spPr bwMode="auto">
            <a:xfrm>
              <a:off x="3382" y="4053"/>
              <a:ext cx="6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b="0"/>
                <a:t>e</a:t>
              </a:r>
              <a:r>
                <a:rPr lang="en-US" altLang="zh-CN" sz="2400" b="0" baseline="-25000"/>
                <a:t>s</a:t>
              </a:r>
              <a:endParaRPr lang="en-US" altLang="zh-CN" sz="2400" b="0"/>
            </a:p>
          </p:txBody>
        </p:sp>
        <p:sp>
          <p:nvSpPr>
            <p:cNvPr id="8221" name="Text Box 28"/>
            <p:cNvSpPr txBox="1">
              <a:spLocks noChangeArrowheads="1"/>
            </p:cNvSpPr>
            <p:nvPr/>
          </p:nvSpPr>
          <p:spPr bwMode="auto">
            <a:xfrm>
              <a:off x="4866" y="3992"/>
              <a:ext cx="7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b="0"/>
                <a:t>近地点</a:t>
              </a:r>
            </a:p>
          </p:txBody>
        </p:sp>
      </p:grpSp>
      <p:sp>
        <p:nvSpPr>
          <p:cNvPr id="8199" name="Title 30"/>
          <p:cNvSpPr>
            <a:spLocks noGrp="1"/>
          </p:cNvSpPr>
          <p:nvPr>
            <p:ph type="title"/>
          </p:nvPr>
        </p:nvSpPr>
        <p:spPr>
          <a:xfrm>
            <a:off x="714375" y="233016"/>
            <a:ext cx="7786688" cy="747712"/>
          </a:xfrm>
        </p:spPr>
        <p:txBody>
          <a:bodyPr>
            <a:normAutofit/>
          </a:bodyPr>
          <a:lstStyle/>
          <a:p>
            <a:r>
              <a:rPr lang="zh-CN" altLang="en-US" sz="3600" dirty="0" smtClean="0"/>
              <a:t>利用开普勒方程简化真近点角的描述</a:t>
            </a:r>
          </a:p>
        </p:txBody>
      </p:sp>
    </p:spTree>
    <p:extLst>
      <p:ext uri="{BB962C8B-B14F-4D97-AF65-F5344CB8AC3E}">
        <p14:creationId xmlns:p14="http://schemas.microsoft.com/office/powerpoint/2010/main" val="271257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714375" y="836712"/>
            <a:ext cx="7715250" cy="747712"/>
          </a:xfrm>
        </p:spPr>
        <p:txBody>
          <a:bodyPr/>
          <a:lstStyle/>
          <a:p>
            <a:r>
              <a:rPr lang="zh-CN" altLang="en-US" dirty="0" smtClean="0"/>
              <a:t>开普勒轨道根数→天球坐标系</a:t>
            </a:r>
          </a:p>
        </p:txBody>
      </p:sp>
      <p:pic>
        <p:nvPicPr>
          <p:cNvPr id="9011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149" t="1453" b="2687"/>
          <a:stretch>
            <a:fillRect/>
          </a:stretch>
        </p:blipFill>
        <p:spPr bwMode="auto">
          <a:xfrm>
            <a:off x="1620838" y="1700361"/>
            <a:ext cx="6191250" cy="4752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467544" y="231031"/>
            <a:ext cx="7632848" cy="584775"/>
          </a:xfrm>
          <a:prstGeom prst="rect">
            <a:avLst/>
          </a:prstGeom>
        </p:spPr>
        <p:txBody>
          <a:bodyPr wrap="square">
            <a:spAutoFit/>
          </a:bodyPr>
          <a:lstStyle/>
          <a:p>
            <a:pPr marL="123825" indent="0" algn="ctr">
              <a:buNone/>
            </a:pPr>
            <a:r>
              <a:rPr lang="zh-CN" altLang="en-US" sz="3200" b="1" dirty="0" smtClean="0">
                <a:solidFill>
                  <a:srgbClr val="0000CC"/>
                </a:solidFill>
                <a:latin typeface="微软雅黑" panose="020B0503020204020204" pitchFamily="34" charset="-122"/>
                <a:ea typeface="微软雅黑" panose="020B0503020204020204" pitchFamily="34" charset="-122"/>
              </a:rPr>
              <a:t>无摄轨道模型中卫星位置的计算</a:t>
            </a:r>
            <a:endParaRPr lang="en-US" altLang="zh-CN" sz="32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0086022"/>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71600" y="116632"/>
            <a:ext cx="7056784" cy="6674052"/>
          </a:xfrm>
          <a:prstGeom prst="rect">
            <a:avLst/>
          </a:prstGeom>
        </p:spPr>
      </p:pic>
      <p:cxnSp>
        <p:nvCxnSpPr>
          <p:cNvPr id="3" name="直接连接符 2"/>
          <p:cNvCxnSpPr/>
          <p:nvPr/>
        </p:nvCxnSpPr>
        <p:spPr>
          <a:xfrm>
            <a:off x="5076056" y="620688"/>
            <a:ext cx="12961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381742" y="436022"/>
            <a:ext cx="2031325" cy="369332"/>
          </a:xfrm>
          <a:prstGeom prst="rect">
            <a:avLst/>
          </a:prstGeom>
          <a:solidFill>
            <a:schemeClr val="accent6">
              <a:lumMod val="40000"/>
              <a:lumOff val="60000"/>
            </a:schemeClr>
          </a:solidFill>
        </p:spPr>
        <p:txBody>
          <a:bodyPr wrap="none" rtlCol="0">
            <a:spAutoFit/>
          </a:bodyPr>
          <a:lstStyle/>
          <a:p>
            <a:r>
              <a:rPr lang="zh-CN" altLang="en-US" dirty="0" smtClean="0"/>
              <a:t>用于计算真近点角</a:t>
            </a:r>
            <a:endParaRPr lang="zh-CN" altLang="en-US" dirty="0"/>
          </a:p>
        </p:txBody>
      </p:sp>
      <p:cxnSp>
        <p:nvCxnSpPr>
          <p:cNvPr id="10" name="直接连接符 9"/>
          <p:cNvCxnSpPr/>
          <p:nvPr/>
        </p:nvCxnSpPr>
        <p:spPr>
          <a:xfrm>
            <a:off x="5051413" y="1516142"/>
            <a:ext cx="12961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357099" y="1331476"/>
            <a:ext cx="2031325" cy="369332"/>
          </a:xfrm>
          <a:prstGeom prst="rect">
            <a:avLst/>
          </a:prstGeom>
          <a:solidFill>
            <a:schemeClr val="accent6">
              <a:lumMod val="40000"/>
              <a:lumOff val="60000"/>
            </a:schemeClr>
          </a:solidFill>
        </p:spPr>
        <p:txBody>
          <a:bodyPr wrap="none" rtlCol="0">
            <a:spAutoFit/>
          </a:bodyPr>
          <a:lstStyle/>
          <a:p>
            <a:r>
              <a:rPr lang="zh-CN" altLang="en-US" dirty="0" smtClean="0"/>
              <a:t>用于描述轨道形状</a:t>
            </a:r>
            <a:endParaRPr lang="zh-CN" altLang="en-US" dirty="0"/>
          </a:p>
        </p:txBody>
      </p:sp>
      <p:sp>
        <p:nvSpPr>
          <p:cNvPr id="12" name="右大括号 11"/>
          <p:cNvSpPr/>
          <p:nvPr/>
        </p:nvSpPr>
        <p:spPr>
          <a:xfrm>
            <a:off x="4355976" y="1309410"/>
            <a:ext cx="288032" cy="46340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a:off x="5059918" y="2350621"/>
            <a:ext cx="12961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65604" y="1990581"/>
            <a:ext cx="2022820" cy="646331"/>
          </a:xfrm>
          <a:prstGeom prst="rect">
            <a:avLst/>
          </a:prstGeom>
          <a:solidFill>
            <a:schemeClr val="accent6">
              <a:lumMod val="40000"/>
              <a:lumOff val="60000"/>
            </a:schemeClr>
          </a:solidFill>
        </p:spPr>
        <p:txBody>
          <a:bodyPr wrap="square" rtlCol="0">
            <a:spAutoFit/>
          </a:bodyPr>
          <a:lstStyle/>
          <a:p>
            <a:r>
              <a:rPr lang="zh-CN" altLang="en-US" dirty="0" smtClean="0"/>
              <a:t>用于描述轨道与</a:t>
            </a:r>
            <a:endParaRPr lang="en-US" altLang="zh-CN" dirty="0" smtClean="0"/>
          </a:p>
          <a:p>
            <a:r>
              <a:rPr lang="zh-CN" altLang="en-US" dirty="0" smtClean="0"/>
              <a:t>地球的方位关系</a:t>
            </a:r>
            <a:endParaRPr lang="zh-CN" altLang="en-US" dirty="0"/>
          </a:p>
        </p:txBody>
      </p:sp>
      <p:sp>
        <p:nvSpPr>
          <p:cNvPr id="15" name="右大括号 14"/>
          <p:cNvSpPr/>
          <p:nvPr/>
        </p:nvSpPr>
        <p:spPr>
          <a:xfrm>
            <a:off x="4364481" y="1998132"/>
            <a:ext cx="288032" cy="78279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212031" y="1541113"/>
            <a:ext cx="615553" cy="4042132"/>
          </a:xfrm>
          <a:prstGeom prst="rect">
            <a:avLst/>
          </a:prstGeom>
          <a:noFill/>
        </p:spPr>
        <p:txBody>
          <a:bodyPr vert="eaVert" wrap="none" rtlCol="0">
            <a:spAutoFit/>
          </a:bodyPr>
          <a:lstStyle/>
          <a:p>
            <a:r>
              <a:rPr lang="zh-CN" altLang="en-US" sz="2800" b="1" dirty="0" smtClean="0">
                <a:latin typeface="微软雅黑" panose="020B0503020204020204" pitchFamily="34" charset="-122"/>
                <a:ea typeface="微软雅黑" panose="020B0503020204020204" pitchFamily="34" charset="-122"/>
              </a:rPr>
              <a:t>再看卫星导航电文的内容</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8348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2.2 </a:t>
            </a:r>
            <a:r>
              <a:rPr lang="zh-CN" altLang="en-US" dirty="0" smtClean="0"/>
              <a:t>卫星的受摄运动模型</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3628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受摄运动的特点</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受摄运动由于摄动力的变化和复杂性，是一个以时间为参量，以用统一函数描述的变量。</a:t>
            </a:r>
            <a:endParaRPr lang="en-US" altLang="zh-CN" sz="2400" dirty="0" smtClean="0"/>
          </a:p>
          <a:p>
            <a:r>
              <a:rPr lang="zh-CN" altLang="en-US" sz="2400" dirty="0" smtClean="0"/>
              <a:t>解决办法：</a:t>
            </a:r>
            <a:endParaRPr lang="en-US" altLang="zh-CN" sz="2400" dirty="0" smtClean="0"/>
          </a:p>
          <a:p>
            <a:pPr lvl="1"/>
            <a:r>
              <a:rPr lang="zh-CN" altLang="en-US" sz="2000" dirty="0" smtClean="0"/>
              <a:t>将连续时间切分成若干小的时间区间</a:t>
            </a:r>
            <a:endParaRPr lang="en-US" altLang="zh-CN" sz="2000" dirty="0" smtClean="0"/>
          </a:p>
          <a:p>
            <a:pPr lvl="1"/>
            <a:r>
              <a:rPr lang="zh-CN" altLang="en-US" sz="2000" dirty="0" smtClean="0"/>
              <a:t>为该时间区间设定一个时间参考点</a:t>
            </a:r>
            <a:endParaRPr lang="en-US" altLang="zh-CN" sz="2000" dirty="0" smtClean="0"/>
          </a:p>
          <a:p>
            <a:pPr lvl="1"/>
            <a:r>
              <a:rPr lang="zh-CN" altLang="en-US" sz="2000" dirty="0" smtClean="0"/>
              <a:t>在该时间区间内，以时间参考点为时间原点，利用精密测轨数据对受摄运动特性进行建模和拟合，以逼近真实值</a:t>
            </a:r>
            <a:endParaRPr lang="en-US" altLang="zh-CN" sz="2000" dirty="0" smtClean="0"/>
          </a:p>
          <a:p>
            <a:pPr lvl="1"/>
            <a:r>
              <a:rPr lang="zh-CN" altLang="en-US" sz="2000" dirty="0" smtClean="0"/>
              <a:t>卫星将相关模型参数广播至接收机</a:t>
            </a:r>
            <a:endParaRPr lang="en-US" altLang="zh-CN" sz="2000" dirty="0" smtClean="0"/>
          </a:p>
          <a:p>
            <a:pPr lvl="1"/>
            <a:r>
              <a:rPr lang="zh-CN" altLang="en-US" sz="2000" dirty="0" smtClean="0"/>
              <a:t>接收机收到模型参数后，将当前历元代入模型，计算得到卫星坐标</a:t>
            </a:r>
            <a:endParaRPr lang="zh-CN" altLang="en-US" sz="2000" dirty="0"/>
          </a:p>
        </p:txBody>
      </p:sp>
    </p:spTree>
    <p:extLst>
      <p:ext uri="{BB962C8B-B14F-4D97-AF65-F5344CB8AC3E}">
        <p14:creationId xmlns:p14="http://schemas.microsoft.com/office/powerpoint/2010/main" val="2755325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受摄运动的修正模型</a:t>
            </a:r>
            <a:endParaRPr lang="zh-CN" altLang="en-US" dirty="0"/>
          </a:p>
        </p:txBody>
      </p:sp>
      <p:graphicFrame>
        <p:nvGraphicFramePr>
          <p:cNvPr id="4" name="Object 4"/>
          <p:cNvGraphicFramePr>
            <a:graphicFrameLocks noGrp="1" noChangeAspect="1"/>
          </p:cNvGraphicFramePr>
          <p:nvPr>
            <p:ph idx="1"/>
            <p:extLst>
              <p:ext uri="{D42A27DB-BD31-4B8C-83A1-F6EECF244321}">
                <p14:modId xmlns:p14="http://schemas.microsoft.com/office/powerpoint/2010/main" val="2306377825"/>
              </p:ext>
            </p:extLst>
          </p:nvPr>
        </p:nvGraphicFramePr>
        <p:xfrm>
          <a:off x="1187450" y="3390900"/>
          <a:ext cx="2781300" cy="477838"/>
        </p:xfrm>
        <a:graphic>
          <a:graphicData uri="http://schemas.openxmlformats.org/presentationml/2006/ole">
            <mc:AlternateContent xmlns:mc="http://schemas.openxmlformats.org/markup-compatibility/2006">
              <mc:Choice xmlns:v="urn:schemas-microsoft-com:vml" Requires="v">
                <p:oleObj spid="_x0000_s49216" name="公式" r:id="rId3" imgW="2806560" imgH="482400" progId="Equation.3">
                  <p:embed/>
                </p:oleObj>
              </mc:Choice>
              <mc:Fallback>
                <p:oleObj name="公式" r:id="rId3" imgW="2806560" imgH="482400" progId="Equation.3">
                  <p:embed/>
                  <p:pic>
                    <p:nvPicPr>
                      <p:cNvPr id="0" name=""/>
                      <p:cNvPicPr>
                        <a:picLocks noChangeAspect="1" noChangeArrowheads="1"/>
                      </p:cNvPicPr>
                      <p:nvPr/>
                    </p:nvPicPr>
                    <p:blipFill>
                      <a:blip r:embed="rId4"/>
                      <a:srcRect/>
                      <a:stretch>
                        <a:fillRect/>
                      </a:stretch>
                    </p:blipFill>
                    <p:spPr bwMode="auto">
                      <a:xfrm>
                        <a:off x="1187450" y="3390900"/>
                        <a:ext cx="27813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86216172"/>
              </p:ext>
            </p:extLst>
          </p:nvPr>
        </p:nvGraphicFramePr>
        <p:xfrm>
          <a:off x="1011410" y="4304680"/>
          <a:ext cx="2070100" cy="228600"/>
        </p:xfrm>
        <a:graphic>
          <a:graphicData uri="http://schemas.openxmlformats.org/presentationml/2006/ole">
            <mc:AlternateContent xmlns:mc="http://schemas.openxmlformats.org/markup-compatibility/2006">
              <mc:Choice xmlns:v="urn:schemas-microsoft-com:vml" Requires="v">
                <p:oleObj spid="_x0000_s49217" name="公式" r:id="rId5" imgW="2070000" imgH="228600" progId="Equation.3">
                  <p:embed/>
                </p:oleObj>
              </mc:Choice>
              <mc:Fallback>
                <p:oleObj name="公式" r:id="rId5" imgW="2070000" imgH="228600" progId="Equation.3">
                  <p:embed/>
                  <p:pic>
                    <p:nvPicPr>
                      <p:cNvPr id="0" name=""/>
                      <p:cNvPicPr/>
                      <p:nvPr/>
                    </p:nvPicPr>
                    <p:blipFill>
                      <a:blip r:embed="rId6"/>
                      <a:stretch>
                        <a:fillRect/>
                      </a:stretch>
                    </p:blipFill>
                    <p:spPr>
                      <a:xfrm>
                        <a:off x="1011410" y="4304680"/>
                        <a:ext cx="2070100" cy="228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33654980"/>
              </p:ext>
            </p:extLst>
          </p:nvPr>
        </p:nvGraphicFramePr>
        <p:xfrm>
          <a:off x="1096888" y="5072608"/>
          <a:ext cx="1244600" cy="228600"/>
        </p:xfrm>
        <a:graphic>
          <a:graphicData uri="http://schemas.openxmlformats.org/presentationml/2006/ole">
            <mc:AlternateContent xmlns:mc="http://schemas.openxmlformats.org/markup-compatibility/2006">
              <mc:Choice xmlns:v="urn:schemas-microsoft-com:vml" Requires="v">
                <p:oleObj spid="_x0000_s49218" name="公式" r:id="rId7" imgW="1244520" imgH="228600" progId="Equation.3">
                  <p:embed/>
                </p:oleObj>
              </mc:Choice>
              <mc:Fallback>
                <p:oleObj name="公式" r:id="rId7" imgW="1244520" imgH="228600" progId="Equation.3">
                  <p:embed/>
                  <p:pic>
                    <p:nvPicPr>
                      <p:cNvPr id="0" name=""/>
                      <p:cNvPicPr/>
                      <p:nvPr/>
                    </p:nvPicPr>
                    <p:blipFill>
                      <a:blip r:embed="rId8"/>
                      <a:stretch>
                        <a:fillRect/>
                      </a:stretch>
                    </p:blipFill>
                    <p:spPr>
                      <a:xfrm>
                        <a:off x="1096888" y="5072608"/>
                        <a:ext cx="1244600" cy="2286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58337465"/>
              </p:ext>
            </p:extLst>
          </p:nvPr>
        </p:nvGraphicFramePr>
        <p:xfrm>
          <a:off x="1096888" y="1916832"/>
          <a:ext cx="4267200" cy="977900"/>
        </p:xfrm>
        <a:graphic>
          <a:graphicData uri="http://schemas.openxmlformats.org/presentationml/2006/ole">
            <mc:AlternateContent xmlns:mc="http://schemas.openxmlformats.org/markup-compatibility/2006">
              <mc:Choice xmlns:v="urn:schemas-microsoft-com:vml" Requires="v">
                <p:oleObj spid="_x0000_s49219" name="公式" r:id="rId9" imgW="4267080" imgH="977760" progId="Equation.3">
                  <p:embed/>
                </p:oleObj>
              </mc:Choice>
              <mc:Fallback>
                <p:oleObj name="公式" r:id="rId9" imgW="4267080" imgH="977760" progId="Equation.3">
                  <p:embed/>
                  <p:pic>
                    <p:nvPicPr>
                      <p:cNvPr id="0" name=""/>
                      <p:cNvPicPr/>
                      <p:nvPr/>
                    </p:nvPicPr>
                    <p:blipFill>
                      <a:blip r:embed="rId10"/>
                      <a:stretch>
                        <a:fillRect/>
                      </a:stretch>
                    </p:blipFill>
                    <p:spPr>
                      <a:xfrm>
                        <a:off x="1096888" y="1916832"/>
                        <a:ext cx="4267200" cy="977900"/>
                      </a:xfrm>
                      <a:prstGeom prst="rect">
                        <a:avLst/>
                      </a:prstGeom>
                    </p:spPr>
                  </p:pic>
                </p:oleObj>
              </mc:Fallback>
            </mc:AlternateContent>
          </a:graphicData>
        </a:graphic>
      </p:graphicFrame>
      <p:sp>
        <p:nvSpPr>
          <p:cNvPr id="8" name="文本框 7"/>
          <p:cNvSpPr txBox="1"/>
          <p:nvPr/>
        </p:nvSpPr>
        <p:spPr>
          <a:xfrm>
            <a:off x="1047750" y="1484784"/>
            <a:ext cx="345224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平均角速度的修正模型：</a:t>
            </a:r>
            <a:endParaRPr lang="zh-CN" altLang="en-US"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71497" y="2987660"/>
            <a:ext cx="345224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升交点赤经的修正模型：</a:t>
            </a:r>
            <a:endParaRPr lang="zh-CN" altLang="en-US"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971497" y="3917732"/>
            <a:ext cx="345224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轨道倾角的修正模型：</a:t>
            </a:r>
            <a:endParaRPr lang="zh-CN" altLang="en-US"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011410" y="4653136"/>
            <a:ext cx="345224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近地点角距的修正模型：</a:t>
            </a:r>
            <a:endParaRPr lang="zh-CN" altLang="en-US"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36611" y="6279703"/>
            <a:ext cx="7407797"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修正值</a:t>
            </a:r>
            <a:r>
              <a:rPr lang="en-US" altLang="zh-CN"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无摄运动值 </a:t>
            </a: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一次改正项 </a:t>
            </a: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球谐函数改正项</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graphicFrame>
        <p:nvGraphicFramePr>
          <p:cNvPr id="13" name="Object 4"/>
          <p:cNvGraphicFramePr>
            <a:graphicFrameLocks noChangeAspect="1"/>
          </p:cNvGraphicFramePr>
          <p:nvPr>
            <p:extLst>
              <p:ext uri="{D42A27DB-BD31-4B8C-83A1-F6EECF244321}">
                <p14:modId xmlns:p14="http://schemas.microsoft.com/office/powerpoint/2010/main" val="1506341834"/>
              </p:ext>
            </p:extLst>
          </p:nvPr>
        </p:nvGraphicFramePr>
        <p:xfrm>
          <a:off x="4932040" y="3669804"/>
          <a:ext cx="3705225" cy="1028700"/>
        </p:xfrm>
        <a:graphic>
          <a:graphicData uri="http://schemas.openxmlformats.org/presentationml/2006/ole">
            <mc:AlternateContent xmlns:mc="http://schemas.openxmlformats.org/markup-compatibility/2006">
              <mc:Choice xmlns:v="urn:schemas-microsoft-com:vml" Requires="v">
                <p:oleObj spid="_x0000_s49220" name="Equation" r:id="rId11" imgW="2476440" imgH="685800" progId="Equation.3">
                  <p:embed/>
                </p:oleObj>
              </mc:Choice>
              <mc:Fallback>
                <p:oleObj name="Equation" r:id="rId11" imgW="2476440" imgH="685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040" y="3669804"/>
                        <a:ext cx="3705225" cy="1028700"/>
                      </a:xfrm>
                      <a:prstGeom prst="rect">
                        <a:avLst/>
                      </a:prstGeom>
                      <a:solidFill>
                        <a:schemeClr val="accent6">
                          <a:lumMod val="40000"/>
                          <a:lumOff val="60000"/>
                        </a:schemeClr>
                      </a:solidFill>
                      <a:ln>
                        <a:noFill/>
                      </a:ln>
                      <a:effectLst/>
                      <a:extLst/>
                    </p:spPr>
                  </p:pic>
                </p:oleObj>
              </mc:Fallback>
            </mc:AlternateContent>
          </a:graphicData>
        </a:graphic>
      </p:graphicFrame>
      <p:sp>
        <p:nvSpPr>
          <p:cNvPr id="14" name="文本框 13"/>
          <p:cNvSpPr txBox="1"/>
          <p:nvPr/>
        </p:nvSpPr>
        <p:spPr>
          <a:xfrm>
            <a:off x="1047750" y="5298050"/>
            <a:ext cx="345224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卫星向径的修正模型：</a:t>
            </a:r>
            <a:endParaRPr lang="zh-CN" altLang="en-US" b="1" dirty="0">
              <a:latin typeface="微软雅黑" panose="020B0503020204020204" pitchFamily="34" charset="-122"/>
              <a:ea typeface="微软雅黑" panose="020B0503020204020204" pitchFamily="34" charset="-122"/>
            </a:endParaRPr>
          </a:p>
        </p:txBody>
      </p:sp>
      <p:graphicFrame>
        <p:nvGraphicFramePr>
          <p:cNvPr id="15" name="Object 7"/>
          <p:cNvGraphicFramePr>
            <a:graphicFrameLocks noChangeAspect="1"/>
          </p:cNvGraphicFramePr>
          <p:nvPr>
            <p:extLst>
              <p:ext uri="{D42A27DB-BD31-4B8C-83A1-F6EECF244321}">
                <p14:modId xmlns:p14="http://schemas.microsoft.com/office/powerpoint/2010/main" val="2514408706"/>
              </p:ext>
            </p:extLst>
          </p:nvPr>
        </p:nvGraphicFramePr>
        <p:xfrm>
          <a:off x="1049292" y="5752497"/>
          <a:ext cx="3128542" cy="280653"/>
        </p:xfrm>
        <a:graphic>
          <a:graphicData uri="http://schemas.openxmlformats.org/presentationml/2006/ole">
            <mc:AlternateContent xmlns:mc="http://schemas.openxmlformats.org/markup-compatibility/2006">
              <mc:Choice xmlns:v="urn:schemas-microsoft-com:vml" Requires="v">
                <p:oleObj spid="_x0000_s49221" name="公式" r:id="rId13" imgW="2260440" imgH="203040" progId="Equation.3">
                  <p:embed/>
                </p:oleObj>
              </mc:Choice>
              <mc:Fallback>
                <p:oleObj name="公式" r:id="rId13" imgW="2260440" imgH="203040" progId="Equation.3">
                  <p:embed/>
                  <p:pic>
                    <p:nvPicPr>
                      <p:cNvPr id="0" name=""/>
                      <p:cNvPicPr>
                        <a:picLocks noChangeAspect="1" noChangeArrowheads="1"/>
                      </p:cNvPicPr>
                      <p:nvPr/>
                    </p:nvPicPr>
                    <p:blipFill>
                      <a:blip r:embed="rId14"/>
                      <a:srcRect/>
                      <a:stretch>
                        <a:fillRect/>
                      </a:stretch>
                    </p:blipFill>
                    <p:spPr bwMode="auto">
                      <a:xfrm>
                        <a:off x="1049292" y="5752497"/>
                        <a:ext cx="3128542" cy="28065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0492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2.3 </a:t>
            </a:r>
            <a:r>
              <a:rPr lang="zh-CN" altLang="en-US" dirty="0" smtClean="0"/>
              <a:t>再看卫星星历</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61099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normAutofit/>
          </a:bodyPr>
          <a:lstStyle/>
          <a:p>
            <a:r>
              <a:rPr lang="en-US" altLang="zh-CN" smtClean="0"/>
              <a:t>GPS</a:t>
            </a:r>
            <a:r>
              <a:rPr lang="zh-CN" altLang="en-US" smtClean="0"/>
              <a:t>卫星星历</a:t>
            </a:r>
          </a:p>
        </p:txBody>
      </p:sp>
      <p:sp>
        <p:nvSpPr>
          <p:cNvPr id="9933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pPr marL="466725">
              <a:lnSpc>
                <a:spcPct val="150000"/>
              </a:lnSpc>
            </a:pPr>
            <a:r>
              <a:rPr lang="zh-CN" altLang="en-US" dirty="0" smtClean="0">
                <a:solidFill>
                  <a:srgbClr val="0000CC"/>
                </a:solidFill>
              </a:rPr>
              <a:t>卫星星历</a:t>
            </a:r>
            <a:r>
              <a:rPr lang="zh-CN" altLang="en-US" dirty="0" smtClean="0"/>
              <a:t>是描述卫星运动轨道的信息，是一组对应某一时刻的轨道根数及其变率。</a:t>
            </a:r>
          </a:p>
          <a:p>
            <a:pPr marL="466725"/>
            <a:r>
              <a:rPr lang="zh-CN" altLang="en-US" dirty="0" smtClean="0"/>
              <a:t>根据卫星星历可以计算出某一时间段内任一时刻的卫星位置及其速度。</a:t>
            </a:r>
          </a:p>
          <a:p>
            <a:pPr marL="466725"/>
            <a:r>
              <a:rPr lang="en-US" altLang="zh-CN" dirty="0" smtClean="0"/>
              <a:t>GPS</a:t>
            </a:r>
            <a:r>
              <a:rPr lang="zh-CN" altLang="en-US" dirty="0" smtClean="0"/>
              <a:t>卫星星历分为</a:t>
            </a:r>
            <a:r>
              <a:rPr lang="zh-CN" altLang="en-US" dirty="0" smtClean="0">
                <a:solidFill>
                  <a:srgbClr val="0000CC"/>
                </a:solidFill>
              </a:rPr>
              <a:t>历书、预报星历（广播星历）</a:t>
            </a:r>
            <a:r>
              <a:rPr lang="zh-CN" altLang="en-US" dirty="0" smtClean="0"/>
              <a:t>和</a:t>
            </a:r>
            <a:r>
              <a:rPr lang="zh-CN" altLang="en-US" dirty="0" smtClean="0">
                <a:solidFill>
                  <a:srgbClr val="0000CC"/>
                </a:solidFill>
              </a:rPr>
              <a:t>后处理星历（精密星历）</a:t>
            </a:r>
            <a:r>
              <a:rPr lang="zh-CN" altLang="en-US" dirty="0" smtClean="0"/>
              <a:t>。</a:t>
            </a:r>
          </a:p>
          <a:p>
            <a:pPr marL="466725"/>
            <a:r>
              <a:rPr lang="zh-CN" altLang="en-US" dirty="0" smtClean="0">
                <a:latin typeface="Arial" charset="0"/>
              </a:rPr>
              <a:t>广播星历每小时更新一次，目前预报星历的精度为</a:t>
            </a:r>
            <a:r>
              <a:rPr lang="en-US" altLang="zh-CN" dirty="0" smtClean="0">
                <a:latin typeface="Arial" charset="0"/>
              </a:rPr>
              <a:t>20</a:t>
            </a:r>
            <a:r>
              <a:rPr lang="zh-CN" altLang="en-US" dirty="0" smtClean="0">
                <a:latin typeface="Arial" charset="0"/>
              </a:rPr>
              <a:t>米左右。</a:t>
            </a:r>
          </a:p>
          <a:p>
            <a:pPr marL="466725"/>
            <a:endParaRPr lang="zh-CN" altLang="en-US" dirty="0" smtClean="0"/>
          </a:p>
        </p:txBody>
      </p:sp>
    </p:spTree>
    <p:extLst>
      <p:ext uri="{BB962C8B-B14F-4D97-AF65-F5344CB8AC3E}">
        <p14:creationId xmlns:p14="http://schemas.microsoft.com/office/powerpoint/2010/main" val="300646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各种星历的比较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16009208"/>
              </p:ext>
            </p:extLst>
          </p:nvPr>
        </p:nvGraphicFramePr>
        <p:xfrm>
          <a:off x="457200" y="1600200"/>
          <a:ext cx="8229603" cy="3657600"/>
        </p:xfrm>
        <a:graphic>
          <a:graphicData uri="http://schemas.openxmlformats.org/drawingml/2006/table">
            <a:tbl>
              <a:tblPr firstRow="1" bandRow="1">
                <a:tableStyleId>{5C22544A-7EE6-4342-B048-85BDC9FD1C3A}</a:tableStyleId>
              </a:tblPr>
              <a:tblGrid>
                <a:gridCol w="1234480"/>
                <a:gridCol w="1906693"/>
                <a:gridCol w="2544215"/>
                <a:gridCol w="2544215"/>
              </a:tblGrid>
              <a:tr h="370840">
                <a:tc>
                  <a:txBody>
                    <a:bodyPr/>
                    <a:lstStyle/>
                    <a:p>
                      <a:pPr algn="ctr">
                        <a:lnSpc>
                          <a:spcPct val="150000"/>
                        </a:lnSpc>
                      </a:pPr>
                      <a:r>
                        <a:rPr lang="zh-CN" altLang="en-US" sz="1800" b="1" dirty="0" smtClean="0">
                          <a:latin typeface="微软雅黑" pitchFamily="34" charset="-122"/>
                          <a:ea typeface="微软雅黑" pitchFamily="34" charset="-122"/>
                        </a:rPr>
                        <a:t>星历类型</a:t>
                      </a:r>
                      <a:endParaRPr lang="zh-CN" altLang="en-US" sz="1800" b="1" dirty="0">
                        <a:latin typeface="微软雅黑" pitchFamily="34" charset="-122"/>
                        <a:ea typeface="微软雅黑" pitchFamily="34" charset="-122"/>
                      </a:endParaRPr>
                    </a:p>
                  </a:txBody>
                  <a:tcPr/>
                </a:tc>
                <a:tc>
                  <a:txBody>
                    <a:bodyPr/>
                    <a:lstStyle/>
                    <a:p>
                      <a:pPr algn="ctr">
                        <a:lnSpc>
                          <a:spcPct val="150000"/>
                        </a:lnSpc>
                      </a:pPr>
                      <a:r>
                        <a:rPr lang="zh-CN" altLang="en-US" sz="1800" b="1" dirty="0" smtClean="0">
                          <a:latin typeface="微软雅黑" pitchFamily="34" charset="-122"/>
                          <a:ea typeface="微软雅黑" pitchFamily="34" charset="-122"/>
                        </a:rPr>
                        <a:t>误差</a:t>
                      </a:r>
                      <a:endParaRPr lang="zh-CN" altLang="en-US" sz="1800" b="1" dirty="0">
                        <a:latin typeface="微软雅黑" pitchFamily="34" charset="-122"/>
                        <a:ea typeface="微软雅黑" pitchFamily="34" charset="-122"/>
                      </a:endParaRPr>
                    </a:p>
                  </a:txBody>
                  <a:tcPr/>
                </a:tc>
                <a:tc>
                  <a:txBody>
                    <a:bodyPr/>
                    <a:lstStyle/>
                    <a:p>
                      <a:pPr algn="ctr">
                        <a:lnSpc>
                          <a:spcPct val="150000"/>
                        </a:lnSpc>
                      </a:pPr>
                      <a:r>
                        <a:rPr lang="zh-CN" altLang="en-US" sz="1800" b="1" dirty="0" smtClean="0">
                          <a:latin typeface="微软雅黑" pitchFamily="34" charset="-122"/>
                          <a:ea typeface="微软雅黑" pitchFamily="34" charset="-122"/>
                        </a:rPr>
                        <a:t>主要影响因素</a:t>
                      </a:r>
                      <a:endParaRPr lang="zh-CN" altLang="en-US" sz="1800" b="1" dirty="0">
                        <a:latin typeface="微软雅黑" pitchFamily="34" charset="-122"/>
                        <a:ea typeface="微软雅黑" pitchFamily="34" charset="-122"/>
                      </a:endParaRPr>
                    </a:p>
                  </a:txBody>
                  <a:tcPr/>
                </a:tc>
                <a:tc>
                  <a:txBody>
                    <a:bodyPr/>
                    <a:lstStyle/>
                    <a:p>
                      <a:pPr algn="ctr">
                        <a:lnSpc>
                          <a:spcPct val="150000"/>
                        </a:lnSpc>
                      </a:pPr>
                      <a:r>
                        <a:rPr lang="zh-CN" altLang="en-US" sz="1800" b="1" dirty="0" smtClean="0">
                          <a:latin typeface="微软雅黑" pitchFamily="34" charset="-122"/>
                          <a:ea typeface="微软雅黑" pitchFamily="34" charset="-122"/>
                        </a:rPr>
                        <a:t>备注</a:t>
                      </a:r>
                      <a:endParaRPr lang="zh-CN" altLang="en-US" sz="1800" b="1" dirty="0">
                        <a:latin typeface="微软雅黑" pitchFamily="34" charset="-122"/>
                        <a:ea typeface="微软雅黑" pitchFamily="34" charset="-122"/>
                      </a:endParaRPr>
                    </a:p>
                  </a:txBody>
                  <a:tcPr/>
                </a:tc>
              </a:tr>
              <a:tr h="370840">
                <a:tc>
                  <a:txBody>
                    <a:bodyPr/>
                    <a:lstStyle/>
                    <a:p>
                      <a:pPr>
                        <a:lnSpc>
                          <a:spcPct val="150000"/>
                        </a:lnSpc>
                      </a:pPr>
                      <a:r>
                        <a:rPr lang="zh-CN" altLang="en-US" sz="1800" b="1" dirty="0" smtClean="0">
                          <a:latin typeface="微软雅黑" pitchFamily="34" charset="-122"/>
                          <a:ea typeface="微软雅黑" pitchFamily="34" charset="-122"/>
                        </a:rPr>
                        <a:t>历书</a:t>
                      </a:r>
                      <a:endParaRPr lang="zh-CN" altLang="en-US" sz="1800" b="1" dirty="0">
                        <a:latin typeface="微软雅黑" pitchFamily="34" charset="-122"/>
                        <a:ea typeface="微软雅黑" pitchFamily="34" charset="-122"/>
                      </a:endParaRPr>
                    </a:p>
                  </a:txBody>
                  <a:tcPr/>
                </a:tc>
                <a:tc>
                  <a:txBody>
                    <a:bodyPr/>
                    <a:lstStyle/>
                    <a:p>
                      <a:pPr>
                        <a:lnSpc>
                          <a:spcPct val="150000"/>
                        </a:lnSpc>
                      </a:pPr>
                      <a:r>
                        <a:rPr lang="zh-CN" altLang="en-US" sz="1800" b="1" dirty="0" smtClean="0">
                          <a:latin typeface="微软雅黑" pitchFamily="34" charset="-122"/>
                          <a:ea typeface="微软雅黑" pitchFamily="34" charset="-122"/>
                        </a:rPr>
                        <a:t>数千米</a:t>
                      </a:r>
                      <a:endParaRPr lang="zh-CN" altLang="en-US" sz="1800" b="1" dirty="0">
                        <a:latin typeface="微软雅黑" pitchFamily="34" charset="-122"/>
                        <a:ea typeface="微软雅黑" pitchFamily="34" charset="-122"/>
                      </a:endParaRPr>
                    </a:p>
                  </a:txBody>
                  <a:tcPr/>
                </a:tc>
                <a:tc>
                  <a:txBody>
                    <a:bodyPr/>
                    <a:lstStyle/>
                    <a:p>
                      <a:pPr>
                        <a:lnSpc>
                          <a:spcPct val="150000"/>
                        </a:lnSpc>
                      </a:pPr>
                      <a:r>
                        <a:rPr lang="zh-CN" altLang="en-US" sz="1800" b="1" dirty="0" smtClean="0">
                          <a:latin typeface="微软雅黑" pitchFamily="34" charset="-122"/>
                          <a:ea typeface="微软雅黑" pitchFamily="34" charset="-122"/>
                        </a:rPr>
                        <a:t>取决于数据龄期，龄期越长，误差越大</a:t>
                      </a:r>
                      <a:endParaRPr lang="zh-CN" altLang="en-US" sz="1800" b="1" dirty="0">
                        <a:latin typeface="微软雅黑" pitchFamily="34" charset="-122"/>
                        <a:ea typeface="微软雅黑" pitchFamily="34" charset="-122"/>
                      </a:endParaRPr>
                    </a:p>
                  </a:txBody>
                  <a:tcPr/>
                </a:tc>
                <a:tc>
                  <a:txBody>
                    <a:bodyPr/>
                    <a:lstStyle/>
                    <a:p>
                      <a:pPr>
                        <a:lnSpc>
                          <a:spcPct val="150000"/>
                        </a:lnSpc>
                      </a:pPr>
                      <a:r>
                        <a:rPr lang="zh-CN" altLang="en-US" sz="1800" b="1" dirty="0" smtClean="0">
                          <a:latin typeface="微软雅黑" pitchFamily="34" charset="-122"/>
                          <a:ea typeface="微软雅黑" pitchFamily="34" charset="-122"/>
                        </a:rPr>
                        <a:t>卫星发布，有效期</a:t>
                      </a:r>
                      <a:r>
                        <a:rPr lang="en-US" altLang="zh-CN" sz="1800" b="1" dirty="0" smtClean="0">
                          <a:latin typeface="微软雅黑" pitchFamily="34" charset="-122"/>
                          <a:ea typeface="微软雅黑" pitchFamily="34" charset="-122"/>
                        </a:rPr>
                        <a:t>1</a:t>
                      </a:r>
                      <a:r>
                        <a:rPr lang="zh-CN" altLang="en-US" sz="1800" b="1" dirty="0" smtClean="0">
                          <a:latin typeface="微软雅黑" pitchFamily="34" charset="-122"/>
                          <a:ea typeface="微软雅黑" pitchFamily="34" charset="-122"/>
                        </a:rPr>
                        <a:t>周左右</a:t>
                      </a:r>
                      <a:endParaRPr lang="zh-CN" altLang="en-US" sz="1800" b="1" dirty="0">
                        <a:latin typeface="微软雅黑" pitchFamily="34" charset="-122"/>
                        <a:ea typeface="微软雅黑" pitchFamily="34" charset="-122"/>
                      </a:endParaRPr>
                    </a:p>
                  </a:txBody>
                  <a:tcPr/>
                </a:tc>
              </a:tr>
              <a:tr h="370840">
                <a:tc>
                  <a:txBody>
                    <a:bodyPr/>
                    <a:lstStyle/>
                    <a:p>
                      <a:pPr>
                        <a:lnSpc>
                          <a:spcPct val="150000"/>
                        </a:lnSpc>
                      </a:pPr>
                      <a:r>
                        <a:rPr lang="zh-CN" altLang="en-US" sz="1800" b="1" dirty="0" smtClean="0">
                          <a:latin typeface="微软雅黑" pitchFamily="34" charset="-122"/>
                          <a:ea typeface="微软雅黑" pitchFamily="34" charset="-122"/>
                        </a:rPr>
                        <a:t>广播星历</a:t>
                      </a:r>
                      <a:endParaRPr lang="zh-CN" altLang="en-US" sz="1800" b="1" dirty="0">
                        <a:latin typeface="微软雅黑" pitchFamily="34" charset="-122"/>
                        <a:ea typeface="微软雅黑" pitchFamily="34" charset="-122"/>
                      </a:endParaRPr>
                    </a:p>
                  </a:txBody>
                  <a:tcPr/>
                </a:tc>
                <a:tc>
                  <a:txBody>
                    <a:bodyPr/>
                    <a:lstStyle/>
                    <a:p>
                      <a:pPr>
                        <a:lnSpc>
                          <a:spcPct val="150000"/>
                        </a:lnSpc>
                      </a:pPr>
                      <a:r>
                        <a:rPr lang="en-US" altLang="zh-CN" sz="1800" b="1" dirty="0" smtClean="0">
                          <a:latin typeface="微软雅黑" pitchFamily="34" charset="-122"/>
                          <a:ea typeface="微软雅黑" pitchFamily="34" charset="-122"/>
                        </a:rPr>
                        <a:t>20</a:t>
                      </a:r>
                      <a:r>
                        <a:rPr lang="zh-CN" altLang="en-US" sz="1800" b="1" dirty="0" smtClean="0">
                          <a:latin typeface="微软雅黑" pitchFamily="34" charset="-122"/>
                          <a:ea typeface="微软雅黑" pitchFamily="34" charset="-122"/>
                        </a:rPr>
                        <a:t>至</a:t>
                      </a:r>
                      <a:r>
                        <a:rPr lang="en-US" altLang="zh-CN" sz="1800" b="1" dirty="0" smtClean="0">
                          <a:latin typeface="微软雅黑" pitchFamily="34" charset="-122"/>
                          <a:ea typeface="微软雅黑" pitchFamily="34" charset="-122"/>
                        </a:rPr>
                        <a:t>40</a:t>
                      </a:r>
                      <a:r>
                        <a:rPr lang="zh-CN" altLang="en-US" sz="1800" b="1" dirty="0" smtClean="0">
                          <a:latin typeface="微软雅黑" pitchFamily="34" charset="-122"/>
                          <a:ea typeface="微软雅黑" pitchFamily="34" charset="-122"/>
                        </a:rPr>
                        <a:t>米</a:t>
                      </a:r>
                      <a:endParaRPr lang="en-US" altLang="zh-CN" sz="1800" b="1" dirty="0" smtClean="0">
                        <a:latin typeface="微软雅黑" pitchFamily="34" charset="-122"/>
                        <a:ea typeface="微软雅黑" pitchFamily="34" charset="-122"/>
                      </a:endParaRPr>
                    </a:p>
                    <a:p>
                      <a:pPr>
                        <a:lnSpc>
                          <a:spcPct val="150000"/>
                        </a:lnSpc>
                      </a:pPr>
                      <a:r>
                        <a:rPr lang="en-US" altLang="zh-CN" sz="1800" b="1" dirty="0" smtClean="0">
                          <a:latin typeface="微软雅黑" pitchFamily="34" charset="-122"/>
                          <a:ea typeface="微软雅黑" pitchFamily="34" charset="-122"/>
                          <a:sym typeface="Wingdings" pitchFamily="2" charset="2"/>
                        </a:rPr>
                        <a:t></a:t>
                      </a:r>
                      <a:r>
                        <a:rPr lang="zh-CN" altLang="en-US" sz="1800" b="1" dirty="0" smtClean="0">
                          <a:latin typeface="微软雅黑" pitchFamily="34" charset="-122"/>
                          <a:ea typeface="微软雅黑" pitchFamily="34" charset="-122"/>
                          <a:sym typeface="Wingdings" pitchFamily="2" charset="2"/>
                        </a:rPr>
                        <a:t>目前</a:t>
                      </a:r>
                      <a:r>
                        <a:rPr lang="zh-CN" altLang="en-US" sz="1800" b="1" dirty="0" smtClean="0">
                          <a:latin typeface="微软雅黑" pitchFamily="34" charset="-122"/>
                          <a:ea typeface="微软雅黑" pitchFamily="34" charset="-122"/>
                        </a:rPr>
                        <a:t>约</a:t>
                      </a:r>
                      <a:r>
                        <a:rPr lang="en-US" altLang="zh-CN" sz="1800" b="1" dirty="0" smtClean="0">
                          <a:latin typeface="微软雅黑" pitchFamily="34" charset="-122"/>
                          <a:ea typeface="微软雅黑" pitchFamily="34" charset="-122"/>
                        </a:rPr>
                        <a:t>1</a:t>
                      </a:r>
                      <a:r>
                        <a:rPr lang="zh-CN" altLang="en-US" sz="1800" b="1" dirty="0" smtClean="0">
                          <a:latin typeface="微软雅黑" pitchFamily="34" charset="-122"/>
                          <a:ea typeface="微软雅黑" pitchFamily="34" charset="-122"/>
                        </a:rPr>
                        <a:t>米</a:t>
                      </a:r>
                      <a:endParaRPr lang="zh-CN" altLang="en-US" sz="1800" b="1" dirty="0">
                        <a:latin typeface="微软雅黑" pitchFamily="34" charset="-122"/>
                        <a:ea typeface="微软雅黑" pitchFamily="34" charset="-122"/>
                      </a:endParaRPr>
                    </a:p>
                  </a:txBody>
                  <a:tcPr/>
                </a:tc>
                <a:tc>
                  <a:txBody>
                    <a:bodyPr/>
                    <a:lstStyle/>
                    <a:p>
                      <a:pPr>
                        <a:lnSpc>
                          <a:spcPct val="150000"/>
                        </a:lnSpc>
                      </a:pPr>
                      <a:r>
                        <a:rPr lang="zh-CN" altLang="en-US" sz="1800" b="1" dirty="0" smtClean="0">
                          <a:latin typeface="微软雅黑" pitchFamily="34" charset="-122"/>
                          <a:ea typeface="微软雅黑" pitchFamily="34" charset="-122"/>
                        </a:rPr>
                        <a:t>甚至更高</a:t>
                      </a:r>
                      <a:endParaRPr lang="zh-CN" altLang="en-US" sz="1800" b="1" dirty="0">
                        <a:latin typeface="微软雅黑" pitchFamily="34" charset="-122"/>
                        <a:ea typeface="微软雅黑" pitchFamily="34" charset="-122"/>
                      </a:endParaRPr>
                    </a:p>
                  </a:txBody>
                  <a:tcPr/>
                </a:tc>
                <a:tc>
                  <a:txBody>
                    <a:bodyPr/>
                    <a:lstStyle/>
                    <a:p>
                      <a:pPr>
                        <a:lnSpc>
                          <a:spcPct val="150000"/>
                        </a:lnSpc>
                      </a:pPr>
                      <a:r>
                        <a:rPr lang="zh-CN" altLang="en-US" sz="1800" b="1" dirty="0" smtClean="0">
                          <a:latin typeface="微软雅黑" pitchFamily="34" charset="-122"/>
                          <a:ea typeface="微软雅黑" pitchFamily="34" charset="-122"/>
                        </a:rPr>
                        <a:t>卫星发布，</a:t>
                      </a:r>
                      <a:r>
                        <a:rPr lang="en-US" altLang="zh-CN" sz="1800" b="1" dirty="0" smtClean="0">
                          <a:latin typeface="微软雅黑" pitchFamily="34" charset="-122"/>
                          <a:ea typeface="微软雅黑" pitchFamily="34" charset="-122"/>
                        </a:rPr>
                        <a:t>1</a:t>
                      </a:r>
                      <a:r>
                        <a:rPr lang="zh-CN" altLang="en-US" sz="1800" b="1" dirty="0" smtClean="0">
                          <a:latin typeface="微软雅黑" pitchFamily="34" charset="-122"/>
                          <a:ea typeface="微软雅黑" pitchFamily="34" charset="-122"/>
                        </a:rPr>
                        <a:t>小时更新一次，有效期</a:t>
                      </a:r>
                      <a:r>
                        <a:rPr lang="en-US" altLang="zh-CN" sz="1800" b="1" dirty="0" smtClean="0">
                          <a:latin typeface="微软雅黑" pitchFamily="34" charset="-122"/>
                          <a:ea typeface="微软雅黑" pitchFamily="34" charset="-122"/>
                        </a:rPr>
                        <a:t>2</a:t>
                      </a:r>
                      <a:r>
                        <a:rPr lang="zh-CN" altLang="en-US" sz="1800" b="1" dirty="0" smtClean="0">
                          <a:latin typeface="微软雅黑" pitchFamily="34" charset="-122"/>
                          <a:ea typeface="微软雅黑" pitchFamily="34" charset="-122"/>
                        </a:rPr>
                        <a:t>小时</a:t>
                      </a:r>
                      <a:endParaRPr lang="zh-CN" altLang="en-US" sz="1800" b="1" dirty="0">
                        <a:latin typeface="微软雅黑" pitchFamily="34" charset="-122"/>
                        <a:ea typeface="微软雅黑" pitchFamily="34" charset="-122"/>
                      </a:endParaRPr>
                    </a:p>
                  </a:txBody>
                  <a:tcPr/>
                </a:tc>
              </a:tr>
              <a:tr h="370840">
                <a:tc>
                  <a:txBody>
                    <a:bodyPr/>
                    <a:lstStyle/>
                    <a:p>
                      <a:pPr>
                        <a:lnSpc>
                          <a:spcPct val="150000"/>
                        </a:lnSpc>
                      </a:pPr>
                      <a:r>
                        <a:rPr lang="zh-CN" altLang="en-US" sz="1800" b="1" dirty="0" smtClean="0">
                          <a:latin typeface="微软雅黑" pitchFamily="34" charset="-122"/>
                          <a:ea typeface="微软雅黑" pitchFamily="34" charset="-122"/>
                        </a:rPr>
                        <a:t>精密星历</a:t>
                      </a:r>
                      <a:endParaRPr lang="zh-CN" altLang="en-US" sz="1800" b="1" dirty="0">
                        <a:latin typeface="微软雅黑" pitchFamily="34" charset="-122"/>
                        <a:ea typeface="微软雅黑" pitchFamily="34" charset="-122"/>
                      </a:endParaRPr>
                    </a:p>
                  </a:txBody>
                  <a:tcPr/>
                </a:tc>
                <a:tc>
                  <a:txBody>
                    <a:bodyPr/>
                    <a:lstStyle/>
                    <a:p>
                      <a:pPr>
                        <a:lnSpc>
                          <a:spcPct val="150000"/>
                        </a:lnSpc>
                      </a:pPr>
                      <a:r>
                        <a:rPr lang="en-US" altLang="zh-CN" sz="1800" b="1" dirty="0" smtClean="0">
                          <a:latin typeface="微软雅黑" pitchFamily="34" charset="-122"/>
                          <a:ea typeface="微软雅黑" pitchFamily="34" charset="-122"/>
                        </a:rPr>
                        <a:t>0.05~0.02</a:t>
                      </a:r>
                      <a:r>
                        <a:rPr lang="zh-CN" altLang="en-US" sz="1800" b="1" dirty="0" smtClean="0">
                          <a:latin typeface="微软雅黑" pitchFamily="34" charset="-122"/>
                          <a:ea typeface="微软雅黑" pitchFamily="34" charset="-122"/>
                        </a:rPr>
                        <a:t>米</a:t>
                      </a:r>
                      <a:endParaRPr lang="zh-CN" altLang="en-US" sz="1800" b="1" dirty="0">
                        <a:latin typeface="微软雅黑" pitchFamily="34" charset="-122"/>
                        <a:ea typeface="微软雅黑" pitchFamily="34" charset="-122"/>
                      </a:endParaRPr>
                    </a:p>
                  </a:txBody>
                  <a:tcPr/>
                </a:tc>
                <a:tc>
                  <a:txBody>
                    <a:bodyPr/>
                    <a:lstStyle/>
                    <a:p>
                      <a:pPr>
                        <a:lnSpc>
                          <a:spcPct val="150000"/>
                        </a:lnSpc>
                      </a:pPr>
                      <a:r>
                        <a:rPr lang="zh-CN" altLang="en-US" sz="1800" b="1" dirty="0" smtClean="0">
                          <a:latin typeface="微软雅黑" pitchFamily="34" charset="-122"/>
                          <a:ea typeface="微软雅黑" pitchFamily="34" charset="-122"/>
                        </a:rPr>
                        <a:t>取决于滞后时间，滞后时间越长，测算精度越高</a:t>
                      </a:r>
                      <a:endParaRPr lang="zh-CN" altLang="en-US" sz="1800" b="1" dirty="0">
                        <a:latin typeface="微软雅黑" pitchFamily="34" charset="-122"/>
                        <a:ea typeface="微软雅黑" pitchFamily="34" charset="-122"/>
                      </a:endParaRPr>
                    </a:p>
                  </a:txBody>
                  <a:tcPr/>
                </a:tc>
                <a:tc>
                  <a:txBody>
                    <a:bodyPr/>
                    <a:lstStyle/>
                    <a:p>
                      <a:pPr>
                        <a:lnSpc>
                          <a:spcPct val="150000"/>
                        </a:lnSpc>
                      </a:pPr>
                      <a:r>
                        <a:rPr lang="zh-CN" altLang="en-US" sz="1800" b="1" dirty="0" smtClean="0">
                          <a:latin typeface="微软雅黑" pitchFamily="34" charset="-122"/>
                          <a:ea typeface="微软雅黑" pitchFamily="34" charset="-122"/>
                        </a:rPr>
                        <a:t>地面网发布，</a:t>
                      </a:r>
                      <a:r>
                        <a:rPr lang="en-US" altLang="zh-CN" sz="1800" b="1" dirty="0" smtClean="0">
                          <a:latin typeface="微软雅黑" pitchFamily="34" charset="-122"/>
                          <a:ea typeface="微软雅黑" pitchFamily="34" charset="-122"/>
                        </a:rPr>
                        <a:t>15</a:t>
                      </a:r>
                      <a:r>
                        <a:rPr lang="zh-CN" altLang="en-US" sz="1800" b="1" dirty="0" smtClean="0">
                          <a:latin typeface="微软雅黑" pitchFamily="34" charset="-122"/>
                          <a:ea typeface="微软雅黑" pitchFamily="34" charset="-122"/>
                        </a:rPr>
                        <a:t>分钟更新一次，长时间有效</a:t>
                      </a:r>
                      <a:endParaRPr lang="zh-CN" altLang="en-US" sz="1800" b="1" dirty="0">
                        <a:latin typeface="微软雅黑" pitchFamily="34" charset="-122"/>
                        <a:ea typeface="微软雅黑" pitchFamily="34" charset="-122"/>
                      </a:endParaRPr>
                    </a:p>
                  </a:txBody>
                  <a:tcPr/>
                </a:tc>
              </a:tr>
            </a:tbl>
          </a:graphicData>
        </a:graphic>
      </p:graphicFrame>
    </p:spTree>
    <p:extLst>
      <p:ext uri="{BB962C8B-B14F-4D97-AF65-F5344CB8AC3E}">
        <p14:creationId xmlns:p14="http://schemas.microsoft.com/office/powerpoint/2010/main" val="3890434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714375" y="500063"/>
            <a:ext cx="7786688" cy="747712"/>
          </a:xfrm>
        </p:spPr>
        <p:txBody>
          <a:bodyPr>
            <a:normAutofit fontScale="90000"/>
          </a:bodyPr>
          <a:lstStyle/>
          <a:p>
            <a:r>
              <a:rPr lang="zh-CN" altLang="en-US" smtClean="0"/>
              <a:t>导航电文中的参数</a:t>
            </a:r>
          </a:p>
        </p:txBody>
      </p:sp>
      <p:sp>
        <p:nvSpPr>
          <p:cNvPr id="100355" name="Text Box 3"/>
          <p:cNvSpPr txBox="1">
            <a:spLocks noChangeArrowheads="1"/>
          </p:cNvSpPr>
          <p:nvPr/>
        </p:nvSpPr>
        <p:spPr bwMode="auto">
          <a:xfrm>
            <a:off x="684213" y="1288107"/>
            <a:ext cx="7704137"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50000"/>
              </a:lnSpc>
              <a:buFont typeface="Wingdings" pitchFamily="2" charset="2"/>
              <a:buChar char="Ø"/>
            </a:pPr>
            <a:r>
              <a:rPr lang="zh-CN" altLang="en-US" sz="2000" b="0" dirty="0">
                <a:latin typeface="微软雅黑" panose="020B0503020204020204" pitchFamily="34" charset="-122"/>
                <a:ea typeface="微软雅黑" panose="020B0503020204020204" pitchFamily="34" charset="-122"/>
              </a:rPr>
              <a:t>卫星星历参数共</a:t>
            </a:r>
            <a:r>
              <a:rPr lang="en-US" altLang="zh-CN" sz="2000" b="0" dirty="0">
                <a:solidFill>
                  <a:srgbClr val="0000FF"/>
                </a:solidFill>
                <a:latin typeface="微软雅黑" panose="020B0503020204020204" pitchFamily="34" charset="-122"/>
                <a:ea typeface="微软雅黑" panose="020B0503020204020204" pitchFamily="34" charset="-122"/>
              </a:rPr>
              <a:t>16</a:t>
            </a:r>
            <a:r>
              <a:rPr lang="zh-CN" altLang="en-US" sz="2000" b="0" dirty="0">
                <a:solidFill>
                  <a:srgbClr val="0000FF"/>
                </a:solidFill>
                <a:latin typeface="微软雅黑" panose="020B0503020204020204" pitchFamily="34" charset="-122"/>
                <a:ea typeface="微软雅黑" panose="020B0503020204020204" pitchFamily="34" charset="-122"/>
              </a:rPr>
              <a:t>个</a:t>
            </a:r>
            <a:r>
              <a:rPr lang="zh-CN" altLang="en-US" sz="2000" b="0" dirty="0">
                <a:latin typeface="微软雅黑" panose="020B0503020204020204" pitchFamily="34" charset="-122"/>
                <a:ea typeface="微软雅黑" panose="020B0503020204020204" pitchFamily="34" charset="-122"/>
              </a:rPr>
              <a:t>，其中包括</a:t>
            </a:r>
            <a:r>
              <a:rPr lang="en-US" altLang="zh-CN" sz="2000" b="0" dirty="0">
                <a:solidFill>
                  <a:srgbClr val="0000FF"/>
                </a:solidFill>
                <a:latin typeface="微软雅黑" panose="020B0503020204020204" pitchFamily="34" charset="-122"/>
                <a:ea typeface="微软雅黑" panose="020B0503020204020204" pitchFamily="34" charset="-122"/>
              </a:rPr>
              <a:t>1</a:t>
            </a:r>
            <a:r>
              <a:rPr lang="zh-CN" altLang="en-US" sz="2000" b="0" dirty="0">
                <a:solidFill>
                  <a:srgbClr val="0000FF"/>
                </a:solidFill>
                <a:latin typeface="微软雅黑" panose="020B0503020204020204" pitchFamily="34" charset="-122"/>
                <a:ea typeface="微软雅黑" panose="020B0503020204020204" pitchFamily="34" charset="-122"/>
              </a:rPr>
              <a:t>个</a:t>
            </a:r>
            <a:r>
              <a:rPr lang="zh-CN" altLang="en-US" sz="2000" b="0" dirty="0">
                <a:latin typeface="微软雅黑" panose="020B0503020204020204" pitchFamily="34" charset="-122"/>
                <a:ea typeface="微软雅黑" panose="020B0503020204020204" pitchFamily="34" charset="-122"/>
              </a:rPr>
              <a:t>参考时刻，</a:t>
            </a:r>
            <a:r>
              <a:rPr lang="en-US" altLang="zh-CN" sz="2000" b="0" dirty="0">
                <a:solidFill>
                  <a:srgbClr val="0000FF"/>
                </a:solidFill>
                <a:latin typeface="微软雅黑" panose="020B0503020204020204" pitchFamily="34" charset="-122"/>
                <a:ea typeface="微软雅黑" panose="020B0503020204020204" pitchFamily="34" charset="-122"/>
              </a:rPr>
              <a:t>6</a:t>
            </a:r>
            <a:r>
              <a:rPr lang="zh-CN" altLang="en-US" sz="2000" b="0" dirty="0">
                <a:solidFill>
                  <a:srgbClr val="0000FF"/>
                </a:solidFill>
                <a:latin typeface="微软雅黑" panose="020B0503020204020204" pitchFamily="34" charset="-122"/>
                <a:ea typeface="微软雅黑" panose="020B0503020204020204" pitchFamily="34" charset="-122"/>
              </a:rPr>
              <a:t>个</a:t>
            </a:r>
            <a:r>
              <a:rPr lang="zh-CN" altLang="en-US" sz="2000" b="0" dirty="0">
                <a:latin typeface="微软雅黑" panose="020B0503020204020204" pitchFamily="34" charset="-122"/>
                <a:ea typeface="微软雅黑" panose="020B0503020204020204" pitchFamily="34" charset="-122"/>
              </a:rPr>
              <a:t>相应参考时刻的开普勒轨道参数和</a:t>
            </a:r>
            <a:r>
              <a:rPr lang="en-US" altLang="zh-CN" sz="2000" b="0" dirty="0">
                <a:solidFill>
                  <a:srgbClr val="0000FF"/>
                </a:solidFill>
                <a:latin typeface="微软雅黑" panose="020B0503020204020204" pitchFamily="34" charset="-122"/>
                <a:ea typeface="微软雅黑" panose="020B0503020204020204" pitchFamily="34" charset="-122"/>
              </a:rPr>
              <a:t>9</a:t>
            </a:r>
            <a:r>
              <a:rPr lang="zh-CN" altLang="en-US" sz="2000" b="0" dirty="0">
                <a:solidFill>
                  <a:srgbClr val="0000FF"/>
                </a:solidFill>
                <a:latin typeface="微软雅黑" panose="020B0503020204020204" pitchFamily="34" charset="-122"/>
                <a:ea typeface="微软雅黑" panose="020B0503020204020204" pitchFamily="34" charset="-122"/>
              </a:rPr>
              <a:t>个</a:t>
            </a:r>
            <a:r>
              <a:rPr lang="zh-CN" altLang="en-US" sz="2000" b="0" dirty="0">
                <a:latin typeface="微软雅黑" panose="020B0503020204020204" pitchFamily="34" charset="-122"/>
                <a:ea typeface="微软雅黑" panose="020B0503020204020204" pitchFamily="34" charset="-122"/>
              </a:rPr>
              <a:t>反映摄动力影响的参数。</a:t>
            </a:r>
          </a:p>
        </p:txBody>
      </p:sp>
      <p:sp>
        <p:nvSpPr>
          <p:cNvPr id="100356" name="Text Box 4"/>
          <p:cNvSpPr txBox="1">
            <a:spLocks noChangeArrowheads="1"/>
          </p:cNvSpPr>
          <p:nvPr/>
        </p:nvSpPr>
        <p:spPr bwMode="auto">
          <a:xfrm>
            <a:off x="2700338" y="3040733"/>
            <a:ext cx="4227439" cy="32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90000"/>
              </a:lnSpc>
              <a:spcBef>
                <a:spcPct val="20000"/>
              </a:spcBef>
              <a:buSzPct val="75000"/>
              <a:buFont typeface="Wingdings" pitchFamily="2" charset="2"/>
              <a:buNone/>
            </a:pPr>
            <a:r>
              <a:rPr lang="en-US" altLang="zh-CN" sz="2400" b="0" dirty="0">
                <a:solidFill>
                  <a:srgbClr val="000000"/>
                </a:solidFill>
              </a:rPr>
              <a:t>t</a:t>
            </a:r>
            <a:r>
              <a:rPr lang="en-US" altLang="zh-CN" sz="2400" b="0" baseline="-25000" dirty="0">
                <a:solidFill>
                  <a:srgbClr val="000000"/>
                </a:solidFill>
              </a:rPr>
              <a:t>0e</a:t>
            </a:r>
            <a:r>
              <a:rPr lang="en-US" altLang="zh-CN" sz="2400" b="0" dirty="0">
                <a:solidFill>
                  <a:srgbClr val="000000"/>
                </a:solidFill>
              </a:rPr>
              <a:t>——</a:t>
            </a:r>
            <a:r>
              <a:rPr lang="zh-CN" altLang="en-US" sz="2400" b="0" dirty="0">
                <a:solidFill>
                  <a:srgbClr val="000000"/>
                </a:solidFill>
              </a:rPr>
              <a:t>参考历元</a:t>
            </a:r>
          </a:p>
          <a:p>
            <a:pPr eaLnBrk="1" hangingPunct="1">
              <a:lnSpc>
                <a:spcPct val="90000"/>
              </a:lnSpc>
              <a:spcBef>
                <a:spcPct val="20000"/>
              </a:spcBef>
              <a:buSzPct val="75000"/>
              <a:buFont typeface="Wingdings" pitchFamily="2" charset="2"/>
              <a:buNone/>
            </a:pPr>
            <a:endParaRPr lang="en-US" altLang="zh-CN" sz="2400" b="0" dirty="0">
              <a:solidFill>
                <a:srgbClr val="000000"/>
              </a:solidFill>
            </a:endParaRPr>
          </a:p>
          <a:p>
            <a:pPr eaLnBrk="1" hangingPunct="1">
              <a:lnSpc>
                <a:spcPct val="90000"/>
              </a:lnSpc>
              <a:spcBef>
                <a:spcPct val="20000"/>
              </a:spcBef>
              <a:buSzPct val="75000"/>
              <a:buFont typeface="Wingdings" pitchFamily="2" charset="2"/>
              <a:buNone/>
            </a:pPr>
            <a:r>
              <a:rPr lang="en-US" altLang="zh-CN" sz="2400" b="0" dirty="0" smtClean="0">
                <a:solidFill>
                  <a:srgbClr val="000000"/>
                </a:solidFill>
              </a:rPr>
              <a:t>M</a:t>
            </a:r>
            <a:r>
              <a:rPr lang="en-US" altLang="zh-CN" sz="2400" b="0" baseline="-25000" dirty="0" smtClean="0">
                <a:solidFill>
                  <a:srgbClr val="000000"/>
                </a:solidFill>
              </a:rPr>
              <a:t>0</a:t>
            </a:r>
            <a:r>
              <a:rPr lang="en-US" altLang="zh-CN" sz="2400" b="0" dirty="0">
                <a:solidFill>
                  <a:srgbClr val="000000"/>
                </a:solidFill>
              </a:rPr>
              <a:t>——</a:t>
            </a:r>
            <a:r>
              <a:rPr lang="zh-CN" altLang="en-US" sz="2400" b="0" dirty="0">
                <a:solidFill>
                  <a:srgbClr val="000000"/>
                </a:solidFill>
              </a:rPr>
              <a:t>参考时刻的平近点角</a:t>
            </a:r>
          </a:p>
          <a:p>
            <a:pPr eaLnBrk="1" hangingPunct="1">
              <a:lnSpc>
                <a:spcPct val="90000"/>
              </a:lnSpc>
              <a:spcBef>
                <a:spcPct val="20000"/>
              </a:spcBef>
              <a:buSzPct val="75000"/>
              <a:buFont typeface="Wingdings" pitchFamily="2" charset="2"/>
              <a:buNone/>
            </a:pPr>
            <a:r>
              <a:rPr lang="en-US" altLang="zh-CN" sz="2400" b="0" dirty="0" err="1">
                <a:solidFill>
                  <a:srgbClr val="000000"/>
                </a:solidFill>
              </a:rPr>
              <a:t>e</a:t>
            </a:r>
            <a:r>
              <a:rPr lang="en-US" altLang="zh-CN" sz="2400" b="0" baseline="-25000" dirty="0" err="1">
                <a:solidFill>
                  <a:srgbClr val="000000"/>
                </a:solidFill>
              </a:rPr>
              <a:t>s</a:t>
            </a:r>
            <a:r>
              <a:rPr lang="en-US" altLang="zh-CN" sz="2400" b="0" dirty="0">
                <a:solidFill>
                  <a:srgbClr val="000000"/>
                </a:solidFill>
              </a:rPr>
              <a:t>——</a:t>
            </a:r>
            <a:r>
              <a:rPr lang="zh-CN" altLang="en-US" sz="2400" b="0" dirty="0">
                <a:solidFill>
                  <a:srgbClr val="000000"/>
                </a:solidFill>
              </a:rPr>
              <a:t>轨道偏心率</a:t>
            </a:r>
          </a:p>
          <a:p>
            <a:pPr eaLnBrk="1" hangingPunct="1">
              <a:lnSpc>
                <a:spcPct val="90000"/>
              </a:lnSpc>
              <a:spcBef>
                <a:spcPct val="20000"/>
              </a:spcBef>
              <a:buSzPct val="75000"/>
              <a:buFont typeface="Wingdings" pitchFamily="2" charset="2"/>
              <a:buNone/>
            </a:pPr>
            <a:r>
              <a:rPr lang="en-US" altLang="zh-CN" sz="2400" b="0" dirty="0">
                <a:solidFill>
                  <a:srgbClr val="000000"/>
                </a:solidFill>
              </a:rPr>
              <a:t>a</a:t>
            </a:r>
            <a:r>
              <a:rPr lang="en-US" altLang="zh-CN" sz="2400" b="0" baseline="-25000" dirty="0">
                <a:solidFill>
                  <a:srgbClr val="000000"/>
                </a:solidFill>
              </a:rPr>
              <a:t>s</a:t>
            </a:r>
            <a:r>
              <a:rPr lang="en-US" altLang="zh-CN" sz="2400" b="0" baseline="30000" dirty="0">
                <a:solidFill>
                  <a:srgbClr val="000000"/>
                </a:solidFill>
              </a:rPr>
              <a:t>1/2</a:t>
            </a:r>
            <a:r>
              <a:rPr lang="en-US" altLang="zh-CN" sz="2400" b="0" dirty="0">
                <a:solidFill>
                  <a:srgbClr val="000000"/>
                </a:solidFill>
              </a:rPr>
              <a:t>——</a:t>
            </a:r>
            <a:r>
              <a:rPr lang="zh-CN" altLang="en-US" sz="2400" b="0" dirty="0">
                <a:solidFill>
                  <a:srgbClr val="000000"/>
                </a:solidFill>
              </a:rPr>
              <a:t>轨道长半径的平方根</a:t>
            </a:r>
          </a:p>
          <a:p>
            <a:pPr eaLnBrk="1" hangingPunct="1">
              <a:lnSpc>
                <a:spcPct val="90000"/>
              </a:lnSpc>
              <a:spcBef>
                <a:spcPct val="20000"/>
              </a:spcBef>
              <a:buSzPct val="75000"/>
              <a:buFont typeface="Wingdings" pitchFamily="2" charset="2"/>
              <a:buNone/>
            </a:pPr>
            <a:r>
              <a:rPr lang="zh-CN" altLang="en-US" sz="2400" b="0" dirty="0">
                <a:solidFill>
                  <a:srgbClr val="000000"/>
                </a:solidFill>
                <a:sym typeface="Symbol" pitchFamily="18" charset="2"/>
              </a:rPr>
              <a:t></a:t>
            </a:r>
            <a:r>
              <a:rPr lang="en-US" altLang="zh-CN" sz="2400" b="0" baseline="-25000" dirty="0">
                <a:solidFill>
                  <a:srgbClr val="000000"/>
                </a:solidFill>
                <a:sym typeface="Symbol" pitchFamily="18" charset="2"/>
              </a:rPr>
              <a:t>0</a:t>
            </a:r>
            <a:r>
              <a:rPr lang="en-US" altLang="zh-CN" sz="2400" b="0" dirty="0">
                <a:solidFill>
                  <a:srgbClr val="000000"/>
                </a:solidFill>
                <a:sym typeface="Symbol" pitchFamily="18" charset="2"/>
              </a:rPr>
              <a:t>——</a:t>
            </a:r>
            <a:r>
              <a:rPr lang="zh-CN" altLang="en-US" sz="2400" b="0" dirty="0">
                <a:solidFill>
                  <a:srgbClr val="000000"/>
                </a:solidFill>
                <a:sym typeface="Symbol" pitchFamily="18" charset="2"/>
              </a:rPr>
              <a:t>参考时刻的升交点赤经</a:t>
            </a:r>
          </a:p>
          <a:p>
            <a:pPr eaLnBrk="1" hangingPunct="1">
              <a:lnSpc>
                <a:spcPct val="90000"/>
              </a:lnSpc>
              <a:spcBef>
                <a:spcPct val="20000"/>
              </a:spcBef>
              <a:buSzPct val="75000"/>
              <a:buFont typeface="Wingdings" pitchFamily="2" charset="2"/>
              <a:buNone/>
            </a:pPr>
            <a:r>
              <a:rPr lang="en-US" altLang="zh-CN" sz="2400" b="0" dirty="0">
                <a:solidFill>
                  <a:srgbClr val="000000"/>
                </a:solidFill>
                <a:sym typeface="Symbol" pitchFamily="18" charset="2"/>
              </a:rPr>
              <a:t>i</a:t>
            </a:r>
            <a:r>
              <a:rPr lang="en-US" altLang="zh-CN" sz="2400" b="0" baseline="-25000" dirty="0">
                <a:solidFill>
                  <a:srgbClr val="000000"/>
                </a:solidFill>
                <a:sym typeface="Symbol" pitchFamily="18" charset="2"/>
              </a:rPr>
              <a:t>0</a:t>
            </a:r>
            <a:r>
              <a:rPr lang="en-US" altLang="zh-CN" sz="2400" b="0" dirty="0">
                <a:solidFill>
                  <a:srgbClr val="000000"/>
                </a:solidFill>
                <a:sym typeface="Symbol" pitchFamily="18" charset="2"/>
              </a:rPr>
              <a:t>——</a:t>
            </a:r>
            <a:r>
              <a:rPr lang="zh-CN" altLang="en-US" sz="2400" b="0" dirty="0">
                <a:solidFill>
                  <a:srgbClr val="000000"/>
                </a:solidFill>
                <a:sym typeface="Symbol" pitchFamily="18" charset="2"/>
              </a:rPr>
              <a:t>参考时刻的轨道倾角</a:t>
            </a:r>
          </a:p>
          <a:p>
            <a:pPr eaLnBrk="1" hangingPunct="1">
              <a:lnSpc>
                <a:spcPct val="90000"/>
              </a:lnSpc>
              <a:spcBef>
                <a:spcPct val="20000"/>
              </a:spcBef>
              <a:buSzPct val="75000"/>
              <a:buFont typeface="Wingdings" pitchFamily="2" charset="2"/>
              <a:buNone/>
            </a:pPr>
            <a:r>
              <a:rPr lang="zh-CN" altLang="en-US" sz="2400" b="0" dirty="0">
                <a:solidFill>
                  <a:srgbClr val="000000"/>
                </a:solidFill>
                <a:sym typeface="Symbol" pitchFamily="18" charset="2"/>
              </a:rPr>
              <a:t></a:t>
            </a:r>
            <a:r>
              <a:rPr lang="en-US" altLang="zh-CN" sz="2400" b="0" baseline="-25000" dirty="0">
                <a:solidFill>
                  <a:srgbClr val="000000"/>
                </a:solidFill>
                <a:sym typeface="Symbol" pitchFamily="18" charset="2"/>
              </a:rPr>
              <a:t>s</a:t>
            </a:r>
            <a:r>
              <a:rPr lang="en-US" altLang="zh-CN" sz="2400" b="0" dirty="0">
                <a:solidFill>
                  <a:srgbClr val="000000"/>
                </a:solidFill>
                <a:sym typeface="Symbol" pitchFamily="18" charset="2"/>
              </a:rPr>
              <a:t>——</a:t>
            </a:r>
            <a:r>
              <a:rPr lang="zh-CN" altLang="en-US" sz="2400" b="0" dirty="0">
                <a:solidFill>
                  <a:srgbClr val="000000"/>
                </a:solidFill>
                <a:sym typeface="Symbol" pitchFamily="18" charset="2"/>
              </a:rPr>
              <a:t>近地点角距</a:t>
            </a:r>
            <a:endParaRPr lang="zh-CN" altLang="en-US" b="0" dirty="0"/>
          </a:p>
        </p:txBody>
      </p:sp>
      <p:sp>
        <p:nvSpPr>
          <p:cNvPr id="7" name="AutoShape 5"/>
          <p:cNvSpPr>
            <a:spLocks/>
          </p:cNvSpPr>
          <p:nvPr/>
        </p:nvSpPr>
        <p:spPr bwMode="auto">
          <a:xfrm>
            <a:off x="2474913" y="3862388"/>
            <a:ext cx="80962" cy="2374900"/>
          </a:xfrm>
          <a:prstGeom prst="leftBrace">
            <a:avLst>
              <a:gd name="adj1" fmla="val 244446"/>
              <a:gd name="adj2" fmla="val 50000"/>
            </a:avLst>
          </a:prstGeom>
          <a:noFill/>
          <a:ln w="9525">
            <a:solidFill>
              <a:schemeClr val="tx1"/>
            </a:solidFill>
            <a:round/>
            <a:headEnd/>
            <a:tailEnd/>
          </a:ln>
          <a:effectLst/>
        </p:spPr>
        <p:txBody>
          <a:bodyPr wrap="none" anchor="ctr"/>
          <a:lstStyle/>
          <a:p>
            <a:pPr>
              <a:defRPr/>
            </a:pPr>
            <a:endParaRPr lang="zh-CN" altLang="en-US" b="0">
              <a:effectLst>
                <a:outerShdw blurRad="38100" dist="38100" dir="2700000" algn="tl">
                  <a:srgbClr val="000000">
                    <a:alpha val="43137"/>
                  </a:srgbClr>
                </a:outerShdw>
              </a:effectLst>
              <a:latin typeface="Arial" pitchFamily="34" charset="0"/>
            </a:endParaRPr>
          </a:p>
        </p:txBody>
      </p:sp>
      <p:sp>
        <p:nvSpPr>
          <p:cNvPr id="100358" name="Text Box 6"/>
          <p:cNvSpPr txBox="1">
            <a:spLocks noChangeArrowheads="1"/>
          </p:cNvSpPr>
          <p:nvPr/>
        </p:nvSpPr>
        <p:spPr bwMode="auto">
          <a:xfrm>
            <a:off x="881063" y="4868863"/>
            <a:ext cx="160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000" b="0"/>
              <a:t>6</a:t>
            </a:r>
            <a:r>
              <a:rPr lang="zh-CN" altLang="en-US" sz="2000" b="0"/>
              <a:t>个轨道参数</a:t>
            </a:r>
          </a:p>
        </p:txBody>
      </p:sp>
    </p:spTree>
    <p:extLst>
      <p:ext uri="{BB962C8B-B14F-4D97-AF65-F5344CB8AC3E}">
        <p14:creationId xmlns:p14="http://schemas.microsoft.com/office/powerpoint/2010/main" val="424123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normAutofit/>
          </a:bodyPr>
          <a:lstStyle/>
          <a:p>
            <a:r>
              <a:rPr lang="zh-CN" altLang="en-US" sz="4400" smtClean="0"/>
              <a:t>内容要点</a:t>
            </a:r>
          </a:p>
        </p:txBody>
      </p:sp>
      <p:sp>
        <p:nvSpPr>
          <p:cNvPr id="1484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123825" indent="0">
              <a:buNone/>
            </a:pPr>
            <a:r>
              <a:rPr lang="zh-CN" altLang="en-US" sz="3100" dirty="0" smtClean="0"/>
              <a:t> 一、</a:t>
            </a:r>
            <a:r>
              <a:rPr lang="en-US" altLang="zh-CN" sz="3100" dirty="0" smtClean="0"/>
              <a:t>GPS</a:t>
            </a:r>
            <a:r>
              <a:rPr lang="zh-CN" altLang="en-US" sz="3100" dirty="0" smtClean="0"/>
              <a:t>卫星轨道及其影响因素</a:t>
            </a:r>
            <a:endParaRPr lang="en-US" altLang="zh-CN" sz="3100" dirty="0" smtClean="0"/>
          </a:p>
          <a:p>
            <a:pPr marL="123825" indent="0">
              <a:buNone/>
            </a:pPr>
            <a:r>
              <a:rPr lang="en-US" altLang="zh-CN" sz="3100" dirty="0" smtClean="0"/>
              <a:t> </a:t>
            </a:r>
            <a:r>
              <a:rPr lang="zh-CN" altLang="en-US" sz="3100" dirty="0" smtClean="0"/>
              <a:t>二、</a:t>
            </a:r>
            <a:r>
              <a:rPr lang="en-US" altLang="zh-CN" sz="3100" dirty="0" smtClean="0"/>
              <a:t>GPS</a:t>
            </a:r>
            <a:r>
              <a:rPr lang="zh-CN" altLang="en-US" sz="3100" dirty="0" smtClean="0"/>
              <a:t>卫星的无摄运动与受摄运动模型</a:t>
            </a:r>
            <a:endParaRPr lang="en-US" altLang="zh-CN" sz="3100" dirty="0" smtClean="0"/>
          </a:p>
          <a:p>
            <a:pPr marL="123825" indent="0">
              <a:buNone/>
            </a:pPr>
            <a:r>
              <a:rPr lang="en-US" altLang="zh-CN" sz="3100" dirty="0" smtClean="0"/>
              <a:t> </a:t>
            </a:r>
            <a:r>
              <a:rPr lang="zh-CN" altLang="en-US" sz="3100" dirty="0" smtClean="0"/>
              <a:t>三、</a:t>
            </a:r>
            <a:r>
              <a:rPr lang="en-US" altLang="zh-CN" sz="3100" dirty="0" smtClean="0"/>
              <a:t>GPS</a:t>
            </a:r>
            <a:r>
              <a:rPr lang="zh-CN" altLang="en-US" sz="3100" dirty="0" smtClean="0"/>
              <a:t>卫星的坐标系转换问题</a:t>
            </a:r>
            <a:endParaRPr lang="en-US" altLang="zh-CN" sz="3100" dirty="0" smtClean="0"/>
          </a:p>
          <a:p>
            <a:pPr marL="123825" indent="0">
              <a:buNone/>
            </a:pPr>
            <a:r>
              <a:rPr lang="zh-CN" altLang="en-US" sz="3100" dirty="0" smtClean="0"/>
              <a:t> 四、从导航电文计算出卫星位置</a:t>
            </a:r>
            <a:endParaRPr lang="en-US" altLang="zh-CN" sz="3100" dirty="0"/>
          </a:p>
          <a:p>
            <a:pPr marL="123825" indent="0">
              <a:buNone/>
            </a:pPr>
            <a:endParaRPr lang="en-US" altLang="zh-CN" sz="3100" dirty="0" smtClean="0"/>
          </a:p>
        </p:txBody>
      </p:sp>
    </p:spTree>
    <p:extLst>
      <p:ext uri="{BB962C8B-B14F-4D97-AF65-F5344CB8AC3E}">
        <p14:creationId xmlns:p14="http://schemas.microsoft.com/office/powerpoint/2010/main" val="180774982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a:xfrm>
            <a:off x="714375" y="500063"/>
            <a:ext cx="7786688" cy="747712"/>
          </a:xfrm>
        </p:spPr>
        <p:txBody>
          <a:bodyPr>
            <a:normAutofit fontScale="90000"/>
          </a:bodyPr>
          <a:lstStyle/>
          <a:p>
            <a:r>
              <a:rPr lang="zh-CN" altLang="en-US" smtClean="0"/>
              <a:t>导航电文中的参数</a:t>
            </a:r>
          </a:p>
        </p:txBody>
      </p:sp>
      <p:sp>
        <p:nvSpPr>
          <p:cNvPr id="15364" name="Text Box 3"/>
          <p:cNvSpPr txBox="1">
            <a:spLocks noChangeArrowheads="1"/>
          </p:cNvSpPr>
          <p:nvPr/>
        </p:nvSpPr>
        <p:spPr bwMode="auto">
          <a:xfrm>
            <a:off x="1325563" y="1412776"/>
            <a:ext cx="7134225" cy="316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50000"/>
              </a:lnSpc>
            </a:pPr>
            <a:r>
              <a:rPr lang="en-US" altLang="zh-CN" b="0" dirty="0">
                <a:solidFill>
                  <a:schemeClr val="bg2"/>
                </a:solidFill>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sym typeface="Symbol" pitchFamily="18" charset="2"/>
              </a:rPr>
              <a:t>升交点赤经变化率</a:t>
            </a:r>
            <a:endParaRPr lang="zh-CN" altLang="en-US" b="0" dirty="0">
              <a:latin typeface="微软雅黑" panose="020B0503020204020204" pitchFamily="34" charset="-122"/>
              <a:ea typeface="微软雅黑" panose="020B0503020204020204" pitchFamily="34" charset="-122"/>
            </a:endParaRPr>
          </a:p>
          <a:p>
            <a:pPr eaLnBrk="1" hangingPunct="1">
              <a:lnSpc>
                <a:spcPct val="150000"/>
              </a:lnSpc>
            </a:pPr>
            <a:r>
              <a:rPr lang="zh-CN" altLang="en-US" b="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轨道倾角变化率</a:t>
            </a:r>
          </a:p>
          <a:p>
            <a:pPr eaLnBrk="1" hangingPunct="1">
              <a:lnSpc>
                <a:spcPct val="150000"/>
              </a:lnSpc>
            </a:pPr>
            <a:r>
              <a:rPr lang="zh-CN" altLang="en-US" b="0" dirty="0">
                <a:latin typeface="微软雅黑" panose="020B0503020204020204" pitchFamily="34" charset="-122"/>
                <a:ea typeface="微软雅黑" panose="020B0503020204020204" pitchFamily="34" charset="-122"/>
                <a:sym typeface="Symbol" pitchFamily="18" charset="2"/>
              </a:rPr>
              <a:t></a:t>
            </a:r>
            <a:r>
              <a:rPr lang="en-US" altLang="zh-CN" b="0" dirty="0">
                <a:latin typeface="微软雅黑" panose="020B0503020204020204" pitchFamily="34" charset="-122"/>
                <a:ea typeface="微软雅黑" panose="020B0503020204020204" pitchFamily="34" charset="-122"/>
                <a:sym typeface="Symbol" pitchFamily="18" charset="2"/>
              </a:rPr>
              <a:t>n    ——</a:t>
            </a:r>
            <a:r>
              <a:rPr lang="zh-CN" altLang="en-US" b="0" dirty="0">
                <a:latin typeface="微软雅黑" panose="020B0503020204020204" pitchFamily="34" charset="-122"/>
                <a:ea typeface="微软雅黑" panose="020B0503020204020204" pitchFamily="34" charset="-122"/>
                <a:sym typeface="Symbol" pitchFamily="18" charset="2"/>
              </a:rPr>
              <a:t>由精密星历计算得到的卫星平均角速度与按给定参数     </a:t>
            </a:r>
            <a:endParaRPr lang="en-US" altLang="zh-CN" b="0" dirty="0">
              <a:latin typeface="微软雅黑" panose="020B0503020204020204" pitchFamily="34" charset="-122"/>
              <a:ea typeface="微软雅黑" panose="020B0503020204020204" pitchFamily="34" charset="-122"/>
              <a:sym typeface="Symbol" pitchFamily="18" charset="2"/>
            </a:endParaRPr>
          </a:p>
          <a:p>
            <a:pPr eaLnBrk="1" hangingPunct="1">
              <a:lnSpc>
                <a:spcPct val="150000"/>
              </a:lnSpc>
            </a:pPr>
            <a:r>
              <a:rPr lang="en-US" altLang="zh-CN" b="0" dirty="0">
                <a:latin typeface="微软雅黑" panose="020B0503020204020204" pitchFamily="34" charset="-122"/>
                <a:ea typeface="微软雅黑" panose="020B0503020204020204" pitchFamily="34" charset="-122"/>
                <a:sym typeface="Symbol" pitchFamily="18" charset="2"/>
              </a:rPr>
              <a:t>                </a:t>
            </a:r>
            <a:r>
              <a:rPr lang="zh-CN" altLang="en-US" b="0" dirty="0">
                <a:latin typeface="微软雅黑" panose="020B0503020204020204" pitchFamily="34" charset="-122"/>
                <a:ea typeface="微软雅黑" panose="020B0503020204020204" pitchFamily="34" charset="-122"/>
                <a:sym typeface="Symbol" pitchFamily="18" charset="2"/>
              </a:rPr>
              <a:t>计算所得的平均角速度之差。</a:t>
            </a:r>
          </a:p>
          <a:p>
            <a:pPr eaLnBrk="1" hangingPunct="1">
              <a:lnSpc>
                <a:spcPct val="150000"/>
              </a:lnSpc>
              <a:spcBef>
                <a:spcPct val="20000"/>
              </a:spcBef>
              <a:buSzPct val="75000"/>
              <a:buFont typeface="Wingdings" pitchFamily="2" charset="2"/>
              <a:buNone/>
            </a:pPr>
            <a:r>
              <a:rPr lang="en-US" altLang="zh-CN" b="0" dirty="0" err="1">
                <a:latin typeface="微软雅黑" panose="020B0503020204020204" pitchFamily="34" charset="-122"/>
                <a:ea typeface="微软雅黑" panose="020B0503020204020204" pitchFamily="34" charset="-122"/>
              </a:rPr>
              <a:t>C</a:t>
            </a:r>
            <a:r>
              <a:rPr lang="en-US" altLang="zh-CN" b="0" baseline="-25000" dirty="0" err="1">
                <a:latin typeface="微软雅黑" panose="020B0503020204020204" pitchFamily="34" charset="-122"/>
                <a:ea typeface="微软雅黑" panose="020B0503020204020204" pitchFamily="34" charset="-122"/>
              </a:rPr>
              <a:t>uc</a:t>
            </a:r>
            <a:r>
              <a:rPr lang="en-US" altLang="zh-CN" b="0" dirty="0">
                <a:latin typeface="微软雅黑" panose="020B0503020204020204" pitchFamily="34" charset="-122"/>
                <a:ea typeface="微软雅黑" panose="020B0503020204020204" pitchFamily="34" charset="-122"/>
              </a:rPr>
              <a:t> , </a:t>
            </a:r>
            <a:r>
              <a:rPr lang="en-US" altLang="zh-CN" b="0" dirty="0" err="1">
                <a:latin typeface="微软雅黑" panose="020B0503020204020204" pitchFamily="34" charset="-122"/>
                <a:ea typeface="微软雅黑" panose="020B0503020204020204" pitchFamily="34" charset="-122"/>
              </a:rPr>
              <a:t>C</a:t>
            </a:r>
            <a:r>
              <a:rPr lang="en-US" altLang="zh-CN" b="0" baseline="-25000" dirty="0" err="1">
                <a:latin typeface="微软雅黑" panose="020B0503020204020204" pitchFamily="34" charset="-122"/>
                <a:ea typeface="微软雅黑" panose="020B0503020204020204" pitchFamily="34" charset="-122"/>
              </a:rPr>
              <a:t>us</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升交距角的余弦、正弦调和改正项振幅</a:t>
            </a:r>
          </a:p>
          <a:p>
            <a:pPr eaLnBrk="1" hangingPunct="1">
              <a:lnSpc>
                <a:spcPct val="150000"/>
              </a:lnSpc>
              <a:spcBef>
                <a:spcPct val="20000"/>
              </a:spcBef>
              <a:buSzPct val="75000"/>
              <a:buFont typeface="Wingdings" pitchFamily="2" charset="2"/>
              <a:buNone/>
            </a:pPr>
            <a:r>
              <a:rPr lang="en-US" altLang="zh-CN" b="0" dirty="0" err="1">
                <a:latin typeface="微软雅黑" panose="020B0503020204020204" pitchFamily="34" charset="-122"/>
                <a:ea typeface="微软雅黑" panose="020B0503020204020204" pitchFamily="34" charset="-122"/>
              </a:rPr>
              <a:t>C</a:t>
            </a:r>
            <a:r>
              <a:rPr lang="en-US" altLang="zh-CN" b="0" baseline="-25000" dirty="0" err="1">
                <a:latin typeface="微软雅黑" panose="020B0503020204020204" pitchFamily="34" charset="-122"/>
                <a:ea typeface="微软雅黑" panose="020B0503020204020204" pitchFamily="34" charset="-122"/>
              </a:rPr>
              <a:t>rc</a:t>
            </a:r>
            <a:r>
              <a:rPr lang="en-US" altLang="zh-CN" b="0" dirty="0">
                <a:latin typeface="微软雅黑" panose="020B0503020204020204" pitchFamily="34" charset="-122"/>
                <a:ea typeface="微软雅黑" panose="020B0503020204020204" pitchFamily="34" charset="-122"/>
              </a:rPr>
              <a:t> , </a:t>
            </a:r>
            <a:r>
              <a:rPr lang="en-US" altLang="zh-CN" b="0" dirty="0" err="1">
                <a:latin typeface="微软雅黑" panose="020B0503020204020204" pitchFamily="34" charset="-122"/>
                <a:ea typeface="微软雅黑" panose="020B0503020204020204" pitchFamily="34" charset="-122"/>
              </a:rPr>
              <a:t>C</a:t>
            </a:r>
            <a:r>
              <a:rPr lang="en-US" altLang="zh-CN" b="0" baseline="-25000" dirty="0" err="1">
                <a:latin typeface="微软雅黑" panose="020B0503020204020204" pitchFamily="34" charset="-122"/>
                <a:ea typeface="微软雅黑" panose="020B0503020204020204" pitchFamily="34" charset="-122"/>
              </a:rPr>
              <a:t>rs</a:t>
            </a:r>
            <a:r>
              <a:rPr lang="en-US" altLang="zh-CN" b="0" baseline="-2500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卫星地心距的余弦、正弦调和改正项振幅</a:t>
            </a:r>
          </a:p>
          <a:p>
            <a:pPr eaLnBrk="1" hangingPunct="1">
              <a:lnSpc>
                <a:spcPct val="150000"/>
              </a:lnSpc>
              <a:spcBef>
                <a:spcPct val="20000"/>
              </a:spcBef>
              <a:buSzPct val="75000"/>
              <a:buFont typeface="Wingdings" pitchFamily="2" charset="2"/>
              <a:buNone/>
            </a:pPr>
            <a:r>
              <a:rPr lang="en-US" altLang="zh-CN" b="0" dirty="0" err="1">
                <a:latin typeface="微软雅黑" panose="020B0503020204020204" pitchFamily="34" charset="-122"/>
                <a:ea typeface="微软雅黑" panose="020B0503020204020204" pitchFamily="34" charset="-122"/>
              </a:rPr>
              <a:t>C</a:t>
            </a:r>
            <a:r>
              <a:rPr lang="en-US" altLang="zh-CN" b="0" baseline="-25000" dirty="0" err="1">
                <a:latin typeface="微软雅黑" panose="020B0503020204020204" pitchFamily="34" charset="-122"/>
                <a:ea typeface="微软雅黑" panose="020B0503020204020204" pitchFamily="34" charset="-122"/>
              </a:rPr>
              <a:t>ic</a:t>
            </a:r>
            <a:r>
              <a:rPr lang="en-US" altLang="zh-CN" b="0" dirty="0">
                <a:latin typeface="微软雅黑" panose="020B0503020204020204" pitchFamily="34" charset="-122"/>
                <a:ea typeface="微软雅黑" panose="020B0503020204020204" pitchFamily="34" charset="-122"/>
              </a:rPr>
              <a:t> , </a:t>
            </a:r>
            <a:r>
              <a:rPr lang="en-US" altLang="zh-CN" b="0" dirty="0" err="1">
                <a:latin typeface="微软雅黑" panose="020B0503020204020204" pitchFamily="34" charset="-122"/>
                <a:ea typeface="微软雅黑" panose="020B0503020204020204" pitchFamily="34" charset="-122"/>
              </a:rPr>
              <a:t>C</a:t>
            </a:r>
            <a:r>
              <a:rPr lang="en-US" altLang="zh-CN" b="0" baseline="-25000" dirty="0" err="1">
                <a:latin typeface="微软雅黑" panose="020B0503020204020204" pitchFamily="34" charset="-122"/>
                <a:ea typeface="微软雅黑" panose="020B0503020204020204" pitchFamily="34" charset="-122"/>
              </a:rPr>
              <a:t>is</a:t>
            </a:r>
            <a:r>
              <a:rPr lang="en-US" altLang="zh-CN" b="0" baseline="-2500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轨道倾角的余弦正弦调和改正项振幅</a:t>
            </a:r>
          </a:p>
        </p:txBody>
      </p:sp>
      <p:graphicFrame>
        <p:nvGraphicFramePr>
          <p:cNvPr id="15362" name="Object 4"/>
          <p:cNvGraphicFramePr>
            <a:graphicFrameLocks noGrp="1" noChangeAspect="1"/>
          </p:cNvGraphicFramePr>
          <p:nvPr>
            <p:ph idx="1"/>
            <p:extLst>
              <p:ext uri="{D42A27DB-BD31-4B8C-83A1-F6EECF244321}">
                <p14:modId xmlns:p14="http://schemas.microsoft.com/office/powerpoint/2010/main" val="1348753063"/>
              </p:ext>
            </p:extLst>
          </p:nvPr>
        </p:nvGraphicFramePr>
        <p:xfrm>
          <a:off x="1403350" y="1484784"/>
          <a:ext cx="433388" cy="790575"/>
        </p:xfrm>
        <a:graphic>
          <a:graphicData uri="http://schemas.openxmlformats.org/presentationml/2006/ole">
            <mc:AlternateContent xmlns:mc="http://schemas.openxmlformats.org/markup-compatibility/2006">
              <mc:Choice xmlns:v="urn:schemas-microsoft-com:vml" Requires="v">
                <p:oleObj spid="_x0000_s41005" name="Equation" r:id="rId3" imgW="164880" imgH="457200" progId="Equation.3">
                  <p:embed/>
                </p:oleObj>
              </mc:Choice>
              <mc:Fallback>
                <p:oleObj name="Equation" r:id="rId3" imgW="164880" imgH="4572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484784"/>
                        <a:ext cx="4333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AutoShape 5"/>
          <p:cNvSpPr>
            <a:spLocks/>
          </p:cNvSpPr>
          <p:nvPr/>
        </p:nvSpPr>
        <p:spPr bwMode="auto">
          <a:xfrm>
            <a:off x="1179513" y="1700213"/>
            <a:ext cx="152400" cy="2376487"/>
          </a:xfrm>
          <a:prstGeom prst="leftBrace">
            <a:avLst>
              <a:gd name="adj1" fmla="val 161372"/>
              <a:gd name="adj2" fmla="val 50000"/>
            </a:avLst>
          </a:prstGeom>
          <a:noFill/>
          <a:ln w="9525">
            <a:solidFill>
              <a:schemeClr val="tx1"/>
            </a:solidFill>
            <a:round/>
            <a:headEnd/>
            <a:tailEnd/>
          </a:ln>
          <a:effectLst/>
        </p:spPr>
        <p:txBody>
          <a:bodyPr wrap="none" anchor="ctr"/>
          <a:lstStyle/>
          <a:p>
            <a:pPr>
              <a:defRPr/>
            </a:pPr>
            <a:endParaRPr lang="zh-CN" altLang="en-US" b="0">
              <a:effectLst>
                <a:outerShdw blurRad="38100" dist="38100" dir="2700000" algn="tl">
                  <a:srgbClr val="000000">
                    <a:alpha val="43137"/>
                  </a:srgbClr>
                </a:outerShdw>
              </a:effectLst>
              <a:latin typeface="Arial" pitchFamily="34" charset="0"/>
            </a:endParaRPr>
          </a:p>
        </p:txBody>
      </p:sp>
      <p:sp>
        <p:nvSpPr>
          <p:cNvPr id="15366" name="Text Box 6"/>
          <p:cNvSpPr txBox="1">
            <a:spLocks noChangeArrowheads="1"/>
          </p:cNvSpPr>
          <p:nvPr/>
        </p:nvSpPr>
        <p:spPr bwMode="auto">
          <a:xfrm>
            <a:off x="611188" y="1844675"/>
            <a:ext cx="49212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000" b="0"/>
              <a:t>9</a:t>
            </a:r>
            <a:r>
              <a:rPr lang="zh-CN" altLang="en-US" sz="2000" b="0"/>
              <a:t>个摄动力修正项</a:t>
            </a:r>
          </a:p>
        </p:txBody>
      </p:sp>
      <p:sp>
        <p:nvSpPr>
          <p:cNvPr id="15367" name="Text Box 7"/>
          <p:cNvSpPr txBox="1">
            <a:spLocks noChangeArrowheads="1"/>
          </p:cNvSpPr>
          <p:nvPr/>
        </p:nvSpPr>
        <p:spPr bwMode="auto">
          <a:xfrm>
            <a:off x="827088" y="4661048"/>
            <a:ext cx="7869911" cy="120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50000"/>
              </a:lnSpc>
              <a:spcBef>
                <a:spcPct val="20000"/>
              </a:spcBef>
              <a:buSzPct val="75000"/>
              <a:buFont typeface="Wingdings" pitchFamily="2" charset="2"/>
              <a:buNone/>
            </a:pPr>
            <a:r>
              <a:rPr lang="en-US" altLang="zh-CN" sz="2400" b="0" dirty="0">
                <a:latin typeface="微软雅黑" panose="020B0503020204020204" pitchFamily="34" charset="-122"/>
                <a:ea typeface="微软雅黑" panose="020B0503020204020204" pitchFamily="34" charset="-122"/>
              </a:rPr>
              <a:t>AODE——</a:t>
            </a:r>
            <a:r>
              <a:rPr lang="zh-CN" altLang="en-US" sz="2400" b="0" dirty="0">
                <a:latin typeface="微软雅黑" panose="020B0503020204020204" pitchFamily="34" charset="-122"/>
                <a:ea typeface="微软雅黑" panose="020B0503020204020204" pitchFamily="34" charset="-122"/>
              </a:rPr>
              <a:t>星历数据的龄期（外推星历的外推时间间隔</a:t>
            </a:r>
            <a:r>
              <a:rPr lang="zh-CN" altLang="en-US" sz="2400" b="0" dirty="0" smtClean="0">
                <a:latin typeface="微软雅黑" panose="020B0503020204020204" pitchFamily="34" charset="-122"/>
                <a:ea typeface="微软雅黑" panose="020B0503020204020204" pitchFamily="34" charset="-122"/>
              </a:rPr>
              <a:t>）</a:t>
            </a:r>
            <a:endParaRPr lang="en-US" altLang="zh-CN" sz="2400" b="0" dirty="0" smtClean="0">
              <a:latin typeface="微软雅黑" panose="020B0503020204020204" pitchFamily="34" charset="-122"/>
              <a:ea typeface="微软雅黑" panose="020B0503020204020204" pitchFamily="34" charset="-122"/>
            </a:endParaRPr>
          </a:p>
          <a:p>
            <a:pPr eaLnBrk="1" hangingPunct="1">
              <a:lnSpc>
                <a:spcPct val="150000"/>
              </a:lnSpc>
              <a:spcBef>
                <a:spcPct val="20000"/>
              </a:spcBef>
              <a:buSzPct val="75000"/>
              <a:buFont typeface="Wingdings" pitchFamily="2" charset="2"/>
              <a:buNone/>
            </a:pPr>
            <a:r>
              <a:rPr lang="zh-CN" altLang="en-US" sz="2400" b="0" dirty="0" smtClean="0">
                <a:latin typeface="微软雅黑" panose="020B0503020204020204" pitchFamily="34" charset="-122"/>
                <a:ea typeface="微软雅黑" panose="020B0503020204020204" pitchFamily="34" charset="-122"/>
              </a:rPr>
              <a:t>代表当前星历模型的时间置信区间。</a:t>
            </a:r>
            <a:endParaRPr lang="zh-CN" altLang="en-US" sz="24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9854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三、卫星坐标系转换问题</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83378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 题</a:t>
            </a:r>
            <a:endParaRPr lang="zh-CN" altLang="en-US" dirty="0"/>
          </a:p>
        </p:txBody>
      </p:sp>
      <p:sp>
        <p:nvSpPr>
          <p:cNvPr id="3" name="内容占位符 2"/>
          <p:cNvSpPr>
            <a:spLocks noGrp="1"/>
          </p:cNvSpPr>
          <p:nvPr>
            <p:ph idx="1"/>
          </p:nvPr>
        </p:nvSpPr>
        <p:spPr>
          <a:xfrm>
            <a:off x="457200" y="1628800"/>
            <a:ext cx="8229600" cy="4525963"/>
          </a:xfrm>
        </p:spPr>
        <p:txBody>
          <a:bodyPr>
            <a:normAutofit/>
          </a:bodyPr>
          <a:lstStyle/>
          <a:p>
            <a:pPr lvl="1"/>
            <a:r>
              <a:rPr lang="zh-CN" altLang="en-US" sz="2400" dirty="0" smtClean="0"/>
              <a:t>航天领域为便于描述卫星二体运动轨道，通常采用不考虑地球自转因素的天球坐标系，而接收机的解算输出为与地球固联的经纬度坐标体系。因此在接收机解算位置前，必须把导航电文中天球坐标系中的卫星位置转换到地固坐标系中。如何转？需要考虑哪些因素？</a:t>
            </a:r>
            <a:endParaRPr lang="en-US" altLang="zh-CN" sz="2400" dirty="0" smtClean="0"/>
          </a:p>
        </p:txBody>
      </p:sp>
    </p:spTree>
    <p:extLst>
      <p:ext uri="{BB962C8B-B14F-4D97-AF65-F5344CB8AC3E}">
        <p14:creationId xmlns:p14="http://schemas.microsoft.com/office/powerpoint/2010/main" val="3417051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marL="0" indent="0"/>
            <a:r>
              <a:rPr lang="en-US" altLang="zh-CN" sz="3600" dirty="0" smtClean="0"/>
              <a:t>3.1 </a:t>
            </a:r>
            <a:r>
              <a:rPr lang="zh-CN" altLang="en-US" sz="3600" dirty="0" smtClean="0"/>
              <a:t>卫星定位</a:t>
            </a:r>
            <a:r>
              <a:rPr lang="zh-CN" altLang="en-US" sz="3600" dirty="0"/>
              <a:t>导航中的常用坐标系统</a:t>
            </a:r>
            <a:endParaRPr lang="en-US" altLang="zh-CN" sz="36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6256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卫星定位导航常用的坐标系统</a:t>
            </a:r>
            <a:endParaRPr lang="zh-CN" altLang="en-US" dirty="0"/>
          </a:p>
        </p:txBody>
      </p:sp>
      <p:sp>
        <p:nvSpPr>
          <p:cNvPr id="1027" name="Rectangle 3"/>
          <p:cNvSpPr>
            <a:spLocks noGrp="1" noChangeArrowheads="1"/>
          </p:cNvSpPr>
          <p:nvPr>
            <p:ph idx="1"/>
          </p:nvPr>
        </p:nvSpPr>
        <p:spPr bwMode="auto">
          <a:noFill/>
          <a:ln>
            <a:noFill/>
            <a:miter lim="800000"/>
            <a:headEnd/>
            <a:tailEnd/>
          </a:ln>
          <a:extLst>
            <a:ext uri="{909E8E84-426E-40DD-AFC4-6F175D3DCCD1}">
              <a14:hiddenFill xmlns:a14="http://schemas.microsoft.com/office/drawing/2010/main">
                <a:solidFill>
                  <a:srgbClr val="CCFFCC"/>
                </a:solidFill>
              </a14:hiddenFill>
            </a:ext>
          </a:extLst>
        </p:spPr>
        <p:txBody>
          <a:bodyPr vert="horz" wrap="square" lIns="91440" tIns="45720" rIns="91440" bIns="45720" numCol="1" anchor="t" anchorCtr="0" compatLnSpc="1">
            <a:prstTxWarp prst="textNoShape">
              <a:avLst/>
            </a:prstTxWarp>
            <a:normAutofit fontScale="85000" lnSpcReduction="10000"/>
          </a:bodyPr>
          <a:lstStyle/>
          <a:p>
            <a:pPr>
              <a:buFont typeface="Wingdings" pitchFamily="2" charset="2"/>
              <a:buNone/>
            </a:pPr>
            <a:r>
              <a:rPr lang="zh-CN" altLang="en-US" sz="2800" dirty="0" smtClean="0">
                <a:solidFill>
                  <a:schemeClr val="tx1"/>
                </a:solidFill>
              </a:rPr>
              <a:t>在卫星定位导航应用中</a:t>
            </a:r>
            <a:r>
              <a:rPr lang="zh-CN" altLang="en-US" sz="2800" dirty="0">
                <a:solidFill>
                  <a:schemeClr val="tx1"/>
                </a:solidFill>
              </a:rPr>
              <a:t>，通常采用三类坐标系统</a:t>
            </a:r>
            <a:r>
              <a:rPr lang="zh-CN" altLang="en-US" sz="2800" dirty="0" smtClean="0">
                <a:solidFill>
                  <a:schemeClr val="tx1"/>
                </a:solidFill>
              </a:rPr>
              <a:t>：</a:t>
            </a:r>
          </a:p>
          <a:p>
            <a:pPr marL="0" indent="0">
              <a:buFont typeface="Wingdings" pitchFamily="2" charset="2"/>
              <a:buNone/>
            </a:pPr>
            <a:r>
              <a:rPr lang="zh-CN" altLang="en-US" sz="2800" dirty="0" smtClean="0">
                <a:solidFill>
                  <a:srgbClr val="0000CC"/>
                </a:solidFill>
              </a:rPr>
              <a:t>一、空固坐标系统</a:t>
            </a:r>
            <a:endParaRPr lang="en-US" altLang="zh-CN" sz="2800" dirty="0" smtClean="0">
              <a:solidFill>
                <a:srgbClr val="0000CC"/>
              </a:solidFill>
            </a:endParaRPr>
          </a:p>
          <a:p>
            <a:pPr lvl="1"/>
            <a:r>
              <a:rPr lang="zh-CN" altLang="en-US" sz="2400" b="1" dirty="0" smtClean="0">
                <a:solidFill>
                  <a:schemeClr val="tx1"/>
                </a:solidFill>
              </a:rPr>
              <a:t>该</a:t>
            </a:r>
            <a:r>
              <a:rPr lang="zh-CN" altLang="en-US" sz="2400" b="1" dirty="0">
                <a:solidFill>
                  <a:schemeClr val="tx1"/>
                </a:solidFill>
              </a:rPr>
              <a:t>坐标系与地球自转无关，对描述</a:t>
            </a:r>
            <a:r>
              <a:rPr lang="zh-CN" altLang="en-US" sz="2400" b="1" dirty="0" smtClean="0">
                <a:solidFill>
                  <a:schemeClr val="tx1"/>
                </a:solidFill>
              </a:rPr>
              <a:t>卫星运行</a:t>
            </a:r>
            <a:r>
              <a:rPr lang="zh-CN" altLang="en-US" sz="2400" b="1" dirty="0">
                <a:solidFill>
                  <a:schemeClr val="tx1"/>
                </a:solidFill>
              </a:rPr>
              <a:t>位置和状态</a:t>
            </a:r>
            <a:r>
              <a:rPr lang="zh-CN" altLang="en-US" sz="2400" b="1" dirty="0" smtClean="0">
                <a:solidFill>
                  <a:schemeClr val="tx1"/>
                </a:solidFill>
              </a:rPr>
              <a:t>极为方便</a:t>
            </a:r>
            <a:endParaRPr lang="zh-CN" altLang="en-US" sz="2400" b="1" dirty="0">
              <a:solidFill>
                <a:schemeClr val="tx1"/>
              </a:solidFill>
            </a:endParaRPr>
          </a:p>
          <a:p>
            <a:pPr marL="0" indent="0">
              <a:buNone/>
            </a:pPr>
            <a:r>
              <a:rPr lang="zh-CN" altLang="en-US" sz="2800" dirty="0">
                <a:solidFill>
                  <a:srgbClr val="0000CC"/>
                </a:solidFill>
              </a:rPr>
              <a:t>二、</a:t>
            </a:r>
            <a:r>
              <a:rPr lang="zh-CN" altLang="en-US" sz="2800" dirty="0" smtClean="0">
                <a:solidFill>
                  <a:srgbClr val="0000CC"/>
                </a:solidFill>
              </a:rPr>
              <a:t>地固坐标系统</a:t>
            </a:r>
            <a:endParaRPr lang="en-US" altLang="zh-CN" sz="2800" dirty="0">
              <a:solidFill>
                <a:srgbClr val="0000CC"/>
              </a:solidFill>
            </a:endParaRPr>
          </a:p>
          <a:p>
            <a:pPr lvl="1"/>
            <a:r>
              <a:rPr lang="zh-CN" altLang="en-US" sz="2500" dirty="0"/>
              <a:t>该</a:t>
            </a:r>
            <a:r>
              <a:rPr lang="zh-CN" altLang="en-US" sz="2500" dirty="0" smtClean="0"/>
              <a:t>系统与地球固联，对</a:t>
            </a:r>
            <a:r>
              <a:rPr lang="zh-CN" altLang="en-US" sz="2500" dirty="0"/>
              <a:t>表达测站</a:t>
            </a:r>
            <a:r>
              <a:rPr lang="zh-CN" altLang="en-US" sz="2500" dirty="0" smtClean="0"/>
              <a:t>的地球上的位置尤为</a:t>
            </a:r>
            <a:r>
              <a:rPr lang="zh-CN" altLang="en-US" sz="2500" dirty="0"/>
              <a:t>方便</a:t>
            </a:r>
            <a:endParaRPr lang="en-US" altLang="zh-CN" sz="2500" dirty="0"/>
          </a:p>
          <a:p>
            <a:pPr marL="0" indent="0">
              <a:buNone/>
            </a:pPr>
            <a:r>
              <a:rPr lang="zh-CN" altLang="en-US" sz="2800" dirty="0">
                <a:solidFill>
                  <a:srgbClr val="0000CC"/>
                </a:solidFill>
              </a:rPr>
              <a:t>三</a:t>
            </a:r>
            <a:r>
              <a:rPr lang="zh-CN" altLang="en-US" sz="2800" dirty="0" smtClean="0">
                <a:solidFill>
                  <a:srgbClr val="0000CC"/>
                </a:solidFill>
              </a:rPr>
              <a:t>、地图坐标系统</a:t>
            </a:r>
            <a:endParaRPr lang="en-US" altLang="zh-CN" sz="2800" dirty="0">
              <a:solidFill>
                <a:srgbClr val="0000CC"/>
              </a:solidFill>
            </a:endParaRPr>
          </a:p>
          <a:p>
            <a:pPr lvl="1"/>
            <a:r>
              <a:rPr lang="zh-CN" altLang="en-US" sz="2500" dirty="0"/>
              <a:t>该系统与纸质平面地图坐标吻合，符合实际制图中的应用习惯</a:t>
            </a:r>
            <a:endParaRPr lang="en-US" altLang="zh-CN" sz="2500" dirty="0"/>
          </a:p>
          <a:p>
            <a:pPr marL="0" indent="449263">
              <a:buFont typeface="Wingdings" pitchFamily="2" charset="2"/>
              <a:buNone/>
            </a:pPr>
            <a:endParaRPr lang="en-US" altLang="zh-CN" sz="2800" dirty="0">
              <a:solidFill>
                <a:schemeClr val="tx1"/>
              </a:solidFill>
            </a:endParaRPr>
          </a:p>
        </p:txBody>
      </p:sp>
    </p:spTree>
    <p:extLst>
      <p:ext uri="{BB962C8B-B14F-4D97-AF65-F5344CB8AC3E}">
        <p14:creationId xmlns:p14="http://schemas.microsoft.com/office/powerpoint/2010/main" val="608648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坐标系之间的转换</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800" dirty="0" smtClean="0"/>
              <a:t>卫星导航电文播发</a:t>
            </a:r>
            <a:endParaRPr lang="en-US" altLang="zh-CN" sz="2800" dirty="0" smtClean="0"/>
          </a:p>
          <a:p>
            <a:pPr lvl="1"/>
            <a:r>
              <a:rPr lang="zh-CN" altLang="en-US" sz="2400" dirty="0" smtClean="0"/>
              <a:t>采用</a:t>
            </a:r>
            <a:r>
              <a:rPr lang="zh-CN" altLang="en-US" sz="2400" dirty="0"/>
              <a:t>空固</a:t>
            </a:r>
            <a:r>
              <a:rPr lang="zh-CN" altLang="en-US" sz="2400" dirty="0" smtClean="0"/>
              <a:t>坐标系描述，与地球自转无关</a:t>
            </a:r>
            <a:endParaRPr lang="en-US" altLang="zh-CN" sz="2400" dirty="0" smtClean="0"/>
          </a:p>
          <a:p>
            <a:r>
              <a:rPr lang="zh-CN" altLang="en-US" sz="2800" dirty="0" smtClean="0"/>
              <a:t>接收机位置解算</a:t>
            </a:r>
            <a:endParaRPr lang="en-US" altLang="zh-CN" sz="2800" dirty="0" smtClean="0"/>
          </a:p>
          <a:p>
            <a:pPr lvl="1"/>
            <a:r>
              <a:rPr lang="zh-CN" altLang="en-US" sz="2400" dirty="0" smtClean="0"/>
              <a:t>需将卫星的坐标，从</a:t>
            </a:r>
            <a:r>
              <a:rPr lang="zh-CN" altLang="en-US" sz="2400" dirty="0"/>
              <a:t>空固</a:t>
            </a:r>
            <a:r>
              <a:rPr lang="zh-CN" altLang="en-US" sz="2400" dirty="0" smtClean="0"/>
              <a:t>坐标系转换到</a:t>
            </a:r>
            <a:r>
              <a:rPr lang="zh-CN" altLang="en-US" sz="2400" dirty="0"/>
              <a:t>地球</a:t>
            </a:r>
            <a:r>
              <a:rPr lang="zh-CN" altLang="en-US" sz="2400" dirty="0" smtClean="0"/>
              <a:t>坐标系</a:t>
            </a:r>
            <a:endParaRPr lang="en-US" altLang="zh-CN" sz="2400" dirty="0" smtClean="0"/>
          </a:p>
          <a:p>
            <a:pPr lvl="1"/>
            <a:r>
              <a:rPr lang="zh-CN" altLang="en-US" sz="2400" dirty="0" smtClean="0"/>
              <a:t>在地球坐标系中进行多星联合解算，以获取自身位置</a:t>
            </a:r>
            <a:endParaRPr lang="en-US" altLang="zh-CN" sz="2400" dirty="0" smtClean="0"/>
          </a:p>
          <a:p>
            <a:r>
              <a:rPr lang="zh-CN" altLang="en-US" sz="2800" dirty="0" smtClean="0"/>
              <a:t>导航应用</a:t>
            </a:r>
            <a:endParaRPr lang="en-US" altLang="zh-CN" sz="2800" dirty="0" smtClean="0"/>
          </a:p>
          <a:p>
            <a:pPr lvl="1"/>
            <a:r>
              <a:rPr lang="zh-CN" altLang="en-US" sz="2400" dirty="0" smtClean="0"/>
              <a:t>既可以在</a:t>
            </a:r>
            <a:r>
              <a:rPr lang="zh-CN" altLang="en-US" sz="2400" dirty="0"/>
              <a:t>地球</a:t>
            </a:r>
            <a:r>
              <a:rPr lang="zh-CN" altLang="en-US" sz="2400" dirty="0" smtClean="0"/>
              <a:t>坐标系中以经纬度方式导航</a:t>
            </a:r>
            <a:endParaRPr lang="en-US" altLang="zh-CN" sz="2400" dirty="0" smtClean="0"/>
          </a:p>
          <a:p>
            <a:pPr lvl="1"/>
            <a:r>
              <a:rPr lang="zh-CN" altLang="en-US" sz="2400" dirty="0" smtClean="0"/>
              <a:t>也可以在地图坐标系中以投影坐标方式导航</a:t>
            </a:r>
            <a:endParaRPr lang="zh-CN" altLang="en-US" sz="2400" dirty="0"/>
          </a:p>
        </p:txBody>
      </p:sp>
    </p:spTree>
    <p:extLst>
      <p:ext uri="{BB962C8B-B14F-4D97-AF65-F5344CB8AC3E}">
        <p14:creationId xmlns:p14="http://schemas.microsoft.com/office/powerpoint/2010/main" val="16362081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3.2 </a:t>
            </a:r>
            <a:r>
              <a:rPr lang="zh-CN" altLang="en-US" dirty="0" smtClean="0"/>
              <a:t>空固坐标系统</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095586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天球及相关概念</a:t>
            </a:r>
            <a:endParaRPr lang="zh-CN" altLang="en-US" dirty="0"/>
          </a:p>
        </p:txBody>
      </p:sp>
      <p:sp>
        <p:nvSpPr>
          <p:cNvPr id="5123" name="Rectangle 3"/>
          <p:cNvSpPr>
            <a:spLocks noGrp="1" noChangeArrowheads="1"/>
          </p:cNvSpPr>
          <p:nvPr>
            <p:ph idx="1"/>
          </p:nvPr>
        </p:nvSpPr>
        <p:spPr bwMode="auto">
          <a:noFill/>
          <a:ln>
            <a:noFill/>
            <a:miter lim="800000"/>
            <a:headEnd/>
            <a:tailEnd/>
          </a:ln>
          <a:extLst>
            <a:ext uri="{909E8E84-426E-40DD-AFC4-6F175D3DCCD1}">
              <a14:hiddenFill xmlns:a14="http://schemas.microsoft.com/office/drawing/2010/main">
                <a:gradFill rotWithShape="0">
                  <a:gsLst>
                    <a:gs pos="0">
                      <a:schemeClr val="accent1"/>
                    </a:gs>
                    <a:gs pos="100000">
                      <a:srgbClr val="99CCFF"/>
                    </a:gs>
                  </a:gsLst>
                  <a:lin ang="5400000" scaled="1"/>
                </a:gradFill>
              </a14:hiddenFill>
            </a:ext>
          </a:extLst>
        </p:spPr>
        <p:txBody>
          <a:bodyPr vert="horz" wrap="square" lIns="91440" tIns="45720" rIns="91440" bIns="45720" numCol="1" anchor="t" anchorCtr="0" compatLnSpc="1">
            <a:prstTxWarp prst="textNoShape">
              <a:avLst/>
            </a:prstTxWarp>
            <a:normAutofit fontScale="70000" lnSpcReduction="20000"/>
          </a:bodyPr>
          <a:lstStyle/>
          <a:p>
            <a:pPr marL="0" indent="0">
              <a:buFont typeface="Wingdings" pitchFamily="2" charset="2"/>
              <a:buNone/>
            </a:pPr>
            <a:r>
              <a:rPr lang="zh-CN" altLang="en-US" b="1" dirty="0" smtClean="0"/>
              <a:t>    天球</a:t>
            </a:r>
            <a:r>
              <a:rPr lang="zh-CN" altLang="en-US" b="1" dirty="0"/>
              <a:t>：</a:t>
            </a:r>
            <a:r>
              <a:rPr lang="zh-CN" altLang="en-US" b="1" dirty="0">
                <a:solidFill>
                  <a:schemeClr val="tx1"/>
                </a:solidFill>
              </a:rPr>
              <a:t>指</a:t>
            </a:r>
            <a:r>
              <a:rPr lang="zh-CN" altLang="en-US" b="1" dirty="0" smtClean="0">
                <a:solidFill>
                  <a:schemeClr val="tx1"/>
                </a:solidFill>
              </a:rPr>
              <a:t>以地球质心</a:t>
            </a:r>
            <a:r>
              <a:rPr lang="zh-CN" altLang="en-US" b="1" dirty="0">
                <a:solidFill>
                  <a:schemeClr val="tx1"/>
                </a:solidFill>
              </a:rPr>
              <a:t>为中心，半径</a:t>
            </a:r>
            <a:r>
              <a:rPr lang="en-US" altLang="zh-CN" b="1" dirty="0">
                <a:solidFill>
                  <a:schemeClr val="tx1"/>
                </a:solidFill>
              </a:rPr>
              <a:t>r</a:t>
            </a:r>
            <a:r>
              <a:rPr lang="zh-CN" altLang="en-US" b="1" dirty="0">
                <a:solidFill>
                  <a:schemeClr val="tx1"/>
                </a:solidFill>
              </a:rPr>
              <a:t>为任意长度的一个假想球体。为建立球面坐标系统，必须确定球面上的一些参考点、线、面和圈。</a:t>
            </a:r>
          </a:p>
          <a:p>
            <a:pPr marL="0" indent="0">
              <a:buNone/>
            </a:pPr>
            <a:r>
              <a:rPr lang="zh-CN" altLang="en-US" sz="3100" dirty="0"/>
              <a:t>    天轴与天极</a:t>
            </a:r>
            <a:r>
              <a:rPr lang="zh-CN" altLang="en-US" sz="3100" dirty="0" smtClean="0"/>
              <a:t>：</a:t>
            </a:r>
            <a:r>
              <a:rPr lang="zh-CN" altLang="en-US" sz="3100" dirty="0" smtClean="0">
                <a:solidFill>
                  <a:schemeClr val="tx1"/>
                </a:solidFill>
              </a:rPr>
              <a:t>地球自</a:t>
            </a:r>
            <a:r>
              <a:rPr lang="zh-CN" altLang="en-US" sz="3100" dirty="0">
                <a:solidFill>
                  <a:schemeClr val="tx1"/>
                </a:solidFill>
              </a:rPr>
              <a:t>转轴的延伸直线为天轴，天轴与天球的交点</a:t>
            </a:r>
            <a:r>
              <a:rPr lang="en-US" altLang="zh-CN" sz="3100" dirty="0" err="1">
                <a:solidFill>
                  <a:schemeClr val="tx1"/>
                </a:solidFill>
              </a:rPr>
              <a:t>Pn</a:t>
            </a:r>
            <a:r>
              <a:rPr lang="en-US" altLang="zh-CN" sz="3100" dirty="0">
                <a:solidFill>
                  <a:schemeClr val="tx1"/>
                </a:solidFill>
              </a:rPr>
              <a:t>(</a:t>
            </a:r>
            <a:r>
              <a:rPr lang="zh-CN" altLang="en-US" sz="3100" dirty="0">
                <a:solidFill>
                  <a:schemeClr val="tx1"/>
                </a:solidFill>
              </a:rPr>
              <a:t>北天极</a:t>
            </a:r>
            <a:r>
              <a:rPr lang="en-US" altLang="zh-CN" sz="3100" dirty="0">
                <a:solidFill>
                  <a:schemeClr val="tx1"/>
                </a:solidFill>
              </a:rPr>
              <a:t>)Ps(</a:t>
            </a:r>
            <a:r>
              <a:rPr lang="zh-CN" altLang="en-US" sz="3100" dirty="0">
                <a:solidFill>
                  <a:schemeClr val="tx1"/>
                </a:solidFill>
              </a:rPr>
              <a:t>南天极</a:t>
            </a:r>
            <a:r>
              <a:rPr lang="en-US" altLang="zh-CN" sz="3100" dirty="0">
                <a:solidFill>
                  <a:schemeClr val="tx1"/>
                </a:solidFill>
              </a:rPr>
              <a:t>)</a:t>
            </a:r>
            <a:r>
              <a:rPr lang="zh-CN" altLang="en-US" sz="3100" dirty="0">
                <a:solidFill>
                  <a:schemeClr val="tx1"/>
                </a:solidFill>
              </a:rPr>
              <a:t>称为天极。</a:t>
            </a:r>
          </a:p>
          <a:p>
            <a:pPr marL="0" indent="0">
              <a:buNone/>
            </a:pPr>
            <a:r>
              <a:rPr lang="zh-CN" altLang="en-US" sz="3100" dirty="0"/>
              <a:t>    天球赤道面与天球赤道：</a:t>
            </a:r>
            <a:r>
              <a:rPr lang="zh-CN" altLang="en-US" sz="3100" dirty="0" smtClean="0">
                <a:solidFill>
                  <a:schemeClr val="tx1"/>
                </a:solidFill>
              </a:rPr>
              <a:t>通过地球质心</a:t>
            </a:r>
            <a:r>
              <a:rPr lang="zh-CN" altLang="en-US" sz="3100" dirty="0">
                <a:solidFill>
                  <a:schemeClr val="tx1"/>
                </a:solidFill>
              </a:rPr>
              <a:t>与天轴垂直的平面为天球赤道面，该面与天球相交的大圆为天球赤道。</a:t>
            </a:r>
          </a:p>
          <a:p>
            <a:pPr marL="0" indent="0">
              <a:buNone/>
            </a:pPr>
            <a:r>
              <a:rPr lang="zh-CN" altLang="en-US" sz="3100" dirty="0"/>
              <a:t>    天球子午面与天球子午圈：</a:t>
            </a:r>
            <a:r>
              <a:rPr lang="zh-CN" altLang="en-US" sz="3100" dirty="0">
                <a:solidFill>
                  <a:schemeClr val="tx1"/>
                </a:solidFill>
              </a:rPr>
              <a:t>包含天轴并经过地球上任一点的平面为天球子午面，该面与天球相交的大圆为天球子午圈。</a:t>
            </a:r>
          </a:p>
        </p:txBody>
      </p:sp>
    </p:spTree>
    <p:extLst>
      <p:ext uri="{BB962C8B-B14F-4D97-AF65-F5344CB8AC3E}">
        <p14:creationId xmlns:p14="http://schemas.microsoft.com/office/powerpoint/2010/main" val="36541433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noFill/>
          </a:ln>
        </p:spPr>
        <p:txBody>
          <a:bodyPr/>
          <a:lstStyle/>
          <a:p>
            <a:endParaRPr lang="zh-CN" altLang="en-US"/>
          </a:p>
        </p:txBody>
      </p:sp>
      <p:sp>
        <p:nvSpPr>
          <p:cNvPr id="6147" name="Rectangle 3"/>
          <p:cNvSpPr>
            <a:spLocks noGrp="1" noChangeArrowheads="1"/>
          </p:cNvSpPr>
          <p:nvPr>
            <p:ph idx="1"/>
          </p:nvPr>
        </p:nvSpPr>
        <p:spPr bwMode="auto">
          <a:noFill/>
          <a:ln>
            <a:noFill/>
            <a:miter lim="800000"/>
            <a:headEnd/>
            <a:tailEnd/>
          </a:ln>
          <a:extLst>
            <a:ext uri="{909E8E84-426E-40DD-AFC4-6F175D3DCCD1}">
              <a14:hiddenFill xmlns:a14="http://schemas.microsoft.com/office/drawing/2010/main">
                <a:gradFill rotWithShape="0">
                  <a:gsLst>
                    <a:gs pos="0">
                      <a:srgbClr val="66FF99"/>
                    </a:gs>
                    <a:gs pos="100000">
                      <a:schemeClr val="bg2"/>
                    </a:gs>
                  </a:gsLst>
                  <a:lin ang="5400000" scaled="1"/>
                </a:gradFill>
              </a14:hiddenFill>
            </a:ext>
          </a:extLst>
        </p:spPr>
        <p:txBody>
          <a:bodyPr vert="horz" wrap="square" lIns="91440" tIns="45720" rIns="91440" bIns="45720" numCol="1" anchor="t" anchorCtr="0" compatLnSpc="1">
            <a:prstTxWarp prst="textNoShape">
              <a:avLst/>
            </a:prstTxWarp>
            <a:normAutofit fontScale="70000" lnSpcReduction="20000"/>
          </a:bodyPr>
          <a:lstStyle/>
          <a:p>
            <a:pPr>
              <a:buFont typeface="Wingdings" pitchFamily="2" charset="2"/>
              <a:buNone/>
            </a:pPr>
            <a:r>
              <a:rPr lang="zh-CN" altLang="en-US" b="1" dirty="0" smtClean="0">
                <a:solidFill>
                  <a:srgbClr val="0000CC"/>
                </a:solidFill>
              </a:rPr>
              <a:t>黄道：</a:t>
            </a:r>
            <a:r>
              <a:rPr lang="zh-CN" altLang="en-US" b="1" dirty="0" smtClean="0">
                <a:solidFill>
                  <a:schemeClr val="tx1"/>
                </a:solidFill>
              </a:rPr>
              <a:t>地球公转</a:t>
            </a:r>
            <a:r>
              <a:rPr lang="zh-CN" altLang="en-US" b="1" dirty="0">
                <a:solidFill>
                  <a:schemeClr val="tx1"/>
                </a:solidFill>
              </a:rPr>
              <a:t>的轨道面与天球相交的大圆，即当地球绕太阳公转时，地球上的观测者所见到的太阳在天球上的运动轨迹。黄道面与赤道面的夹角称为黄赤交角，约</a:t>
            </a:r>
            <a:r>
              <a:rPr lang="en-US" altLang="zh-CN" b="1" dirty="0">
                <a:solidFill>
                  <a:schemeClr val="tx1"/>
                </a:solidFill>
              </a:rPr>
              <a:t>23.5</a:t>
            </a:r>
            <a:r>
              <a:rPr lang="en-US" altLang="zh-CN" b="1" baseline="30000" dirty="0">
                <a:solidFill>
                  <a:schemeClr val="tx1"/>
                </a:solidFill>
              </a:rPr>
              <a:t>0</a:t>
            </a:r>
            <a:r>
              <a:rPr lang="zh-CN" altLang="en-US" b="1" dirty="0">
                <a:solidFill>
                  <a:schemeClr val="tx1"/>
                </a:solidFill>
              </a:rPr>
              <a:t>。</a:t>
            </a:r>
          </a:p>
          <a:p>
            <a:pPr>
              <a:buFont typeface="Wingdings" pitchFamily="2" charset="2"/>
              <a:buNone/>
            </a:pPr>
            <a:r>
              <a:rPr lang="zh-CN" altLang="en-US" b="1" dirty="0" smtClean="0">
                <a:solidFill>
                  <a:srgbClr val="0000CC"/>
                </a:solidFill>
              </a:rPr>
              <a:t>黄极：</a:t>
            </a:r>
            <a:r>
              <a:rPr lang="zh-CN" altLang="en-US" b="1" dirty="0" smtClean="0">
                <a:solidFill>
                  <a:schemeClr val="tx1"/>
                </a:solidFill>
              </a:rPr>
              <a:t>通过</a:t>
            </a:r>
            <a:r>
              <a:rPr lang="zh-CN" altLang="en-US" b="1" dirty="0">
                <a:solidFill>
                  <a:schemeClr val="tx1"/>
                </a:solidFill>
              </a:rPr>
              <a:t>天球中心，垂直于黄道面的直线与天球的交点。靠近北天极的</a:t>
            </a:r>
            <a:r>
              <a:rPr lang="zh-CN" altLang="en-US" b="1" dirty="0" smtClean="0">
                <a:solidFill>
                  <a:schemeClr val="tx1"/>
                </a:solidFill>
              </a:rPr>
              <a:t>交点称</a:t>
            </a:r>
            <a:r>
              <a:rPr lang="zh-CN" altLang="en-US" b="1" dirty="0">
                <a:solidFill>
                  <a:schemeClr val="tx1"/>
                </a:solidFill>
              </a:rPr>
              <a:t>北黄极，靠近南天极的</a:t>
            </a:r>
            <a:r>
              <a:rPr lang="zh-CN" altLang="en-US" b="1" dirty="0" smtClean="0">
                <a:solidFill>
                  <a:schemeClr val="tx1"/>
                </a:solidFill>
              </a:rPr>
              <a:t>交点称</a:t>
            </a:r>
            <a:r>
              <a:rPr lang="zh-CN" altLang="en-US" b="1" dirty="0">
                <a:solidFill>
                  <a:schemeClr val="tx1"/>
                </a:solidFill>
              </a:rPr>
              <a:t>南黄极。</a:t>
            </a:r>
          </a:p>
          <a:p>
            <a:pPr>
              <a:buFont typeface="Wingdings" pitchFamily="2" charset="2"/>
              <a:buNone/>
            </a:pPr>
            <a:r>
              <a:rPr lang="zh-CN" altLang="en-US" b="1" dirty="0">
                <a:solidFill>
                  <a:srgbClr val="0000CC"/>
                </a:solidFill>
              </a:rPr>
              <a:t>春分点：</a:t>
            </a:r>
            <a:r>
              <a:rPr lang="zh-CN" altLang="en-US" b="1" dirty="0">
                <a:solidFill>
                  <a:schemeClr val="tx1"/>
                </a:solidFill>
              </a:rPr>
              <a:t>当太阳在黄道上从天球南半球向北半球运行时，黄道与天球赤道的</a:t>
            </a:r>
            <a:r>
              <a:rPr lang="zh-CN" altLang="en-US" b="1" dirty="0" smtClean="0">
                <a:solidFill>
                  <a:schemeClr val="tx1"/>
                </a:solidFill>
              </a:rPr>
              <a:t>交点</a:t>
            </a:r>
            <a:r>
              <a:rPr lang="zh-CN" altLang="en-US" b="1" dirty="0" smtClean="0">
                <a:solidFill>
                  <a:schemeClr val="tx1"/>
                </a:solidFill>
                <a:sym typeface="Symbol" pitchFamily="18" charset="2"/>
              </a:rPr>
              <a:t>。</a:t>
            </a:r>
            <a:endParaRPr lang="zh-CN" altLang="en-US" b="1" dirty="0">
              <a:solidFill>
                <a:schemeClr val="tx1"/>
              </a:solidFill>
              <a:sym typeface="Symbol" pitchFamily="18" charset="2"/>
            </a:endParaRPr>
          </a:p>
        </p:txBody>
      </p:sp>
    </p:spTree>
    <p:extLst>
      <p:ext uri="{BB962C8B-B14F-4D97-AF65-F5344CB8AC3E}">
        <p14:creationId xmlns:p14="http://schemas.microsoft.com/office/powerpoint/2010/main" val="28164563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AUT0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169658"/>
            <a:ext cx="4392488" cy="354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16024" y="6063679"/>
            <a:ext cx="8604448" cy="461665"/>
          </a:xfrm>
          <a:prstGeom prst="rect">
            <a:avLst/>
          </a:prstGeom>
        </p:spPr>
        <p:txBody>
          <a:bodyPr wrap="square">
            <a:spAutoFit/>
          </a:bodyPr>
          <a:lstStyle/>
          <a:p>
            <a:pPr algn="ctr"/>
            <a:r>
              <a:rPr lang="zh-CN" altLang="en-US" sz="2400" b="1" dirty="0" smtClean="0">
                <a:solidFill>
                  <a:srgbClr val="0000CC"/>
                </a:solidFill>
                <a:latin typeface="微软雅黑" panose="020B0503020204020204" pitchFamily="34" charset="-122"/>
                <a:ea typeface="微软雅黑" panose="020B0503020204020204" pitchFamily="34" charset="-122"/>
                <a:sym typeface="Symbol" pitchFamily="18" charset="2"/>
              </a:rPr>
              <a:t>春分点</a:t>
            </a:r>
            <a:r>
              <a:rPr lang="zh-CN" altLang="en-US" sz="2400" b="1" dirty="0">
                <a:latin typeface="微软雅黑" panose="020B0503020204020204" pitchFamily="34" charset="-122"/>
                <a:ea typeface="微软雅黑" panose="020B0503020204020204" pitchFamily="34" charset="-122"/>
                <a:sym typeface="Symbol" pitchFamily="18" charset="2"/>
              </a:rPr>
              <a:t>和</a:t>
            </a:r>
            <a:r>
              <a:rPr lang="zh-CN" altLang="en-US" sz="2400" b="1" dirty="0">
                <a:solidFill>
                  <a:srgbClr val="0000CC"/>
                </a:solidFill>
                <a:latin typeface="微软雅黑" panose="020B0503020204020204" pitchFamily="34" charset="-122"/>
                <a:ea typeface="微软雅黑" panose="020B0503020204020204" pitchFamily="34" charset="-122"/>
                <a:sym typeface="Symbol" pitchFamily="18" charset="2"/>
              </a:rPr>
              <a:t>天球赤道面</a:t>
            </a:r>
            <a:r>
              <a:rPr lang="zh-CN" altLang="en-US" sz="2400" b="1" dirty="0">
                <a:latin typeface="微软雅黑" panose="020B0503020204020204" pitchFamily="34" charset="-122"/>
                <a:ea typeface="微软雅黑" panose="020B0503020204020204" pitchFamily="34" charset="-122"/>
                <a:sym typeface="Symbol" pitchFamily="18" charset="2"/>
              </a:rPr>
              <a:t>是建立参考系的重要基准点和基准面。</a:t>
            </a:r>
            <a:endParaRPr lang="zh-CN" altLang="en-US" sz="2400" dirty="0">
              <a:latin typeface="微软雅黑" panose="020B0503020204020204" pitchFamily="34" charset="-122"/>
              <a:ea typeface="微软雅黑" panose="020B0503020204020204" pitchFamily="34" charset="-122"/>
            </a:endParaRPr>
          </a:p>
        </p:txBody>
      </p:sp>
      <p:pic>
        <p:nvPicPr>
          <p:cNvPr id="100354" name="Picture 2" descr="c:\users\gy\appdata\roaming\360se6\User Data\temp\fd039245d688d43f7c2170a37d1ed21b0ff43bd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4" y="260648"/>
            <a:ext cx="4550656"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292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4000" dirty="0"/>
              <a:t>一、</a:t>
            </a:r>
            <a:r>
              <a:rPr lang="en-US" altLang="zh-CN" sz="4000" dirty="0"/>
              <a:t>GPS</a:t>
            </a:r>
            <a:r>
              <a:rPr lang="zh-CN" altLang="en-US" sz="4000" dirty="0" smtClean="0"/>
              <a:t>卫星轨道及其影响因素</a:t>
            </a:r>
            <a:endParaRPr lang="zh-CN" altLang="en-US" sz="40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616324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天球坐标系的定义</a:t>
            </a:r>
            <a:endParaRPr lang="zh-CN" altLang="en-US" dirty="0"/>
          </a:p>
        </p:txBody>
      </p:sp>
      <p:sp>
        <p:nvSpPr>
          <p:cNvPr id="8195" name="Rectangle 3"/>
          <p:cNvSpPr>
            <a:spLocks noGrp="1" noChangeArrowheads="1"/>
          </p:cNvSpPr>
          <p:nvPr>
            <p:ph idx="1"/>
          </p:nvPr>
        </p:nvSpPr>
        <p:spPr bwMode="auto">
          <a:noFill/>
          <a:ln>
            <a:noFill/>
            <a:miter lim="800000"/>
            <a:headEnd/>
            <a:tailEnd/>
          </a:ln>
          <a:extLst>
            <a:ext uri="{909E8E84-426E-40DD-AFC4-6F175D3DCCD1}">
              <a14:hiddenFill xmlns:a14="http://schemas.microsoft.com/office/drawing/2010/main">
                <a:solidFill>
                  <a:srgbClr val="003366"/>
                </a:solidFill>
              </a14:hiddenFill>
            </a:ext>
          </a:extLst>
        </p:spPr>
        <p:txBody>
          <a:bodyPr vert="horz" wrap="square" lIns="91440" tIns="45720" rIns="91440" bIns="45720" numCol="1" anchor="t" anchorCtr="0" compatLnSpc="1">
            <a:prstTxWarp prst="textNoShape">
              <a:avLst/>
            </a:prstTxWarp>
            <a:normAutofit fontScale="70000" lnSpcReduction="20000"/>
          </a:bodyPr>
          <a:lstStyle/>
          <a:p>
            <a:pPr marL="0" indent="360363">
              <a:lnSpc>
                <a:spcPct val="170000"/>
              </a:lnSpc>
              <a:buFont typeface="Wingdings" pitchFamily="2" charset="2"/>
              <a:buNone/>
            </a:pPr>
            <a:r>
              <a:rPr lang="zh-CN" altLang="en-US" b="1" dirty="0" smtClean="0">
                <a:solidFill>
                  <a:schemeClr val="tx1"/>
                </a:solidFill>
              </a:rPr>
              <a:t>在</a:t>
            </a:r>
            <a:r>
              <a:rPr lang="zh-CN" altLang="en-US" b="1" dirty="0">
                <a:solidFill>
                  <a:schemeClr val="tx1"/>
                </a:solidFill>
              </a:rPr>
              <a:t>天球坐标系中，任一天体的位置可用天球空间直角坐标系和天球球面坐标系来描述。</a:t>
            </a:r>
          </a:p>
          <a:p>
            <a:pPr marL="0" indent="0">
              <a:lnSpc>
                <a:spcPct val="170000"/>
              </a:lnSpc>
              <a:buFont typeface="Wingdings" pitchFamily="2" charset="2"/>
              <a:buNone/>
            </a:pPr>
            <a:r>
              <a:rPr lang="zh-CN" altLang="en-US" b="1" dirty="0">
                <a:solidFill>
                  <a:srgbClr val="0000CC"/>
                </a:solidFill>
              </a:rPr>
              <a:t>天球空间直角坐标系的定义：</a:t>
            </a:r>
            <a:r>
              <a:rPr lang="zh-CN" altLang="en-US" b="1" dirty="0">
                <a:solidFill>
                  <a:schemeClr val="tx1"/>
                </a:solidFill>
              </a:rPr>
              <a:t>原点位于地球的质心，</a:t>
            </a:r>
            <a:r>
              <a:rPr lang="en-US" altLang="zh-CN" b="1" dirty="0">
                <a:solidFill>
                  <a:schemeClr val="tx1"/>
                </a:solidFill>
              </a:rPr>
              <a:t>z</a:t>
            </a:r>
            <a:r>
              <a:rPr lang="zh-CN" altLang="en-US" b="1" dirty="0">
                <a:solidFill>
                  <a:schemeClr val="tx1"/>
                </a:solidFill>
              </a:rPr>
              <a:t>轴指向天球的北极</a:t>
            </a:r>
            <a:r>
              <a:rPr lang="en-US" altLang="zh-CN" b="1" dirty="0" err="1">
                <a:solidFill>
                  <a:schemeClr val="tx1"/>
                </a:solidFill>
              </a:rPr>
              <a:t>P</a:t>
            </a:r>
            <a:r>
              <a:rPr lang="en-US" altLang="zh-CN" b="1" baseline="-25000" dirty="0" err="1">
                <a:solidFill>
                  <a:schemeClr val="tx1"/>
                </a:solidFill>
              </a:rPr>
              <a:t>n</a:t>
            </a:r>
            <a:r>
              <a:rPr lang="zh-CN" altLang="en-US" b="1" dirty="0">
                <a:solidFill>
                  <a:schemeClr val="tx1"/>
                </a:solidFill>
              </a:rPr>
              <a:t>，</a:t>
            </a:r>
            <a:r>
              <a:rPr lang="en-US" altLang="zh-CN" b="1" dirty="0">
                <a:solidFill>
                  <a:schemeClr val="tx1"/>
                </a:solidFill>
              </a:rPr>
              <a:t>x</a:t>
            </a:r>
            <a:r>
              <a:rPr lang="zh-CN" altLang="en-US" b="1" dirty="0">
                <a:solidFill>
                  <a:schemeClr val="tx1"/>
                </a:solidFill>
              </a:rPr>
              <a:t>轴指向春分点</a:t>
            </a:r>
            <a:r>
              <a:rPr lang="zh-CN" altLang="en-US" b="1" dirty="0">
                <a:solidFill>
                  <a:schemeClr val="tx1"/>
                </a:solidFill>
                <a:sym typeface="Symbol" pitchFamily="18" charset="2"/>
              </a:rPr>
              <a:t>，</a:t>
            </a:r>
            <a:r>
              <a:rPr lang="en-US" altLang="zh-CN" b="1" dirty="0">
                <a:solidFill>
                  <a:schemeClr val="tx1"/>
                </a:solidFill>
                <a:sym typeface="Symbol" pitchFamily="18" charset="2"/>
              </a:rPr>
              <a:t>y</a:t>
            </a:r>
            <a:r>
              <a:rPr lang="zh-CN" altLang="en-US" b="1" dirty="0">
                <a:solidFill>
                  <a:schemeClr val="tx1"/>
                </a:solidFill>
                <a:sym typeface="Symbol" pitchFamily="18" charset="2"/>
              </a:rPr>
              <a:t>轴与</a:t>
            </a:r>
            <a:r>
              <a:rPr lang="en-US" altLang="zh-CN" b="1" dirty="0">
                <a:solidFill>
                  <a:schemeClr val="tx1"/>
                </a:solidFill>
                <a:sym typeface="Symbol" pitchFamily="18" charset="2"/>
              </a:rPr>
              <a:t>x</a:t>
            </a:r>
            <a:r>
              <a:rPr lang="zh-CN" altLang="en-US" b="1" dirty="0">
                <a:solidFill>
                  <a:schemeClr val="tx1"/>
                </a:solidFill>
                <a:sym typeface="Symbol" pitchFamily="18" charset="2"/>
              </a:rPr>
              <a:t>、</a:t>
            </a:r>
            <a:r>
              <a:rPr lang="en-US" altLang="zh-CN" b="1" dirty="0">
                <a:solidFill>
                  <a:schemeClr val="tx1"/>
                </a:solidFill>
                <a:sym typeface="Symbol" pitchFamily="18" charset="2"/>
              </a:rPr>
              <a:t>z</a:t>
            </a:r>
            <a:r>
              <a:rPr lang="zh-CN" altLang="en-US" b="1" dirty="0">
                <a:solidFill>
                  <a:schemeClr val="tx1"/>
                </a:solidFill>
                <a:sym typeface="Symbol" pitchFamily="18" charset="2"/>
              </a:rPr>
              <a:t>轴构成右手坐标系。</a:t>
            </a:r>
          </a:p>
          <a:p>
            <a:pPr marL="0" indent="0">
              <a:lnSpc>
                <a:spcPct val="170000"/>
              </a:lnSpc>
              <a:buFont typeface="Wingdings" pitchFamily="2" charset="2"/>
              <a:buNone/>
            </a:pPr>
            <a:r>
              <a:rPr lang="zh-CN" altLang="en-US" b="1" dirty="0">
                <a:solidFill>
                  <a:srgbClr val="0000CC"/>
                </a:solidFill>
                <a:sym typeface="Symbol" pitchFamily="18" charset="2"/>
              </a:rPr>
              <a:t>天球球面坐标系的定义：</a:t>
            </a:r>
            <a:r>
              <a:rPr lang="zh-CN" altLang="en-US" b="1" dirty="0">
                <a:solidFill>
                  <a:schemeClr val="tx1"/>
                </a:solidFill>
                <a:sym typeface="Symbol" pitchFamily="18" charset="2"/>
              </a:rPr>
              <a:t>原点位于地球的质心，赤经为含天轴和春分点的天球子午面与经过天体</a:t>
            </a:r>
            <a:r>
              <a:rPr lang="en-US" altLang="zh-CN" b="1" dirty="0">
                <a:solidFill>
                  <a:schemeClr val="tx1"/>
                </a:solidFill>
                <a:sym typeface="Symbol" pitchFamily="18" charset="2"/>
              </a:rPr>
              <a:t>s</a:t>
            </a:r>
            <a:r>
              <a:rPr lang="zh-CN" altLang="en-US" b="1" dirty="0">
                <a:solidFill>
                  <a:schemeClr val="tx1"/>
                </a:solidFill>
                <a:sym typeface="Symbol" pitchFamily="18" charset="2"/>
              </a:rPr>
              <a:t>的天球子午面之间的交角，赤纬为原点至天体的连线与天球赤道面的夹角，向径</a:t>
            </a:r>
            <a:r>
              <a:rPr lang="en-US" altLang="zh-CN" b="1" dirty="0">
                <a:solidFill>
                  <a:schemeClr val="tx1"/>
                </a:solidFill>
                <a:sym typeface="Symbol" pitchFamily="18" charset="2"/>
              </a:rPr>
              <a:t>r</a:t>
            </a:r>
            <a:r>
              <a:rPr lang="zh-CN" altLang="en-US" b="1" dirty="0">
                <a:solidFill>
                  <a:schemeClr val="tx1"/>
                </a:solidFill>
                <a:sym typeface="Symbol" pitchFamily="18" charset="2"/>
              </a:rPr>
              <a:t>为原点至天体的距离</a:t>
            </a:r>
            <a:r>
              <a:rPr lang="zh-CN" altLang="en-US" dirty="0">
                <a:solidFill>
                  <a:schemeClr val="tx1"/>
                </a:solidFill>
                <a:sym typeface="Symbol" pitchFamily="18" charset="2"/>
              </a:rPr>
              <a:t>。</a:t>
            </a:r>
            <a:endParaRPr lang="zh-CN" altLang="en-US" dirty="0">
              <a:solidFill>
                <a:schemeClr val="tx1"/>
              </a:solidFill>
            </a:endParaRPr>
          </a:p>
        </p:txBody>
      </p:sp>
    </p:spTree>
    <p:extLst>
      <p:ext uri="{BB962C8B-B14F-4D97-AF65-F5344CB8AC3E}">
        <p14:creationId xmlns:p14="http://schemas.microsoft.com/office/powerpoint/2010/main" val="32053227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t>天球空间直角坐标系与天球球面坐标</a:t>
            </a:r>
            <a:r>
              <a:rPr lang="zh-CN" altLang="en-US" sz="3600" dirty="0" smtClean="0"/>
              <a:t>系</a:t>
            </a:r>
            <a:endParaRPr lang="zh-CN" altLang="en-US" sz="3600" dirty="0"/>
          </a:p>
        </p:txBody>
      </p:sp>
      <p:pic>
        <p:nvPicPr>
          <p:cNvPr id="9220" name="Picture 4" descr="~AUT0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0768"/>
            <a:ext cx="409986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bwMode="auto">
          <a:xfrm>
            <a:off x="455240" y="5225752"/>
            <a:ext cx="8077200" cy="1371600"/>
          </a:xfrm>
          <a:prstGeom prst="rect">
            <a:avLst/>
          </a:prstGeom>
          <a:noFill/>
          <a:ln>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lnSpc>
                <a:spcPct val="150000"/>
              </a:lnSpc>
              <a:spcBef>
                <a:spcPct val="20000"/>
              </a:spcBef>
              <a:buFont typeface="Arial" panose="020B0604020202020204" pitchFamily="34" charset="0"/>
              <a:buChar char="•"/>
              <a:defRPr sz="3200" b="1" kern="1200">
                <a:solidFill>
                  <a:srgbClr val="00009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itchFamily="2" charset="2"/>
              <a:buNone/>
            </a:pPr>
            <a:r>
              <a:rPr lang="zh-CN" altLang="en-US" sz="2400" smtClean="0">
                <a:solidFill>
                  <a:srgbClr val="0000CC"/>
                </a:solidFill>
              </a:rPr>
              <a:t>天球空间直角坐标系与天球球面坐标系在表达同一天体的位置时是等价的，二者可相互转换。</a:t>
            </a:r>
            <a:endParaRPr lang="zh-CN" altLang="en-US" sz="2400" dirty="0">
              <a:solidFill>
                <a:srgbClr val="0000CC"/>
              </a:solidFill>
            </a:endParaRPr>
          </a:p>
        </p:txBody>
      </p:sp>
      <p:graphicFrame>
        <p:nvGraphicFramePr>
          <p:cNvPr id="3" name="对象 2"/>
          <p:cNvGraphicFramePr>
            <a:graphicFrameLocks noChangeAspect="1"/>
          </p:cNvGraphicFramePr>
          <p:nvPr>
            <p:extLst/>
          </p:nvPr>
        </p:nvGraphicFramePr>
        <p:xfrm>
          <a:off x="5026992" y="2572246"/>
          <a:ext cx="3073400" cy="1720850"/>
        </p:xfrm>
        <a:graphic>
          <a:graphicData uri="http://schemas.openxmlformats.org/presentationml/2006/ole">
            <mc:AlternateContent xmlns:mc="http://schemas.openxmlformats.org/markup-compatibility/2006">
              <mc:Choice xmlns:v="urn:schemas-microsoft-com:vml" Requires="v">
                <p:oleObj spid="_x0000_s51210" name="Equation" r:id="rId4" imgW="1269449" imgH="710891" progId="Equation.3">
                  <p:embed/>
                </p:oleObj>
              </mc:Choice>
              <mc:Fallback>
                <p:oleObj name="Equation" r:id="rId4" imgW="1269449" imgH="7108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6992" y="2572246"/>
                        <a:ext cx="3073400" cy="1720850"/>
                      </a:xfrm>
                      <a:prstGeom prst="rect">
                        <a:avLst/>
                      </a:prstGeom>
                      <a:solidFill>
                        <a:srgbClr val="CC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51424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岁差</a:t>
            </a:r>
            <a:r>
              <a:rPr lang="zh-CN" altLang="en-US" dirty="0"/>
              <a:t>与</a:t>
            </a:r>
            <a:r>
              <a:rPr lang="zh-CN" altLang="en-US" dirty="0" smtClean="0"/>
              <a:t>章动的影响</a:t>
            </a:r>
            <a:endParaRPr lang="zh-CN" altLang="en-US" dirty="0"/>
          </a:p>
        </p:txBody>
      </p:sp>
      <p:sp>
        <p:nvSpPr>
          <p:cNvPr id="11267" name="Rectangle 3"/>
          <p:cNvSpPr>
            <a:spLocks noGrp="1" noChangeArrowheads="1"/>
          </p:cNvSpPr>
          <p:nvPr>
            <p:ph idx="1"/>
          </p:nvPr>
        </p:nvSpPr>
        <p:spPr bwMode="auto">
          <a:noFill/>
          <a:ln>
            <a:noFill/>
            <a:miter lim="800000"/>
            <a:headEnd/>
            <a:tailEnd/>
          </a:ln>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Lst>
        </p:spPr>
        <p:txBody>
          <a:bodyPr vert="horz" wrap="square" lIns="91440" tIns="45720" rIns="91440" bIns="45720" numCol="1" anchor="t" anchorCtr="0" compatLnSpc="1">
            <a:prstTxWarp prst="textNoShape">
              <a:avLst/>
            </a:prstTxWarp>
            <a:normAutofit fontScale="85000" lnSpcReduction="10000"/>
          </a:bodyPr>
          <a:lstStyle/>
          <a:p>
            <a:r>
              <a:rPr lang="zh-CN" altLang="en-US" sz="2800" dirty="0" smtClean="0">
                <a:solidFill>
                  <a:schemeClr val="tx1"/>
                </a:solidFill>
              </a:rPr>
              <a:t>天球坐标系假定</a:t>
            </a:r>
            <a:r>
              <a:rPr lang="zh-CN" altLang="en-US" sz="2800" dirty="0">
                <a:solidFill>
                  <a:schemeClr val="tx1"/>
                </a:solidFill>
              </a:rPr>
              <a:t>地球的自转轴在空间的方向上是固定的，春分点在天球上的位置保持不变</a:t>
            </a:r>
            <a:r>
              <a:rPr lang="zh-CN" altLang="en-US" sz="2800" dirty="0" smtClean="0">
                <a:solidFill>
                  <a:schemeClr val="tx1"/>
                </a:solidFill>
              </a:rPr>
              <a:t>。</a:t>
            </a:r>
            <a:endParaRPr lang="en-US" altLang="zh-CN" sz="2800" dirty="0" smtClean="0">
              <a:solidFill>
                <a:schemeClr val="tx1"/>
              </a:solidFill>
            </a:endParaRPr>
          </a:p>
          <a:p>
            <a:r>
              <a:rPr lang="zh-CN" altLang="en-US" sz="2800" dirty="0" smtClean="0">
                <a:solidFill>
                  <a:srgbClr val="0000CC"/>
                </a:solidFill>
              </a:rPr>
              <a:t>岁差：</a:t>
            </a:r>
            <a:r>
              <a:rPr lang="zh-CN" altLang="en-US" sz="2800" dirty="0" smtClean="0">
                <a:solidFill>
                  <a:schemeClr val="tx1"/>
                </a:solidFill>
              </a:rPr>
              <a:t>实际上</a:t>
            </a:r>
            <a:r>
              <a:rPr lang="zh-CN" altLang="en-US" sz="2800" dirty="0">
                <a:solidFill>
                  <a:schemeClr val="tx1"/>
                </a:solidFill>
              </a:rPr>
              <a:t>地球接近于一个赤道隆起的椭球体，在日月和其它天体引力对地球隆起部分的作用下，地球在绕太阳运行时，自转轴方向不再保持</a:t>
            </a:r>
            <a:r>
              <a:rPr lang="zh-CN" altLang="en-US" sz="2800" dirty="0" smtClean="0">
                <a:solidFill>
                  <a:schemeClr val="tx1"/>
                </a:solidFill>
              </a:rPr>
              <a:t>不变，此现象被称为</a:t>
            </a:r>
            <a:r>
              <a:rPr lang="zh-CN" altLang="en-US" sz="2800" dirty="0" smtClean="0"/>
              <a:t>岁差。</a:t>
            </a:r>
            <a:endParaRPr lang="en-US" altLang="zh-CN" sz="2800" dirty="0" smtClean="0"/>
          </a:p>
          <a:p>
            <a:r>
              <a:rPr lang="zh-CN" altLang="en-US" sz="2800" dirty="0" smtClean="0">
                <a:solidFill>
                  <a:srgbClr val="0000CC"/>
                </a:solidFill>
              </a:rPr>
              <a:t>章动：</a:t>
            </a:r>
            <a:r>
              <a:rPr lang="zh-CN" altLang="en-US" sz="2800" dirty="0" smtClean="0">
                <a:solidFill>
                  <a:schemeClr val="tx1"/>
                </a:solidFill>
              </a:rPr>
              <a:t>在</a:t>
            </a:r>
            <a:r>
              <a:rPr lang="zh-CN" altLang="en-US" sz="2800" dirty="0">
                <a:solidFill>
                  <a:schemeClr val="tx1"/>
                </a:solidFill>
              </a:rPr>
              <a:t>日月引力等因素的影响下，</a:t>
            </a:r>
            <a:r>
              <a:rPr lang="zh-CN" altLang="en-US" sz="2800" dirty="0"/>
              <a:t>真</a:t>
            </a:r>
            <a:r>
              <a:rPr lang="zh-CN" altLang="en-US" sz="2800" dirty="0">
                <a:solidFill>
                  <a:schemeClr val="tx1"/>
                </a:solidFill>
              </a:rPr>
              <a:t>北天极将绕平北天极产生旋转，轨迹大致为椭圆。这种现象称为</a:t>
            </a:r>
            <a:r>
              <a:rPr lang="zh-CN" altLang="en-US" sz="2800" dirty="0">
                <a:solidFill>
                  <a:srgbClr val="0000CC"/>
                </a:solidFill>
              </a:rPr>
              <a:t>章动</a:t>
            </a:r>
            <a:r>
              <a:rPr lang="zh-CN" altLang="en-US" sz="2800" dirty="0">
                <a:solidFill>
                  <a:schemeClr val="tx1"/>
                </a:solidFill>
              </a:rPr>
              <a:t>。</a:t>
            </a:r>
            <a:endParaRPr lang="en-US" altLang="zh-CN" sz="2800" dirty="0">
              <a:solidFill>
                <a:schemeClr val="tx1"/>
              </a:solidFill>
            </a:endParaRPr>
          </a:p>
          <a:p>
            <a:endParaRPr lang="en-US" altLang="zh-CN" sz="2800" dirty="0" smtClean="0"/>
          </a:p>
          <a:p>
            <a:endParaRPr lang="en-US" altLang="zh-CN" sz="2800" dirty="0" smtClean="0">
              <a:solidFill>
                <a:schemeClr val="tx1"/>
              </a:solidFill>
            </a:endParaRPr>
          </a:p>
        </p:txBody>
      </p:sp>
      <p:sp>
        <p:nvSpPr>
          <p:cNvPr id="11268" name="Text Box 4"/>
          <p:cNvSpPr txBox="1">
            <a:spLocks noChangeArrowheads="1"/>
          </p:cNvSpPr>
          <p:nvPr/>
        </p:nvSpPr>
        <p:spPr bwMode="auto">
          <a:xfrm>
            <a:off x="2286000" y="4648200"/>
            <a:ext cx="2819400" cy="457200"/>
          </a:xfrm>
          <a:prstGeom prst="rect">
            <a:avLst/>
          </a:prstGeom>
          <a:noFill/>
          <a:ln>
            <a:noFill/>
          </a:ln>
          <a:effectLst/>
          <a:extLst>
            <a:ext uri="{909E8E84-426E-40DD-AFC4-6F175D3DCCD1}">
              <a14:hiddenFill xmlns:a14="http://schemas.microsoft.com/office/drawing/2010/main">
                <a:gradFill rotWithShape="0">
                  <a:gsLst>
                    <a:gs pos="0">
                      <a:srgbClr val="66FF99"/>
                    </a:gs>
                    <a:gs pos="100000">
                      <a:schemeClr val="bg2"/>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endParaRPr lang="zh-CN" altLang="zh-CN"/>
          </a:p>
        </p:txBody>
      </p:sp>
    </p:spTree>
    <p:extLst>
      <p:ext uri="{BB962C8B-B14F-4D97-AF65-F5344CB8AC3E}">
        <p14:creationId xmlns:p14="http://schemas.microsoft.com/office/powerpoint/2010/main" val="31823324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建立标准</a:t>
            </a:r>
            <a:r>
              <a:rPr lang="en-US" altLang="zh-CN" sz="3600" dirty="0" smtClean="0"/>
              <a:t>--</a:t>
            </a:r>
            <a:r>
              <a:rPr lang="zh-CN" altLang="en-US" sz="3600" dirty="0" smtClean="0"/>
              <a:t>协议天球坐标系</a:t>
            </a:r>
            <a:endParaRPr lang="zh-CN" altLang="en-US" sz="3600" dirty="0"/>
          </a:p>
        </p:txBody>
      </p:sp>
      <p:sp>
        <p:nvSpPr>
          <p:cNvPr id="13315" name="Rectangle 3"/>
          <p:cNvSpPr>
            <a:spLocks noGrp="1" noChangeArrowheads="1"/>
          </p:cNvSpPr>
          <p:nvPr>
            <p:ph idx="1"/>
          </p:nvPr>
        </p:nvSpPr>
        <p:spPr bwMode="auto">
          <a:noFill/>
          <a:ln>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p>
            <a:r>
              <a:rPr lang="zh-CN" altLang="en-US" sz="2800" dirty="0" smtClean="0">
                <a:solidFill>
                  <a:schemeClr val="tx1"/>
                </a:solidFill>
              </a:rPr>
              <a:t>由于</a:t>
            </a:r>
            <a:r>
              <a:rPr lang="zh-CN" altLang="en-US" sz="2800" dirty="0">
                <a:solidFill>
                  <a:schemeClr val="tx1"/>
                </a:solidFill>
              </a:rPr>
              <a:t>岁差和章动的影响，瞬时天球坐标系的坐标轴指向不断变化，在这种非惯性坐标系统中，不能直接根据牛顿力学定律研究卫星的运动规律</a:t>
            </a:r>
            <a:r>
              <a:rPr lang="zh-CN" altLang="en-US" sz="2800" dirty="0" smtClean="0">
                <a:solidFill>
                  <a:schemeClr val="tx1"/>
                </a:solidFill>
              </a:rPr>
              <a:t>。</a:t>
            </a:r>
            <a:endParaRPr lang="en-US" altLang="zh-CN" sz="2800" dirty="0" smtClean="0">
              <a:solidFill>
                <a:schemeClr val="tx1"/>
              </a:solidFill>
            </a:endParaRPr>
          </a:p>
          <a:p>
            <a:pPr marL="0" indent="0">
              <a:buNone/>
            </a:pPr>
            <a:r>
              <a:rPr lang="zh-CN" altLang="en-US" sz="2800" dirty="0">
                <a:solidFill>
                  <a:srgbClr val="0000CC"/>
                </a:solidFill>
              </a:rPr>
              <a:t>协议</a:t>
            </a:r>
            <a:r>
              <a:rPr lang="zh-CN" altLang="en-US" sz="2800" dirty="0" smtClean="0">
                <a:solidFill>
                  <a:srgbClr val="0000CC"/>
                </a:solidFill>
              </a:rPr>
              <a:t>天球坐标系</a:t>
            </a:r>
            <a:r>
              <a:rPr lang="en-US" altLang="zh-CN" sz="2800" dirty="0" smtClean="0">
                <a:solidFill>
                  <a:srgbClr val="0000CC"/>
                </a:solidFill>
              </a:rPr>
              <a:t>:</a:t>
            </a:r>
          </a:p>
          <a:p>
            <a:r>
              <a:rPr lang="zh-CN" altLang="en-US" sz="2800" dirty="0" smtClean="0">
                <a:solidFill>
                  <a:schemeClr val="tx1"/>
                </a:solidFill>
              </a:rPr>
              <a:t>为</a:t>
            </a:r>
            <a:r>
              <a:rPr lang="zh-CN" altLang="en-US" sz="2800" dirty="0">
                <a:solidFill>
                  <a:schemeClr val="tx1"/>
                </a:solidFill>
              </a:rPr>
              <a:t>建立一个与惯性坐标系相接近的坐标系，通常选择某一时刻</a:t>
            </a:r>
            <a:r>
              <a:rPr lang="en-US" altLang="zh-CN" sz="2800" dirty="0">
                <a:solidFill>
                  <a:schemeClr val="tx1"/>
                </a:solidFill>
              </a:rPr>
              <a:t>t</a:t>
            </a:r>
            <a:r>
              <a:rPr lang="en-US" altLang="zh-CN" sz="2800" baseline="-25000" dirty="0">
                <a:solidFill>
                  <a:schemeClr val="tx1"/>
                </a:solidFill>
              </a:rPr>
              <a:t>0</a:t>
            </a:r>
            <a:r>
              <a:rPr lang="zh-CN" altLang="en-US" sz="2800" dirty="0">
                <a:solidFill>
                  <a:schemeClr val="tx1"/>
                </a:solidFill>
              </a:rPr>
              <a:t>作为标准历元，并将此刻地球的瞬时自转轴（指向北极）和地心至瞬时春分点的</a:t>
            </a:r>
            <a:r>
              <a:rPr lang="zh-CN" altLang="en-US" sz="2800" dirty="0" smtClean="0">
                <a:solidFill>
                  <a:schemeClr val="tx1"/>
                </a:solidFill>
              </a:rPr>
              <a:t>方向作为</a:t>
            </a:r>
            <a:r>
              <a:rPr lang="en-US" altLang="zh-CN" sz="2800" dirty="0">
                <a:solidFill>
                  <a:schemeClr val="tx1"/>
                </a:solidFill>
              </a:rPr>
              <a:t>z</a:t>
            </a:r>
            <a:r>
              <a:rPr lang="zh-CN" altLang="en-US" sz="2800" dirty="0">
                <a:solidFill>
                  <a:schemeClr val="tx1"/>
                </a:solidFill>
              </a:rPr>
              <a:t>轴和</a:t>
            </a:r>
            <a:r>
              <a:rPr lang="en-US" altLang="zh-CN" sz="2800" dirty="0">
                <a:solidFill>
                  <a:schemeClr val="tx1"/>
                </a:solidFill>
              </a:rPr>
              <a:t>x</a:t>
            </a:r>
            <a:r>
              <a:rPr lang="zh-CN" altLang="en-US" sz="2800" dirty="0">
                <a:solidFill>
                  <a:schemeClr val="tx1"/>
                </a:solidFill>
              </a:rPr>
              <a:t>轴，由此构成的</a:t>
            </a:r>
            <a:r>
              <a:rPr lang="zh-CN" altLang="en-US" sz="2800" dirty="0" smtClean="0">
                <a:solidFill>
                  <a:schemeClr val="tx1"/>
                </a:solidFill>
              </a:rPr>
              <a:t>空固坐标系</a:t>
            </a:r>
            <a:endParaRPr lang="en-US" altLang="zh-CN" sz="2800" dirty="0" smtClean="0">
              <a:solidFill>
                <a:schemeClr val="tx1"/>
              </a:solidFill>
            </a:endParaRPr>
          </a:p>
          <a:p>
            <a:r>
              <a:rPr lang="zh-CN" altLang="en-US" sz="2800" dirty="0" smtClean="0">
                <a:solidFill>
                  <a:srgbClr val="0000CC"/>
                </a:solidFill>
              </a:rPr>
              <a:t>为了在数学上统一航天器的位置描述，通常使用协议天球坐标系</a:t>
            </a:r>
            <a:r>
              <a:rPr lang="zh-CN" altLang="en-US" sz="2800" dirty="0" smtClean="0">
                <a:solidFill>
                  <a:schemeClr val="tx1"/>
                </a:solidFill>
              </a:rPr>
              <a:t>，由此可见，在精确描述一个航天器的位置时，必须明确该时刻与标准历元间的时间差</a:t>
            </a:r>
            <a:endParaRPr lang="en-US" altLang="zh-CN" sz="2800" dirty="0" smtClean="0">
              <a:solidFill>
                <a:schemeClr val="tx1"/>
              </a:solidFill>
            </a:endParaRPr>
          </a:p>
        </p:txBody>
      </p:sp>
    </p:spTree>
    <p:extLst>
      <p:ext uri="{BB962C8B-B14F-4D97-AF65-F5344CB8AC3E}">
        <p14:creationId xmlns:p14="http://schemas.microsoft.com/office/powerpoint/2010/main" val="31900607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3.3 </a:t>
            </a:r>
            <a:r>
              <a:rPr lang="zh-CN" altLang="en-US" dirty="0" smtClean="0"/>
              <a:t>地固坐标系统</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58700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地固坐标系</a:t>
            </a:r>
            <a:r>
              <a:rPr lang="zh-CN" altLang="en-US" dirty="0"/>
              <a:t>统</a:t>
            </a:r>
          </a:p>
        </p:txBody>
      </p:sp>
      <p:sp>
        <p:nvSpPr>
          <p:cNvPr id="15363" name="Rectangle 3"/>
          <p:cNvSpPr>
            <a:spLocks noGrp="1" noChangeArrowheads="1"/>
          </p:cNvSpPr>
          <p:nvPr>
            <p:ph idx="1"/>
          </p:nvPr>
        </p:nvSpPr>
        <p:spPr bwMode="auto">
          <a:noFill/>
          <a:ln>
            <a:noFill/>
            <a:miter lim="800000"/>
            <a:headEnd/>
            <a:tailEnd/>
          </a:ln>
        </p:spPr>
        <p:txBody>
          <a:bodyPr vert="horz" wrap="square" lIns="91440" tIns="45720" rIns="91440" bIns="45720" numCol="1" anchor="t" anchorCtr="0" compatLnSpc="1">
            <a:prstTxWarp prst="textNoShape">
              <a:avLst/>
            </a:prstTxWarp>
            <a:normAutofit/>
          </a:bodyPr>
          <a:lstStyle/>
          <a:p>
            <a:pPr marL="609600" indent="-609600">
              <a:buFont typeface="Wingdings" pitchFamily="2" charset="2"/>
              <a:buNone/>
            </a:pPr>
            <a:r>
              <a:rPr lang="zh-CN" altLang="en-US" sz="2800" dirty="0" smtClean="0"/>
              <a:t>地固坐标系</a:t>
            </a:r>
            <a:endParaRPr lang="zh-CN" altLang="en-US" sz="2800" dirty="0"/>
          </a:p>
          <a:p>
            <a:pPr marL="0" indent="630238">
              <a:buFont typeface="Wingdings" pitchFamily="2" charset="2"/>
              <a:buNone/>
            </a:pPr>
            <a:r>
              <a:rPr lang="zh-CN" altLang="en-US" sz="2800" dirty="0">
                <a:solidFill>
                  <a:schemeClr val="tx1"/>
                </a:solidFill>
              </a:rPr>
              <a:t>由于天球坐标系与地球自转无关，导致地球上一固定点在天球坐标系中的坐标随地球自转而变化，应用不方便</a:t>
            </a:r>
            <a:r>
              <a:rPr lang="zh-CN" altLang="en-US" sz="2800" dirty="0" smtClean="0">
                <a:solidFill>
                  <a:schemeClr val="tx1"/>
                </a:solidFill>
              </a:rPr>
              <a:t>。为了</a:t>
            </a:r>
            <a:r>
              <a:rPr lang="zh-CN" altLang="en-US" sz="2800" dirty="0">
                <a:solidFill>
                  <a:schemeClr val="tx1"/>
                </a:solidFill>
              </a:rPr>
              <a:t>描述地面观测点的位置，有必要建立与地球体相固联的坐标系</a:t>
            </a:r>
            <a:r>
              <a:rPr lang="en-US" altLang="zh-CN" sz="2800" dirty="0">
                <a:solidFill>
                  <a:schemeClr val="tx1"/>
                </a:solidFill>
              </a:rPr>
              <a:t>—</a:t>
            </a:r>
            <a:r>
              <a:rPr lang="zh-CN" altLang="en-US" sz="2800" dirty="0" smtClean="0"/>
              <a:t>地球坐标系</a:t>
            </a:r>
            <a:endParaRPr lang="zh-CN" altLang="en-US" sz="2800" dirty="0"/>
          </a:p>
        </p:txBody>
      </p:sp>
    </p:spTree>
    <p:extLst>
      <p:ext uri="{BB962C8B-B14F-4D97-AF65-F5344CB8AC3E}">
        <p14:creationId xmlns:p14="http://schemas.microsoft.com/office/powerpoint/2010/main" val="14889031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地球坐标系的基本定义</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原点：</a:t>
            </a:r>
            <a:endParaRPr lang="en-US" altLang="zh-CN" dirty="0" smtClean="0"/>
          </a:p>
          <a:p>
            <a:pPr lvl="1"/>
            <a:r>
              <a:rPr lang="zh-CN" altLang="en-US" dirty="0" smtClean="0"/>
              <a:t>地球质心</a:t>
            </a:r>
            <a:endParaRPr lang="en-US" altLang="zh-CN" dirty="0" smtClean="0"/>
          </a:p>
          <a:p>
            <a:r>
              <a:rPr lang="en-US" altLang="zh-CN" dirty="0" smtClean="0"/>
              <a:t>X</a:t>
            </a:r>
            <a:r>
              <a:rPr lang="zh-CN" altLang="en-US" dirty="0" smtClean="0"/>
              <a:t>轴：</a:t>
            </a:r>
            <a:endParaRPr lang="en-US" altLang="zh-CN" dirty="0" smtClean="0"/>
          </a:p>
          <a:p>
            <a:pPr lvl="1"/>
            <a:r>
              <a:rPr lang="zh-CN" altLang="en-US" dirty="0" smtClean="0"/>
              <a:t>指向格林尼治本初子午面与赤道面的交点</a:t>
            </a:r>
            <a:endParaRPr lang="en-US" altLang="zh-CN" dirty="0" smtClean="0"/>
          </a:p>
          <a:p>
            <a:r>
              <a:rPr lang="en-US" altLang="zh-CN" dirty="0" smtClean="0"/>
              <a:t>Z</a:t>
            </a:r>
            <a:r>
              <a:rPr lang="zh-CN" altLang="en-US" dirty="0" smtClean="0"/>
              <a:t>轴：</a:t>
            </a:r>
            <a:endParaRPr lang="en-US" altLang="zh-CN" dirty="0" smtClean="0"/>
          </a:p>
          <a:p>
            <a:pPr lvl="1"/>
            <a:r>
              <a:rPr lang="zh-CN" altLang="en-US" dirty="0" smtClean="0"/>
              <a:t>垂直于赤道面，指向北极</a:t>
            </a:r>
            <a:endParaRPr lang="en-US" altLang="zh-CN" dirty="0" smtClean="0"/>
          </a:p>
          <a:p>
            <a:r>
              <a:rPr lang="en-US" altLang="zh-CN" dirty="0" smtClean="0"/>
              <a:t>Y</a:t>
            </a:r>
            <a:r>
              <a:rPr lang="zh-CN" altLang="en-US" dirty="0" smtClean="0"/>
              <a:t>轴：</a:t>
            </a:r>
            <a:endParaRPr lang="en-US" altLang="zh-CN" dirty="0" smtClean="0"/>
          </a:p>
          <a:p>
            <a:pPr lvl="1"/>
            <a:r>
              <a:rPr lang="en-US" altLang="zh-CN" dirty="0" smtClean="0"/>
              <a:t>Y</a:t>
            </a:r>
            <a:r>
              <a:rPr lang="zh-CN" altLang="en-US" dirty="0" smtClean="0"/>
              <a:t>轴与</a:t>
            </a:r>
            <a:r>
              <a:rPr lang="en-US" altLang="zh-CN" dirty="0" smtClean="0"/>
              <a:t>X</a:t>
            </a:r>
            <a:r>
              <a:rPr lang="zh-CN" altLang="en-US" dirty="0" smtClean="0"/>
              <a:t>、</a:t>
            </a:r>
            <a:r>
              <a:rPr lang="en-US" altLang="zh-CN" dirty="0" smtClean="0"/>
              <a:t>Z</a:t>
            </a:r>
            <a:r>
              <a:rPr lang="zh-CN" altLang="en-US" dirty="0" smtClean="0"/>
              <a:t>轴</a:t>
            </a:r>
            <a:r>
              <a:rPr lang="zh-CN" altLang="en-US" dirty="0"/>
              <a:t>构成右手坐标系</a:t>
            </a:r>
            <a:endParaRPr lang="en-US" altLang="zh-CN" dirty="0" smtClean="0"/>
          </a:p>
          <a:p>
            <a:endParaRPr lang="zh-CN" altLang="en-US" dirty="0"/>
          </a:p>
        </p:txBody>
      </p:sp>
      <p:sp>
        <p:nvSpPr>
          <p:cNvPr id="4" name="矩形 3"/>
          <p:cNvSpPr/>
          <p:nvPr/>
        </p:nvSpPr>
        <p:spPr>
          <a:xfrm>
            <a:off x="4211960" y="4149080"/>
            <a:ext cx="4572000" cy="1754326"/>
          </a:xfrm>
          <a:prstGeom prst="rect">
            <a:avLst/>
          </a:prstGeom>
          <a:solidFill>
            <a:schemeClr val="accent6">
              <a:lumMod val="20000"/>
              <a:lumOff val="80000"/>
            </a:schemeClr>
          </a:solidFill>
          <a:ln>
            <a:solidFill>
              <a:srgbClr val="0000CC"/>
            </a:solidFill>
          </a:ln>
        </p:spPr>
        <p:txBody>
          <a:bodyPr>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地球坐标系有两种表达方式：</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大地坐标系</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空间直角坐标系</a:t>
            </a:r>
          </a:p>
        </p:txBody>
      </p:sp>
    </p:spTree>
    <p:extLst>
      <p:ext uri="{BB962C8B-B14F-4D97-AF65-F5344CB8AC3E}">
        <p14:creationId xmlns:p14="http://schemas.microsoft.com/office/powerpoint/2010/main" val="337970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大地坐标系</a:t>
            </a:r>
            <a:endParaRPr lang="zh-CN" altLang="en-US" dirty="0"/>
          </a:p>
        </p:txBody>
      </p:sp>
      <p:sp>
        <p:nvSpPr>
          <p:cNvPr id="143363" name="Rectangle 3"/>
          <p:cNvSpPr>
            <a:spLocks noGrp="1" noChangeArrowheads="1"/>
          </p:cNvSpPr>
          <p:nvPr>
            <p:ph idx="1"/>
          </p:nvPr>
        </p:nvSpPr>
        <p:spPr/>
        <p:txBody>
          <a:bodyPr>
            <a:noAutofit/>
          </a:bodyPr>
          <a:lstStyle/>
          <a:p>
            <a:pPr marL="0" indent="0">
              <a:lnSpc>
                <a:spcPct val="160000"/>
              </a:lnSpc>
              <a:buFontTx/>
              <a:buNone/>
            </a:pPr>
            <a:r>
              <a:rPr lang="zh-CN" altLang="en-US" sz="2400" dirty="0" smtClean="0">
                <a:latin typeface="宋体" charset="-122"/>
              </a:rPr>
              <a:t>大地坐标系：</a:t>
            </a:r>
            <a:endParaRPr lang="en-US" altLang="zh-CN" sz="2400" dirty="0" smtClean="0">
              <a:latin typeface="宋体" charset="-122"/>
            </a:endParaRPr>
          </a:p>
          <a:p>
            <a:pPr lvl="1">
              <a:lnSpc>
                <a:spcPct val="160000"/>
              </a:lnSpc>
            </a:pPr>
            <a:r>
              <a:rPr lang="zh-CN" altLang="en-US" sz="2000" dirty="0" smtClean="0">
                <a:solidFill>
                  <a:schemeClr val="tx1"/>
                </a:solidFill>
                <a:latin typeface="宋体" charset="-122"/>
              </a:rPr>
              <a:t>地球表面</a:t>
            </a:r>
            <a:r>
              <a:rPr lang="zh-CN" altLang="en-US" sz="2000" dirty="0">
                <a:solidFill>
                  <a:schemeClr val="tx1"/>
                </a:solidFill>
                <a:latin typeface="宋体" charset="-122"/>
              </a:rPr>
              <a:t>上的定位问题，是与人类的生产活动、科学研究及军事国防等密切相关的重大问题</a:t>
            </a:r>
            <a:r>
              <a:rPr lang="zh-CN" altLang="en-US" sz="2000" dirty="0" smtClean="0">
                <a:solidFill>
                  <a:schemeClr val="tx1"/>
                </a:solidFill>
                <a:latin typeface="宋体" charset="-122"/>
              </a:rPr>
              <a:t>。</a:t>
            </a:r>
            <a:endParaRPr lang="en-US" altLang="zh-CN" sz="2000" dirty="0" smtClean="0">
              <a:solidFill>
                <a:schemeClr val="tx1"/>
              </a:solidFill>
              <a:latin typeface="宋体" charset="-122"/>
            </a:endParaRPr>
          </a:p>
          <a:p>
            <a:pPr lvl="1">
              <a:lnSpc>
                <a:spcPct val="160000"/>
              </a:lnSpc>
            </a:pPr>
            <a:r>
              <a:rPr lang="zh-CN" altLang="en-US" sz="2000" dirty="0" smtClean="0">
                <a:latin typeface="宋体" charset="-122"/>
              </a:rPr>
              <a:t>确定</a:t>
            </a:r>
            <a:r>
              <a:rPr lang="zh-CN" altLang="en-US" sz="2000" dirty="0">
                <a:latin typeface="宋体" charset="-122"/>
              </a:rPr>
              <a:t>地面点或空间目标位置所采用的参考系称为大地坐标系</a:t>
            </a:r>
            <a:r>
              <a:rPr lang="zh-CN" altLang="en-US" sz="2000" dirty="0" smtClean="0">
                <a:latin typeface="宋体" charset="-122"/>
              </a:rPr>
              <a:t>。</a:t>
            </a:r>
            <a:endParaRPr lang="en-US" altLang="zh-CN" sz="2000" dirty="0" smtClean="0">
              <a:latin typeface="宋体" charset="-122"/>
            </a:endParaRPr>
          </a:p>
          <a:p>
            <a:pPr marL="0" indent="0">
              <a:lnSpc>
                <a:spcPct val="160000"/>
              </a:lnSpc>
              <a:buNone/>
            </a:pPr>
            <a:r>
              <a:rPr lang="zh-CN" altLang="en-US" sz="2400" dirty="0" smtClean="0">
                <a:latin typeface="宋体" charset="-122"/>
              </a:rPr>
              <a:t>常用两种坐标系：</a:t>
            </a:r>
            <a:endParaRPr lang="en-US" altLang="zh-CN" sz="2400" dirty="0" smtClean="0">
              <a:latin typeface="宋体" charset="-122"/>
            </a:endParaRPr>
          </a:p>
          <a:p>
            <a:pPr lvl="1">
              <a:lnSpc>
                <a:spcPct val="160000"/>
              </a:lnSpc>
            </a:pPr>
            <a:r>
              <a:rPr lang="zh-CN" altLang="en-US" sz="2000" dirty="0" smtClean="0">
                <a:latin typeface="宋体" charset="-122"/>
              </a:rPr>
              <a:t>大地经纬度坐标系</a:t>
            </a:r>
            <a:endParaRPr lang="en-US" altLang="zh-CN" sz="2000" dirty="0" smtClean="0">
              <a:latin typeface="宋体" charset="-122"/>
            </a:endParaRPr>
          </a:p>
          <a:p>
            <a:pPr lvl="1">
              <a:lnSpc>
                <a:spcPct val="160000"/>
              </a:lnSpc>
            </a:pPr>
            <a:r>
              <a:rPr lang="zh-CN" altLang="en-US" sz="2000" dirty="0" smtClean="0">
                <a:latin typeface="宋体" charset="-122"/>
              </a:rPr>
              <a:t>地心经纬度坐标系    </a:t>
            </a:r>
            <a:endParaRPr lang="zh-CN" altLang="en-US" sz="2000" dirty="0">
              <a:latin typeface="宋体" charset="-122"/>
            </a:endParaRPr>
          </a:p>
        </p:txBody>
      </p:sp>
      <p:pic>
        <p:nvPicPr>
          <p:cNvPr id="4" name="Picture 6" descr="ScanImage06"/>
          <p:cNvPicPr>
            <a:picLocks noChangeAspect="1" noChangeArrowheads="1"/>
          </p:cNvPicPr>
          <p:nvPr/>
        </p:nvPicPr>
        <p:blipFill>
          <a:blip r:embed="rId2" cstate="print">
            <a:lum bright="-6000" contrast="18000"/>
            <a:extLst>
              <a:ext uri="{28A0092B-C50C-407E-A947-70E740481C1C}">
                <a14:useLocalDpi xmlns:a14="http://schemas.microsoft.com/office/drawing/2010/main" val="0"/>
              </a:ext>
            </a:extLst>
          </a:blip>
          <a:srcRect/>
          <a:stretch>
            <a:fillRect/>
          </a:stretch>
        </p:blipFill>
        <p:spPr bwMode="auto">
          <a:xfrm>
            <a:off x="5111732" y="3959249"/>
            <a:ext cx="2989281" cy="2422079"/>
          </a:xfrm>
          <a:prstGeom prst="rect">
            <a:avLst/>
          </a:prstGeom>
          <a:noFill/>
          <a:ln w="38100" cmpd="dbl">
            <a:solidFill>
              <a:srgbClr val="C0C0C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392582"/>
      </p:ext>
    </p:extLst>
  </p:cSld>
  <p:clrMapOvr>
    <a:masterClrMapping/>
  </p:clrMapOvr>
  <p:transition>
    <p:cover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1</a:t>
            </a:r>
            <a:r>
              <a:rPr lang="zh-CN" altLang="en-US" dirty="0" smtClean="0"/>
              <a:t>）大地经纬度坐标系</a:t>
            </a:r>
            <a:endParaRPr lang="zh-CN" altLang="en-US" dirty="0"/>
          </a:p>
        </p:txBody>
      </p:sp>
      <p:sp>
        <p:nvSpPr>
          <p:cNvPr id="304130" name="Rectangle 2"/>
          <p:cNvSpPr>
            <a:spLocks noGrp="1" noChangeArrowheads="1"/>
          </p:cNvSpPr>
          <p:nvPr>
            <p:ph idx="1"/>
          </p:nvPr>
        </p:nvSpPr>
        <p:spPr>
          <a:noFill/>
          <a:ln/>
        </p:spPr>
        <p:txBody>
          <a:bodyPr>
            <a:normAutofit lnSpcReduction="10000"/>
          </a:bodyPr>
          <a:lstStyle/>
          <a:p>
            <a:pPr marL="0" indent="0">
              <a:buFont typeface="Arial" charset="0"/>
              <a:buNone/>
            </a:pPr>
            <a:r>
              <a:rPr lang="zh-CN" altLang="en-US" b="1" dirty="0" smtClean="0"/>
              <a:t>大地</a:t>
            </a:r>
            <a:r>
              <a:rPr lang="zh-CN" altLang="en-US" b="1" dirty="0"/>
              <a:t>经纬度：</a:t>
            </a:r>
            <a:r>
              <a:rPr lang="zh-CN" altLang="en-US" b="1" dirty="0">
                <a:solidFill>
                  <a:schemeClr val="tx1"/>
                </a:solidFill>
              </a:rPr>
              <a:t>表示地面点在</a:t>
            </a:r>
            <a:r>
              <a:rPr lang="zh-CN" altLang="en-US" b="1" u="sng" dirty="0">
                <a:solidFill>
                  <a:schemeClr val="tx1"/>
                </a:solidFill>
              </a:rPr>
              <a:t>参考椭球面</a:t>
            </a:r>
            <a:r>
              <a:rPr lang="zh-CN" altLang="en-US" b="1" dirty="0">
                <a:solidFill>
                  <a:schemeClr val="tx1"/>
                </a:solidFill>
              </a:rPr>
              <a:t>上的位置，用大地经度</a:t>
            </a:r>
            <a:r>
              <a:rPr lang="en-US" altLang="zh-CN" b="1" i="1" dirty="0">
                <a:solidFill>
                  <a:schemeClr val="tx1"/>
                </a:solidFill>
              </a:rPr>
              <a:t>λ</a:t>
            </a:r>
            <a:r>
              <a:rPr lang="zh-CN" altLang="en-US" b="1" dirty="0">
                <a:solidFill>
                  <a:schemeClr val="tx1"/>
                </a:solidFill>
              </a:rPr>
              <a:t>、大地纬度 </a:t>
            </a:r>
            <a:r>
              <a:rPr lang="zh-CN" altLang="en-US" b="1" i="1" dirty="0">
                <a:solidFill>
                  <a:schemeClr val="tx1"/>
                </a:solidFill>
                <a:sym typeface="Symbol" pitchFamily="18" charset="2"/>
              </a:rPr>
              <a:t></a:t>
            </a:r>
            <a:r>
              <a:rPr lang="zh-CN" altLang="en-US" b="1" dirty="0">
                <a:solidFill>
                  <a:schemeClr val="tx1"/>
                </a:solidFill>
                <a:sym typeface="Symbol" pitchFamily="18" charset="2"/>
              </a:rPr>
              <a:t> </a:t>
            </a:r>
            <a:r>
              <a:rPr lang="zh-CN" altLang="en-US" b="1" dirty="0">
                <a:solidFill>
                  <a:schemeClr val="tx1"/>
                </a:solidFill>
              </a:rPr>
              <a:t>和大地高 </a:t>
            </a:r>
            <a:r>
              <a:rPr lang="en-US" altLang="zh-CN" b="1" i="1" dirty="0">
                <a:solidFill>
                  <a:schemeClr val="tx1"/>
                </a:solidFill>
              </a:rPr>
              <a:t>H</a:t>
            </a:r>
            <a:r>
              <a:rPr lang="en-US" altLang="zh-CN" b="1" dirty="0">
                <a:solidFill>
                  <a:schemeClr val="tx1"/>
                </a:solidFill>
              </a:rPr>
              <a:t> </a:t>
            </a:r>
            <a:r>
              <a:rPr lang="zh-CN" altLang="en-US" b="1" dirty="0">
                <a:solidFill>
                  <a:schemeClr val="tx1"/>
                </a:solidFill>
              </a:rPr>
              <a:t>表示</a:t>
            </a:r>
            <a:r>
              <a:rPr lang="zh-CN" altLang="en-US" b="1" dirty="0" smtClean="0">
                <a:solidFill>
                  <a:schemeClr val="tx1"/>
                </a:solidFill>
              </a:rPr>
              <a:t>。</a:t>
            </a:r>
            <a:endParaRPr lang="en-US" altLang="zh-CN" b="1" dirty="0" smtClean="0">
              <a:solidFill>
                <a:schemeClr val="tx1"/>
              </a:solidFill>
            </a:endParaRPr>
          </a:p>
          <a:p>
            <a:pPr lvl="1"/>
            <a:r>
              <a:rPr kumimoji="1" lang="zh-CN" altLang="en-US" sz="2400" dirty="0" smtClean="0">
                <a:solidFill>
                  <a:schemeClr val="tx2"/>
                </a:solidFill>
                <a:latin typeface="宋体" charset="-122"/>
              </a:rPr>
              <a:t>大地经度</a:t>
            </a:r>
            <a:r>
              <a:rPr kumimoji="1" lang="el-GR" altLang="zh-CN" sz="2400" i="1" dirty="0" smtClean="0">
                <a:solidFill>
                  <a:schemeClr val="tx2"/>
                </a:solidFill>
                <a:latin typeface="宋体" charset="-122"/>
              </a:rPr>
              <a:t>λ</a:t>
            </a:r>
            <a:r>
              <a:rPr kumimoji="1" lang="zh-CN" altLang="en-US" sz="2400" dirty="0" smtClean="0">
                <a:solidFill>
                  <a:schemeClr val="tx2"/>
                </a:solidFill>
                <a:latin typeface="宋体" charset="-122"/>
              </a:rPr>
              <a:t>：</a:t>
            </a:r>
            <a:r>
              <a:rPr kumimoji="1" lang="zh-CN" altLang="en-US" sz="2400" dirty="0" smtClean="0">
                <a:latin typeface="宋体" charset="-122"/>
              </a:rPr>
              <a:t>指</a:t>
            </a:r>
            <a:r>
              <a:rPr kumimoji="1" lang="zh-CN" altLang="en-US" sz="2400" dirty="0">
                <a:latin typeface="宋体" charset="-122"/>
              </a:rPr>
              <a:t>参考椭球面上某点的大地子午面与本初子午面间的两面角。东经为正，西经为负</a:t>
            </a:r>
            <a:r>
              <a:rPr kumimoji="1" lang="zh-CN" altLang="en-US" sz="2400" dirty="0" smtClean="0">
                <a:latin typeface="宋体" charset="-122"/>
              </a:rPr>
              <a:t>。</a:t>
            </a:r>
            <a:endParaRPr kumimoji="1" lang="en-US" altLang="zh-CN" sz="2400" dirty="0" smtClean="0">
              <a:latin typeface="宋体" charset="-122"/>
            </a:endParaRPr>
          </a:p>
          <a:p>
            <a:pPr lvl="1"/>
            <a:r>
              <a:rPr kumimoji="1" lang="zh-CN" altLang="en-US" sz="2400" dirty="0" smtClean="0">
                <a:solidFill>
                  <a:schemeClr val="tx2"/>
                </a:solidFill>
                <a:latin typeface="宋体" charset="-122"/>
              </a:rPr>
              <a:t>大地纬度</a:t>
            </a:r>
            <a:r>
              <a:rPr lang="zh-CN" altLang="en-US" sz="2400" i="1" dirty="0" smtClean="0">
                <a:solidFill>
                  <a:schemeClr val="tx2"/>
                </a:solidFill>
                <a:latin typeface="宋体" charset="-122"/>
                <a:sym typeface="Symbol" pitchFamily="18" charset="2"/>
              </a:rPr>
              <a:t></a:t>
            </a:r>
            <a:r>
              <a:rPr kumimoji="1" lang="zh-CN" altLang="en-US" sz="2400" dirty="0" smtClean="0">
                <a:solidFill>
                  <a:schemeClr val="tx2"/>
                </a:solidFill>
                <a:latin typeface="宋体" charset="-122"/>
              </a:rPr>
              <a:t>：</a:t>
            </a:r>
            <a:r>
              <a:rPr kumimoji="1" lang="zh-CN" altLang="en-US" sz="2400" dirty="0">
                <a:latin typeface="宋体" charset="-122"/>
              </a:rPr>
              <a:t>指参考椭球面上某点的垂直线（法线）与赤道平面的夹角。北纬为正，南纬为负</a:t>
            </a:r>
            <a:r>
              <a:rPr kumimoji="1" lang="zh-CN" altLang="en-US" dirty="0">
                <a:latin typeface="宋体" charset="-122"/>
              </a:rPr>
              <a:t>。</a:t>
            </a:r>
          </a:p>
          <a:p>
            <a:pPr>
              <a:buNone/>
            </a:pPr>
            <a:endParaRPr kumimoji="1" lang="zh-CN" altLang="en-US" dirty="0">
              <a:latin typeface="宋体" charset="-122"/>
            </a:endParaRPr>
          </a:p>
          <a:p>
            <a:pPr>
              <a:buFont typeface="Arial" charset="0"/>
              <a:buNone/>
            </a:pPr>
            <a:endParaRPr lang="zh-CN" altLang="en-US" b="1" dirty="0"/>
          </a:p>
        </p:txBody>
      </p:sp>
    </p:spTree>
    <p:extLst>
      <p:ext uri="{BB962C8B-B14F-4D97-AF65-F5344CB8AC3E}">
        <p14:creationId xmlns:p14="http://schemas.microsoft.com/office/powerpoint/2010/main" val="3792397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3" name="Object 3"/>
          <p:cNvGraphicFramePr>
            <a:graphicFrameLocks noGrp="1" noChangeAspect="1"/>
          </p:cNvGraphicFramePr>
          <p:nvPr>
            <p:ph idx="1"/>
          </p:nvPr>
        </p:nvGraphicFramePr>
        <p:xfrm>
          <a:off x="1547813" y="1125538"/>
          <a:ext cx="5616575" cy="4751387"/>
        </p:xfrm>
        <a:graphic>
          <a:graphicData uri="http://schemas.openxmlformats.org/presentationml/2006/ole">
            <mc:AlternateContent xmlns:mc="http://schemas.openxmlformats.org/markup-compatibility/2006">
              <mc:Choice xmlns:v="urn:schemas-microsoft-com:vml" Requires="v">
                <p:oleObj spid="_x0000_s52234" name="位图图像" r:id="rId3" imgW="2790476" imgH="2580952" progId="Paint.Picture">
                  <p:embed/>
                </p:oleObj>
              </mc:Choice>
              <mc:Fallback>
                <p:oleObj name="位图图像" r:id="rId3" imgW="2790476" imgH="258095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125538"/>
                        <a:ext cx="5616575" cy="475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8817840"/>
      </p:ext>
    </p:extLst>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714375" y="500063"/>
            <a:ext cx="7786688" cy="747712"/>
          </a:xfrm>
        </p:spPr>
        <p:txBody>
          <a:bodyPr>
            <a:normAutofit fontScale="90000"/>
          </a:bodyPr>
          <a:lstStyle/>
          <a:p>
            <a:r>
              <a:rPr lang="zh-CN" altLang="en-US" dirty="0" smtClean="0"/>
              <a:t>几个定义</a:t>
            </a:r>
          </a:p>
        </p:txBody>
      </p:sp>
      <p:sp>
        <p:nvSpPr>
          <p:cNvPr id="81923" name="Content Placeholder 2"/>
          <p:cNvSpPr>
            <a:spLocks noGrp="1"/>
          </p:cNvSpPr>
          <p:nvPr>
            <p:ph idx="1"/>
          </p:nvPr>
        </p:nvSpPr>
        <p:spPr bwMode="auto">
          <a:xfrm>
            <a:off x="714375" y="1773238"/>
            <a:ext cx="7715250" cy="4248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66725"/>
            <a:r>
              <a:rPr lang="zh-CN" altLang="en-US" dirty="0" smtClean="0">
                <a:solidFill>
                  <a:srgbClr val="0000CC"/>
                </a:solidFill>
              </a:rPr>
              <a:t>轨道：      </a:t>
            </a:r>
            <a:endParaRPr lang="en-US" altLang="zh-CN" dirty="0" smtClean="0">
              <a:solidFill>
                <a:srgbClr val="0000CC"/>
              </a:solidFill>
            </a:endParaRPr>
          </a:p>
          <a:p>
            <a:pPr marL="866775" lvl="1"/>
            <a:r>
              <a:rPr lang="zh-CN" altLang="en-US" dirty="0" smtClean="0">
                <a:solidFill>
                  <a:schemeClr val="tx1"/>
                </a:solidFill>
              </a:rPr>
              <a:t>卫星在空间运行的轨迹。</a:t>
            </a:r>
            <a:endParaRPr lang="en-US" altLang="zh-CN" dirty="0" smtClean="0">
              <a:solidFill>
                <a:schemeClr val="tx1"/>
              </a:solidFill>
            </a:endParaRPr>
          </a:p>
          <a:p>
            <a:pPr marL="466725"/>
            <a:r>
              <a:rPr lang="zh-CN" altLang="en-US" dirty="0" smtClean="0">
                <a:solidFill>
                  <a:srgbClr val="0000CC"/>
                </a:solidFill>
              </a:rPr>
              <a:t>轨道参数：</a:t>
            </a:r>
            <a:endParaRPr lang="en-US" altLang="zh-CN" dirty="0" smtClean="0">
              <a:solidFill>
                <a:srgbClr val="0000CC"/>
              </a:solidFill>
            </a:endParaRPr>
          </a:p>
          <a:p>
            <a:pPr marL="866775" lvl="1"/>
            <a:r>
              <a:rPr lang="zh-CN" altLang="en-US" dirty="0" smtClean="0">
                <a:solidFill>
                  <a:schemeClr val="tx1"/>
                </a:solidFill>
              </a:rPr>
              <a:t>描述卫星轨道位置和状态的参数。</a:t>
            </a:r>
            <a:endParaRPr lang="en-US" altLang="zh-CN" dirty="0" smtClean="0">
              <a:solidFill>
                <a:schemeClr val="tx1"/>
              </a:solidFill>
            </a:endParaRPr>
          </a:p>
        </p:txBody>
      </p:sp>
    </p:spTree>
    <p:extLst>
      <p:ext uri="{BB962C8B-B14F-4D97-AF65-F5344CB8AC3E}">
        <p14:creationId xmlns:p14="http://schemas.microsoft.com/office/powerpoint/2010/main" val="1134841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body" sz="half" idx="1"/>
          </p:nvPr>
        </p:nvSpPr>
        <p:spPr>
          <a:xfrm>
            <a:off x="250825" y="549275"/>
            <a:ext cx="8604250" cy="1439863"/>
          </a:xfrm>
          <a:noFill/>
          <a:ln/>
        </p:spPr>
        <p:txBody>
          <a:bodyPr>
            <a:noAutofit/>
          </a:bodyPr>
          <a:lstStyle/>
          <a:p>
            <a:pPr marL="381000" indent="-381000">
              <a:buFont typeface="Arial" charset="0"/>
              <a:buNone/>
            </a:pPr>
            <a:r>
              <a:rPr lang="en-US" altLang="zh-CN" sz="1800" dirty="0"/>
              <a:t> </a:t>
            </a:r>
            <a:r>
              <a:rPr lang="en-US" altLang="zh-CN" sz="1800" dirty="0" smtClean="0"/>
              <a:t>     </a:t>
            </a:r>
            <a:r>
              <a:rPr lang="zh-CN" altLang="en-US" sz="2400" b="1" dirty="0" smtClean="0"/>
              <a:t>地心</a:t>
            </a:r>
            <a:r>
              <a:rPr lang="zh-CN" altLang="en-US" sz="2400" b="1" dirty="0"/>
              <a:t>经纬度：即以地球椭球体质量中心为基点，地心经度同大地经度</a:t>
            </a:r>
            <a:r>
              <a:rPr lang="en-US" altLang="zh-CN" sz="1800" b="1" i="1" dirty="0"/>
              <a:t>λ</a:t>
            </a:r>
            <a:r>
              <a:rPr lang="en-US" altLang="zh-CN" sz="2400" b="1" i="1" dirty="0"/>
              <a:t> </a:t>
            </a:r>
            <a:r>
              <a:rPr lang="zh-CN" altLang="en-US" sz="2400" b="1" dirty="0"/>
              <a:t>，地心纬度是指</a:t>
            </a:r>
            <a:r>
              <a:rPr lang="zh-CN" altLang="en-US" sz="2400" b="1" u="sng" dirty="0"/>
              <a:t>参考椭球面</a:t>
            </a:r>
            <a:r>
              <a:rPr lang="zh-CN" altLang="en-US" sz="2400" b="1" dirty="0"/>
              <a:t>上某点和椭球中心连线与赤道面之间的夹角</a:t>
            </a:r>
            <a:r>
              <a:rPr lang="en-US" altLang="zh-CN" sz="2400" b="1" i="1" dirty="0"/>
              <a:t>y </a:t>
            </a:r>
            <a:r>
              <a:rPr lang="zh-CN" altLang="en-US" sz="2400" b="1" dirty="0"/>
              <a:t>。</a:t>
            </a:r>
          </a:p>
        </p:txBody>
      </p:sp>
      <p:graphicFrame>
        <p:nvGraphicFramePr>
          <p:cNvPr id="305158" name="Object 6"/>
          <p:cNvGraphicFramePr>
            <a:graphicFrameLocks noGrp="1" noChangeAspect="1"/>
          </p:cNvGraphicFramePr>
          <p:nvPr>
            <p:ph sz="half" idx="2"/>
          </p:nvPr>
        </p:nvGraphicFramePr>
        <p:xfrm>
          <a:off x="2484438" y="2349500"/>
          <a:ext cx="4176712" cy="4241800"/>
        </p:xfrm>
        <a:graphic>
          <a:graphicData uri="http://schemas.openxmlformats.org/presentationml/2006/ole">
            <mc:AlternateContent xmlns:mc="http://schemas.openxmlformats.org/markup-compatibility/2006">
              <mc:Choice xmlns:v="urn:schemas-microsoft-com:vml" Requires="v">
                <p:oleObj spid="_x0000_s53258" name="位图图像" r:id="rId3" imgW="2457143" imgH="2495238" progId="Paint.Picture">
                  <p:embed/>
                </p:oleObj>
              </mc:Choice>
              <mc:Fallback>
                <p:oleObj name="位图图像" r:id="rId3" imgW="2457143" imgH="24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49500"/>
                        <a:ext cx="4176712" cy="424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672331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9FDE81FA-2973-41CE-8EBD-61DCD310B9A6}" type="slidenum">
              <a:rPr lang="en-US" altLang="zh-CN"/>
              <a:pPr/>
              <a:t>51</a:t>
            </a:fld>
            <a:endParaRPr lang="en-US" altLang="zh-CN"/>
          </a:p>
        </p:txBody>
      </p:sp>
      <p:sp>
        <p:nvSpPr>
          <p:cNvPr id="309252" name="Text Box 4"/>
          <p:cNvSpPr txBox="1">
            <a:spLocks noChangeArrowheads="1"/>
          </p:cNvSpPr>
          <p:nvPr/>
        </p:nvSpPr>
        <p:spPr bwMode="auto">
          <a:xfrm>
            <a:off x="179513" y="620713"/>
            <a:ext cx="856895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pPr>
            <a:r>
              <a:rPr kumimoji="1" lang="zh-CN" altLang="en-US" sz="2400" b="1" dirty="0" smtClean="0">
                <a:latin typeface="微软雅黑" panose="020B0503020204020204" pitchFamily="34" charset="-122"/>
                <a:ea typeface="微软雅黑" panose="020B0503020204020204" pitchFamily="34" charset="-122"/>
              </a:rPr>
              <a:t>     在</a:t>
            </a:r>
            <a:r>
              <a:rPr kumimoji="1" lang="zh-CN" altLang="en-US" sz="2400" b="1" dirty="0">
                <a:solidFill>
                  <a:schemeClr val="accent2"/>
                </a:solidFill>
                <a:latin typeface="微软雅黑" panose="020B0503020204020204" pitchFamily="34" charset="-122"/>
                <a:ea typeface="微软雅黑" panose="020B0503020204020204" pitchFamily="34" charset="-122"/>
              </a:rPr>
              <a:t>地图学</a:t>
            </a:r>
            <a:r>
              <a:rPr kumimoji="1" lang="zh-CN" altLang="en-US" sz="2400" b="1" dirty="0">
                <a:latin typeface="微软雅黑" panose="020B0503020204020204" pitchFamily="34" charset="-122"/>
                <a:ea typeface="微软雅黑" panose="020B0503020204020204" pitchFamily="34" charset="-122"/>
              </a:rPr>
              <a:t>中，以</a:t>
            </a:r>
            <a:r>
              <a:rPr kumimoji="1" lang="zh-CN" altLang="en-US" sz="2400" b="1" dirty="0">
                <a:solidFill>
                  <a:schemeClr val="accent2"/>
                </a:solidFill>
                <a:latin typeface="微软雅黑" panose="020B0503020204020204" pitchFamily="34" charset="-122"/>
                <a:ea typeface="微软雅黑" panose="020B0503020204020204" pitchFamily="34" charset="-122"/>
              </a:rPr>
              <a:t>大地经纬度定义地理坐标</a:t>
            </a:r>
            <a:r>
              <a:rPr kumimoji="1" lang="zh-CN" altLang="en-US" sz="2400" b="1" dirty="0">
                <a:latin typeface="微软雅黑" panose="020B0503020204020204" pitchFamily="34" charset="-122"/>
                <a:ea typeface="微软雅黑" panose="020B0503020204020204" pitchFamily="34" charset="-122"/>
              </a:rPr>
              <a:t>。</a:t>
            </a:r>
          </a:p>
          <a:p>
            <a:pPr algn="l">
              <a:lnSpc>
                <a:spcPct val="150000"/>
              </a:lnSpc>
              <a:spcBef>
                <a:spcPct val="50000"/>
              </a:spcBef>
            </a:pPr>
            <a:r>
              <a:rPr kumimoji="1" lang="zh-CN" altLang="en-US" sz="2400" b="1" dirty="0">
                <a:latin typeface="微软雅黑" panose="020B0503020204020204" pitchFamily="34" charset="-122"/>
                <a:ea typeface="微软雅黑" panose="020B0503020204020204" pitchFamily="34" charset="-122"/>
              </a:rPr>
              <a:t>    </a:t>
            </a:r>
            <a:r>
              <a:rPr kumimoji="1" lang="zh-CN" altLang="en-US" sz="2400" b="1" dirty="0" smtClean="0">
                <a:latin typeface="微软雅黑" panose="020B0503020204020204" pitchFamily="34" charset="-122"/>
                <a:ea typeface="微软雅黑" panose="020B0503020204020204" pitchFamily="34" charset="-122"/>
              </a:rPr>
              <a:t> 在</a:t>
            </a:r>
            <a:r>
              <a:rPr kumimoji="1" lang="zh-CN" altLang="en-US" sz="2400" b="1" dirty="0">
                <a:latin typeface="微软雅黑" panose="020B0503020204020204" pitchFamily="34" charset="-122"/>
                <a:ea typeface="微软雅黑" panose="020B0503020204020204" pitchFamily="34" charset="-122"/>
              </a:rPr>
              <a:t>地理学研究及</a:t>
            </a:r>
            <a:r>
              <a:rPr kumimoji="1" lang="zh-CN" altLang="en-US" sz="2400" b="1" dirty="0">
                <a:solidFill>
                  <a:schemeClr val="accent2"/>
                </a:solidFill>
                <a:latin typeface="微软雅黑" panose="020B0503020204020204" pitchFamily="34" charset="-122"/>
                <a:ea typeface="微软雅黑" panose="020B0503020204020204" pitchFamily="34" charset="-122"/>
              </a:rPr>
              <a:t>地图学的小比例尺制图中</a:t>
            </a:r>
            <a:r>
              <a:rPr kumimoji="1" lang="zh-CN" altLang="en-US" sz="2400" b="1" dirty="0">
                <a:latin typeface="微软雅黑" panose="020B0503020204020204" pitchFamily="34" charset="-122"/>
                <a:ea typeface="微软雅黑" panose="020B0503020204020204" pitchFamily="34" charset="-122"/>
              </a:rPr>
              <a:t>，通常将椭球体当成正球体看，采用</a:t>
            </a:r>
            <a:r>
              <a:rPr kumimoji="1" lang="zh-CN" altLang="en-US" sz="2400" b="1" dirty="0">
                <a:solidFill>
                  <a:schemeClr val="accent2"/>
                </a:solidFill>
                <a:latin typeface="微软雅黑" panose="020B0503020204020204" pitchFamily="34" charset="-122"/>
                <a:ea typeface="微软雅黑" panose="020B0503020204020204" pitchFamily="34" charset="-122"/>
              </a:rPr>
              <a:t>地心经纬度</a:t>
            </a:r>
            <a:r>
              <a:rPr kumimoji="1" lang="zh-CN" altLang="en-US" sz="2400" b="1" dirty="0">
                <a:latin typeface="微软雅黑" panose="020B0503020204020204" pitchFamily="34" charset="-122"/>
                <a:ea typeface="微软雅黑" panose="020B0503020204020204" pitchFamily="34" charset="-122"/>
              </a:rPr>
              <a:t>。</a:t>
            </a:r>
          </a:p>
        </p:txBody>
      </p:sp>
      <p:graphicFrame>
        <p:nvGraphicFramePr>
          <p:cNvPr id="309253" name="Object 5"/>
          <p:cNvGraphicFramePr>
            <a:graphicFrameLocks noGrp="1" noChangeAspect="1"/>
          </p:cNvGraphicFramePr>
          <p:nvPr>
            <p:ph/>
          </p:nvPr>
        </p:nvGraphicFramePr>
        <p:xfrm>
          <a:off x="4356100" y="2997200"/>
          <a:ext cx="4787900" cy="3667125"/>
        </p:xfrm>
        <a:graphic>
          <a:graphicData uri="http://schemas.openxmlformats.org/presentationml/2006/ole">
            <mc:AlternateContent xmlns:mc="http://schemas.openxmlformats.org/markup-compatibility/2006">
              <mc:Choice xmlns:v="urn:schemas-microsoft-com:vml" Requires="v">
                <p:oleObj spid="_x0000_s54282" name="Image" r:id="rId3" imgW="5206349" imgH="3987302" progId="Photoshop.Image.7">
                  <p:embed/>
                </p:oleObj>
              </mc:Choice>
              <mc:Fallback>
                <p:oleObj name="Image" r:id="rId3" imgW="5206349" imgH="3987302" progId="Photoshop.Image.7">
                  <p:embed/>
                  <p:pic>
                    <p:nvPicPr>
                      <p:cNvPr id="0" name=""/>
                      <p:cNvPicPr>
                        <a:picLocks noChangeAspect="1" noChangeArrowheads="1"/>
                      </p:cNvPicPr>
                      <p:nvPr/>
                    </p:nvPicPr>
                    <p:blipFill>
                      <a:blip r:embed="rId4">
                        <a:lum contrast="6000"/>
                        <a:extLst>
                          <a:ext uri="{28A0092B-C50C-407E-A947-70E740481C1C}">
                            <a14:useLocalDpi xmlns:a14="http://schemas.microsoft.com/office/drawing/2010/main" val="0"/>
                          </a:ext>
                        </a:extLst>
                      </a:blip>
                      <a:srcRect/>
                      <a:stretch>
                        <a:fillRect/>
                      </a:stretch>
                    </p:blipFill>
                    <p:spPr bwMode="auto">
                      <a:xfrm>
                        <a:off x="4356100" y="2997200"/>
                        <a:ext cx="4787900" cy="3667125"/>
                      </a:xfrm>
                      <a:prstGeom prst="rect">
                        <a:avLst/>
                      </a:prstGeom>
                      <a:noFill/>
                      <a:ln w="38100" cmpd="dbl">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5513398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极移对地球坐标系的影响</a:t>
            </a:r>
            <a:endParaRPr lang="zh-CN" altLang="en-US" dirty="0"/>
          </a:p>
        </p:txBody>
      </p:sp>
      <p:sp>
        <p:nvSpPr>
          <p:cNvPr id="18435" name="Rectangle 3"/>
          <p:cNvSpPr>
            <a:spLocks noGrp="1" noChangeArrowheads="1"/>
          </p:cNvSpPr>
          <p:nvPr>
            <p:ph idx="1"/>
          </p:nvPr>
        </p:nvSpPr>
        <p:spPr bwMode="auto">
          <a:xfrm>
            <a:off x="457200" y="1412776"/>
            <a:ext cx="8229600" cy="5184576"/>
          </a:xfrm>
          <a:noFill/>
          <a:ln>
            <a:noFill/>
            <a:miter lim="800000"/>
            <a:headEnd/>
            <a:tailEnd/>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Lst>
        </p:spPr>
        <p:txBody>
          <a:bodyPr vert="horz" wrap="square" lIns="91440" tIns="45720" rIns="91440" bIns="45720" numCol="1" anchor="t" anchorCtr="0" compatLnSpc="1">
            <a:prstTxWarp prst="textNoShape">
              <a:avLst/>
            </a:prstTxWarp>
            <a:noAutofit/>
          </a:bodyPr>
          <a:lstStyle/>
          <a:p>
            <a:pPr marL="0" indent="0">
              <a:buNone/>
            </a:pPr>
            <a:r>
              <a:rPr lang="zh-CN" altLang="en-US" sz="2400" dirty="0" smtClean="0">
                <a:solidFill>
                  <a:schemeClr val="tx1"/>
                </a:solidFill>
              </a:rPr>
              <a:t>地球的极移现象</a:t>
            </a:r>
            <a:endParaRPr lang="en-US" altLang="zh-CN" sz="2400" dirty="0" smtClean="0">
              <a:solidFill>
                <a:schemeClr val="tx1"/>
              </a:solidFill>
            </a:endParaRPr>
          </a:p>
          <a:p>
            <a:r>
              <a:rPr lang="zh-CN" altLang="en-US" sz="2400" dirty="0" smtClean="0">
                <a:solidFill>
                  <a:schemeClr val="tx1"/>
                </a:solidFill>
              </a:rPr>
              <a:t>地球</a:t>
            </a:r>
            <a:r>
              <a:rPr lang="zh-CN" altLang="en-US" sz="2400" dirty="0">
                <a:solidFill>
                  <a:schemeClr val="tx1"/>
                </a:solidFill>
              </a:rPr>
              <a:t>自转轴相对于地球体的位置不是固定的，地极点在地球表面上的位置随时间而变化的现象称为</a:t>
            </a:r>
            <a:r>
              <a:rPr lang="zh-CN" altLang="en-US" sz="2400" dirty="0">
                <a:solidFill>
                  <a:srgbClr val="0000CC"/>
                </a:solidFill>
              </a:rPr>
              <a:t>极移</a:t>
            </a:r>
            <a:r>
              <a:rPr lang="zh-CN" altLang="en-US" sz="2400" dirty="0" smtClean="0">
                <a:solidFill>
                  <a:schemeClr val="tx1"/>
                </a:solidFill>
              </a:rPr>
              <a:t>。</a:t>
            </a:r>
            <a:endParaRPr lang="en-US" altLang="zh-CN" sz="2400" dirty="0" smtClean="0">
              <a:solidFill>
                <a:schemeClr val="tx1"/>
              </a:solidFill>
            </a:endParaRPr>
          </a:p>
          <a:p>
            <a:r>
              <a:rPr lang="zh-CN" altLang="en-US" sz="2400" dirty="0" smtClean="0">
                <a:solidFill>
                  <a:schemeClr val="tx1"/>
                </a:solidFill>
              </a:rPr>
              <a:t>问题：</a:t>
            </a:r>
            <a:endParaRPr lang="en-US" altLang="zh-CN" sz="2400" dirty="0" smtClean="0">
              <a:solidFill>
                <a:schemeClr val="tx1"/>
              </a:solidFill>
            </a:endParaRPr>
          </a:p>
          <a:p>
            <a:pPr lvl="1"/>
            <a:r>
              <a:rPr lang="zh-CN" altLang="en-US" sz="2000" dirty="0" smtClean="0"/>
              <a:t>如果地极老是在变化，地球坐标系的</a:t>
            </a:r>
            <a:r>
              <a:rPr lang="en-US" altLang="zh-CN" sz="2000" dirty="0" smtClean="0"/>
              <a:t>Z</a:t>
            </a:r>
            <a:r>
              <a:rPr lang="zh-CN" altLang="en-US" sz="2000" dirty="0" smtClean="0"/>
              <a:t>轴无法固定</a:t>
            </a:r>
            <a:endParaRPr lang="en-US" altLang="zh-CN" sz="2000" dirty="0" smtClean="0"/>
          </a:p>
          <a:p>
            <a:pPr lvl="1"/>
            <a:r>
              <a:rPr lang="en-US" altLang="zh-CN" sz="2000" dirty="0" smtClean="0">
                <a:solidFill>
                  <a:schemeClr val="tx1"/>
                </a:solidFill>
              </a:rPr>
              <a:t>Z</a:t>
            </a:r>
            <a:r>
              <a:rPr lang="zh-CN" altLang="en-US" sz="2000" dirty="0" smtClean="0">
                <a:solidFill>
                  <a:schemeClr val="tx1"/>
                </a:solidFill>
              </a:rPr>
              <a:t>轴无法固定，地球坐标系则不成立</a:t>
            </a:r>
            <a:endParaRPr lang="en-US" altLang="zh-CN" sz="2000" dirty="0" smtClean="0">
              <a:solidFill>
                <a:schemeClr val="tx1"/>
              </a:solidFill>
            </a:endParaRPr>
          </a:p>
          <a:p>
            <a:r>
              <a:rPr lang="zh-CN" altLang="en-US" sz="2400" dirty="0" smtClean="0">
                <a:solidFill>
                  <a:schemeClr val="tx1"/>
                </a:solidFill>
              </a:rPr>
              <a:t>解决方案：</a:t>
            </a:r>
            <a:endParaRPr lang="en-US" altLang="zh-CN" sz="2400" dirty="0" smtClean="0">
              <a:solidFill>
                <a:schemeClr val="tx1"/>
              </a:solidFill>
            </a:endParaRPr>
          </a:p>
          <a:p>
            <a:pPr lvl="1"/>
            <a:r>
              <a:rPr lang="zh-CN" altLang="en-US" sz="2000" dirty="0" smtClean="0"/>
              <a:t>协议地球坐标系</a:t>
            </a:r>
            <a:endParaRPr lang="zh-CN" altLang="en-US" sz="2000" dirty="0">
              <a:solidFill>
                <a:schemeClr val="tx1"/>
              </a:solidFill>
            </a:endParaRPr>
          </a:p>
        </p:txBody>
      </p:sp>
    </p:spTree>
    <p:extLst>
      <p:ext uri="{BB962C8B-B14F-4D97-AF65-F5344CB8AC3E}">
        <p14:creationId xmlns:p14="http://schemas.microsoft.com/office/powerpoint/2010/main" val="36451003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协议地球坐标系</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solidFill>
                  <a:schemeClr val="tx1"/>
                </a:solidFill>
              </a:rPr>
              <a:t>协议地极的定义：</a:t>
            </a:r>
            <a:endParaRPr lang="en-US" altLang="zh-CN" dirty="0" smtClean="0">
              <a:solidFill>
                <a:schemeClr val="tx1"/>
              </a:solidFill>
            </a:endParaRPr>
          </a:p>
          <a:p>
            <a:pPr lvl="1"/>
            <a:r>
              <a:rPr lang="zh-CN" altLang="en-US" dirty="0" smtClean="0">
                <a:solidFill>
                  <a:schemeClr val="tx1"/>
                </a:solidFill>
              </a:rPr>
              <a:t>国际天文学联合会</a:t>
            </a:r>
            <a:r>
              <a:rPr lang="zh-CN" altLang="en-US" dirty="0">
                <a:solidFill>
                  <a:schemeClr val="tx1"/>
                </a:solidFill>
              </a:rPr>
              <a:t>和大地测量学</a:t>
            </a:r>
            <a:r>
              <a:rPr lang="zh-CN" altLang="en-US" dirty="0" smtClean="0">
                <a:solidFill>
                  <a:schemeClr val="tx1"/>
                </a:solidFill>
              </a:rPr>
              <a:t>协会（</a:t>
            </a:r>
            <a:r>
              <a:rPr lang="en-US" altLang="zh-CN" dirty="0" smtClean="0">
                <a:solidFill>
                  <a:schemeClr val="tx1"/>
                </a:solidFill>
              </a:rPr>
              <a:t>CIO</a:t>
            </a:r>
            <a:r>
              <a:rPr lang="zh-CN" altLang="en-US" dirty="0" smtClean="0">
                <a:solidFill>
                  <a:schemeClr val="tx1"/>
                </a:solidFill>
              </a:rPr>
              <a:t>）在</a:t>
            </a:r>
            <a:r>
              <a:rPr lang="en-US" altLang="zh-CN" dirty="0">
                <a:solidFill>
                  <a:schemeClr val="tx1"/>
                </a:solidFill>
              </a:rPr>
              <a:t>1967</a:t>
            </a:r>
            <a:r>
              <a:rPr lang="zh-CN" altLang="en-US" dirty="0">
                <a:solidFill>
                  <a:schemeClr val="tx1"/>
                </a:solidFill>
              </a:rPr>
              <a:t>建议，采用国际上</a:t>
            </a:r>
            <a:r>
              <a:rPr lang="en-US" altLang="zh-CN" dirty="0">
                <a:solidFill>
                  <a:schemeClr val="tx1"/>
                </a:solidFill>
              </a:rPr>
              <a:t>5</a:t>
            </a:r>
            <a:r>
              <a:rPr lang="zh-CN" altLang="en-US" dirty="0">
                <a:solidFill>
                  <a:schemeClr val="tx1"/>
                </a:solidFill>
              </a:rPr>
              <a:t>个纬度服务站所确定的平均地极位置作为基准点，平极的位置是相应上述期间地球自转轴的平均位置，通常称为</a:t>
            </a:r>
            <a:r>
              <a:rPr lang="zh-CN" altLang="en-US" dirty="0">
                <a:solidFill>
                  <a:srgbClr val="0000CC"/>
                </a:solidFill>
              </a:rPr>
              <a:t>国际协议原点</a:t>
            </a:r>
            <a:r>
              <a:rPr lang="zh-CN" altLang="en-US" dirty="0" smtClean="0">
                <a:solidFill>
                  <a:schemeClr val="tx1"/>
                </a:solidFill>
              </a:rPr>
              <a:t>。</a:t>
            </a:r>
            <a:endParaRPr lang="en-US" altLang="zh-CN" dirty="0" smtClean="0">
              <a:solidFill>
                <a:schemeClr val="tx1"/>
              </a:solidFill>
            </a:endParaRPr>
          </a:p>
          <a:p>
            <a:r>
              <a:rPr lang="zh-CN" altLang="en-US" dirty="0" smtClean="0">
                <a:solidFill>
                  <a:schemeClr val="tx1"/>
                </a:solidFill>
              </a:rPr>
              <a:t>协议赤道的定义：</a:t>
            </a:r>
            <a:endParaRPr lang="en-US" altLang="zh-CN" dirty="0" smtClean="0">
              <a:solidFill>
                <a:schemeClr val="tx1"/>
              </a:solidFill>
            </a:endParaRPr>
          </a:p>
          <a:p>
            <a:pPr lvl="1"/>
            <a:r>
              <a:rPr lang="zh-CN" altLang="en-US" dirty="0" smtClean="0"/>
              <a:t>与协议地极对应的</a:t>
            </a:r>
            <a:r>
              <a:rPr lang="zh-CN" altLang="en-US" dirty="0" smtClean="0">
                <a:solidFill>
                  <a:schemeClr val="tx1"/>
                </a:solidFill>
              </a:rPr>
              <a:t>赤道面</a:t>
            </a:r>
            <a:r>
              <a:rPr lang="zh-CN" altLang="en-US" dirty="0">
                <a:solidFill>
                  <a:schemeClr val="tx1"/>
                </a:solidFill>
              </a:rPr>
              <a:t>称为平赤道面或协议赤道面</a:t>
            </a:r>
            <a:r>
              <a:rPr lang="zh-CN" altLang="en-US" dirty="0" smtClean="0">
                <a:solidFill>
                  <a:schemeClr val="tx1"/>
                </a:solidFill>
              </a:rPr>
              <a:t>。</a:t>
            </a:r>
            <a:endParaRPr lang="en-US" altLang="zh-CN" dirty="0" smtClean="0">
              <a:solidFill>
                <a:schemeClr val="tx1"/>
              </a:solidFill>
            </a:endParaRPr>
          </a:p>
          <a:p>
            <a:r>
              <a:rPr lang="zh-CN" altLang="en-US" dirty="0" smtClean="0">
                <a:solidFill>
                  <a:schemeClr val="tx1"/>
                </a:solidFill>
              </a:rPr>
              <a:t>协议地球坐标系</a:t>
            </a:r>
            <a:endParaRPr lang="en-US" altLang="zh-CN" dirty="0" smtClean="0">
              <a:solidFill>
                <a:schemeClr val="tx1"/>
              </a:solidFill>
            </a:endParaRPr>
          </a:p>
          <a:p>
            <a:pPr lvl="1"/>
            <a:r>
              <a:rPr lang="zh-CN" altLang="en-US" dirty="0" smtClean="0">
                <a:solidFill>
                  <a:schemeClr val="tx1"/>
                </a:solidFill>
              </a:rPr>
              <a:t>以</a:t>
            </a:r>
            <a:r>
              <a:rPr lang="zh-CN" altLang="en-US" dirty="0">
                <a:solidFill>
                  <a:schemeClr val="tx1"/>
                </a:solidFill>
              </a:rPr>
              <a:t>协议地极为基准点的地球坐标系称为</a:t>
            </a:r>
            <a:r>
              <a:rPr lang="zh-CN" altLang="en-US" dirty="0">
                <a:solidFill>
                  <a:srgbClr val="0000CC"/>
                </a:solidFill>
              </a:rPr>
              <a:t>协议</a:t>
            </a:r>
            <a:r>
              <a:rPr lang="zh-CN" altLang="en-US" dirty="0" smtClean="0">
                <a:solidFill>
                  <a:srgbClr val="0000CC"/>
                </a:solidFill>
              </a:rPr>
              <a:t>地球坐标系</a:t>
            </a:r>
            <a:endParaRPr lang="en-US" altLang="zh-CN" dirty="0" smtClean="0">
              <a:solidFill>
                <a:srgbClr val="0000CC"/>
              </a:solidFill>
            </a:endParaRPr>
          </a:p>
          <a:p>
            <a:pPr lvl="1"/>
            <a:r>
              <a:rPr lang="zh-CN" altLang="en-US" dirty="0" smtClean="0"/>
              <a:t>为了统一数学描述，前述大地坐标系、地球空间直角坐标系均基于协议地球坐标系</a:t>
            </a:r>
            <a:endParaRPr lang="en-US" altLang="zh-CN" dirty="0"/>
          </a:p>
        </p:txBody>
      </p:sp>
    </p:spTree>
    <p:extLst>
      <p:ext uri="{BB962C8B-B14F-4D97-AF65-F5344CB8AC3E}">
        <p14:creationId xmlns:p14="http://schemas.microsoft.com/office/powerpoint/2010/main" val="673827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天球坐标系与地球坐标系的转换</a:t>
            </a:r>
            <a:r>
              <a:rPr lang="en-US" altLang="zh-CN" dirty="0" smtClean="0"/>
              <a:t> </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问题：</a:t>
            </a:r>
            <a:endParaRPr lang="en-US" altLang="zh-CN" sz="2400" dirty="0" smtClean="0"/>
          </a:p>
          <a:p>
            <a:pPr lvl="1"/>
            <a:r>
              <a:rPr lang="zh-CN" altLang="en-US" sz="2000" dirty="0" smtClean="0"/>
              <a:t>卫星的坐标采用协议天球坐标系描述，接收机解算采用协议地球坐标系描述，如何将使接收机能够解算？</a:t>
            </a:r>
            <a:endParaRPr lang="en-US" altLang="zh-CN" sz="2000" dirty="0" smtClean="0"/>
          </a:p>
          <a:p>
            <a:r>
              <a:rPr lang="zh-CN" altLang="en-US" sz="2400" dirty="0" smtClean="0"/>
              <a:t>解决方案：</a:t>
            </a:r>
            <a:endParaRPr lang="en-US" altLang="zh-CN" sz="2400" dirty="0" smtClean="0"/>
          </a:p>
          <a:p>
            <a:pPr lvl="1"/>
            <a:r>
              <a:rPr lang="zh-CN" altLang="en-US" sz="2000" dirty="0" smtClean="0"/>
              <a:t>将卫星的协议天球坐标系坐标，转换为协议地球坐标系下的坐标</a:t>
            </a:r>
            <a:endParaRPr lang="en-US" altLang="zh-CN" sz="2000" dirty="0" smtClean="0"/>
          </a:p>
          <a:p>
            <a:r>
              <a:rPr lang="zh-CN" altLang="en-US" sz="2400" dirty="0" smtClean="0"/>
              <a:t>转换过程</a:t>
            </a:r>
            <a:endParaRPr lang="en-US" altLang="zh-CN" sz="2400" dirty="0" smtClean="0"/>
          </a:p>
          <a:p>
            <a:pPr lvl="1"/>
            <a:r>
              <a:rPr lang="zh-CN" altLang="en-US" sz="2000" dirty="0" smtClean="0"/>
              <a:t>协议天球坐标系</a:t>
            </a:r>
            <a:r>
              <a:rPr lang="en-US" altLang="zh-CN" sz="2000" dirty="0" smtClean="0">
                <a:sym typeface="Wingdings" panose="05000000000000000000" pitchFamily="2" charset="2"/>
              </a:rPr>
              <a:t></a:t>
            </a:r>
            <a:r>
              <a:rPr lang="zh-CN" altLang="en-US" sz="2000" dirty="0" smtClean="0">
                <a:sym typeface="Wingdings" panose="05000000000000000000" pitchFamily="2" charset="2"/>
              </a:rPr>
              <a:t>平天球坐标系（消除岁差问题）</a:t>
            </a:r>
            <a:r>
              <a:rPr lang="en-US" altLang="zh-CN" sz="2000" dirty="0" smtClean="0">
                <a:sym typeface="Wingdings" panose="05000000000000000000" pitchFamily="2" charset="2"/>
              </a:rPr>
              <a:t></a:t>
            </a:r>
            <a:r>
              <a:rPr lang="zh-CN" altLang="en-US" sz="2000" dirty="0" smtClean="0">
                <a:sym typeface="Wingdings" panose="05000000000000000000" pitchFamily="2" charset="2"/>
              </a:rPr>
              <a:t>真天球坐标系（消除章动问题）</a:t>
            </a:r>
            <a:r>
              <a:rPr lang="en-US" altLang="zh-CN" sz="2000" dirty="0" smtClean="0">
                <a:sym typeface="Wingdings" panose="05000000000000000000" pitchFamily="2" charset="2"/>
              </a:rPr>
              <a:t></a:t>
            </a:r>
            <a:r>
              <a:rPr lang="zh-CN" altLang="en-US" sz="2000" dirty="0" smtClean="0">
                <a:sym typeface="Wingdings" panose="05000000000000000000" pitchFamily="2" charset="2"/>
              </a:rPr>
              <a:t>真地球坐标系（春分点向格林尼治原点旋转）</a:t>
            </a:r>
            <a:r>
              <a:rPr lang="en-US" altLang="zh-CN" sz="2000" dirty="0" smtClean="0">
                <a:sym typeface="Wingdings" panose="05000000000000000000" pitchFamily="2" charset="2"/>
              </a:rPr>
              <a:t></a:t>
            </a:r>
            <a:r>
              <a:rPr lang="zh-CN" altLang="en-US" sz="2000" dirty="0" smtClean="0">
                <a:sym typeface="Wingdings" panose="05000000000000000000" pitchFamily="2" charset="2"/>
              </a:rPr>
              <a:t>协议地球坐标系（消除极移问题）</a:t>
            </a:r>
            <a:endParaRPr lang="en-US" altLang="zh-CN" sz="2000" dirty="0"/>
          </a:p>
        </p:txBody>
      </p:sp>
    </p:spTree>
    <p:extLst>
      <p:ext uri="{BB962C8B-B14F-4D97-AF65-F5344CB8AC3E}">
        <p14:creationId xmlns:p14="http://schemas.microsoft.com/office/powerpoint/2010/main" val="36585302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北斗系统的地固坐标系</a:t>
            </a:r>
            <a:r>
              <a:rPr lang="en-US" altLang="zh-CN" sz="3600" dirty="0" smtClean="0"/>
              <a:t>--</a:t>
            </a:r>
            <a:r>
              <a:rPr lang="en-US" altLang="zh-CN" sz="2700" dirty="0" smtClean="0"/>
              <a:t>CGCS2000</a:t>
            </a:r>
            <a:endParaRPr lang="zh-CN" altLang="en-US" dirty="0"/>
          </a:p>
        </p:txBody>
      </p:sp>
      <p:sp>
        <p:nvSpPr>
          <p:cNvPr id="312323" name="Rectangle 3"/>
          <p:cNvSpPr>
            <a:spLocks noGrp="1" noChangeArrowheads="1"/>
          </p:cNvSpPr>
          <p:nvPr>
            <p:ph idx="1"/>
          </p:nvPr>
        </p:nvSpPr>
        <p:spPr/>
        <p:txBody>
          <a:bodyPr>
            <a:noAutofit/>
          </a:bodyPr>
          <a:lstStyle/>
          <a:p>
            <a:pPr>
              <a:lnSpc>
                <a:spcPct val="170000"/>
              </a:lnSpc>
            </a:pPr>
            <a:r>
              <a:rPr lang="zh-CN" altLang="en-US" sz="2000" b="1" dirty="0">
                <a:latin typeface="宋体" charset="-122"/>
              </a:rPr>
              <a:t>军事测绘部门对“</a:t>
            </a:r>
            <a:r>
              <a:rPr lang="en-US" altLang="zh-CN" sz="2000" b="1" dirty="0">
                <a:latin typeface="宋体" charset="-122"/>
              </a:rPr>
              <a:t>1980</a:t>
            </a:r>
            <a:r>
              <a:rPr lang="zh-CN" altLang="en-US" sz="2000" b="1" dirty="0">
                <a:latin typeface="宋体" charset="-122"/>
              </a:rPr>
              <a:t>西安坐标系”的椭球参数进行变换和平移，建立了“新</a:t>
            </a:r>
            <a:r>
              <a:rPr lang="en-US" altLang="zh-CN" sz="2000" b="1" dirty="0">
                <a:latin typeface="宋体" charset="-122"/>
              </a:rPr>
              <a:t>1954</a:t>
            </a:r>
            <a:r>
              <a:rPr lang="zh-CN" altLang="en-US" sz="2000" b="1" dirty="0">
                <a:latin typeface="宋体" charset="-122"/>
              </a:rPr>
              <a:t>北京坐标系”，并于</a:t>
            </a:r>
            <a:r>
              <a:rPr lang="en-US" altLang="zh-CN" sz="2000" b="1" dirty="0">
                <a:latin typeface="宋体" charset="-122"/>
              </a:rPr>
              <a:t>1978—1988</a:t>
            </a:r>
            <a:r>
              <a:rPr lang="zh-CN" altLang="en-US" sz="2000" b="1" dirty="0">
                <a:latin typeface="宋体" charset="-122"/>
              </a:rPr>
              <a:t>年利用国内外天文、大地、重力和卫星观测资料，建立了我国的“地心坐标系”。</a:t>
            </a:r>
          </a:p>
          <a:p>
            <a:pPr>
              <a:lnSpc>
                <a:spcPct val="170000"/>
              </a:lnSpc>
            </a:pPr>
            <a:r>
              <a:rPr lang="en-US" altLang="zh-CN" sz="2000" b="1" dirty="0">
                <a:latin typeface="宋体" charset="-122"/>
              </a:rPr>
              <a:t>20</a:t>
            </a:r>
            <a:r>
              <a:rPr lang="zh-CN" altLang="en-US" sz="2000" b="1" dirty="0">
                <a:latin typeface="宋体" charset="-122"/>
              </a:rPr>
              <a:t>世纪</a:t>
            </a:r>
            <a:r>
              <a:rPr lang="en-US" altLang="zh-CN" sz="2000" b="1" dirty="0">
                <a:latin typeface="宋体" charset="-122"/>
              </a:rPr>
              <a:t>90</a:t>
            </a:r>
            <a:r>
              <a:rPr lang="zh-CN" altLang="en-US" sz="2000" b="1" dirty="0">
                <a:latin typeface="宋体" charset="-122"/>
              </a:rPr>
              <a:t>年代以来，国家有关部门联合建立了</a:t>
            </a:r>
            <a:r>
              <a:rPr lang="en-US" altLang="zh-CN" sz="2000" b="1" dirty="0">
                <a:latin typeface="宋体" charset="-122"/>
              </a:rPr>
              <a:t>2000</a:t>
            </a:r>
            <a:r>
              <a:rPr lang="zh-CN" altLang="en-US" sz="2000" b="1" dirty="0">
                <a:latin typeface="宋体" charset="-122"/>
              </a:rPr>
              <a:t>国家</a:t>
            </a:r>
            <a:r>
              <a:rPr lang="en-US" altLang="zh-CN" sz="2000" b="1" dirty="0">
                <a:latin typeface="宋体" charset="-122"/>
              </a:rPr>
              <a:t>GPS</a:t>
            </a:r>
            <a:r>
              <a:rPr lang="zh-CN" altLang="en-US" sz="2000" b="1" dirty="0">
                <a:latin typeface="宋体" charset="-122"/>
              </a:rPr>
              <a:t>大地控制网，</a:t>
            </a:r>
            <a:r>
              <a:rPr lang="en-US" altLang="zh-CN" sz="2000" b="1" dirty="0">
                <a:latin typeface="宋体" charset="-122"/>
              </a:rPr>
              <a:t>2003</a:t>
            </a:r>
            <a:r>
              <a:rPr lang="zh-CN" altLang="en-US" sz="2000" b="1" dirty="0">
                <a:latin typeface="宋体" charset="-122"/>
              </a:rPr>
              <a:t>年通过联合处理建立了我国新一代与国际地球参考系接轨的高精度地心坐标系</a:t>
            </a:r>
            <a:r>
              <a:rPr lang="en-US" altLang="zh-CN" sz="2000" b="1" dirty="0">
                <a:latin typeface="宋体" charset="-122"/>
              </a:rPr>
              <a:t>—“2000</a:t>
            </a:r>
            <a:r>
              <a:rPr lang="zh-CN" altLang="en-US" sz="2000" b="1" dirty="0">
                <a:latin typeface="宋体" charset="-122"/>
              </a:rPr>
              <a:t>中国大地坐标系”。“</a:t>
            </a:r>
            <a:r>
              <a:rPr lang="en-US" altLang="zh-CN" sz="2000" b="1" dirty="0">
                <a:latin typeface="宋体" charset="-122"/>
              </a:rPr>
              <a:t>2000</a:t>
            </a:r>
            <a:r>
              <a:rPr lang="zh-CN" altLang="en-US" sz="2000" b="1" dirty="0">
                <a:latin typeface="宋体" charset="-122"/>
              </a:rPr>
              <a:t>中国大地坐标系”于</a:t>
            </a:r>
            <a:r>
              <a:rPr lang="en-US" altLang="zh-CN" sz="2000" b="1" dirty="0">
                <a:latin typeface="宋体" charset="-122"/>
              </a:rPr>
              <a:t>2008</a:t>
            </a:r>
            <a:r>
              <a:rPr lang="zh-CN" altLang="en-US" sz="2000" b="1" dirty="0">
                <a:latin typeface="宋体" charset="-122"/>
              </a:rPr>
              <a:t>年正式启用</a:t>
            </a:r>
            <a:r>
              <a:rPr lang="zh-CN" altLang="en-US" sz="2000" b="1" dirty="0" smtClean="0">
                <a:latin typeface="宋体" charset="-122"/>
              </a:rPr>
              <a:t>。</a:t>
            </a:r>
            <a:endParaRPr lang="en-US" altLang="zh-CN" sz="2000" b="1" dirty="0" smtClean="0">
              <a:latin typeface="宋体" charset="-122"/>
            </a:endParaRPr>
          </a:p>
          <a:p>
            <a:pPr>
              <a:lnSpc>
                <a:spcPct val="170000"/>
              </a:lnSpc>
            </a:pPr>
            <a:endParaRPr lang="en-US" altLang="zh-CN" sz="2000" dirty="0">
              <a:latin typeface="宋体" charset="-122"/>
            </a:endParaRPr>
          </a:p>
        </p:txBody>
      </p:sp>
    </p:spTree>
    <p:extLst>
      <p:ext uri="{BB962C8B-B14F-4D97-AF65-F5344CB8AC3E}">
        <p14:creationId xmlns:p14="http://schemas.microsoft.com/office/powerpoint/2010/main" val="144829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GPS</a:t>
            </a:r>
            <a:r>
              <a:rPr lang="zh-CN" altLang="en-US" dirty="0" smtClean="0"/>
              <a:t>系统的地固坐标系</a:t>
            </a:r>
            <a:r>
              <a:rPr lang="en-US" altLang="zh-CN" sz="3200" dirty="0" smtClean="0"/>
              <a:t>—WGS84</a:t>
            </a:r>
            <a:endParaRPr lang="zh-CN" altLang="en-US" dirty="0"/>
          </a:p>
        </p:txBody>
      </p:sp>
      <p:sp>
        <p:nvSpPr>
          <p:cNvPr id="21507" name="Rectangle 3"/>
          <p:cNvSpPr>
            <a:spLocks noGrp="1" noChangeArrowheads="1"/>
          </p:cNvSpPr>
          <p:nvPr>
            <p:ph idx="1"/>
          </p:nvPr>
        </p:nvSpPr>
        <p:spPr bwMode="auto">
          <a:noFill/>
          <a:ln>
            <a:noFill/>
            <a:miter lim="800000"/>
            <a:headEnd/>
            <a:tailEnd/>
          </a:ln>
        </p:spPr>
        <p:txBody>
          <a:bodyPr vert="horz" wrap="square" lIns="91440" tIns="45720" rIns="91440" bIns="45720" numCol="1" anchor="t" anchorCtr="0" compatLnSpc="1">
            <a:prstTxWarp prst="textNoShape">
              <a:avLst/>
            </a:prstTxWarp>
            <a:normAutofit/>
          </a:bodyPr>
          <a:lstStyle/>
          <a:p>
            <a:pPr marL="0" indent="0">
              <a:buFont typeface="Wingdings" pitchFamily="2" charset="2"/>
              <a:buNone/>
            </a:pPr>
            <a:r>
              <a:rPr lang="zh-CN" altLang="en-US" sz="2800" dirty="0" smtClean="0">
                <a:solidFill>
                  <a:schemeClr val="tx1"/>
                </a:solidFill>
              </a:rPr>
              <a:t>    在</a:t>
            </a:r>
            <a:r>
              <a:rPr lang="zh-CN" altLang="en-US" sz="2800" dirty="0">
                <a:solidFill>
                  <a:schemeClr val="tx1"/>
                </a:solidFill>
              </a:rPr>
              <a:t>全球定位系统中，为了确定用户接收机的位置，</a:t>
            </a:r>
            <a:r>
              <a:rPr lang="en-US" altLang="zh-CN" sz="2800" dirty="0">
                <a:solidFill>
                  <a:schemeClr val="tx1"/>
                </a:solidFill>
              </a:rPr>
              <a:t>GPS</a:t>
            </a:r>
            <a:r>
              <a:rPr lang="zh-CN" altLang="en-US" sz="2800" dirty="0">
                <a:solidFill>
                  <a:schemeClr val="tx1"/>
                </a:solidFill>
              </a:rPr>
              <a:t>卫星的瞬时位置通常应化算到统一的地球坐标系统。</a:t>
            </a:r>
          </a:p>
          <a:p>
            <a:pPr marL="0" indent="0">
              <a:buFont typeface="Wingdings" pitchFamily="2" charset="2"/>
              <a:buNone/>
            </a:pPr>
            <a:r>
              <a:rPr lang="en-US" altLang="zh-CN" sz="2800" dirty="0" smtClean="0">
                <a:solidFill>
                  <a:schemeClr val="tx1"/>
                </a:solidFill>
              </a:rPr>
              <a:t>    1987</a:t>
            </a:r>
            <a:r>
              <a:rPr lang="zh-CN" altLang="en-US" sz="2800" dirty="0">
                <a:solidFill>
                  <a:schemeClr val="tx1"/>
                </a:solidFill>
              </a:rPr>
              <a:t>年</a:t>
            </a:r>
            <a:r>
              <a:rPr lang="en-US" altLang="zh-CN" sz="2800" dirty="0">
                <a:solidFill>
                  <a:schemeClr val="tx1"/>
                </a:solidFill>
              </a:rPr>
              <a:t>1</a:t>
            </a:r>
            <a:r>
              <a:rPr lang="zh-CN" altLang="en-US" sz="2800" dirty="0">
                <a:solidFill>
                  <a:schemeClr val="tx1"/>
                </a:solidFill>
              </a:rPr>
              <a:t>月</a:t>
            </a:r>
            <a:r>
              <a:rPr lang="en-US" altLang="zh-CN" sz="2800" dirty="0">
                <a:solidFill>
                  <a:schemeClr val="tx1"/>
                </a:solidFill>
              </a:rPr>
              <a:t>10</a:t>
            </a:r>
            <a:r>
              <a:rPr lang="zh-CN" altLang="en-US" sz="2800" dirty="0">
                <a:solidFill>
                  <a:schemeClr val="tx1"/>
                </a:solidFill>
              </a:rPr>
              <a:t>日开始采用改进的大地坐标系统</a:t>
            </a:r>
            <a:r>
              <a:rPr lang="en-US" altLang="zh-CN" sz="2800" dirty="0">
                <a:solidFill>
                  <a:schemeClr val="tx1"/>
                </a:solidFill>
              </a:rPr>
              <a:t>WGS-84</a:t>
            </a:r>
            <a:r>
              <a:rPr lang="zh-CN" altLang="en-US" sz="2800" dirty="0" smtClean="0">
                <a:solidFill>
                  <a:schemeClr val="tx1"/>
                </a:solidFill>
              </a:rPr>
              <a:t>。</a:t>
            </a:r>
            <a:endParaRPr lang="zh-CN" altLang="en-US" sz="2800" dirty="0">
              <a:solidFill>
                <a:schemeClr val="tx1"/>
              </a:solidFill>
            </a:endParaRPr>
          </a:p>
        </p:txBody>
      </p:sp>
    </p:spTree>
    <p:extLst>
      <p:ext uri="{BB962C8B-B14F-4D97-AF65-F5344CB8AC3E}">
        <p14:creationId xmlns:p14="http://schemas.microsoft.com/office/powerpoint/2010/main" val="37015280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3.4 </a:t>
            </a:r>
            <a:r>
              <a:rPr lang="zh-CN" altLang="en-US" dirty="0" smtClean="0"/>
              <a:t>平面坐标系统</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38294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174295CE-1418-4D5C-AAA3-FB055F657837}" type="slidenum">
              <a:rPr lang="en-US" altLang="zh-CN"/>
              <a:pPr/>
              <a:t>58</a:t>
            </a:fld>
            <a:endParaRPr lang="en-US" altLang="zh-CN"/>
          </a:p>
        </p:txBody>
      </p:sp>
      <p:sp>
        <p:nvSpPr>
          <p:cNvPr id="313346" name="Rectangle 2"/>
          <p:cNvSpPr>
            <a:spLocks noGrp="1" noChangeArrowheads="1"/>
          </p:cNvSpPr>
          <p:nvPr>
            <p:ph type="body" idx="1"/>
          </p:nvPr>
        </p:nvSpPr>
        <p:spPr>
          <a:xfrm>
            <a:off x="250825" y="333375"/>
            <a:ext cx="8893175" cy="6264275"/>
          </a:xfrm>
        </p:spPr>
        <p:txBody>
          <a:bodyPr/>
          <a:lstStyle/>
          <a:p>
            <a:pPr>
              <a:spcBef>
                <a:spcPct val="0"/>
              </a:spcBef>
              <a:buFontTx/>
              <a:buNone/>
            </a:pPr>
            <a:r>
              <a:rPr lang="en-US" altLang="zh-CN" sz="3600" b="1">
                <a:solidFill>
                  <a:schemeClr val="accent2"/>
                </a:solidFill>
              </a:rPr>
              <a:t> </a:t>
            </a:r>
          </a:p>
          <a:p>
            <a:pPr>
              <a:buFontTx/>
              <a:buNone/>
            </a:pPr>
            <a:endParaRPr lang="en-US" altLang="zh-CN"/>
          </a:p>
        </p:txBody>
      </p:sp>
      <p:sp>
        <p:nvSpPr>
          <p:cNvPr id="313347" name="Rectangle 3"/>
          <p:cNvSpPr>
            <a:spLocks noChangeArrowheads="1"/>
          </p:cNvSpPr>
          <p:nvPr/>
        </p:nvSpPr>
        <p:spPr bwMode="auto">
          <a:xfrm>
            <a:off x="611188" y="476672"/>
            <a:ext cx="813752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50000"/>
              </a:lnSpc>
            </a:pPr>
            <a:r>
              <a:rPr kumimoji="1" lang="zh-CN" altLang="en-US" sz="2800" b="1" dirty="0">
                <a:solidFill>
                  <a:srgbClr val="FF3300"/>
                </a:solidFill>
                <a:latin typeface="微软雅黑" panose="020B0503020204020204" pitchFamily="34" charset="-122"/>
                <a:ea typeface="微软雅黑" panose="020B0503020204020204" pitchFamily="34" charset="-122"/>
              </a:rPr>
              <a:t>一、问题的提出：</a:t>
            </a:r>
            <a:r>
              <a:rPr kumimoji="1" lang="zh-CN" altLang="en-US" sz="2800" b="1" dirty="0">
                <a:solidFill>
                  <a:schemeClr val="accent2"/>
                </a:solidFill>
                <a:latin typeface="微软雅黑" panose="020B0503020204020204" pitchFamily="34" charset="-122"/>
                <a:ea typeface="微软雅黑" panose="020B0503020204020204" pitchFamily="34" charset="-122"/>
              </a:rPr>
              <a:t> </a:t>
            </a:r>
            <a:endParaRPr kumimoji="1" lang="zh-CN" altLang="en-US" sz="2800" b="1" dirty="0">
              <a:solidFill>
                <a:srgbClr val="FF3300"/>
              </a:solidFill>
              <a:latin typeface="微软雅黑" panose="020B0503020204020204" pitchFamily="34" charset="-122"/>
              <a:ea typeface="微软雅黑" panose="020B0503020204020204" pitchFamily="34" charset="-122"/>
            </a:endParaRPr>
          </a:p>
          <a:p>
            <a:pPr algn="l" eaLnBrk="1" hangingPunct="1">
              <a:lnSpc>
                <a:spcPct val="150000"/>
              </a:lnSpc>
            </a:pPr>
            <a:r>
              <a:rPr kumimoji="1" lang="zh-CN" altLang="en-US" sz="2000" b="1" dirty="0">
                <a:latin typeface="微软雅黑" panose="020B0503020204020204" pitchFamily="34" charset="-122"/>
                <a:ea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rPr>
              <a:t>地图的数学基础</a:t>
            </a:r>
          </a:p>
          <a:p>
            <a:pPr algn="l" eaLnBrk="1" hangingPunct="1">
              <a:lnSpc>
                <a:spcPct val="150000"/>
              </a:lnSpc>
            </a:pPr>
            <a:r>
              <a:rPr kumimoji="1" lang="zh-CN" altLang="en-US" sz="20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是指使地图上各种地理要素与相应的地面景物之间保持一定对应关系的数学基础。包括：</a:t>
            </a:r>
            <a:r>
              <a:rPr kumimoji="1" lang="zh-CN" altLang="en-US" sz="2800" b="1" dirty="0">
                <a:solidFill>
                  <a:schemeClr val="accent2"/>
                </a:solidFill>
                <a:latin typeface="微软雅黑" panose="020B0503020204020204" pitchFamily="34" charset="-122"/>
                <a:ea typeface="微软雅黑" panose="020B0503020204020204" pitchFamily="34" charset="-122"/>
              </a:rPr>
              <a:t>经纬网、坐标网、大地控制点、比例尺等。</a:t>
            </a:r>
          </a:p>
        </p:txBody>
      </p:sp>
      <p:sp>
        <p:nvSpPr>
          <p:cNvPr id="313348" name="Rectangle 4"/>
          <p:cNvSpPr>
            <a:spLocks noChangeArrowheads="1"/>
          </p:cNvSpPr>
          <p:nvPr/>
        </p:nvSpPr>
        <p:spPr bwMode="auto">
          <a:xfrm>
            <a:off x="827088" y="3998913"/>
            <a:ext cx="2358338" cy="74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50000"/>
              </a:lnSpc>
            </a:pPr>
            <a:r>
              <a:rPr kumimoji="1" lang="zh-CN" altLang="en-US" sz="3200" b="1">
                <a:solidFill>
                  <a:srgbClr val="FF3300"/>
                </a:solidFill>
                <a:latin typeface="微软雅黑" panose="020B0503020204020204" pitchFamily="34" charset="-122"/>
                <a:ea typeface="微软雅黑" panose="020B0503020204020204" pitchFamily="34" charset="-122"/>
              </a:rPr>
              <a:t>两个矛 盾</a:t>
            </a:r>
            <a:r>
              <a:rPr kumimoji="1" lang="zh-CN" altLang="en-US" sz="3200">
                <a:solidFill>
                  <a:srgbClr val="FF3300"/>
                </a:solidFill>
                <a:latin typeface="微软雅黑" panose="020B0503020204020204" pitchFamily="34" charset="-122"/>
                <a:ea typeface="微软雅黑" panose="020B0503020204020204" pitchFamily="34" charset="-122"/>
              </a:rPr>
              <a:t>：</a:t>
            </a:r>
          </a:p>
        </p:txBody>
      </p:sp>
      <p:sp>
        <p:nvSpPr>
          <p:cNvPr id="313349" name="Rectangle 5"/>
          <p:cNvSpPr>
            <a:spLocks noChangeArrowheads="1"/>
          </p:cNvSpPr>
          <p:nvPr/>
        </p:nvSpPr>
        <p:spPr bwMode="auto">
          <a:xfrm>
            <a:off x="827088" y="4581525"/>
            <a:ext cx="4967287" cy="14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50000"/>
              </a:lnSpc>
            </a:pPr>
            <a:r>
              <a:rPr kumimoji="1" lang="en-US" altLang="zh-CN" sz="3200">
                <a:latin typeface="微软雅黑" panose="020B0503020204020204" pitchFamily="34" charset="-122"/>
                <a:ea typeface="微软雅黑" panose="020B0503020204020204" pitchFamily="34" charset="-122"/>
              </a:rPr>
              <a:t> </a:t>
            </a:r>
            <a:r>
              <a:rPr kumimoji="1" lang="zh-CN" altLang="en-US" sz="3200" b="1">
                <a:latin typeface="微软雅黑" panose="020B0503020204020204" pitchFamily="34" charset="-122"/>
                <a:ea typeface="微软雅黑" panose="020B0503020204020204" pitchFamily="34" charset="-122"/>
              </a:rPr>
              <a:t>球面与平面之间的矛盾</a:t>
            </a:r>
            <a:r>
              <a:rPr kumimoji="1" lang="zh-CN" altLang="en-US" sz="3200">
                <a:latin typeface="微软雅黑" panose="020B0503020204020204" pitchFamily="34" charset="-122"/>
                <a:ea typeface="微软雅黑" panose="020B0503020204020204" pitchFamily="34" charset="-122"/>
              </a:rPr>
              <a:t>  </a:t>
            </a:r>
          </a:p>
          <a:p>
            <a:pPr algn="l" eaLnBrk="1" hangingPunct="1">
              <a:lnSpc>
                <a:spcPct val="150000"/>
              </a:lnSpc>
            </a:pPr>
            <a:r>
              <a:rPr kumimoji="1" lang="zh-CN" altLang="en-US" sz="3200" b="1">
                <a:latin typeface="微软雅黑" panose="020B0503020204020204" pitchFamily="34" charset="-122"/>
                <a:ea typeface="微软雅黑" panose="020B0503020204020204" pitchFamily="34" charset="-122"/>
              </a:rPr>
              <a:t> 大与小的矛盾</a:t>
            </a:r>
            <a:r>
              <a:rPr kumimoji="1" lang="zh-CN" altLang="en-US" sz="320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73900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E8CF8377-DBBB-435F-908C-5C3E07499A8A}" type="slidenum">
              <a:rPr lang="en-US" altLang="zh-CN"/>
              <a:pPr/>
              <a:t>59</a:t>
            </a:fld>
            <a:endParaRPr lang="en-US" altLang="zh-CN"/>
          </a:p>
        </p:txBody>
      </p:sp>
      <p:sp>
        <p:nvSpPr>
          <p:cNvPr id="314370" name="Text Box 2"/>
          <p:cNvSpPr txBox="1">
            <a:spLocks noGrp="1" noChangeArrowheads="1"/>
          </p:cNvSpPr>
          <p:nvPr>
            <p:ph type="body" idx="1"/>
          </p:nvPr>
        </p:nvSpPr>
        <p:spPr>
          <a:xfrm>
            <a:off x="395288" y="476250"/>
            <a:ext cx="8353425" cy="6048375"/>
          </a:xfrm>
          <a:noFill/>
          <a:ln/>
        </p:spPr>
        <p:txBody>
          <a:bodyPr/>
          <a:lstStyle/>
          <a:p>
            <a:pPr>
              <a:spcBef>
                <a:spcPct val="0"/>
              </a:spcBef>
              <a:buFontTx/>
              <a:buNone/>
            </a:pPr>
            <a:r>
              <a:rPr lang="en-US" altLang="zh-CN"/>
              <a:t>          </a:t>
            </a:r>
            <a:r>
              <a:rPr lang="zh-CN" altLang="en-US">
                <a:latin typeface="宋体" charset="-122"/>
              </a:rPr>
              <a:t>将椭球面上的客观世界表现在有限的平面上</a:t>
            </a:r>
            <a:r>
              <a:rPr lang="en-US" altLang="zh-CN">
                <a:latin typeface="宋体" charset="-122"/>
              </a:rPr>
              <a:t>,</a:t>
            </a:r>
            <a:r>
              <a:rPr lang="zh-CN" altLang="en-US">
                <a:latin typeface="宋体" charset="-122"/>
              </a:rPr>
              <a:t>首先要实现由球面到平面的转换</a:t>
            </a:r>
            <a:r>
              <a:rPr lang="en-US" altLang="zh-CN">
                <a:latin typeface="宋体" charset="-122"/>
              </a:rPr>
              <a:t>.</a:t>
            </a:r>
          </a:p>
        </p:txBody>
      </p:sp>
      <p:sp>
        <p:nvSpPr>
          <p:cNvPr id="314371" name="Text Box 3"/>
          <p:cNvSpPr txBox="1">
            <a:spLocks noChangeArrowheads="1"/>
          </p:cNvSpPr>
          <p:nvPr/>
        </p:nvSpPr>
        <p:spPr bwMode="auto">
          <a:xfrm>
            <a:off x="900113" y="2106613"/>
            <a:ext cx="2012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3200">
                <a:latin typeface="宋体" charset="-122"/>
              </a:rPr>
              <a:t>如何转换</a:t>
            </a:r>
            <a:r>
              <a:rPr kumimoji="1" lang="en-US" altLang="zh-CN" sz="3200">
                <a:latin typeface="宋体" charset="-122"/>
              </a:rPr>
              <a:t>?</a:t>
            </a:r>
          </a:p>
        </p:txBody>
      </p:sp>
      <p:pic>
        <p:nvPicPr>
          <p:cNvPr id="314372" name="Picture 4" descr="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3" y="1988293"/>
            <a:ext cx="2809131" cy="2809131"/>
          </a:xfrm>
          <a:prstGeom prst="rect">
            <a:avLst/>
          </a:prstGeom>
          <a:noFill/>
          <a:extLst>
            <a:ext uri="{909E8E84-426E-40DD-AFC4-6F175D3DCCD1}">
              <a14:hiddenFill xmlns:a14="http://schemas.microsoft.com/office/drawing/2010/main">
                <a:solidFill>
                  <a:srgbClr val="FFFFFF"/>
                </a:solidFill>
              </a14:hiddenFill>
            </a:ext>
          </a:extLst>
        </p:spPr>
      </p:pic>
      <p:pic>
        <p:nvPicPr>
          <p:cNvPr id="314373" name="Picture 5" descr="0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149725"/>
            <a:ext cx="4211637" cy="2428875"/>
          </a:xfrm>
          <a:prstGeom prst="rect">
            <a:avLst/>
          </a:prstGeom>
          <a:noFill/>
          <a:extLst>
            <a:ext uri="{909E8E84-426E-40DD-AFC4-6F175D3DCCD1}">
              <a14:hiddenFill xmlns:a14="http://schemas.microsoft.com/office/drawing/2010/main">
                <a:solidFill>
                  <a:srgbClr val="FFFFFF"/>
                </a:solidFill>
              </a14:hiddenFill>
            </a:ext>
          </a:extLst>
        </p:spPr>
      </p:pic>
      <p:sp>
        <p:nvSpPr>
          <p:cNvPr id="314374" name="Line 6"/>
          <p:cNvSpPr>
            <a:spLocks noChangeShapeType="1"/>
          </p:cNvSpPr>
          <p:nvPr/>
        </p:nvSpPr>
        <p:spPr bwMode="auto">
          <a:xfrm rot="1231137" flipH="1">
            <a:off x="3924300" y="2708275"/>
            <a:ext cx="936625" cy="136683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34286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normAutofit/>
          </a:bodyPr>
          <a:lstStyle/>
          <a:p>
            <a:r>
              <a:rPr lang="en-US" altLang="zh-CN" dirty="0" smtClean="0"/>
              <a:t>GPS</a:t>
            </a:r>
            <a:r>
              <a:rPr lang="zh-CN" altLang="en-US" dirty="0" smtClean="0"/>
              <a:t>卫星轨道的作用</a:t>
            </a:r>
          </a:p>
        </p:txBody>
      </p:sp>
      <p:sp>
        <p:nvSpPr>
          <p:cNvPr id="1028"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buNone/>
            </a:pPr>
            <a:r>
              <a:rPr lang="zh-CN" altLang="en-US" sz="2800" dirty="0" smtClean="0"/>
              <a:t>轨道信息是</a:t>
            </a:r>
            <a:r>
              <a:rPr lang="en-US" altLang="zh-CN" sz="2800" dirty="0" smtClean="0"/>
              <a:t>GPS</a:t>
            </a:r>
            <a:r>
              <a:rPr lang="zh-CN" altLang="en-US" sz="2800" dirty="0" smtClean="0"/>
              <a:t>卫星导航定位的基础</a:t>
            </a:r>
          </a:p>
        </p:txBody>
      </p:sp>
      <p:graphicFrame>
        <p:nvGraphicFramePr>
          <p:cNvPr id="1026" name="Object 2"/>
          <p:cNvGraphicFramePr>
            <a:graphicFrameLocks noChangeAspect="1"/>
          </p:cNvGraphicFramePr>
          <p:nvPr>
            <p:extLst>
              <p:ext uri="{D42A27DB-BD31-4B8C-83A1-F6EECF244321}">
                <p14:modId xmlns:p14="http://schemas.microsoft.com/office/powerpoint/2010/main" val="2312807670"/>
              </p:ext>
            </p:extLst>
          </p:nvPr>
        </p:nvGraphicFramePr>
        <p:xfrm>
          <a:off x="4609728" y="3284264"/>
          <a:ext cx="3922712" cy="1512888"/>
        </p:xfrm>
        <a:graphic>
          <a:graphicData uri="http://schemas.openxmlformats.org/presentationml/2006/ole">
            <mc:AlternateContent xmlns:mc="http://schemas.openxmlformats.org/markup-compatibility/2006">
              <mc:Choice xmlns:v="urn:schemas-microsoft-com:vml" Requires="v">
                <p:oleObj spid="_x0000_s26666" name="Equation" r:id="rId3" imgW="2438280" imgH="939600" progId="Equation.DSMT4">
                  <p:embed/>
                </p:oleObj>
              </mc:Choice>
              <mc:Fallback>
                <p:oleObj name="Equation" r:id="rId3" imgW="243828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9728" y="3284264"/>
                        <a:ext cx="392271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pic>
        <p:nvPicPr>
          <p:cNvPr id="1029" name="Picture 10" descr="&#10;basic3.jpg                                                     001C5186Macintosh HD                   BBA7EC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997200"/>
            <a:ext cx="32543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374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F52E29D-4565-4352-8367-80DACBAC3BB3}" type="slidenum">
              <a:rPr lang="en-US" altLang="zh-CN"/>
              <a:pPr/>
              <a:t>60</a:t>
            </a:fld>
            <a:endParaRPr lang="en-US" altLang="zh-CN"/>
          </a:p>
        </p:txBody>
      </p:sp>
      <p:sp>
        <p:nvSpPr>
          <p:cNvPr id="315394" name="Text Box 2"/>
          <p:cNvSpPr txBox="1">
            <a:spLocks noGrp="1" noChangeArrowheads="1"/>
          </p:cNvSpPr>
          <p:nvPr>
            <p:ph type="body" idx="1"/>
          </p:nvPr>
        </p:nvSpPr>
        <p:spPr>
          <a:xfrm>
            <a:off x="468313" y="476250"/>
            <a:ext cx="8424862" cy="6121400"/>
          </a:xfrm>
          <a:noFill/>
          <a:ln/>
        </p:spPr>
        <p:txBody>
          <a:bodyPr/>
          <a:lstStyle/>
          <a:p>
            <a:pPr>
              <a:spcBef>
                <a:spcPct val="0"/>
              </a:spcBef>
              <a:buFontTx/>
              <a:buNone/>
            </a:pPr>
            <a:r>
              <a:rPr lang="zh-CN" altLang="en-US"/>
              <a:t>沿经线直接展开</a:t>
            </a:r>
            <a:r>
              <a:rPr lang="en-US" altLang="zh-CN"/>
              <a:t>?</a:t>
            </a:r>
          </a:p>
        </p:txBody>
      </p:sp>
      <p:pic>
        <p:nvPicPr>
          <p:cNvPr id="315395" name="Picture 3" desc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1" y="1484784"/>
            <a:ext cx="4487143" cy="506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966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EFF7B8B-D025-4181-A76D-CB841202598A}" type="slidenum">
              <a:rPr lang="en-US" altLang="zh-CN"/>
              <a:pPr/>
              <a:t>61</a:t>
            </a:fld>
            <a:endParaRPr lang="en-US" altLang="zh-CN"/>
          </a:p>
        </p:txBody>
      </p:sp>
      <p:sp>
        <p:nvSpPr>
          <p:cNvPr id="316418" name="Text Box 2"/>
          <p:cNvSpPr txBox="1">
            <a:spLocks noGrp="1" noChangeArrowheads="1"/>
          </p:cNvSpPr>
          <p:nvPr>
            <p:ph type="body" idx="1"/>
          </p:nvPr>
        </p:nvSpPr>
        <p:spPr>
          <a:xfrm>
            <a:off x="250825" y="188913"/>
            <a:ext cx="8569325" cy="6408737"/>
          </a:xfrm>
          <a:noFill/>
          <a:ln/>
        </p:spPr>
        <p:txBody>
          <a:bodyPr/>
          <a:lstStyle/>
          <a:p>
            <a:pPr>
              <a:spcBef>
                <a:spcPct val="0"/>
              </a:spcBef>
              <a:buFontTx/>
              <a:buNone/>
            </a:pPr>
            <a:r>
              <a:rPr lang="zh-CN" altLang="en-US"/>
              <a:t>沿纬线直接展开</a:t>
            </a:r>
            <a:r>
              <a:rPr lang="en-US" altLang="zh-CN"/>
              <a:t>?</a:t>
            </a:r>
          </a:p>
        </p:txBody>
      </p:sp>
      <p:pic>
        <p:nvPicPr>
          <p:cNvPr id="316419" name="Picture 3" descr="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196752"/>
            <a:ext cx="5761310" cy="522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93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8490B38-2C10-4323-B0A6-794583FCD019}" type="slidenum">
              <a:rPr lang="en-US" altLang="zh-CN"/>
              <a:pPr/>
              <a:t>62</a:t>
            </a:fld>
            <a:endParaRPr lang="en-US" altLang="zh-CN"/>
          </a:p>
        </p:txBody>
      </p:sp>
      <p:sp>
        <p:nvSpPr>
          <p:cNvPr id="317442" name="Text Box 2"/>
          <p:cNvSpPr txBox="1">
            <a:spLocks noChangeArrowheads="1"/>
          </p:cNvSpPr>
          <p:nvPr/>
        </p:nvSpPr>
        <p:spPr bwMode="auto">
          <a:xfrm>
            <a:off x="323850" y="212725"/>
            <a:ext cx="3209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3200">
                <a:latin typeface="Times New Roman" pitchFamily="18" charset="0"/>
                <a:ea typeface="黑体" pitchFamily="2" charset="-122"/>
              </a:rPr>
              <a:t>沿经线直接展开</a:t>
            </a:r>
            <a:r>
              <a:rPr kumimoji="1" lang="en-US" altLang="zh-CN" sz="3200">
                <a:latin typeface="Times New Roman" pitchFamily="18" charset="0"/>
                <a:ea typeface="黑体" pitchFamily="2" charset="-122"/>
              </a:rPr>
              <a:t>?</a:t>
            </a:r>
          </a:p>
        </p:txBody>
      </p:sp>
      <p:pic>
        <p:nvPicPr>
          <p:cNvPr id="317443" name="Picture 3" descr="0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08050"/>
            <a:ext cx="8459787" cy="515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026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0CDA823-BEFC-46C5-AF3D-47D31E46C2BA}" type="slidenum">
              <a:rPr lang="en-US" altLang="zh-CN"/>
              <a:pPr/>
              <a:t>63</a:t>
            </a:fld>
            <a:endParaRPr lang="en-US" altLang="zh-CN"/>
          </a:p>
        </p:txBody>
      </p:sp>
      <p:sp>
        <p:nvSpPr>
          <p:cNvPr id="318466" name="Rectangle 2"/>
          <p:cNvSpPr>
            <a:spLocks noGrp="1" noChangeArrowheads="1"/>
          </p:cNvSpPr>
          <p:nvPr>
            <p:ph type="body" idx="1"/>
          </p:nvPr>
        </p:nvSpPr>
        <p:spPr>
          <a:xfrm>
            <a:off x="250825" y="260350"/>
            <a:ext cx="8642350" cy="6337300"/>
          </a:xfrm>
        </p:spPr>
        <p:txBody>
          <a:bodyPr/>
          <a:lstStyle/>
          <a:p>
            <a:pPr>
              <a:buFontTx/>
              <a:buNone/>
            </a:pPr>
            <a:r>
              <a:rPr lang="zh-CN" altLang="en-US"/>
              <a:t>沿经线直接展开</a:t>
            </a:r>
            <a:r>
              <a:rPr lang="en-US" altLang="zh-CN"/>
              <a:t>?</a:t>
            </a:r>
          </a:p>
        </p:txBody>
      </p:sp>
      <p:pic>
        <p:nvPicPr>
          <p:cNvPr id="318467" name="Picture 3" descr="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08050"/>
            <a:ext cx="8604250" cy="524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918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ABEA6855-580D-40A1-8B49-84E6B67F95EF}" type="slidenum">
              <a:rPr lang="en-US" altLang="zh-CN"/>
              <a:pPr/>
              <a:t>64</a:t>
            </a:fld>
            <a:endParaRPr lang="en-US" altLang="zh-CN"/>
          </a:p>
        </p:txBody>
      </p:sp>
      <p:sp>
        <p:nvSpPr>
          <p:cNvPr id="319490" name="Rectangle 2"/>
          <p:cNvSpPr>
            <a:spLocks noGrp="1" noChangeArrowheads="1"/>
          </p:cNvSpPr>
          <p:nvPr>
            <p:ph type="body" idx="1"/>
          </p:nvPr>
        </p:nvSpPr>
        <p:spPr>
          <a:xfrm>
            <a:off x="0" y="620713"/>
            <a:ext cx="8496300" cy="5976937"/>
          </a:xfrm>
        </p:spPr>
        <p:txBody>
          <a:bodyPr>
            <a:normAutofit/>
          </a:bodyPr>
          <a:lstStyle/>
          <a:p>
            <a:pPr>
              <a:spcBef>
                <a:spcPct val="0"/>
              </a:spcBef>
              <a:buFontTx/>
              <a:buNone/>
            </a:pPr>
            <a:r>
              <a:rPr lang="en-US" altLang="zh-CN" dirty="0">
                <a:solidFill>
                  <a:srgbClr val="FF0000"/>
                </a:solidFill>
              </a:rPr>
              <a:t>         </a:t>
            </a:r>
            <a:r>
              <a:rPr lang="zh-CN" altLang="en-US" b="1" dirty="0"/>
              <a:t>地球椭球面是不可展开的面</a:t>
            </a:r>
            <a:r>
              <a:rPr lang="en-US" altLang="zh-CN" b="1" dirty="0"/>
              <a:t>.</a:t>
            </a:r>
            <a:r>
              <a:rPr lang="zh-CN" altLang="en-US" b="1" dirty="0"/>
              <a:t>无论如何展开都会产生褶皱</a:t>
            </a:r>
            <a:r>
              <a:rPr lang="en-US" altLang="zh-CN" b="1" dirty="0"/>
              <a:t>,</a:t>
            </a:r>
            <a:r>
              <a:rPr lang="zh-CN" altLang="en-US" b="1" dirty="0"/>
              <a:t>拉伸或断裂等无规律变形</a:t>
            </a:r>
            <a:r>
              <a:rPr lang="en-US" altLang="zh-CN" b="1" dirty="0"/>
              <a:t>,</a:t>
            </a:r>
            <a:r>
              <a:rPr lang="zh-CN" altLang="en-US" b="1" dirty="0"/>
              <a:t>无法绘制科学、准确的地图</a:t>
            </a:r>
            <a:r>
              <a:rPr lang="en-US" altLang="zh-CN" b="1" dirty="0"/>
              <a:t>.</a:t>
            </a:r>
            <a:r>
              <a:rPr lang="zh-CN" altLang="en-US" b="1" dirty="0"/>
              <a:t>因此</a:t>
            </a:r>
            <a:r>
              <a:rPr lang="zh-CN" altLang="en-US" b="1" dirty="0" smtClean="0"/>
              <a:t>解决        </a:t>
            </a:r>
            <a:endParaRPr lang="zh-CN" altLang="en-US" b="1" dirty="0"/>
          </a:p>
          <a:p>
            <a:pPr>
              <a:buFontTx/>
              <a:buNone/>
            </a:pPr>
            <a:r>
              <a:rPr lang="zh-CN" altLang="en-US" b="1" dirty="0"/>
              <a:t>       球面与平面之间的矛盾</a:t>
            </a:r>
            <a:r>
              <a:rPr lang="en-US" altLang="zh-CN" b="1" dirty="0"/>
              <a:t>——</a:t>
            </a:r>
          </a:p>
          <a:p>
            <a:pPr>
              <a:buFontTx/>
              <a:buNone/>
            </a:pPr>
            <a:r>
              <a:rPr lang="en-US" altLang="zh-CN" b="1" dirty="0"/>
              <a:t>           </a:t>
            </a:r>
            <a:r>
              <a:rPr lang="zh-CN" altLang="en-US" sz="2800" b="1" dirty="0"/>
              <a:t>将地球椭球面上的点转换成平面上的点</a:t>
            </a:r>
            <a:r>
              <a:rPr lang="zh-CN" altLang="en-US" sz="2800" b="1" dirty="0" smtClean="0"/>
              <a:t>。</a:t>
            </a:r>
            <a:r>
              <a:rPr lang="zh-CN" altLang="en-US" b="1" dirty="0" smtClean="0"/>
              <a:t>       </a:t>
            </a:r>
            <a:endParaRPr lang="zh-CN" altLang="en-US" b="1" dirty="0"/>
          </a:p>
          <a:p>
            <a:pPr>
              <a:buFontTx/>
              <a:buNone/>
            </a:pPr>
            <a:r>
              <a:rPr lang="zh-CN" altLang="en-US" b="1" dirty="0"/>
              <a:t>       大与小的矛盾</a:t>
            </a:r>
            <a:r>
              <a:rPr lang="en-US" altLang="zh-CN" b="1" dirty="0"/>
              <a:t>——</a:t>
            </a:r>
          </a:p>
        </p:txBody>
      </p:sp>
      <p:sp>
        <p:nvSpPr>
          <p:cNvPr id="319491" name="Text Box 3"/>
          <p:cNvSpPr txBox="1">
            <a:spLocks noChangeArrowheads="1"/>
          </p:cNvSpPr>
          <p:nvPr/>
        </p:nvSpPr>
        <p:spPr bwMode="auto">
          <a:xfrm>
            <a:off x="6084888" y="3137594"/>
            <a:ext cx="1871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3200" b="1" dirty="0">
                <a:solidFill>
                  <a:srgbClr val="FF3300"/>
                </a:solidFill>
                <a:latin typeface="Times New Roman" pitchFamily="18" charset="0"/>
              </a:rPr>
              <a:t>地图投影</a:t>
            </a:r>
          </a:p>
        </p:txBody>
      </p:sp>
      <p:sp>
        <p:nvSpPr>
          <p:cNvPr id="319492" name="Text Box 4"/>
          <p:cNvSpPr txBox="1">
            <a:spLocks noChangeArrowheads="1"/>
          </p:cNvSpPr>
          <p:nvPr/>
        </p:nvSpPr>
        <p:spPr bwMode="auto">
          <a:xfrm>
            <a:off x="6149107" y="4793778"/>
            <a:ext cx="15192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3200" b="1" dirty="0">
                <a:solidFill>
                  <a:srgbClr val="FF3300"/>
                </a:solidFill>
                <a:latin typeface="Times New Roman" pitchFamily="18" charset="0"/>
              </a:rPr>
              <a:t>比例尺</a:t>
            </a:r>
          </a:p>
        </p:txBody>
      </p:sp>
    </p:spTree>
    <p:extLst>
      <p:ext uri="{BB962C8B-B14F-4D97-AF65-F5344CB8AC3E}">
        <p14:creationId xmlns:p14="http://schemas.microsoft.com/office/powerpoint/2010/main" val="3847242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BEF9118-F5AA-4FBC-ABE8-C844A2CEC785}" type="slidenum">
              <a:rPr lang="en-US" altLang="zh-CN"/>
              <a:pPr/>
              <a:t>65</a:t>
            </a:fld>
            <a:endParaRPr lang="en-US" altLang="zh-CN"/>
          </a:p>
        </p:txBody>
      </p:sp>
      <p:sp>
        <p:nvSpPr>
          <p:cNvPr id="343042" name="Rectangle 2"/>
          <p:cNvSpPr>
            <a:spLocks noGrp="1" noChangeArrowheads="1"/>
          </p:cNvSpPr>
          <p:nvPr>
            <p:ph type="body" idx="1"/>
          </p:nvPr>
        </p:nvSpPr>
        <p:spPr>
          <a:xfrm>
            <a:off x="468313" y="765175"/>
            <a:ext cx="7699375" cy="5114925"/>
          </a:xfrm>
        </p:spPr>
        <p:txBody>
          <a:bodyPr/>
          <a:lstStyle/>
          <a:p>
            <a:pPr>
              <a:lnSpc>
                <a:spcPct val="150000"/>
              </a:lnSpc>
              <a:buFontTx/>
              <a:buNone/>
            </a:pPr>
            <a:r>
              <a:rPr lang="en-US" altLang="zh-CN" dirty="0"/>
              <a:t>  </a:t>
            </a:r>
          </a:p>
          <a:p>
            <a:pPr>
              <a:lnSpc>
                <a:spcPct val="150000"/>
              </a:lnSpc>
              <a:buFontTx/>
              <a:buNone/>
            </a:pPr>
            <a:r>
              <a:rPr lang="en-US" altLang="zh-CN" dirty="0" smtClean="0"/>
              <a:t>   </a:t>
            </a:r>
            <a:r>
              <a:rPr lang="zh-CN" altLang="en-US" dirty="0" smtClean="0"/>
              <a:t>地图投影：</a:t>
            </a:r>
            <a:r>
              <a:rPr lang="zh-CN" altLang="en-US" dirty="0" smtClean="0">
                <a:solidFill>
                  <a:schemeClr val="tx1"/>
                </a:solidFill>
              </a:rPr>
              <a:t>在</a:t>
            </a:r>
            <a:r>
              <a:rPr lang="zh-CN" altLang="en-US" dirty="0">
                <a:solidFill>
                  <a:schemeClr val="tx1"/>
                </a:solidFill>
              </a:rPr>
              <a:t>球面与投影平面之间建立点与点的函数关系（数学投影公式），已知球面上点位的地理坐标，根据坐标转换公式确定在平面上的对应坐标的一种投影方法。</a:t>
            </a:r>
          </a:p>
        </p:txBody>
      </p:sp>
    </p:spTree>
    <p:extLst>
      <p:ext uri="{BB962C8B-B14F-4D97-AF65-F5344CB8AC3E}">
        <p14:creationId xmlns:p14="http://schemas.microsoft.com/office/powerpoint/2010/main" val="3642972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764704"/>
            <a:ext cx="806608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8"/>
          <p:cNvSpPr>
            <a:spLocks noGrp="1" noChangeArrowheads="1"/>
          </p:cNvSpPr>
          <p:nvPr>
            <p:ph type="body" idx="1"/>
          </p:nvPr>
        </p:nvSpPr>
        <p:spPr>
          <a:xfrm>
            <a:off x="457200" y="260648"/>
            <a:ext cx="8229600" cy="719857"/>
          </a:xfrm>
        </p:spPr>
        <p:txBody>
          <a:bodyPr/>
          <a:lstStyle/>
          <a:p>
            <a:pPr eaLnBrk="1" hangingPunct="1">
              <a:lnSpc>
                <a:spcPct val="130000"/>
              </a:lnSpc>
              <a:defRPr/>
            </a:pPr>
            <a:r>
              <a:rPr lang="zh-CN" altLang="en-US" sz="2200" b="1" dirty="0" smtClean="0">
                <a:effectLst/>
              </a:rPr>
              <a:t>方位投影：</a:t>
            </a:r>
            <a:endParaRPr lang="zh-CN" altLang="en-US" sz="2200" b="1" dirty="0" smtClean="0"/>
          </a:p>
        </p:txBody>
      </p:sp>
      <p:pic>
        <p:nvPicPr>
          <p:cNvPr id="4" name="Picture 4" descr="2-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672929"/>
            <a:ext cx="590391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txBox="1">
            <a:spLocks noChangeArrowheads="1"/>
          </p:cNvSpPr>
          <p:nvPr/>
        </p:nvSpPr>
        <p:spPr>
          <a:xfrm>
            <a:off x="560049" y="3165004"/>
            <a:ext cx="8229600" cy="719857"/>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3200" b="1" kern="1200">
                <a:solidFill>
                  <a:srgbClr val="00009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defRPr/>
            </a:pPr>
            <a:r>
              <a:rPr lang="zh-CN" altLang="en-US" sz="2200" dirty="0"/>
              <a:t>圆柱</a:t>
            </a:r>
            <a:r>
              <a:rPr lang="zh-CN" altLang="en-US" sz="2200" dirty="0" smtClean="0"/>
              <a:t>投影：</a:t>
            </a:r>
          </a:p>
        </p:txBody>
      </p:sp>
    </p:spTree>
    <p:extLst>
      <p:ext uri="{BB962C8B-B14F-4D97-AF65-F5344CB8AC3E}">
        <p14:creationId xmlns:p14="http://schemas.microsoft.com/office/powerpoint/2010/main" val="41802857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2-22"/>
          <p:cNvPicPr>
            <a:picLocks noChangeAspect="1" noChangeArrowheads="1"/>
          </p:cNvPicPr>
          <p:nvPr/>
        </p:nvPicPr>
        <p:blipFill>
          <a:blip r:embed="rId2">
            <a:extLst>
              <a:ext uri="{28A0092B-C50C-407E-A947-70E740481C1C}">
                <a14:useLocalDpi xmlns:a14="http://schemas.microsoft.com/office/drawing/2010/main" val="0"/>
              </a:ext>
            </a:extLst>
          </a:blip>
          <a:srcRect t="3906" b="5469"/>
          <a:stretch>
            <a:fillRect/>
          </a:stretch>
        </p:blipFill>
        <p:spPr bwMode="auto">
          <a:xfrm>
            <a:off x="1581125" y="1268760"/>
            <a:ext cx="47910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txBox="1">
            <a:spLocks noChangeArrowheads="1"/>
          </p:cNvSpPr>
          <p:nvPr/>
        </p:nvSpPr>
        <p:spPr>
          <a:xfrm>
            <a:off x="457200" y="260648"/>
            <a:ext cx="8229600" cy="719857"/>
          </a:xfrm>
          <a:prstGeom prst="rect">
            <a:avLst/>
          </a:prstGeom>
        </p:spPr>
        <p:txBody>
          <a:bodyPr/>
          <a:lstStyle>
            <a:lvl1pPr marL="342900" indent="-342900" algn="l" defTabSz="914400" rtl="0" eaLnBrk="1" latinLnBrk="0" hangingPunct="1">
              <a:lnSpc>
                <a:spcPct val="150000"/>
              </a:lnSpc>
              <a:spcBef>
                <a:spcPct val="20000"/>
              </a:spcBef>
              <a:buFont typeface="Arial" panose="020B0604020202020204" pitchFamily="34" charset="0"/>
              <a:buChar char="•"/>
              <a:defRPr sz="3200" b="1" kern="1200">
                <a:solidFill>
                  <a:srgbClr val="00009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defRPr/>
            </a:pPr>
            <a:r>
              <a:rPr lang="zh-CN" altLang="en-US" sz="2200" dirty="0" smtClean="0"/>
              <a:t>圆锥投影：</a:t>
            </a:r>
          </a:p>
        </p:txBody>
      </p:sp>
      <p:sp>
        <p:nvSpPr>
          <p:cNvPr id="4" name="矩形 3"/>
          <p:cNvSpPr/>
          <p:nvPr/>
        </p:nvSpPr>
        <p:spPr>
          <a:xfrm>
            <a:off x="107504" y="3140968"/>
            <a:ext cx="9001000" cy="3416320"/>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要点：</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从球面向平面投影的过程总会产生变形，如：角度变形、长度变形、面积变形，不同的应用根据所需选择不同投影方式。</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b="1" dirty="0" smtClean="0">
                <a:latin typeface="微软雅黑" panose="020B0503020204020204" pitchFamily="34" charset="-122"/>
                <a:ea typeface="微软雅黑" panose="020B0503020204020204" pitchFamily="34" charset="-122"/>
              </a:rPr>
              <a:t>参考书目：</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地图投影变换原理与方法</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，杨启和</a:t>
            </a:r>
            <a:r>
              <a:rPr lang="zh-CN" altLang="en-US" sz="2400" dirty="0" smtClean="0">
                <a:latin typeface="微软雅黑" panose="020B0503020204020204" pitchFamily="34" charset="-122"/>
                <a:ea typeface="微软雅黑" panose="020B0503020204020204" pitchFamily="34" charset="-122"/>
              </a:rPr>
              <a:t>著，解放军出版社</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地图投影</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，孙达，蒲英霞 </a:t>
            </a:r>
            <a:r>
              <a:rPr lang="zh-CN" altLang="en-US" sz="2400" dirty="0" smtClean="0">
                <a:latin typeface="微软雅黑" panose="020B0503020204020204" pitchFamily="34" charset="-122"/>
                <a:ea typeface="微软雅黑" panose="020B0503020204020204" pitchFamily="34" charset="-122"/>
              </a:rPr>
              <a:t>著，南京大学出版社</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64433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132856"/>
            <a:ext cx="7772400" cy="1470025"/>
          </a:xfrm>
        </p:spPr>
        <p:txBody>
          <a:bodyPr>
            <a:normAutofit/>
          </a:bodyPr>
          <a:lstStyle/>
          <a:p>
            <a:r>
              <a:rPr lang="zh-CN" altLang="en-US" sz="4000" dirty="0" smtClean="0"/>
              <a:t>四、</a:t>
            </a:r>
            <a:r>
              <a:rPr lang="zh-CN" altLang="en-US" sz="4000" dirty="0"/>
              <a:t>从导航电文计算出卫星位置</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183935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323528" y="500063"/>
            <a:ext cx="8352928" cy="747712"/>
          </a:xfrm>
        </p:spPr>
        <p:txBody>
          <a:bodyPr>
            <a:noAutofit/>
          </a:bodyPr>
          <a:lstStyle/>
          <a:p>
            <a:r>
              <a:rPr lang="zh-CN" altLang="en-US" sz="3200" dirty="0" smtClean="0">
                <a:sym typeface="Symbol" pitchFamily="18" charset="2"/>
              </a:rPr>
              <a:t>根据广播星历计算卫星位置（受摄运动）</a:t>
            </a:r>
            <a:endParaRPr lang="zh-CN" altLang="en-US" sz="3200" dirty="0" smtClean="0"/>
          </a:p>
        </p:txBody>
      </p:sp>
      <p:sp>
        <p:nvSpPr>
          <p:cNvPr id="102403" name="Content Placeholder 2"/>
          <p:cNvSpPr>
            <a:spLocks noGrp="1"/>
          </p:cNvSpPr>
          <p:nvPr>
            <p:ph idx="1"/>
          </p:nvPr>
        </p:nvSpPr>
        <p:spPr bwMode="auto">
          <a:xfrm>
            <a:off x="714375" y="1268760"/>
            <a:ext cx="7715250" cy="4697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marL="466725" eaLnBrk="1" hangingPunct="1"/>
            <a:r>
              <a:rPr lang="zh-CN" altLang="en-US" dirty="0" smtClean="0">
                <a:sym typeface="Symbol" pitchFamily="18" charset="2"/>
              </a:rPr>
              <a:t>三步走策略</a:t>
            </a:r>
          </a:p>
          <a:p>
            <a:pPr marL="898525" lvl="2" eaLnBrk="1" hangingPunct="1">
              <a:buFont typeface="Wingdings" pitchFamily="2" charset="2"/>
              <a:buChar char="ü"/>
            </a:pPr>
            <a:r>
              <a:rPr lang="zh-CN" altLang="en-US" dirty="0">
                <a:sym typeface="Symbol" pitchFamily="18" charset="2"/>
              </a:rPr>
              <a:t>第一</a:t>
            </a:r>
            <a:r>
              <a:rPr lang="zh-CN" altLang="en-US" dirty="0" smtClean="0">
                <a:sym typeface="Symbol" pitchFamily="18" charset="2"/>
              </a:rPr>
              <a:t>步：</a:t>
            </a:r>
            <a:r>
              <a:rPr lang="zh-CN" altLang="en-US" dirty="0" smtClean="0">
                <a:solidFill>
                  <a:srgbClr val="0000CC"/>
                </a:solidFill>
                <a:sym typeface="Symbol" pitchFamily="18" charset="2"/>
              </a:rPr>
              <a:t>轨道平面坐标系坐标计算</a:t>
            </a:r>
            <a:endParaRPr lang="en-US" altLang="zh-CN" dirty="0" smtClean="0">
              <a:solidFill>
                <a:srgbClr val="0000CC"/>
              </a:solidFill>
              <a:sym typeface="Symbol" pitchFamily="18" charset="2"/>
            </a:endParaRPr>
          </a:p>
          <a:p>
            <a:pPr marL="1355725" lvl="3">
              <a:buFont typeface="Wingdings" pitchFamily="2" charset="2"/>
              <a:buChar char="ü"/>
            </a:pPr>
            <a:r>
              <a:rPr lang="zh-CN" altLang="en-US" dirty="0" smtClean="0">
                <a:sym typeface="Symbol" pitchFamily="18" charset="2"/>
              </a:rPr>
              <a:t>计算卫星在轨道平面坐标系下的坐标</a:t>
            </a:r>
            <a:endParaRPr lang="en-US" altLang="zh-CN" dirty="0" smtClean="0">
              <a:sym typeface="Symbol" pitchFamily="18" charset="2"/>
            </a:endParaRPr>
          </a:p>
          <a:p>
            <a:pPr marL="898525" lvl="2" eaLnBrk="1" hangingPunct="1">
              <a:buFont typeface="Wingdings" pitchFamily="2" charset="2"/>
              <a:buChar char="ü"/>
            </a:pPr>
            <a:r>
              <a:rPr lang="zh-CN" altLang="en-US" dirty="0">
                <a:sym typeface="Symbol" pitchFamily="18" charset="2"/>
              </a:rPr>
              <a:t>第二</a:t>
            </a:r>
            <a:r>
              <a:rPr lang="zh-CN" altLang="en-US" dirty="0" smtClean="0">
                <a:sym typeface="Symbol" pitchFamily="18" charset="2"/>
              </a:rPr>
              <a:t>步：</a:t>
            </a:r>
            <a:r>
              <a:rPr lang="zh-CN" altLang="en-US" dirty="0" smtClean="0">
                <a:solidFill>
                  <a:srgbClr val="0000CC"/>
                </a:solidFill>
                <a:sym typeface="Symbol" pitchFamily="18" charset="2"/>
              </a:rPr>
              <a:t>协议天球坐标系坐标计算</a:t>
            </a:r>
            <a:endParaRPr lang="en-US" altLang="zh-CN" dirty="0" smtClean="0">
              <a:solidFill>
                <a:srgbClr val="0000CC"/>
              </a:solidFill>
              <a:sym typeface="Symbol" pitchFamily="18" charset="2"/>
            </a:endParaRPr>
          </a:p>
          <a:p>
            <a:pPr marL="1355725" lvl="3">
              <a:buFont typeface="Wingdings" pitchFamily="2" charset="2"/>
              <a:buChar char="ü"/>
            </a:pPr>
            <a:r>
              <a:rPr lang="zh-CN" altLang="en-US" dirty="0" smtClean="0">
                <a:sym typeface="Symbol" pitchFamily="18" charset="2"/>
              </a:rPr>
              <a:t>将上述坐标分别绕</a:t>
            </a:r>
            <a:r>
              <a:rPr lang="en-US" altLang="zh-CN" i="1" dirty="0" smtClean="0">
                <a:sym typeface="Symbol" pitchFamily="18" charset="2"/>
              </a:rPr>
              <a:t>X</a:t>
            </a:r>
            <a:r>
              <a:rPr lang="zh-CN" altLang="en-US" dirty="0" smtClean="0">
                <a:sym typeface="Symbol" pitchFamily="18" charset="2"/>
              </a:rPr>
              <a:t>轴旋转</a:t>
            </a:r>
            <a:r>
              <a:rPr lang="en-US" altLang="zh-CN" i="1" dirty="0" smtClean="0">
                <a:sym typeface="Symbol" pitchFamily="18" charset="2"/>
              </a:rPr>
              <a:t>-</a:t>
            </a:r>
            <a:r>
              <a:rPr lang="en-US" altLang="zh-CN" i="1" dirty="0" err="1" smtClean="0">
                <a:sym typeface="Symbol" pitchFamily="18" charset="2"/>
              </a:rPr>
              <a:t>i</a:t>
            </a:r>
            <a:r>
              <a:rPr lang="zh-CN" altLang="en-US" dirty="0" smtClean="0">
                <a:sym typeface="Symbol" pitchFamily="18" charset="2"/>
              </a:rPr>
              <a:t>角、绕</a:t>
            </a:r>
            <a:r>
              <a:rPr lang="en-US" altLang="zh-CN" i="1" dirty="0" smtClean="0">
                <a:sym typeface="Symbol" pitchFamily="18" charset="2"/>
              </a:rPr>
              <a:t>Z</a:t>
            </a:r>
            <a:r>
              <a:rPr lang="zh-CN" altLang="en-US" dirty="0" smtClean="0">
                <a:sym typeface="Symbol" pitchFamily="18" charset="2"/>
              </a:rPr>
              <a:t>轴旋转</a:t>
            </a:r>
            <a:r>
              <a:rPr lang="en-US" altLang="zh-CN" i="1" dirty="0" smtClean="0">
                <a:sym typeface="Symbol" pitchFamily="18" charset="2"/>
              </a:rPr>
              <a:t>-</a:t>
            </a:r>
            <a:r>
              <a:rPr lang="en-US" altLang="zh-CN" i="1" baseline="-25000" dirty="0" smtClean="0">
                <a:sym typeface="Symbol" pitchFamily="18" charset="2"/>
              </a:rPr>
              <a:t>k</a:t>
            </a:r>
            <a:r>
              <a:rPr lang="zh-CN" altLang="en-US" dirty="0" smtClean="0">
                <a:sym typeface="Symbol" pitchFamily="18" charset="2"/>
              </a:rPr>
              <a:t>角，求出卫星在天球坐标系下的坐标</a:t>
            </a:r>
            <a:endParaRPr lang="en-US" altLang="zh-CN" dirty="0" smtClean="0">
              <a:sym typeface="Symbol" pitchFamily="18" charset="2"/>
            </a:endParaRPr>
          </a:p>
          <a:p>
            <a:pPr marL="898525" lvl="2" eaLnBrk="1" hangingPunct="1">
              <a:buFont typeface="Wingdings" pitchFamily="2" charset="2"/>
              <a:buChar char="ü"/>
            </a:pPr>
            <a:r>
              <a:rPr lang="zh-CN" altLang="en-US" dirty="0" smtClean="0">
                <a:sym typeface="Symbol" pitchFamily="18" charset="2"/>
              </a:rPr>
              <a:t>第三步：</a:t>
            </a:r>
            <a:r>
              <a:rPr lang="zh-CN" altLang="en-US" dirty="0" smtClean="0">
                <a:solidFill>
                  <a:srgbClr val="0000CC"/>
                </a:solidFill>
                <a:sym typeface="Symbol" pitchFamily="18" charset="2"/>
              </a:rPr>
              <a:t>协议地球坐标系坐标计算</a:t>
            </a:r>
            <a:endParaRPr lang="en-US" altLang="zh-CN" dirty="0" smtClean="0">
              <a:solidFill>
                <a:srgbClr val="0000CC"/>
              </a:solidFill>
              <a:sym typeface="Symbol" pitchFamily="18" charset="2"/>
            </a:endParaRPr>
          </a:p>
          <a:p>
            <a:pPr marL="1355725" lvl="3">
              <a:buFont typeface="Wingdings" pitchFamily="2" charset="2"/>
              <a:buChar char="ü"/>
            </a:pPr>
            <a:r>
              <a:rPr lang="zh-CN" altLang="en-US" dirty="0" smtClean="0">
                <a:sym typeface="Symbol" pitchFamily="18" charset="2"/>
              </a:rPr>
              <a:t>将上述坐标进行岁差、章动、地球自转和极移旋转后，转换为协议地球坐标系下的坐标</a:t>
            </a:r>
          </a:p>
          <a:p>
            <a:pPr marL="466725"/>
            <a:endParaRPr lang="zh-CN" altLang="en-US" dirty="0" smtClean="0"/>
          </a:p>
        </p:txBody>
      </p:sp>
    </p:spTree>
    <p:extLst>
      <p:ext uri="{BB962C8B-B14F-4D97-AF65-F5344CB8AC3E}">
        <p14:creationId xmlns:p14="http://schemas.microsoft.com/office/powerpoint/2010/main" val="325756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normAutofit/>
          </a:bodyPr>
          <a:lstStyle/>
          <a:p>
            <a:r>
              <a:rPr lang="en-US" altLang="zh-CN" smtClean="0"/>
              <a:t>GPS</a:t>
            </a:r>
            <a:r>
              <a:rPr lang="zh-CN" altLang="en-US" smtClean="0"/>
              <a:t>卫星轨道的作用</a:t>
            </a:r>
          </a:p>
        </p:txBody>
      </p:sp>
      <p:sp>
        <p:nvSpPr>
          <p:cNvPr id="2052" name="Content Placeholder 2"/>
          <p:cNvSpPr>
            <a:spLocks noGrp="1"/>
          </p:cNvSpPr>
          <p:nvPr>
            <p:ph idx="1"/>
          </p:nvPr>
        </p:nvSpPr>
        <p:spPr bwMode="auto">
          <a:xfrm>
            <a:off x="457200" y="126876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66725" algn="ctr"/>
            <a:r>
              <a:rPr lang="zh-CN" altLang="en-US" sz="2800" dirty="0" smtClean="0"/>
              <a:t>精密的轨道信息是扩展</a:t>
            </a:r>
            <a:r>
              <a:rPr lang="en-US" altLang="zh-CN" sz="2800" dirty="0" smtClean="0"/>
              <a:t>GPS</a:t>
            </a:r>
            <a:r>
              <a:rPr lang="zh-CN" altLang="en-US" sz="2800" dirty="0" smtClean="0"/>
              <a:t>应用的前提。</a:t>
            </a:r>
          </a:p>
        </p:txBody>
      </p:sp>
      <p:graphicFrame>
        <p:nvGraphicFramePr>
          <p:cNvPr id="2050" name="Object 3"/>
          <p:cNvGraphicFramePr>
            <a:graphicFrameLocks noChangeAspect="1"/>
          </p:cNvGraphicFramePr>
          <p:nvPr>
            <p:extLst>
              <p:ext uri="{D42A27DB-BD31-4B8C-83A1-F6EECF244321}">
                <p14:modId xmlns:p14="http://schemas.microsoft.com/office/powerpoint/2010/main" val="410575532"/>
              </p:ext>
            </p:extLst>
          </p:nvPr>
        </p:nvGraphicFramePr>
        <p:xfrm>
          <a:off x="2195736" y="4653136"/>
          <a:ext cx="5472832" cy="1912937"/>
        </p:xfrm>
        <a:graphic>
          <a:graphicData uri="http://schemas.openxmlformats.org/presentationml/2006/ole">
            <mc:AlternateContent xmlns:mc="http://schemas.openxmlformats.org/markup-compatibility/2006">
              <mc:Choice xmlns:v="urn:schemas-microsoft-com:vml" Requires="v">
                <p:oleObj spid="_x0000_s27690" name="Equation" r:id="rId3" imgW="2946240" imgH="1168200" progId="Equation.DSMT4">
                  <p:embed/>
                </p:oleObj>
              </mc:Choice>
              <mc:Fallback>
                <p:oleObj name="Equation" r:id="rId3" imgW="294624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653136"/>
                        <a:ext cx="5472832" cy="1912937"/>
                      </a:xfrm>
                      <a:prstGeom prst="rect">
                        <a:avLst/>
                      </a:prstGeom>
                      <a:noFill/>
                      <a:ln>
                        <a:noFill/>
                      </a:ln>
                      <a:effectLst/>
                      <a:extLst/>
                    </p:spPr>
                  </p:pic>
                </p:oleObj>
              </mc:Fallback>
            </mc:AlternateContent>
          </a:graphicData>
        </a:graphic>
      </p:graphicFrame>
      <p:pic>
        <p:nvPicPr>
          <p:cNvPr id="2053" name="Picture 84" descr="D:\MYFILES\presentations\calpoly1999\image\meas dif.jpg"/>
          <p:cNvPicPr>
            <a:picLocks noChangeAspect="1" noChangeArrowheads="1"/>
          </p:cNvPicPr>
          <p:nvPr/>
        </p:nvPicPr>
        <p:blipFill>
          <a:blip r:embed="rId5">
            <a:extLst>
              <a:ext uri="{28A0092B-C50C-407E-A947-70E740481C1C}">
                <a14:useLocalDpi xmlns:a14="http://schemas.microsoft.com/office/drawing/2010/main" val="0"/>
              </a:ext>
            </a:extLst>
          </a:blip>
          <a:srcRect t="6023" b="6633"/>
          <a:stretch>
            <a:fillRect/>
          </a:stretch>
        </p:blipFill>
        <p:spPr bwMode="auto">
          <a:xfrm>
            <a:off x="2484438" y="2060575"/>
            <a:ext cx="417512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041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1"/>
          <p:cNvSpPr>
            <a:spLocks noGrp="1"/>
          </p:cNvSpPr>
          <p:nvPr>
            <p:ph type="title"/>
          </p:nvPr>
        </p:nvSpPr>
        <p:spPr>
          <a:xfrm>
            <a:off x="714375" y="500063"/>
            <a:ext cx="7786688" cy="747712"/>
          </a:xfrm>
        </p:spPr>
        <p:txBody>
          <a:bodyPr>
            <a:noAutofit/>
          </a:bodyPr>
          <a:lstStyle/>
          <a:p>
            <a:r>
              <a:rPr lang="zh-CN" altLang="en-US" sz="3200" dirty="0" smtClean="0">
                <a:sym typeface="Symbol" pitchFamily="18" charset="2"/>
              </a:rPr>
              <a:t>根据广播星历计算卫星</a:t>
            </a:r>
            <a:r>
              <a:rPr lang="zh-CN" altLang="en-US" sz="3200" dirty="0">
                <a:sym typeface="Symbol" pitchFamily="18" charset="2"/>
              </a:rPr>
              <a:t>位置（受摄运动）</a:t>
            </a:r>
            <a:endParaRPr lang="zh-CN" altLang="en-US" sz="3200" dirty="0" smtClean="0"/>
          </a:p>
        </p:txBody>
      </p:sp>
      <p:sp>
        <p:nvSpPr>
          <p:cNvPr id="4" name="Rectangle 3"/>
          <p:cNvSpPr txBox="1">
            <a:spLocks noChangeArrowheads="1"/>
          </p:cNvSpPr>
          <p:nvPr/>
        </p:nvSpPr>
        <p:spPr>
          <a:xfrm>
            <a:off x="741363" y="1533525"/>
            <a:ext cx="7718425" cy="5064125"/>
          </a:xfrm>
          <a:prstGeom prst="rect">
            <a:avLst/>
          </a:prstGeom>
        </p:spPr>
        <p:txBody>
          <a:bodyPr/>
          <a:lstStyle/>
          <a:p>
            <a:pPr marL="468000" indent="-285750">
              <a:lnSpc>
                <a:spcPct val="120000"/>
              </a:lnSpc>
              <a:spcBef>
                <a:spcPct val="30000"/>
              </a:spcBef>
              <a:buSzPct val="100000"/>
              <a:buFont typeface="Wingdings" pitchFamily="2" charset="2"/>
              <a:buChar char="Ø"/>
              <a:defRPr/>
            </a:pPr>
            <a:r>
              <a:rPr lang="zh-CN" altLang="en-US" sz="2400" b="1" kern="0" dirty="0" smtClean="0">
                <a:latin typeface="微软雅黑" panose="020B0503020204020204" pitchFamily="34" charset="-122"/>
                <a:ea typeface="微软雅黑" panose="020B0503020204020204" pitchFamily="34" charset="-122"/>
                <a:sym typeface="Symbol" pitchFamily="18" charset="2"/>
              </a:rPr>
              <a:t>第一步：计算</a:t>
            </a:r>
            <a:r>
              <a:rPr lang="zh-CN" altLang="en-US" sz="2400" b="1" kern="0" dirty="0">
                <a:latin typeface="微软雅黑" panose="020B0503020204020204" pitchFamily="34" charset="-122"/>
                <a:ea typeface="微软雅黑" panose="020B0503020204020204" pitchFamily="34" charset="-122"/>
                <a:sym typeface="Symbol" pitchFamily="18" charset="2"/>
              </a:rPr>
              <a:t>卫星运行的平均角速度</a:t>
            </a:r>
            <a:endParaRPr lang="en-US" altLang="zh-CN" sz="2400" b="1" kern="0" dirty="0">
              <a:latin typeface="微软雅黑" panose="020B0503020204020204" pitchFamily="34" charset="-122"/>
              <a:ea typeface="微软雅黑" panose="020B0503020204020204" pitchFamily="34" charset="-122"/>
              <a:sym typeface="Symbol" pitchFamily="18" charset="2"/>
            </a:endParaRPr>
          </a:p>
          <a:p>
            <a:pPr marL="360000" lvl="1" indent="-228600">
              <a:lnSpc>
                <a:spcPct val="90000"/>
              </a:lnSpc>
              <a:spcBef>
                <a:spcPct val="30000"/>
              </a:spcBef>
              <a:buSzPct val="100000"/>
              <a:buFont typeface="Wingdings" pitchFamily="2" charset="2"/>
              <a:buNone/>
              <a:defRPr/>
            </a:pPr>
            <a:endParaRPr lang="zh-CN" altLang="en-US" sz="2400" b="1" kern="0" dirty="0">
              <a:latin typeface="微软雅黑" panose="020B0503020204020204" pitchFamily="34" charset="-122"/>
              <a:ea typeface="微软雅黑" panose="020B0503020204020204" pitchFamily="34" charset="-122"/>
              <a:sym typeface="Symbol" pitchFamily="18" charset="2"/>
            </a:endParaRPr>
          </a:p>
          <a:p>
            <a:pPr marL="360000" lvl="1" indent="-228600">
              <a:lnSpc>
                <a:spcPct val="90000"/>
              </a:lnSpc>
              <a:spcBef>
                <a:spcPct val="30000"/>
              </a:spcBef>
              <a:buSzPct val="100000"/>
              <a:buFont typeface="Wingdings" pitchFamily="2" charset="2"/>
              <a:buNone/>
              <a:defRPr/>
            </a:pPr>
            <a:endParaRPr lang="zh-CN" altLang="en-US" sz="2400" b="1" kern="0" dirty="0">
              <a:latin typeface="微软雅黑" panose="020B0503020204020204" pitchFamily="34" charset="-122"/>
              <a:ea typeface="微软雅黑" panose="020B0503020204020204" pitchFamily="34" charset="-122"/>
              <a:sym typeface="Symbol" pitchFamily="18" charset="2"/>
            </a:endParaRPr>
          </a:p>
          <a:p>
            <a:pPr marL="360000" lvl="1" indent="-228600">
              <a:lnSpc>
                <a:spcPct val="90000"/>
              </a:lnSpc>
              <a:spcBef>
                <a:spcPct val="30000"/>
              </a:spcBef>
              <a:buSzPct val="100000"/>
              <a:buFont typeface="Wingdings" pitchFamily="2" charset="2"/>
              <a:buNone/>
              <a:defRPr/>
            </a:pPr>
            <a:endParaRPr lang="zh-CN" altLang="en-US" sz="2400" b="1" kern="0" dirty="0">
              <a:latin typeface="微软雅黑" panose="020B0503020204020204" pitchFamily="34" charset="-122"/>
              <a:ea typeface="微软雅黑" panose="020B0503020204020204" pitchFamily="34" charset="-122"/>
              <a:sym typeface="Symbol" pitchFamily="18" charset="2"/>
            </a:endParaRPr>
          </a:p>
          <a:p>
            <a:pPr marL="360000" lvl="1" indent="-228600">
              <a:lnSpc>
                <a:spcPct val="90000"/>
              </a:lnSpc>
              <a:spcBef>
                <a:spcPct val="30000"/>
              </a:spcBef>
              <a:buSzPct val="100000"/>
              <a:buFont typeface="Wingdings" pitchFamily="2" charset="2"/>
              <a:buNone/>
              <a:defRPr/>
            </a:pPr>
            <a:endParaRPr lang="zh-CN" altLang="en-US" sz="2400" b="1" kern="0" dirty="0">
              <a:latin typeface="微软雅黑" panose="020B0503020204020204" pitchFamily="34" charset="-122"/>
              <a:ea typeface="微软雅黑" panose="020B0503020204020204" pitchFamily="34" charset="-122"/>
              <a:sym typeface="Symbol" pitchFamily="18" charset="2"/>
            </a:endParaRPr>
          </a:p>
          <a:p>
            <a:pPr marL="360000" lvl="1" indent="-228600">
              <a:lnSpc>
                <a:spcPct val="90000"/>
              </a:lnSpc>
              <a:spcBef>
                <a:spcPct val="30000"/>
              </a:spcBef>
              <a:buSzPct val="100000"/>
              <a:buFont typeface="Wingdings" pitchFamily="2" charset="2"/>
              <a:buChar char="Ø"/>
              <a:defRPr/>
            </a:pPr>
            <a:r>
              <a:rPr lang="zh-CN" altLang="en-US" sz="2400" b="1" kern="0" dirty="0" smtClean="0">
                <a:latin typeface="微软雅黑" panose="020B0503020204020204" pitchFamily="34" charset="-122"/>
                <a:ea typeface="微软雅黑" panose="020B0503020204020204" pitchFamily="34" charset="-122"/>
                <a:sym typeface="Symbol" pitchFamily="18" charset="2"/>
              </a:rPr>
              <a:t>第二步：计算</a:t>
            </a:r>
            <a:r>
              <a:rPr lang="en-US" altLang="zh-CN" sz="2400" b="1" kern="0" dirty="0">
                <a:latin typeface="微软雅黑" panose="020B0503020204020204" pitchFamily="34" charset="-122"/>
                <a:ea typeface="微软雅黑" panose="020B0503020204020204" pitchFamily="34" charset="-122"/>
                <a:sym typeface="Symbol" pitchFamily="18" charset="2"/>
              </a:rPr>
              <a:t>t</a:t>
            </a:r>
            <a:r>
              <a:rPr lang="zh-CN" altLang="en-US" sz="2400" b="1" kern="0" dirty="0">
                <a:latin typeface="微软雅黑" panose="020B0503020204020204" pitchFamily="34" charset="-122"/>
                <a:ea typeface="微软雅黑" panose="020B0503020204020204" pitchFamily="34" charset="-122"/>
                <a:sym typeface="Symbol" pitchFamily="18" charset="2"/>
              </a:rPr>
              <a:t>时刻卫星的平近点角</a:t>
            </a:r>
          </a:p>
          <a:p>
            <a:pPr marL="360000" lvl="1" indent="-228600">
              <a:lnSpc>
                <a:spcPct val="90000"/>
              </a:lnSpc>
              <a:spcBef>
                <a:spcPct val="30000"/>
              </a:spcBef>
              <a:buSzPct val="100000"/>
              <a:buFont typeface="Wingdings" pitchFamily="2" charset="2"/>
              <a:buNone/>
              <a:defRPr/>
            </a:pPr>
            <a:endParaRPr lang="zh-CN" altLang="en-US" sz="2400" b="1" kern="0" dirty="0">
              <a:latin typeface="微软雅黑" panose="020B0503020204020204" pitchFamily="34" charset="-122"/>
              <a:ea typeface="微软雅黑" panose="020B0503020204020204" pitchFamily="34" charset="-122"/>
              <a:sym typeface="Symbol" pitchFamily="18" charset="2"/>
            </a:endParaRPr>
          </a:p>
          <a:p>
            <a:pPr marL="360000" lvl="1" indent="-228600">
              <a:lnSpc>
                <a:spcPct val="90000"/>
              </a:lnSpc>
              <a:spcBef>
                <a:spcPct val="30000"/>
              </a:spcBef>
              <a:buSzPct val="100000"/>
              <a:buFont typeface="Wingdings" pitchFamily="2" charset="2"/>
              <a:buChar char="Ø"/>
              <a:defRPr/>
            </a:pPr>
            <a:r>
              <a:rPr lang="zh-CN" altLang="en-US" sz="2400" b="1" kern="0" dirty="0" smtClean="0">
                <a:latin typeface="微软雅黑" panose="020B0503020204020204" pitchFamily="34" charset="-122"/>
                <a:ea typeface="微软雅黑" panose="020B0503020204020204" pitchFamily="34" charset="-122"/>
                <a:sym typeface="Symbol" pitchFamily="18" charset="2"/>
              </a:rPr>
              <a:t>第三步：计算</a:t>
            </a:r>
            <a:r>
              <a:rPr lang="zh-CN" altLang="en-US" sz="2400" b="1" kern="0" dirty="0">
                <a:latin typeface="微软雅黑" panose="020B0503020204020204" pitchFamily="34" charset="-122"/>
                <a:ea typeface="微软雅黑" panose="020B0503020204020204" pitchFamily="34" charset="-122"/>
                <a:sym typeface="Symbol" pitchFamily="18" charset="2"/>
              </a:rPr>
              <a:t>偏近点角</a:t>
            </a:r>
          </a:p>
        </p:txBody>
      </p:sp>
      <p:graphicFrame>
        <p:nvGraphicFramePr>
          <p:cNvPr id="16386" name="Object 4"/>
          <p:cNvGraphicFramePr>
            <a:graphicFrameLocks noChangeAspect="1"/>
          </p:cNvGraphicFramePr>
          <p:nvPr>
            <p:extLst>
              <p:ext uri="{D42A27DB-BD31-4B8C-83A1-F6EECF244321}">
                <p14:modId xmlns:p14="http://schemas.microsoft.com/office/powerpoint/2010/main" val="2864630808"/>
              </p:ext>
            </p:extLst>
          </p:nvPr>
        </p:nvGraphicFramePr>
        <p:xfrm>
          <a:off x="1270000" y="2171700"/>
          <a:ext cx="6427788" cy="1473200"/>
        </p:xfrm>
        <a:graphic>
          <a:graphicData uri="http://schemas.openxmlformats.org/presentationml/2006/ole">
            <mc:AlternateContent xmlns:mc="http://schemas.openxmlformats.org/markup-compatibility/2006">
              <mc:Choice xmlns:v="urn:schemas-microsoft-com:vml" Requires="v">
                <p:oleObj spid="_x0000_s42112" name="公式" r:id="rId3" imgW="4267080" imgH="977760" progId="Equation.3">
                  <p:embed/>
                </p:oleObj>
              </mc:Choice>
              <mc:Fallback>
                <p:oleObj name="公式" r:id="rId3" imgW="4267080" imgH="977760" progId="Equation.3">
                  <p:embed/>
                  <p:pic>
                    <p:nvPicPr>
                      <p:cNvPr id="0" name=""/>
                      <p:cNvPicPr>
                        <a:picLocks noChangeAspect="1" noChangeArrowheads="1"/>
                      </p:cNvPicPr>
                      <p:nvPr/>
                    </p:nvPicPr>
                    <p:blipFill>
                      <a:blip r:embed="rId4"/>
                      <a:srcRect/>
                      <a:stretch>
                        <a:fillRect/>
                      </a:stretch>
                    </p:blipFill>
                    <p:spPr bwMode="auto">
                      <a:xfrm>
                        <a:off x="1270000" y="2171700"/>
                        <a:ext cx="6427788"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5"/>
          <p:cNvGraphicFramePr>
            <a:graphicFrameLocks noChangeAspect="1"/>
          </p:cNvGraphicFramePr>
          <p:nvPr/>
        </p:nvGraphicFramePr>
        <p:xfrm>
          <a:off x="1460500" y="4341813"/>
          <a:ext cx="2160588" cy="344487"/>
        </p:xfrm>
        <a:graphic>
          <a:graphicData uri="http://schemas.openxmlformats.org/presentationml/2006/ole">
            <mc:AlternateContent xmlns:mc="http://schemas.openxmlformats.org/markup-compatibility/2006">
              <mc:Choice xmlns:v="urn:schemas-microsoft-com:vml" Requires="v">
                <p:oleObj spid="_x0000_s42113" name="Equation" r:id="rId5" imgW="1434960" imgH="228600" progId="Equation.3">
                  <p:embed/>
                </p:oleObj>
              </mc:Choice>
              <mc:Fallback>
                <p:oleObj name="Equation" r:id="rId5" imgW="14349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500" y="4341813"/>
                        <a:ext cx="2160588"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6"/>
          <p:cNvGraphicFramePr>
            <a:graphicFrameLocks noChangeAspect="1"/>
          </p:cNvGraphicFramePr>
          <p:nvPr/>
        </p:nvGraphicFramePr>
        <p:xfrm>
          <a:off x="1447800" y="5192713"/>
          <a:ext cx="2246313" cy="301625"/>
        </p:xfrm>
        <a:graphic>
          <a:graphicData uri="http://schemas.openxmlformats.org/presentationml/2006/ole">
            <mc:AlternateContent xmlns:mc="http://schemas.openxmlformats.org/markup-compatibility/2006">
              <mc:Choice xmlns:v="urn:schemas-microsoft-com:vml" Requires="v">
                <p:oleObj spid="_x0000_s42114" name="Equation" r:id="rId7" imgW="1511280" imgH="203040" progId="Equation.3">
                  <p:embed/>
                </p:oleObj>
              </mc:Choice>
              <mc:Fallback>
                <p:oleObj name="Equation" r:id="rId7" imgW="15112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5192713"/>
                        <a:ext cx="2246313"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8921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itle 1"/>
          <p:cNvSpPr>
            <a:spLocks noGrp="1"/>
          </p:cNvSpPr>
          <p:nvPr>
            <p:ph type="title"/>
          </p:nvPr>
        </p:nvSpPr>
        <p:spPr>
          <a:xfrm>
            <a:off x="714375" y="500063"/>
            <a:ext cx="7786688" cy="747712"/>
          </a:xfrm>
        </p:spPr>
        <p:txBody>
          <a:bodyPr>
            <a:noAutofit/>
          </a:bodyPr>
          <a:lstStyle/>
          <a:p>
            <a:r>
              <a:rPr lang="zh-CN" altLang="en-US" sz="3200" dirty="0" smtClean="0">
                <a:sym typeface="Symbol" pitchFamily="18" charset="2"/>
              </a:rPr>
              <a:t>根据广播星历计算卫星</a:t>
            </a:r>
            <a:r>
              <a:rPr lang="zh-CN" altLang="en-US" sz="3200" dirty="0">
                <a:sym typeface="Symbol" pitchFamily="18" charset="2"/>
              </a:rPr>
              <a:t>位置（受摄运动）</a:t>
            </a:r>
            <a:endParaRPr lang="zh-CN" altLang="en-US" sz="3200" dirty="0" smtClean="0"/>
          </a:p>
        </p:txBody>
      </p:sp>
      <p:sp>
        <p:nvSpPr>
          <p:cNvPr id="17414" name="Content Placeholder 2"/>
          <p:cNvSpPr>
            <a:spLocks noGrp="1"/>
          </p:cNvSpPr>
          <p:nvPr>
            <p:ph idx="1"/>
          </p:nvPr>
        </p:nvSpPr>
        <p:spPr bwMode="auto">
          <a:xfrm>
            <a:off x="714375" y="1428750"/>
            <a:ext cx="7715250" cy="4697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358775" lvl="1" eaLnBrk="1" hangingPunct="1">
              <a:buFont typeface="Wingdings" pitchFamily="2" charset="2"/>
              <a:buChar char="Ø"/>
            </a:pPr>
            <a:r>
              <a:rPr lang="zh-CN" altLang="en-US" dirty="0" smtClean="0">
                <a:sym typeface="Symbol" pitchFamily="18" charset="2"/>
              </a:rPr>
              <a:t>第四步：计算真近点角</a:t>
            </a:r>
          </a:p>
          <a:p>
            <a:pPr marL="358775" lvl="1" eaLnBrk="1" hangingPunct="1">
              <a:buFont typeface="Wingdings" pitchFamily="2" charset="2"/>
              <a:buChar char="Ø"/>
            </a:pPr>
            <a:endParaRPr lang="zh-CN" altLang="en-US" dirty="0" smtClean="0">
              <a:sym typeface="Symbol" pitchFamily="18" charset="2"/>
            </a:endParaRPr>
          </a:p>
          <a:p>
            <a:pPr marL="358775" lvl="1" eaLnBrk="1" hangingPunct="1">
              <a:buFont typeface="Wingdings" pitchFamily="2" charset="2"/>
              <a:buChar char="Ø"/>
            </a:pPr>
            <a:r>
              <a:rPr lang="zh-CN" altLang="en-US" dirty="0" smtClean="0">
                <a:sym typeface="Symbol" pitchFamily="18" charset="2"/>
              </a:rPr>
              <a:t>第五步：计算升交距角（未经球谐改正的）</a:t>
            </a:r>
          </a:p>
          <a:p>
            <a:pPr marL="358775" lvl="1" eaLnBrk="1" hangingPunct="1">
              <a:buFont typeface="Wingdings" pitchFamily="2" charset="2"/>
              <a:buChar char="Ø"/>
            </a:pPr>
            <a:endParaRPr lang="en-US" altLang="zh-CN" dirty="0" smtClean="0">
              <a:sym typeface="Symbol" pitchFamily="18" charset="2"/>
            </a:endParaRPr>
          </a:p>
          <a:p>
            <a:pPr marL="358775" lvl="1">
              <a:buFont typeface="Wingdings" pitchFamily="2" charset="2"/>
              <a:buChar char="Ø"/>
            </a:pPr>
            <a:r>
              <a:rPr lang="zh-CN" altLang="en-US" dirty="0" smtClean="0">
                <a:sym typeface="Symbol" pitchFamily="18" charset="2"/>
              </a:rPr>
              <a:t>第六步：计算卫星</a:t>
            </a:r>
            <a:r>
              <a:rPr lang="zh-CN" altLang="en-US" dirty="0">
                <a:sym typeface="Symbol" pitchFamily="18" charset="2"/>
              </a:rPr>
              <a:t>向径（未经球谐改正的）</a:t>
            </a:r>
            <a:endParaRPr lang="zh-CN" altLang="en-US" dirty="0" smtClean="0">
              <a:sym typeface="Symbol" pitchFamily="18" charset="2"/>
            </a:endParaRPr>
          </a:p>
          <a:p>
            <a:pPr marL="466725"/>
            <a:endParaRPr lang="zh-CN" altLang="en-US" dirty="0" smtClean="0"/>
          </a:p>
        </p:txBody>
      </p:sp>
      <p:graphicFrame>
        <p:nvGraphicFramePr>
          <p:cNvPr id="17410" name="Object 4"/>
          <p:cNvGraphicFramePr>
            <a:graphicFrameLocks noChangeAspect="1"/>
          </p:cNvGraphicFramePr>
          <p:nvPr/>
        </p:nvGraphicFramePr>
        <p:xfrm>
          <a:off x="1130300" y="2058988"/>
          <a:ext cx="2794000" cy="793750"/>
        </p:xfrm>
        <a:graphic>
          <a:graphicData uri="http://schemas.openxmlformats.org/presentationml/2006/ole">
            <mc:AlternateContent xmlns:mc="http://schemas.openxmlformats.org/markup-compatibility/2006">
              <mc:Choice xmlns:v="urn:schemas-microsoft-com:vml" Requires="v">
                <p:oleObj spid="_x0000_s43136" name="Equation" r:id="rId3" imgW="1879560" imgH="533160" progId="Equation.3">
                  <p:embed/>
                </p:oleObj>
              </mc:Choice>
              <mc:Fallback>
                <p:oleObj name="Equation" r:id="rId3" imgW="18795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300" y="2058988"/>
                        <a:ext cx="27940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6"/>
          <p:cNvGraphicFramePr>
            <a:graphicFrameLocks noChangeAspect="1"/>
          </p:cNvGraphicFramePr>
          <p:nvPr/>
        </p:nvGraphicFramePr>
        <p:xfrm>
          <a:off x="1258888" y="3789363"/>
          <a:ext cx="1454150" cy="301625"/>
        </p:xfrm>
        <a:graphic>
          <a:graphicData uri="http://schemas.openxmlformats.org/presentationml/2006/ole">
            <mc:AlternateContent xmlns:mc="http://schemas.openxmlformats.org/markup-compatibility/2006">
              <mc:Choice xmlns:v="urn:schemas-microsoft-com:vml" Requires="v">
                <p:oleObj spid="_x0000_s43137" name="Equation" r:id="rId5" imgW="977760" imgH="203040" progId="Equation.3">
                  <p:embed/>
                </p:oleObj>
              </mc:Choice>
              <mc:Fallback>
                <p:oleObj name="Equation" r:id="rId5" imgW="9777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789363"/>
                        <a:ext cx="145415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7"/>
          <p:cNvGraphicFramePr>
            <a:graphicFrameLocks noChangeAspect="1"/>
          </p:cNvGraphicFramePr>
          <p:nvPr/>
        </p:nvGraphicFramePr>
        <p:xfrm>
          <a:off x="1228725" y="5072063"/>
          <a:ext cx="2190750" cy="301625"/>
        </p:xfrm>
        <a:graphic>
          <a:graphicData uri="http://schemas.openxmlformats.org/presentationml/2006/ole">
            <mc:AlternateContent xmlns:mc="http://schemas.openxmlformats.org/markup-compatibility/2006">
              <mc:Choice xmlns:v="urn:schemas-microsoft-com:vml" Requires="v">
                <p:oleObj spid="_x0000_s43138" name="Equation" r:id="rId7" imgW="1473120" imgH="203040" progId="Equation.3">
                  <p:embed/>
                </p:oleObj>
              </mc:Choice>
              <mc:Fallback>
                <p:oleObj name="Equation" r:id="rId7" imgW="14731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8725" y="5072063"/>
                        <a:ext cx="219075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23375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itle 1"/>
          <p:cNvSpPr>
            <a:spLocks noGrp="1"/>
          </p:cNvSpPr>
          <p:nvPr>
            <p:ph type="title"/>
          </p:nvPr>
        </p:nvSpPr>
        <p:spPr>
          <a:xfrm>
            <a:off x="714375" y="500063"/>
            <a:ext cx="7786688" cy="747712"/>
          </a:xfrm>
        </p:spPr>
        <p:txBody>
          <a:bodyPr>
            <a:noAutofit/>
          </a:bodyPr>
          <a:lstStyle/>
          <a:p>
            <a:r>
              <a:rPr lang="zh-CN" altLang="en-US" sz="3200" dirty="0" smtClean="0">
                <a:sym typeface="Symbol" pitchFamily="18" charset="2"/>
              </a:rPr>
              <a:t>根据广播星历计算卫星</a:t>
            </a:r>
            <a:r>
              <a:rPr lang="zh-CN" altLang="en-US" sz="3200" dirty="0">
                <a:sym typeface="Symbol" pitchFamily="18" charset="2"/>
              </a:rPr>
              <a:t>位置（受摄运动）</a:t>
            </a:r>
            <a:endParaRPr lang="zh-CN" altLang="en-US" sz="3200" dirty="0" smtClean="0"/>
          </a:p>
        </p:txBody>
      </p:sp>
      <p:sp>
        <p:nvSpPr>
          <p:cNvPr id="18438" name="Content Placeholder 2"/>
          <p:cNvSpPr>
            <a:spLocks noGrp="1"/>
          </p:cNvSpPr>
          <p:nvPr>
            <p:ph idx="1"/>
          </p:nvPr>
        </p:nvSpPr>
        <p:spPr bwMode="auto">
          <a:xfrm>
            <a:off x="714374" y="1428750"/>
            <a:ext cx="8250113" cy="4697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358775" lvl="1">
              <a:buFont typeface="Wingdings" pitchFamily="2" charset="2"/>
              <a:buChar char="Ø"/>
            </a:pPr>
            <a:r>
              <a:rPr lang="zh-CN" altLang="en-US" sz="2400" dirty="0" smtClean="0">
                <a:sym typeface="Symbol" pitchFamily="18" charset="2"/>
              </a:rPr>
              <a:t>第七步：计算</a:t>
            </a:r>
            <a:r>
              <a:rPr lang="zh-CN" altLang="en-US" sz="2400" dirty="0">
                <a:sym typeface="Symbol" pitchFamily="18" charset="2"/>
              </a:rPr>
              <a:t>升交距角、</a:t>
            </a:r>
            <a:r>
              <a:rPr lang="zh-CN" altLang="en-US" sz="2400" dirty="0" smtClean="0">
                <a:sym typeface="Symbol" pitchFamily="18" charset="2"/>
              </a:rPr>
              <a:t>轨道倾角和向径的</a:t>
            </a:r>
            <a:r>
              <a:rPr lang="zh-CN" altLang="en-US" sz="2400" dirty="0">
                <a:sym typeface="Symbol" pitchFamily="18" charset="2"/>
              </a:rPr>
              <a:t>球谐</a:t>
            </a:r>
            <a:r>
              <a:rPr lang="zh-CN" altLang="en-US" sz="2400" dirty="0" smtClean="0">
                <a:sym typeface="Symbol" pitchFamily="18" charset="2"/>
              </a:rPr>
              <a:t>改正项</a:t>
            </a:r>
          </a:p>
          <a:p>
            <a:pPr marL="358775" lvl="1" eaLnBrk="1" hangingPunct="1">
              <a:buFont typeface="Wingdings" pitchFamily="2" charset="2"/>
              <a:buChar char="Ø"/>
            </a:pPr>
            <a:endParaRPr lang="en-US" altLang="zh-CN" sz="2400" dirty="0" smtClean="0">
              <a:sym typeface="Symbol" pitchFamily="18" charset="2"/>
            </a:endParaRPr>
          </a:p>
          <a:p>
            <a:pPr marL="358775" lvl="1" eaLnBrk="1" hangingPunct="1">
              <a:buFont typeface="Wingdings" pitchFamily="2" charset="2"/>
              <a:buChar char="Ø"/>
            </a:pPr>
            <a:endParaRPr lang="zh-CN" altLang="en-US" sz="2400" dirty="0" smtClean="0">
              <a:sym typeface="Symbol" pitchFamily="18" charset="2"/>
            </a:endParaRPr>
          </a:p>
          <a:p>
            <a:pPr marL="358775" lvl="1">
              <a:buFont typeface="Wingdings" pitchFamily="2" charset="2"/>
              <a:buChar char="Ø"/>
            </a:pPr>
            <a:r>
              <a:rPr lang="zh-CN" altLang="en-US" sz="2400" dirty="0" smtClean="0">
                <a:sym typeface="Symbol" pitchFamily="18" charset="2"/>
              </a:rPr>
              <a:t>第八步：对</a:t>
            </a:r>
            <a:r>
              <a:rPr lang="zh-CN" altLang="en-US" sz="2400" dirty="0">
                <a:sym typeface="Symbol" pitchFamily="18" charset="2"/>
              </a:rPr>
              <a:t>升</a:t>
            </a:r>
            <a:r>
              <a:rPr lang="zh-CN" altLang="en-US" sz="2400" dirty="0" smtClean="0">
                <a:sym typeface="Symbol" pitchFamily="18" charset="2"/>
              </a:rPr>
              <a:t>交距</a:t>
            </a:r>
            <a:r>
              <a:rPr lang="zh-CN" altLang="en-US" sz="2400" dirty="0">
                <a:sym typeface="Symbol" pitchFamily="18" charset="2"/>
              </a:rPr>
              <a:t>角</a:t>
            </a:r>
            <a:r>
              <a:rPr lang="zh-CN" altLang="en-US" sz="2400" dirty="0" smtClean="0">
                <a:sym typeface="Symbol" pitchFamily="18" charset="2"/>
              </a:rPr>
              <a:t>、</a:t>
            </a:r>
            <a:r>
              <a:rPr lang="zh-CN" altLang="en-US" sz="2400" dirty="0">
                <a:sym typeface="Symbol" pitchFamily="18" charset="2"/>
              </a:rPr>
              <a:t>轨道倾角和向径进行</a:t>
            </a:r>
            <a:r>
              <a:rPr lang="zh-CN" altLang="en-US" sz="2400" dirty="0" smtClean="0">
                <a:sym typeface="Symbol" pitchFamily="18" charset="2"/>
              </a:rPr>
              <a:t>摄动改正</a:t>
            </a:r>
          </a:p>
          <a:p>
            <a:pPr marL="358775" lvl="1" eaLnBrk="1" hangingPunct="1">
              <a:buFont typeface="Wingdings" pitchFamily="2" charset="2"/>
              <a:buChar char="Ø"/>
            </a:pPr>
            <a:endParaRPr lang="en-US" altLang="zh-CN" sz="2400" dirty="0" smtClean="0">
              <a:sym typeface="Symbol" pitchFamily="18" charset="2"/>
            </a:endParaRPr>
          </a:p>
          <a:p>
            <a:pPr marL="358775" lvl="1" eaLnBrk="1" hangingPunct="1">
              <a:buFont typeface="Wingdings" pitchFamily="2" charset="2"/>
              <a:buChar char="Ø"/>
            </a:pPr>
            <a:endParaRPr lang="zh-CN" altLang="en-US" sz="2400" dirty="0" smtClean="0">
              <a:sym typeface="Symbol" pitchFamily="18" charset="2"/>
            </a:endParaRPr>
          </a:p>
          <a:p>
            <a:pPr marL="358775" lvl="1" eaLnBrk="1" hangingPunct="1">
              <a:buFont typeface="Wingdings" pitchFamily="2" charset="2"/>
              <a:buChar char="Ø"/>
            </a:pPr>
            <a:r>
              <a:rPr lang="zh-CN" altLang="en-US" sz="2400" dirty="0" smtClean="0">
                <a:sym typeface="Symbol" pitchFamily="18" charset="2"/>
              </a:rPr>
              <a:t>第九步：计算卫星在轨道平面坐标系中的位置</a:t>
            </a:r>
          </a:p>
          <a:p>
            <a:pPr marL="466725"/>
            <a:endParaRPr lang="zh-CN" altLang="en-US" sz="2800" dirty="0" smtClean="0"/>
          </a:p>
        </p:txBody>
      </p:sp>
      <p:graphicFrame>
        <p:nvGraphicFramePr>
          <p:cNvPr id="18434" name="Object 4"/>
          <p:cNvGraphicFramePr>
            <a:graphicFrameLocks noChangeAspect="1"/>
          </p:cNvGraphicFramePr>
          <p:nvPr/>
        </p:nvGraphicFramePr>
        <p:xfrm>
          <a:off x="1187450" y="1989138"/>
          <a:ext cx="3705225" cy="1028700"/>
        </p:xfrm>
        <a:graphic>
          <a:graphicData uri="http://schemas.openxmlformats.org/presentationml/2006/ole">
            <mc:AlternateContent xmlns:mc="http://schemas.openxmlformats.org/markup-compatibility/2006">
              <mc:Choice xmlns:v="urn:schemas-microsoft-com:vml" Requires="v">
                <p:oleObj spid="_x0000_s44172" name="Equation" r:id="rId3" imgW="2476440" imgH="685800" progId="Equation.3">
                  <p:embed/>
                </p:oleObj>
              </mc:Choice>
              <mc:Fallback>
                <p:oleObj name="Equation" r:id="rId3" imgW="247644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989138"/>
                        <a:ext cx="37052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5"/>
          <p:cNvGraphicFramePr>
            <a:graphicFrameLocks noChangeAspect="1"/>
          </p:cNvGraphicFramePr>
          <p:nvPr>
            <p:extLst>
              <p:ext uri="{D42A27DB-BD31-4B8C-83A1-F6EECF244321}">
                <p14:modId xmlns:p14="http://schemas.microsoft.com/office/powerpoint/2010/main" val="1305370984"/>
              </p:ext>
            </p:extLst>
          </p:nvPr>
        </p:nvGraphicFramePr>
        <p:xfrm>
          <a:off x="971600" y="4005064"/>
          <a:ext cx="3097213" cy="1028700"/>
        </p:xfrm>
        <a:graphic>
          <a:graphicData uri="http://schemas.openxmlformats.org/presentationml/2006/ole">
            <mc:AlternateContent xmlns:mc="http://schemas.openxmlformats.org/markup-compatibility/2006">
              <mc:Choice xmlns:v="urn:schemas-microsoft-com:vml" Requires="v">
                <p:oleObj spid="_x0000_s44173" name="公式" r:id="rId5" imgW="2070000" imgH="685800" progId="Equation.3">
                  <p:embed/>
                </p:oleObj>
              </mc:Choice>
              <mc:Fallback>
                <p:oleObj name="公式" r:id="rId5" imgW="2070000" imgH="685800" progId="Equation.3">
                  <p:embed/>
                  <p:pic>
                    <p:nvPicPr>
                      <p:cNvPr id="0" name=""/>
                      <p:cNvPicPr>
                        <a:picLocks noChangeAspect="1" noChangeArrowheads="1"/>
                      </p:cNvPicPr>
                      <p:nvPr/>
                    </p:nvPicPr>
                    <p:blipFill>
                      <a:blip r:embed="rId6"/>
                      <a:srcRect/>
                      <a:stretch>
                        <a:fillRect/>
                      </a:stretch>
                    </p:blipFill>
                    <p:spPr bwMode="auto">
                      <a:xfrm>
                        <a:off x="971600" y="4005064"/>
                        <a:ext cx="3097213"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6"/>
          <p:cNvGraphicFramePr>
            <a:graphicFrameLocks noChangeAspect="1"/>
          </p:cNvGraphicFramePr>
          <p:nvPr>
            <p:extLst>
              <p:ext uri="{D42A27DB-BD31-4B8C-83A1-F6EECF244321}">
                <p14:modId xmlns:p14="http://schemas.microsoft.com/office/powerpoint/2010/main" val="3052090842"/>
              </p:ext>
            </p:extLst>
          </p:nvPr>
        </p:nvGraphicFramePr>
        <p:xfrm>
          <a:off x="1403350" y="5877644"/>
          <a:ext cx="1766888" cy="647700"/>
        </p:xfrm>
        <a:graphic>
          <a:graphicData uri="http://schemas.openxmlformats.org/presentationml/2006/ole">
            <mc:AlternateContent xmlns:mc="http://schemas.openxmlformats.org/markup-compatibility/2006">
              <mc:Choice xmlns:v="urn:schemas-microsoft-com:vml" Requires="v">
                <p:oleObj spid="_x0000_s44174" name="Equation" r:id="rId7" imgW="1180800" imgH="431640" progId="Equation.3">
                  <p:embed/>
                </p:oleObj>
              </mc:Choice>
              <mc:Fallback>
                <p:oleObj name="Equation" r:id="rId7" imgW="118080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877644"/>
                        <a:ext cx="176688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037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p:nvPr>
        </p:nvSpPr>
        <p:spPr>
          <a:xfrm>
            <a:off x="714375" y="500063"/>
            <a:ext cx="7786688" cy="747712"/>
          </a:xfrm>
        </p:spPr>
        <p:txBody>
          <a:bodyPr>
            <a:noAutofit/>
          </a:bodyPr>
          <a:lstStyle/>
          <a:p>
            <a:r>
              <a:rPr lang="zh-CN" altLang="en-US" sz="3200" dirty="0" smtClean="0">
                <a:sym typeface="Symbol" pitchFamily="18" charset="2"/>
              </a:rPr>
              <a:t>根据广播星历计算卫星</a:t>
            </a:r>
            <a:r>
              <a:rPr lang="zh-CN" altLang="en-US" sz="3200" dirty="0">
                <a:sym typeface="Symbol" pitchFamily="18" charset="2"/>
              </a:rPr>
              <a:t>位置（受摄运动）</a:t>
            </a:r>
            <a:endParaRPr lang="zh-CN" altLang="en-US" sz="3200" dirty="0" smtClean="0"/>
          </a:p>
        </p:txBody>
      </p:sp>
      <p:sp>
        <p:nvSpPr>
          <p:cNvPr id="19461" name="Content Placeholder 2"/>
          <p:cNvSpPr>
            <a:spLocks noGrp="1"/>
          </p:cNvSpPr>
          <p:nvPr>
            <p:ph idx="1"/>
          </p:nvPr>
        </p:nvSpPr>
        <p:spPr bwMode="auto">
          <a:xfrm>
            <a:off x="714374" y="1428750"/>
            <a:ext cx="8178105" cy="4697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58775" lvl="1" eaLnBrk="1" hangingPunct="1">
              <a:buFont typeface="Wingdings" pitchFamily="2" charset="2"/>
              <a:buChar char="Ø"/>
            </a:pPr>
            <a:r>
              <a:rPr lang="zh-CN" altLang="en-US" dirty="0" smtClean="0">
                <a:sym typeface="Symbol" pitchFamily="18" charset="2"/>
              </a:rPr>
              <a:t>第十步：</a:t>
            </a:r>
            <a:r>
              <a:rPr lang="zh-CN" altLang="en-US" dirty="0">
                <a:sym typeface="Symbol" pitchFamily="18" charset="2"/>
              </a:rPr>
              <a:t>对</a:t>
            </a:r>
            <a:r>
              <a:rPr lang="zh-CN" altLang="en-US" dirty="0" smtClean="0">
                <a:sym typeface="Symbol" pitchFamily="18" charset="2"/>
              </a:rPr>
              <a:t>升交点经度进行摄动修正</a:t>
            </a:r>
          </a:p>
          <a:p>
            <a:pPr marL="358775" lvl="1" eaLnBrk="1" hangingPunct="1">
              <a:buFont typeface="Wingdings" pitchFamily="2" charset="2"/>
              <a:buChar char="Ø"/>
            </a:pPr>
            <a:endParaRPr lang="en-US" altLang="zh-CN" dirty="0" smtClean="0">
              <a:sym typeface="Symbol" pitchFamily="18" charset="2"/>
            </a:endParaRPr>
          </a:p>
          <a:p>
            <a:pPr marL="358775" lvl="1" eaLnBrk="1" hangingPunct="1">
              <a:buFont typeface="Wingdings" pitchFamily="2" charset="2"/>
              <a:buChar char="Ø"/>
            </a:pPr>
            <a:endParaRPr lang="en-US" altLang="zh-CN" dirty="0" smtClean="0">
              <a:sym typeface="Symbol" pitchFamily="18" charset="2"/>
            </a:endParaRPr>
          </a:p>
          <a:p>
            <a:pPr marL="358775" lvl="1" eaLnBrk="1" hangingPunct="1">
              <a:buFont typeface="Wingdings" pitchFamily="2" charset="2"/>
              <a:buChar char="Ø"/>
            </a:pPr>
            <a:r>
              <a:rPr lang="zh-CN" altLang="en-US" dirty="0" smtClean="0">
                <a:sym typeface="Symbol" pitchFamily="18" charset="2"/>
              </a:rPr>
              <a:t>第十一步：坐标转换，计算天球坐标系坐标</a:t>
            </a:r>
          </a:p>
          <a:p>
            <a:pPr marL="358775" lvl="1" eaLnBrk="1" hangingPunct="1"/>
            <a:endParaRPr lang="en-US" altLang="zh-CN" dirty="0" smtClean="0">
              <a:sym typeface="Symbol" pitchFamily="18" charset="2"/>
            </a:endParaRPr>
          </a:p>
          <a:p>
            <a:pPr marL="466725"/>
            <a:endParaRPr lang="zh-CN" altLang="en-US" dirty="0" smtClean="0"/>
          </a:p>
        </p:txBody>
      </p:sp>
      <p:graphicFrame>
        <p:nvGraphicFramePr>
          <p:cNvPr id="19458" name="Object 4"/>
          <p:cNvGraphicFramePr>
            <a:graphicFrameLocks noChangeAspect="1"/>
          </p:cNvGraphicFramePr>
          <p:nvPr>
            <p:extLst>
              <p:ext uri="{D42A27DB-BD31-4B8C-83A1-F6EECF244321}">
                <p14:modId xmlns:p14="http://schemas.microsoft.com/office/powerpoint/2010/main" val="2940396216"/>
              </p:ext>
            </p:extLst>
          </p:nvPr>
        </p:nvGraphicFramePr>
        <p:xfrm>
          <a:off x="539552" y="2155240"/>
          <a:ext cx="5791200" cy="727075"/>
        </p:xfrm>
        <a:graphic>
          <a:graphicData uri="http://schemas.openxmlformats.org/presentationml/2006/ole">
            <mc:AlternateContent xmlns:mc="http://schemas.openxmlformats.org/markup-compatibility/2006">
              <mc:Choice xmlns:v="urn:schemas-microsoft-com:vml" Requires="v">
                <p:oleObj spid="_x0000_s45148" name="公式" r:id="rId3" imgW="3848040" imgH="482400" progId="Equation.3">
                  <p:embed/>
                </p:oleObj>
              </mc:Choice>
              <mc:Fallback>
                <p:oleObj name="公式" r:id="rId3" imgW="3848040" imgH="482400" progId="Equation.3">
                  <p:embed/>
                  <p:pic>
                    <p:nvPicPr>
                      <p:cNvPr id="0" name=""/>
                      <p:cNvPicPr>
                        <a:picLocks noChangeAspect="1" noChangeArrowheads="1"/>
                      </p:cNvPicPr>
                      <p:nvPr/>
                    </p:nvPicPr>
                    <p:blipFill>
                      <a:blip r:embed="rId4"/>
                      <a:srcRect/>
                      <a:stretch>
                        <a:fillRect/>
                      </a:stretch>
                    </p:blipFill>
                    <p:spPr bwMode="auto">
                      <a:xfrm>
                        <a:off x="539552" y="2155240"/>
                        <a:ext cx="5791200"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5"/>
          <p:cNvGraphicFramePr>
            <a:graphicFrameLocks noChangeAspect="1"/>
          </p:cNvGraphicFramePr>
          <p:nvPr/>
        </p:nvGraphicFramePr>
        <p:xfrm>
          <a:off x="1187450" y="4508500"/>
          <a:ext cx="6478588" cy="1071563"/>
        </p:xfrm>
        <a:graphic>
          <a:graphicData uri="http://schemas.openxmlformats.org/presentationml/2006/ole">
            <mc:AlternateContent xmlns:mc="http://schemas.openxmlformats.org/markup-compatibility/2006">
              <mc:Choice xmlns:v="urn:schemas-microsoft-com:vml" Requires="v">
                <p:oleObj spid="_x0000_s45149" name="Equation" r:id="rId5" imgW="4305240" imgH="711000" progId="Equation.3">
                  <p:embed/>
                </p:oleObj>
              </mc:Choice>
              <mc:Fallback>
                <p:oleObj name="Equation" r:id="rId5" imgW="4305240" imgH="711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508500"/>
                        <a:ext cx="6478588"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420863357"/>
              </p:ext>
            </p:extLst>
          </p:nvPr>
        </p:nvGraphicFramePr>
        <p:xfrm>
          <a:off x="3347864" y="2968332"/>
          <a:ext cx="4643437" cy="727075"/>
        </p:xfrm>
        <a:graphic>
          <a:graphicData uri="http://schemas.openxmlformats.org/presentationml/2006/ole">
            <mc:AlternateContent xmlns:mc="http://schemas.openxmlformats.org/markup-compatibility/2006">
              <mc:Choice xmlns:v="urn:schemas-microsoft-com:vml" Requires="v">
                <p:oleObj spid="_x0000_s45150" name="公式" r:id="rId7" imgW="3085920" imgH="482400" progId="Equation.3">
                  <p:embed/>
                </p:oleObj>
              </mc:Choice>
              <mc:Fallback>
                <p:oleObj name="公式" r:id="rId7" imgW="3085920" imgH="482400" progId="Equation.3">
                  <p:embed/>
                  <p:pic>
                    <p:nvPicPr>
                      <p:cNvPr id="0" name=""/>
                      <p:cNvPicPr>
                        <a:picLocks noChangeAspect="1" noChangeArrowheads="1"/>
                      </p:cNvPicPr>
                      <p:nvPr/>
                    </p:nvPicPr>
                    <p:blipFill>
                      <a:blip r:embed="rId8"/>
                      <a:srcRect/>
                      <a:stretch>
                        <a:fillRect/>
                      </a:stretch>
                    </p:blipFill>
                    <p:spPr bwMode="auto">
                      <a:xfrm>
                        <a:off x="3347864" y="2968332"/>
                        <a:ext cx="4643437"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52767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sym typeface="Symbol" pitchFamily="18" charset="2"/>
              </a:rPr>
              <a:t>根据广播星历计算卫星位置（受摄运动）</a:t>
            </a:r>
            <a:endParaRPr lang="zh-CN" altLang="en-US" sz="3600" dirty="0"/>
          </a:p>
        </p:txBody>
      </p:sp>
      <p:sp>
        <p:nvSpPr>
          <p:cNvPr id="4" name="Rectangle 8"/>
          <p:cNvSpPr>
            <a:spLocks noChangeArrowheads="1"/>
          </p:cNvSpPr>
          <p:nvPr/>
        </p:nvSpPr>
        <p:spPr bwMode="auto">
          <a:xfrm>
            <a:off x="457200" y="1472044"/>
            <a:ext cx="8229600" cy="130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358775" lvl="1" indent="-285750" algn="l">
              <a:lnSpc>
                <a:spcPct val="150000"/>
              </a:lnSpc>
              <a:spcBef>
                <a:spcPct val="20000"/>
              </a:spcBef>
              <a:buFont typeface="Wingdings" pitchFamily="2" charset="2"/>
              <a:buChar char="Ø"/>
            </a:pPr>
            <a:r>
              <a:rPr lang="zh-CN" altLang="en-US" sz="2800" b="1" dirty="0">
                <a:latin typeface="微软雅黑" panose="020B0503020204020204" pitchFamily="34" charset="-122"/>
                <a:ea typeface="微软雅黑" panose="020B0503020204020204" pitchFamily="34" charset="-122"/>
              </a:rPr>
              <a:t>第十二步：计算卫星在协议地球坐标系中的空间直角坐标 </a:t>
            </a:r>
          </a:p>
        </p:txBody>
      </p:sp>
      <p:graphicFrame>
        <p:nvGraphicFramePr>
          <p:cNvPr id="7" name="Object 5"/>
          <p:cNvGraphicFramePr>
            <a:graphicFrameLocks noChangeAspect="1"/>
          </p:cNvGraphicFramePr>
          <p:nvPr>
            <p:extLst>
              <p:ext uri="{D42A27DB-BD31-4B8C-83A1-F6EECF244321}">
                <p14:modId xmlns:p14="http://schemas.microsoft.com/office/powerpoint/2010/main" val="3004336483"/>
              </p:ext>
            </p:extLst>
          </p:nvPr>
        </p:nvGraphicFramePr>
        <p:xfrm>
          <a:off x="3279775" y="2565400"/>
          <a:ext cx="1871663" cy="2468563"/>
        </p:xfrm>
        <a:graphic>
          <a:graphicData uri="http://schemas.openxmlformats.org/presentationml/2006/ole">
            <mc:AlternateContent xmlns:mc="http://schemas.openxmlformats.org/markup-compatibility/2006">
              <mc:Choice xmlns:v="urn:schemas-microsoft-com:vml" Requires="v">
                <p:oleObj spid="_x0000_s50187" name="公式" r:id="rId3" imgW="1244520" imgH="1638000" progId="Equation.3">
                  <p:embed/>
                </p:oleObj>
              </mc:Choice>
              <mc:Fallback>
                <p:oleObj name="公式" r:id="rId3" imgW="1244520" imgH="1638000" progId="Equation.3">
                  <p:embed/>
                  <p:pic>
                    <p:nvPicPr>
                      <p:cNvPr id="0" name=""/>
                      <p:cNvPicPr>
                        <a:picLocks noChangeAspect="1" noChangeArrowheads="1"/>
                      </p:cNvPicPr>
                      <p:nvPr/>
                    </p:nvPicPr>
                    <p:blipFill>
                      <a:blip r:embed="rId4"/>
                      <a:srcRect/>
                      <a:stretch>
                        <a:fillRect/>
                      </a:stretch>
                    </p:blipFill>
                    <p:spPr bwMode="auto">
                      <a:xfrm>
                        <a:off x="3279775" y="2565400"/>
                        <a:ext cx="1871663" cy="246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p:cNvSpPr txBox="1"/>
          <p:nvPr/>
        </p:nvSpPr>
        <p:spPr>
          <a:xfrm>
            <a:off x="971600" y="5517232"/>
            <a:ext cx="7416824" cy="461665"/>
          </a:xfrm>
          <a:prstGeom prst="rect">
            <a:avLst/>
          </a:prstGeom>
          <a:noFill/>
        </p:spPr>
        <p:txBody>
          <a:bodyPr wrap="square" rtlCol="0">
            <a:spAutoFit/>
          </a:bodyPr>
          <a:lstStyle/>
          <a:p>
            <a:r>
              <a:rPr lang="zh-CN" altLang="en-US" sz="2400" b="1" dirty="0">
                <a:solidFill>
                  <a:srgbClr val="0000CC"/>
                </a:solidFill>
                <a:latin typeface="微软雅黑" panose="020B0503020204020204" pitchFamily="34" charset="-122"/>
                <a:ea typeface="微软雅黑" panose="020B0503020204020204" pitchFamily="34" charset="-122"/>
              </a:rPr>
              <a:t>非高</a:t>
            </a:r>
            <a:r>
              <a:rPr lang="zh-CN" altLang="en-US" sz="2400" b="1" dirty="0" smtClean="0">
                <a:solidFill>
                  <a:srgbClr val="0000CC"/>
                </a:solidFill>
                <a:latin typeface="微软雅黑" panose="020B0503020204020204" pitchFamily="34" charset="-122"/>
                <a:ea typeface="微软雅黑" panose="020B0503020204020204" pitchFamily="34" charset="-122"/>
              </a:rPr>
              <a:t>精度应用中，通常忽略岁差、章动和极移影响</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03407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本节结束</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90403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636" y="1268760"/>
            <a:ext cx="655272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51520" y="5445224"/>
            <a:ext cx="8640960" cy="1034129"/>
          </a:xfrm>
          <a:prstGeom prst="rect">
            <a:avLst/>
          </a:prstGeom>
        </p:spPr>
        <p:txBody>
          <a:bodyPr wrap="square">
            <a:spAutoFit/>
          </a:bodyPr>
          <a:lstStyle/>
          <a:p>
            <a:pPr marL="466725">
              <a:lnSpc>
                <a:spcPct val="170000"/>
              </a:lnSpc>
            </a:pPr>
            <a:r>
              <a:rPr lang="zh-CN" altLang="en-US" b="1" dirty="0" smtClean="0">
                <a:latin typeface="微软雅黑" panose="020B0503020204020204" pitchFamily="34" charset="-122"/>
                <a:ea typeface="微软雅黑" panose="020B0503020204020204" pitchFamily="34" charset="-122"/>
              </a:rPr>
              <a:t>       地球</a:t>
            </a:r>
            <a:r>
              <a:rPr lang="zh-CN" altLang="en-US" b="1" dirty="0">
                <a:latin typeface="微软雅黑" panose="020B0503020204020204" pitchFamily="34" charset="-122"/>
                <a:ea typeface="微软雅黑" panose="020B0503020204020204" pitchFamily="34" charset="-122"/>
              </a:rPr>
              <a:t>引力场的影响为主，其它作用力的影响相对要小的多。若假设地球引力场的影响为</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，其它引力场的影响均小于</a:t>
            </a:r>
            <a:r>
              <a:rPr lang="en-US" altLang="zh-CN" b="1" dirty="0">
                <a:latin typeface="微软雅黑" panose="020B0503020204020204" pitchFamily="34" charset="-122"/>
                <a:ea typeface="微软雅黑" panose="020B0503020204020204" pitchFamily="34" charset="-122"/>
              </a:rPr>
              <a:t>10</a:t>
            </a:r>
            <a:r>
              <a:rPr lang="en-US" altLang="zh-CN" b="1" baseline="30000"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a:t>
            </a:r>
          </a:p>
        </p:txBody>
      </p:sp>
      <p:sp>
        <p:nvSpPr>
          <p:cNvPr id="6" name="Title 1"/>
          <p:cNvSpPr txBox="1">
            <a:spLocks/>
          </p:cNvSpPr>
          <p:nvPr/>
        </p:nvSpPr>
        <p:spPr>
          <a:xfrm>
            <a:off x="457200" y="18864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0" kern="1200">
                <a:solidFill>
                  <a:srgbClr val="C00000"/>
                </a:solidFill>
                <a:latin typeface="华文楷体" pitchFamily="2" charset="-122"/>
                <a:ea typeface="华文楷体" pitchFamily="2" charset="-122"/>
                <a:cs typeface="+mj-cs"/>
              </a:defRPr>
            </a:lvl1pPr>
          </a:lstStyle>
          <a:p>
            <a:r>
              <a:rPr lang="zh-CN" altLang="en-US" b="1" dirty="0" smtClean="0">
                <a:latin typeface="微软雅黑" panose="020B0503020204020204" pitchFamily="34" charset="-122"/>
                <a:ea typeface="微软雅黑" panose="020B0503020204020204" pitchFamily="34" charset="-122"/>
              </a:rPr>
              <a:t>影响卫星轨道的因素</a:t>
            </a:r>
          </a:p>
        </p:txBody>
      </p:sp>
    </p:spTree>
    <p:extLst>
      <p:ext uri="{BB962C8B-B14F-4D97-AF65-F5344CB8AC3E}">
        <p14:creationId xmlns:p14="http://schemas.microsoft.com/office/powerpoint/2010/main" val="3282650994"/>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zh-CN" b="1" dirty="0" smtClean="0"/>
              <a:t>GPS</a:t>
            </a:r>
            <a:r>
              <a:rPr lang="zh-CN" altLang="en-US" b="1" dirty="0" smtClean="0"/>
              <a:t>卫星的无摄与受摄运动</a:t>
            </a:r>
            <a:endParaRPr lang="zh-CN" altLang="en-US" b="1" dirty="0"/>
          </a:p>
        </p:txBody>
      </p:sp>
      <p:sp>
        <p:nvSpPr>
          <p:cNvPr id="10243" name="Rectangle 3"/>
          <p:cNvSpPr>
            <a:spLocks noGrp="1" noChangeArrowheads="1"/>
          </p:cNvSpPr>
          <p:nvPr>
            <p:ph idx="1"/>
          </p:nvPr>
        </p:nvSpPr>
        <p:spPr/>
        <p:txBody>
          <a:bodyPr>
            <a:normAutofit fontScale="85000" lnSpcReduction="10000"/>
          </a:bodyPr>
          <a:lstStyle/>
          <a:p>
            <a:pPr>
              <a:buFont typeface="Wingdings" pitchFamily="2" charset="2"/>
              <a:buNone/>
            </a:pPr>
            <a:r>
              <a:rPr lang="zh-CN" altLang="en-US" sz="2400" b="1" dirty="0">
                <a:solidFill>
                  <a:srgbClr val="3333FF"/>
                </a:solidFill>
              </a:rPr>
              <a:t>通常把作用于卫星上的各种力按其影响的大小分为两类</a:t>
            </a:r>
            <a:r>
              <a:rPr lang="zh-CN" altLang="en-US" sz="2400" b="1" dirty="0" smtClean="0">
                <a:solidFill>
                  <a:srgbClr val="3333FF"/>
                </a:solidFill>
              </a:rPr>
              <a:t>：</a:t>
            </a:r>
            <a:endParaRPr lang="en-US" altLang="zh-CN" sz="2400" b="1" dirty="0" smtClean="0">
              <a:solidFill>
                <a:srgbClr val="3333FF"/>
              </a:solidFill>
            </a:endParaRPr>
          </a:p>
          <a:p>
            <a:pPr>
              <a:buFont typeface="Wingdings" pitchFamily="2" charset="2"/>
              <a:buNone/>
            </a:pPr>
            <a:r>
              <a:rPr lang="zh-CN" altLang="en-US" sz="2800" b="1" dirty="0" smtClean="0">
                <a:solidFill>
                  <a:srgbClr val="FF0000"/>
                </a:solidFill>
              </a:rPr>
              <a:t>中心力 </a:t>
            </a:r>
            <a:r>
              <a:rPr lang="en-US" altLang="zh-CN" sz="2800" dirty="0" smtClean="0">
                <a:solidFill>
                  <a:srgbClr val="FF0000"/>
                </a:solidFill>
                <a:sym typeface="Wingdings" panose="05000000000000000000" pitchFamily="2" charset="2"/>
              </a:rPr>
              <a:t> </a:t>
            </a:r>
            <a:r>
              <a:rPr lang="zh-CN" altLang="en-US" sz="2800" dirty="0" smtClean="0">
                <a:solidFill>
                  <a:srgbClr val="FF0000"/>
                </a:solidFill>
                <a:sym typeface="Wingdings" panose="05000000000000000000" pitchFamily="2" charset="2"/>
              </a:rPr>
              <a:t>无摄运动与无摄轨道</a:t>
            </a:r>
            <a:endParaRPr lang="en-US" altLang="zh-CN" sz="2800" b="1" dirty="0" smtClean="0">
              <a:solidFill>
                <a:srgbClr val="FF0000"/>
              </a:solidFill>
            </a:endParaRPr>
          </a:p>
          <a:p>
            <a:pPr lvl="1"/>
            <a:r>
              <a:rPr lang="zh-CN" altLang="en-US" sz="2000" b="1" dirty="0" smtClean="0">
                <a:solidFill>
                  <a:srgbClr val="000000"/>
                </a:solidFill>
              </a:rPr>
              <a:t>是</a:t>
            </a:r>
            <a:r>
              <a:rPr lang="zh-CN" altLang="en-US" sz="2000" b="1" dirty="0">
                <a:solidFill>
                  <a:srgbClr val="000000"/>
                </a:solidFill>
              </a:rPr>
              <a:t>假设地球为均质球体的引力（质量集中于球体的中心</a:t>
            </a:r>
            <a:r>
              <a:rPr lang="zh-CN" altLang="en-US" sz="2000" b="1" dirty="0" smtClean="0">
                <a:solidFill>
                  <a:srgbClr val="000000"/>
                </a:solidFill>
              </a:rPr>
              <a:t>），决定</a:t>
            </a:r>
            <a:r>
              <a:rPr lang="zh-CN" altLang="en-US" sz="2000" b="1" dirty="0">
                <a:solidFill>
                  <a:srgbClr val="000000"/>
                </a:solidFill>
              </a:rPr>
              <a:t>着卫星运动的基本规律和特征，由此决定的卫星轨道，可视为理想轨道，是分析卫星实际轨道的基础</a:t>
            </a:r>
            <a:r>
              <a:rPr lang="zh-CN" altLang="en-US" sz="2000" b="1" dirty="0" smtClean="0">
                <a:solidFill>
                  <a:srgbClr val="000000"/>
                </a:solidFill>
              </a:rPr>
              <a:t>。</a:t>
            </a:r>
            <a:endParaRPr lang="zh-CN" altLang="en-US" sz="1600" dirty="0" smtClean="0">
              <a:solidFill>
                <a:srgbClr val="FF9900"/>
              </a:solidFill>
            </a:endParaRPr>
          </a:p>
          <a:p>
            <a:pPr>
              <a:buFont typeface="Wingdings" pitchFamily="2" charset="2"/>
              <a:buNone/>
            </a:pPr>
            <a:r>
              <a:rPr lang="zh-CN" altLang="en-US" sz="2800" b="1" dirty="0" smtClean="0">
                <a:solidFill>
                  <a:srgbClr val="FF0000"/>
                </a:solidFill>
              </a:rPr>
              <a:t>摄动力</a:t>
            </a:r>
            <a:r>
              <a:rPr lang="zh-CN" altLang="en-US" sz="2800" dirty="0" smtClean="0">
                <a:solidFill>
                  <a:srgbClr val="FF0000"/>
                </a:solidFill>
              </a:rPr>
              <a:t> </a:t>
            </a:r>
            <a:r>
              <a:rPr lang="en-US" altLang="zh-CN" sz="2800" dirty="0" smtClean="0">
                <a:solidFill>
                  <a:srgbClr val="FF0000"/>
                </a:solidFill>
                <a:sym typeface="Wingdings" panose="05000000000000000000" pitchFamily="2" charset="2"/>
              </a:rPr>
              <a:t> </a:t>
            </a:r>
            <a:r>
              <a:rPr lang="zh-CN" altLang="en-US" sz="2800" dirty="0" smtClean="0">
                <a:solidFill>
                  <a:srgbClr val="FF0000"/>
                </a:solidFill>
                <a:sym typeface="Wingdings" panose="05000000000000000000" pitchFamily="2" charset="2"/>
              </a:rPr>
              <a:t>受摄运动与受摄轨道（同时考虑中心力和摄动力）</a:t>
            </a:r>
            <a:endParaRPr lang="en-US" altLang="zh-CN" sz="2800" b="1" dirty="0" smtClean="0">
              <a:solidFill>
                <a:srgbClr val="FF0000"/>
              </a:solidFill>
            </a:endParaRPr>
          </a:p>
          <a:p>
            <a:pPr lvl="1"/>
            <a:r>
              <a:rPr lang="zh-CN" altLang="en-US" sz="2000" b="1" dirty="0" smtClean="0">
                <a:solidFill>
                  <a:srgbClr val="000000"/>
                </a:solidFill>
              </a:rPr>
              <a:t>包括</a:t>
            </a:r>
            <a:r>
              <a:rPr lang="zh-CN" altLang="en-US" sz="2000" b="1" dirty="0">
                <a:solidFill>
                  <a:srgbClr val="000000"/>
                </a:solidFill>
              </a:rPr>
              <a:t>地球非球形对称的作用力、日月引力、大气阻力、光辐射压力以及地球潮汐力等。摄动力使卫星的运动产生一些小的附加变化而偏离理想轨道，同时偏离量的大小也随时间而改变</a:t>
            </a:r>
            <a:r>
              <a:rPr lang="zh-CN" altLang="en-US" sz="2000" b="1" dirty="0" smtClean="0">
                <a:solidFill>
                  <a:srgbClr val="000000"/>
                </a:solidFill>
              </a:rPr>
              <a:t>。</a:t>
            </a:r>
            <a:endParaRPr lang="zh-CN" altLang="en-US" sz="1600" b="1" dirty="0">
              <a:solidFill>
                <a:srgbClr val="FF9900"/>
              </a:solidFill>
            </a:endParaRPr>
          </a:p>
        </p:txBody>
      </p:sp>
    </p:spTree>
    <p:extLst>
      <p:ext uri="{BB962C8B-B14F-4D97-AF65-F5344CB8AC3E}">
        <p14:creationId xmlns:p14="http://schemas.microsoft.com/office/powerpoint/2010/main" val="70504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2330</TotalTime>
  <Words>3747</Words>
  <Application>Microsoft Office PowerPoint</Application>
  <PresentationFormat>全屏显示(4:3)</PresentationFormat>
  <Paragraphs>360</Paragraphs>
  <Slides>75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75</vt:i4>
      </vt:variant>
    </vt:vector>
  </HeadingPairs>
  <TitlesOfParts>
    <vt:vector size="93" baseType="lpstr">
      <vt:lpstr>黑体</vt:lpstr>
      <vt:lpstr>华文楷体</vt:lpstr>
      <vt:lpstr>华文新魏</vt:lpstr>
      <vt:lpstr>华文中宋</vt:lpstr>
      <vt:lpstr>宋体</vt:lpstr>
      <vt:lpstr>微软雅黑</vt:lpstr>
      <vt:lpstr>Arial</vt:lpstr>
      <vt:lpstr>Calibri</vt:lpstr>
      <vt:lpstr>Symbol</vt:lpstr>
      <vt:lpstr>Times New Roman</vt:lpstr>
      <vt:lpstr>Wingdings</vt:lpstr>
      <vt:lpstr>Office 主题​​</vt:lpstr>
      <vt:lpstr>Equation</vt:lpstr>
      <vt:lpstr>ClipArt</vt:lpstr>
      <vt:lpstr>公式</vt:lpstr>
      <vt:lpstr>位图图像</vt:lpstr>
      <vt:lpstr>Image</vt:lpstr>
      <vt:lpstr>Microsoft 公式 3.0</vt:lpstr>
      <vt:lpstr>第一篇 卫星定位导航原理与方法 第三节 卫星自身位置的确定</vt:lpstr>
      <vt:lpstr>问 题</vt:lpstr>
      <vt:lpstr>内容要点</vt:lpstr>
      <vt:lpstr>一、GPS卫星轨道及其影响因素</vt:lpstr>
      <vt:lpstr>几个定义</vt:lpstr>
      <vt:lpstr>GPS卫星轨道的作用</vt:lpstr>
      <vt:lpstr>GPS卫星轨道的作用</vt:lpstr>
      <vt:lpstr>PowerPoint 演示文稿</vt:lpstr>
      <vt:lpstr>GPS卫星的无摄与受摄运动</vt:lpstr>
      <vt:lpstr> 二、GPS卫星的无摄运动与受摄运动模型</vt:lpstr>
      <vt:lpstr>2.1 卫星的无摄运动模型</vt:lpstr>
      <vt:lpstr>2.1 卫星的无摄运动</vt:lpstr>
      <vt:lpstr>开普勒第一定律</vt:lpstr>
      <vt:lpstr>开普勒第二定律</vt:lpstr>
      <vt:lpstr>开普勒第三定律</vt:lpstr>
      <vt:lpstr>卫星无摄轨道的描述</vt:lpstr>
      <vt:lpstr>卫星无摄轨道的模型描述</vt:lpstr>
      <vt:lpstr>开普勒轨道参数示意图</vt:lpstr>
      <vt:lpstr>关于真近点角</vt:lpstr>
      <vt:lpstr>利用开普勒方程简化真近点角的描述</vt:lpstr>
      <vt:lpstr>开普勒轨道根数→天球坐标系</vt:lpstr>
      <vt:lpstr>PowerPoint 演示文稿</vt:lpstr>
      <vt:lpstr>2.2 卫星的受摄运动模型</vt:lpstr>
      <vt:lpstr>受摄运动的特点</vt:lpstr>
      <vt:lpstr>受摄运动的修正模型</vt:lpstr>
      <vt:lpstr>2.3 再看卫星星历</vt:lpstr>
      <vt:lpstr>GPS卫星星历</vt:lpstr>
      <vt:lpstr>各种星历的比较</vt:lpstr>
      <vt:lpstr>导航电文中的参数</vt:lpstr>
      <vt:lpstr>导航电文中的参数</vt:lpstr>
      <vt:lpstr>三、卫星坐标系转换问题</vt:lpstr>
      <vt:lpstr>问 题</vt:lpstr>
      <vt:lpstr>3.1 卫星定位导航中的常用坐标系统</vt:lpstr>
      <vt:lpstr>卫星定位导航常用的坐标系统</vt:lpstr>
      <vt:lpstr>坐标系之间的转换</vt:lpstr>
      <vt:lpstr>3.2 空固坐标系统</vt:lpstr>
      <vt:lpstr>天球及相关概念</vt:lpstr>
      <vt:lpstr>PowerPoint 演示文稿</vt:lpstr>
      <vt:lpstr>PowerPoint 演示文稿</vt:lpstr>
      <vt:lpstr>天球坐标系的定义</vt:lpstr>
      <vt:lpstr>天球空间直角坐标系与天球球面坐标系</vt:lpstr>
      <vt:lpstr>岁差与章动的影响</vt:lpstr>
      <vt:lpstr>建立标准--协议天球坐标系</vt:lpstr>
      <vt:lpstr>3.3 地固坐标系统</vt:lpstr>
      <vt:lpstr>地固坐标系统</vt:lpstr>
      <vt:lpstr>地球坐标系的基本定义</vt:lpstr>
      <vt:lpstr>大地坐标系</vt:lpstr>
      <vt:lpstr>（1）大地经纬度坐标系</vt:lpstr>
      <vt:lpstr>PowerPoint 演示文稿</vt:lpstr>
      <vt:lpstr>PowerPoint 演示文稿</vt:lpstr>
      <vt:lpstr>PowerPoint 演示文稿</vt:lpstr>
      <vt:lpstr>极移对地球坐标系的影响</vt:lpstr>
      <vt:lpstr>协议地球坐标系</vt:lpstr>
      <vt:lpstr>天球坐标系与地球坐标系的转换 </vt:lpstr>
      <vt:lpstr>北斗系统的地固坐标系--CGCS2000</vt:lpstr>
      <vt:lpstr>GPS系统的地固坐标系—WGS84</vt:lpstr>
      <vt:lpstr>3.4 平面坐标系统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四、从导航电文计算出卫星位置</vt:lpstr>
      <vt:lpstr>根据广播星历计算卫星位置（受摄运动）</vt:lpstr>
      <vt:lpstr>根据广播星历计算卫星位置（受摄运动）</vt:lpstr>
      <vt:lpstr>根据广播星历计算卫星位置（受摄运动）</vt:lpstr>
      <vt:lpstr>根据广播星历计算卫星位置（受摄运动）</vt:lpstr>
      <vt:lpstr>根据广播星历计算卫星位置（受摄运动）</vt:lpstr>
      <vt:lpstr>根据广播星历计算卫星位置（受摄运动）</vt:lpstr>
      <vt:lpstr>本节结束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dc:creator>
  <cp:lastModifiedBy>濮国梁</cp:lastModifiedBy>
  <cp:revision>179</cp:revision>
  <dcterms:created xsi:type="dcterms:W3CDTF">2014-02-15T02:28:57Z</dcterms:created>
  <dcterms:modified xsi:type="dcterms:W3CDTF">2017-03-10T12:33:03Z</dcterms:modified>
</cp:coreProperties>
</file>