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709" r:id="rId3"/>
    <p:sldId id="618" r:id="rId4"/>
    <p:sldId id="619" r:id="rId5"/>
    <p:sldId id="620" r:id="rId6"/>
    <p:sldId id="621" r:id="rId7"/>
    <p:sldId id="622" r:id="rId8"/>
    <p:sldId id="623" r:id="rId9"/>
    <p:sldId id="624" r:id="rId10"/>
    <p:sldId id="625" r:id="rId11"/>
    <p:sldId id="689" r:id="rId12"/>
    <p:sldId id="626" r:id="rId13"/>
    <p:sldId id="627" r:id="rId14"/>
    <p:sldId id="628" r:id="rId15"/>
    <p:sldId id="629" r:id="rId16"/>
    <p:sldId id="630" r:id="rId17"/>
    <p:sldId id="631" r:id="rId18"/>
    <p:sldId id="632" r:id="rId19"/>
    <p:sldId id="633" r:id="rId20"/>
    <p:sldId id="634" r:id="rId21"/>
    <p:sldId id="635" r:id="rId22"/>
    <p:sldId id="636" r:id="rId23"/>
    <p:sldId id="637" r:id="rId24"/>
    <p:sldId id="638" r:id="rId25"/>
    <p:sldId id="639" r:id="rId26"/>
    <p:sldId id="640" r:id="rId27"/>
    <p:sldId id="641" r:id="rId28"/>
    <p:sldId id="642" r:id="rId29"/>
    <p:sldId id="643" r:id="rId30"/>
    <p:sldId id="644" r:id="rId31"/>
    <p:sldId id="645" r:id="rId32"/>
    <p:sldId id="646" r:id="rId33"/>
    <p:sldId id="647" r:id="rId34"/>
    <p:sldId id="648" r:id="rId35"/>
    <p:sldId id="649" r:id="rId36"/>
    <p:sldId id="650" r:id="rId37"/>
    <p:sldId id="706" r:id="rId38"/>
    <p:sldId id="651" r:id="rId39"/>
    <p:sldId id="695" r:id="rId40"/>
    <p:sldId id="708" r:id="rId41"/>
    <p:sldId id="652" r:id="rId42"/>
    <p:sldId id="653" r:id="rId43"/>
    <p:sldId id="654" r:id="rId44"/>
    <p:sldId id="655" r:id="rId45"/>
    <p:sldId id="657" r:id="rId46"/>
    <p:sldId id="660" r:id="rId47"/>
    <p:sldId id="661" r:id="rId48"/>
    <p:sldId id="666" r:id="rId49"/>
    <p:sldId id="667" r:id="rId50"/>
    <p:sldId id="668" r:id="rId51"/>
    <p:sldId id="669" r:id="rId52"/>
    <p:sldId id="670" r:id="rId53"/>
    <p:sldId id="671" r:id="rId54"/>
    <p:sldId id="672" r:id="rId55"/>
    <p:sldId id="673" r:id="rId56"/>
    <p:sldId id="674" r:id="rId57"/>
    <p:sldId id="675" r:id="rId58"/>
    <p:sldId id="676" r:id="rId59"/>
    <p:sldId id="677" r:id="rId60"/>
    <p:sldId id="679" r:id="rId61"/>
    <p:sldId id="681" r:id="rId62"/>
    <p:sldId id="682" r:id="rId63"/>
    <p:sldId id="683" r:id="rId64"/>
    <p:sldId id="685" r:id="rId65"/>
    <p:sldId id="686" r:id="rId66"/>
    <p:sldId id="687" r:id="rId67"/>
    <p:sldId id="617" r:id="rId6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957"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zh-CN" altLang="en-US" sz="1400" dirty="0" smtClean="0"/>
              <a:t>跳变计数</a:t>
            </a:r>
            <a:endParaRPr lang="zh-CN" altLang="en-US" sz="1400" dirty="0"/>
          </a:p>
        </c:rich>
      </c:tx>
      <c:layout>
        <c:manualLayout>
          <c:xMode val="edge"/>
          <c:yMode val="edge"/>
          <c:x val="2.0171916010498708E-2"/>
          <c:y val="5.3564636450639247E-2"/>
        </c:manualLayout>
      </c:layout>
      <c:overlay val="0"/>
    </c:title>
    <c:autoTitleDeleted val="0"/>
    <c:plotArea>
      <c:layout/>
      <c:barChart>
        <c:barDir val="col"/>
        <c:grouping val="clustered"/>
        <c:varyColors val="0"/>
        <c:ser>
          <c:idx val="0"/>
          <c:order val="0"/>
          <c:tx>
            <c:strRef>
              <c:f>Sheet1!$B$1</c:f>
              <c:strCache>
                <c:ptCount val="1"/>
                <c:pt idx="0">
                  <c:v>列2</c:v>
                </c:pt>
              </c:strCache>
            </c:strRef>
          </c:tx>
          <c:invertIfNegative val="0"/>
          <c:cat>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Sheet1!$B$2:$B$21</c:f>
              <c:numCache>
                <c:formatCode>General</c:formatCode>
                <c:ptCount val="20"/>
                <c:pt idx="0">
                  <c:v>1</c:v>
                </c:pt>
                <c:pt idx="1">
                  <c:v>2</c:v>
                </c:pt>
                <c:pt idx="2">
                  <c:v>1</c:v>
                </c:pt>
                <c:pt idx="3">
                  <c:v>10</c:v>
                </c:pt>
                <c:pt idx="4">
                  <c:v>1</c:v>
                </c:pt>
                <c:pt idx="5">
                  <c:v>2</c:v>
                </c:pt>
                <c:pt idx="6">
                  <c:v>3</c:v>
                </c:pt>
                <c:pt idx="7">
                  <c:v>2</c:v>
                </c:pt>
                <c:pt idx="8">
                  <c:v>1</c:v>
                </c:pt>
                <c:pt idx="9">
                  <c:v>2</c:v>
                </c:pt>
                <c:pt idx="10">
                  <c:v>1</c:v>
                </c:pt>
                <c:pt idx="11">
                  <c:v>3</c:v>
                </c:pt>
                <c:pt idx="12">
                  <c:v>4</c:v>
                </c:pt>
                <c:pt idx="13">
                  <c:v>2</c:v>
                </c:pt>
                <c:pt idx="14">
                  <c:v>1</c:v>
                </c:pt>
                <c:pt idx="15">
                  <c:v>1</c:v>
                </c:pt>
                <c:pt idx="16">
                  <c:v>3</c:v>
                </c:pt>
                <c:pt idx="17">
                  <c:v>2</c:v>
                </c:pt>
                <c:pt idx="18">
                  <c:v>1</c:v>
                </c:pt>
                <c:pt idx="19">
                  <c:v>4</c:v>
                </c:pt>
              </c:numCache>
            </c:numRef>
          </c:val>
        </c:ser>
        <c:dLbls>
          <c:showLegendKey val="0"/>
          <c:showVal val="0"/>
          <c:showCatName val="0"/>
          <c:showSerName val="0"/>
          <c:showPercent val="0"/>
          <c:showBubbleSize val="0"/>
        </c:dLbls>
        <c:gapWidth val="150"/>
        <c:axId val="1397529936"/>
        <c:axId val="1397532112"/>
      </c:barChart>
      <c:catAx>
        <c:axId val="1397529936"/>
        <c:scaling>
          <c:orientation val="minMax"/>
        </c:scaling>
        <c:delete val="0"/>
        <c:axPos val="b"/>
        <c:numFmt formatCode="General" sourceLinked="1"/>
        <c:majorTickMark val="out"/>
        <c:minorTickMark val="none"/>
        <c:tickLblPos val="nextTo"/>
        <c:crossAx val="1397532112"/>
        <c:crosses val="autoZero"/>
        <c:auto val="1"/>
        <c:lblAlgn val="ctr"/>
        <c:lblOffset val="100"/>
        <c:noMultiLvlLbl val="0"/>
      </c:catAx>
      <c:valAx>
        <c:axId val="1397532112"/>
        <c:scaling>
          <c:orientation val="minMax"/>
        </c:scaling>
        <c:delete val="0"/>
        <c:axPos val="l"/>
        <c:majorGridlines/>
        <c:numFmt formatCode="General" sourceLinked="1"/>
        <c:majorTickMark val="out"/>
        <c:minorTickMark val="none"/>
        <c:tickLblPos val="nextTo"/>
        <c:crossAx val="1397529936"/>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890913-63C9-4977-81C1-B4C4DB706A6E}" type="doc">
      <dgm:prSet loTypeId="urn:microsoft.com/office/officeart/2005/8/layout/hProcess11" loCatId="process" qsTypeId="urn:microsoft.com/office/officeart/2005/8/quickstyle/3d2" qsCatId="3D" csTypeId="urn:microsoft.com/office/officeart/2005/8/colors/accent1_2" csCatId="accent1" phldr="1"/>
      <dgm:spPr/>
      <dgm:t>
        <a:bodyPr/>
        <a:lstStyle/>
        <a:p>
          <a:endParaRPr lang="zh-CN" altLang="en-US"/>
        </a:p>
      </dgm:t>
    </dgm:pt>
    <dgm:pt modelId="{DDFA404F-3DFD-4047-914A-8A3DC53F5BA2}">
      <dgm:prSet custT="1"/>
      <dgm:spPr/>
      <dgm:t>
        <a:bodyPr/>
        <a:lstStyle/>
        <a:p>
          <a:pPr rtl="0"/>
          <a:r>
            <a:rPr lang="zh-CN" altLang="en-US" sz="1600" b="1" dirty="0" smtClean="0">
              <a:solidFill>
                <a:srgbClr val="C00000"/>
              </a:solidFill>
              <a:latin typeface="微软雅黑" panose="020B0503020204020204" pitchFamily="34" charset="-122"/>
              <a:ea typeface="微软雅黑" panose="020B0503020204020204" pitchFamily="34" charset="-122"/>
            </a:rPr>
            <a:t>信号接收</a:t>
          </a:r>
          <a:endParaRPr lang="zh-CN" altLang="en-US" sz="1600" b="1" dirty="0">
            <a:solidFill>
              <a:srgbClr val="C00000"/>
            </a:solidFill>
            <a:latin typeface="微软雅黑" panose="020B0503020204020204" pitchFamily="34" charset="-122"/>
            <a:ea typeface="微软雅黑" panose="020B0503020204020204" pitchFamily="34" charset="-122"/>
          </a:endParaRPr>
        </a:p>
      </dgm:t>
    </dgm:pt>
    <dgm:pt modelId="{B377EA43-74C7-45B0-9667-38B66D88758E}" type="parTrans" cxnId="{7C11E701-C97D-46F8-8A0C-9CEA73949DB0}">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3D9CD61-DB99-43AB-89CC-D484FD030DE6}" type="sibTrans" cxnId="{7C11E701-C97D-46F8-8A0C-9CEA73949DB0}">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A0F6709-200B-479E-89BA-7B3E7CA21E4F}">
      <dgm:prSet custT="1"/>
      <dgm:spPr/>
      <dgm:t>
        <a:bodyPr/>
        <a:lstStyle/>
        <a:p>
          <a:pPr rtl="0"/>
          <a:r>
            <a:rPr lang="zh-CN" altLang="en-US" sz="1600" b="1" dirty="0" smtClean="0">
              <a:latin typeface="微软雅黑" panose="020B0503020204020204" pitchFamily="34" charset="-122"/>
              <a:ea typeface="微软雅黑" panose="020B0503020204020204" pitchFamily="34" charset="-122"/>
            </a:rPr>
            <a:t>射频处理</a:t>
          </a:r>
          <a:endParaRPr lang="zh-CN" altLang="en-US" sz="1600" b="1" dirty="0">
            <a:latin typeface="微软雅黑" panose="020B0503020204020204" pitchFamily="34" charset="-122"/>
            <a:ea typeface="微软雅黑" panose="020B0503020204020204" pitchFamily="34" charset="-122"/>
          </a:endParaRPr>
        </a:p>
      </dgm:t>
    </dgm:pt>
    <dgm:pt modelId="{21CE6F74-89FA-443D-A65B-373B689D29CC}" type="parTrans" cxnId="{ABB52554-DAEF-40DF-B2E9-F0AF00F1B202}">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CC890109-C708-42B8-A909-11294FC7D7E2}" type="sibTrans" cxnId="{ABB52554-DAEF-40DF-B2E9-F0AF00F1B202}">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FE8BE15B-8809-416A-85D2-A307EF517CD0}">
      <dgm:prSet custT="1"/>
      <dgm:spPr/>
      <dgm:t>
        <a:bodyPr/>
        <a:lstStyle/>
        <a:p>
          <a:pPr rtl="0"/>
          <a:r>
            <a:rPr lang="zh-CN" altLang="en-US" sz="1600" b="1" smtClean="0">
              <a:latin typeface="微软雅黑" panose="020B0503020204020204" pitchFamily="34" charset="-122"/>
              <a:ea typeface="微软雅黑" panose="020B0503020204020204" pitchFamily="34" charset="-122"/>
            </a:rPr>
            <a:t>中频处理</a:t>
          </a:r>
          <a:endParaRPr lang="zh-CN" altLang="en-US" sz="1600" b="1">
            <a:latin typeface="微软雅黑" panose="020B0503020204020204" pitchFamily="34" charset="-122"/>
            <a:ea typeface="微软雅黑" panose="020B0503020204020204" pitchFamily="34" charset="-122"/>
          </a:endParaRPr>
        </a:p>
      </dgm:t>
    </dgm:pt>
    <dgm:pt modelId="{062FBEB6-2F4E-46B9-8180-1944F2B6F2C1}" type="parTrans" cxnId="{02504D02-2F64-4320-9597-C5D6AB96B866}">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A1B4101-BD5F-4EB1-BD9F-C1094EC73953}" type="sibTrans" cxnId="{02504D02-2F64-4320-9597-C5D6AB96B866}">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F2F08F8-75D4-4D4C-A05A-1DE0E0EEFEAA}">
      <dgm:prSet custT="1"/>
      <dgm:spPr/>
      <dgm:t>
        <a:bodyPr/>
        <a:lstStyle/>
        <a:p>
          <a:pPr rtl="0"/>
          <a:r>
            <a:rPr lang="zh-CN" altLang="en-US" sz="1600" b="1" dirty="0" smtClean="0">
              <a:latin typeface="微软雅黑" panose="020B0503020204020204" pitchFamily="34" charset="-122"/>
              <a:ea typeface="微软雅黑" panose="020B0503020204020204" pitchFamily="34" charset="-122"/>
            </a:rPr>
            <a:t>信号处理</a:t>
          </a:r>
          <a:endParaRPr lang="zh-CN" altLang="en-US" sz="1600" b="1" dirty="0">
            <a:latin typeface="微软雅黑" panose="020B0503020204020204" pitchFamily="34" charset="-122"/>
            <a:ea typeface="微软雅黑" panose="020B0503020204020204" pitchFamily="34" charset="-122"/>
          </a:endParaRPr>
        </a:p>
      </dgm:t>
    </dgm:pt>
    <dgm:pt modelId="{919A90F4-32ED-4E6E-8B46-FCCACBB43338}" type="parTrans" cxnId="{7AF68C20-115F-4D8E-B05F-B89BC567E5A6}">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CD00370-3C06-4C58-A0F4-E3BD85AA7406}" type="sibTrans" cxnId="{7AF68C20-115F-4D8E-B05F-B89BC567E5A6}">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DE415A5-FFDC-49EF-9103-36BDB0049BA9}">
      <dgm:prSet custT="1"/>
      <dgm:spPr/>
      <dgm:t>
        <a:bodyPr/>
        <a:lstStyle/>
        <a:p>
          <a:pPr rtl="0"/>
          <a:r>
            <a:rPr lang="zh-CN" altLang="en-US" sz="1600" b="1" smtClean="0">
              <a:latin typeface="微软雅黑" panose="020B0503020204020204" pitchFamily="34" charset="-122"/>
              <a:ea typeface="微软雅黑" panose="020B0503020204020204" pitchFamily="34" charset="-122"/>
            </a:rPr>
            <a:t>应用处理</a:t>
          </a:r>
          <a:endParaRPr lang="zh-CN" altLang="en-US" sz="1600" b="1">
            <a:latin typeface="微软雅黑" panose="020B0503020204020204" pitchFamily="34" charset="-122"/>
            <a:ea typeface="微软雅黑" panose="020B0503020204020204" pitchFamily="34" charset="-122"/>
          </a:endParaRPr>
        </a:p>
      </dgm:t>
    </dgm:pt>
    <dgm:pt modelId="{3463C750-497A-4C3F-94A4-4B70E20FCEE4}" type="parTrans" cxnId="{310CA90A-3455-4D18-B8A3-AFF2A6315ED4}">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149BF86-C8AB-420E-9831-9F952123CAC1}" type="sibTrans" cxnId="{310CA90A-3455-4D18-B8A3-AFF2A6315ED4}">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AFA0B2CC-DD6B-4741-A92C-CC060F5DE9E8}" type="pres">
      <dgm:prSet presAssocID="{CC890913-63C9-4977-81C1-B4C4DB706A6E}" presName="Name0" presStyleCnt="0">
        <dgm:presLayoutVars>
          <dgm:dir/>
          <dgm:resizeHandles val="exact"/>
        </dgm:presLayoutVars>
      </dgm:prSet>
      <dgm:spPr/>
      <dgm:t>
        <a:bodyPr/>
        <a:lstStyle/>
        <a:p>
          <a:endParaRPr lang="zh-CN" altLang="en-US"/>
        </a:p>
      </dgm:t>
    </dgm:pt>
    <dgm:pt modelId="{A681168D-5A6F-406A-8612-D9F580EDD5D9}" type="pres">
      <dgm:prSet presAssocID="{CC890913-63C9-4977-81C1-B4C4DB706A6E}" presName="arrow" presStyleLbl="bgShp" presStyleIdx="0" presStyleCnt="1"/>
      <dgm:spPr/>
    </dgm:pt>
    <dgm:pt modelId="{FB50A8CC-A659-4480-96C8-E481448CB790}" type="pres">
      <dgm:prSet presAssocID="{CC890913-63C9-4977-81C1-B4C4DB706A6E}" presName="points" presStyleCnt="0"/>
      <dgm:spPr/>
    </dgm:pt>
    <dgm:pt modelId="{5ADEBDC4-24ED-4608-A514-926007AE68D1}" type="pres">
      <dgm:prSet presAssocID="{DDFA404F-3DFD-4047-914A-8A3DC53F5BA2}" presName="compositeA" presStyleCnt="0"/>
      <dgm:spPr/>
    </dgm:pt>
    <dgm:pt modelId="{13E70B23-6CCF-4F77-B2FA-8CC55DFF236B}" type="pres">
      <dgm:prSet presAssocID="{DDFA404F-3DFD-4047-914A-8A3DC53F5BA2}" presName="textA" presStyleLbl="revTx" presStyleIdx="0" presStyleCnt="5">
        <dgm:presLayoutVars>
          <dgm:bulletEnabled val="1"/>
        </dgm:presLayoutVars>
      </dgm:prSet>
      <dgm:spPr/>
      <dgm:t>
        <a:bodyPr/>
        <a:lstStyle/>
        <a:p>
          <a:endParaRPr lang="zh-CN" altLang="en-US"/>
        </a:p>
      </dgm:t>
    </dgm:pt>
    <dgm:pt modelId="{7907B048-5AF2-4EAE-BF31-97C9361EA7F0}" type="pres">
      <dgm:prSet presAssocID="{DDFA404F-3DFD-4047-914A-8A3DC53F5BA2}" presName="circleA" presStyleLbl="node1" presStyleIdx="0" presStyleCnt="5"/>
      <dgm:spPr>
        <a:solidFill>
          <a:schemeClr val="accent2"/>
        </a:solidFill>
      </dgm:spPr>
    </dgm:pt>
    <dgm:pt modelId="{C707B98C-61B3-4074-AE13-953C4B6A93F6}" type="pres">
      <dgm:prSet presAssocID="{DDFA404F-3DFD-4047-914A-8A3DC53F5BA2}" presName="spaceA" presStyleCnt="0"/>
      <dgm:spPr/>
    </dgm:pt>
    <dgm:pt modelId="{7D2EFB0E-3BC8-4C5A-A218-C6775524440F}" type="pres">
      <dgm:prSet presAssocID="{D3D9CD61-DB99-43AB-89CC-D484FD030DE6}" presName="space" presStyleCnt="0"/>
      <dgm:spPr/>
    </dgm:pt>
    <dgm:pt modelId="{D6090668-86B4-4134-8B44-FE3C6F0F990E}" type="pres">
      <dgm:prSet presAssocID="{5A0F6709-200B-479E-89BA-7B3E7CA21E4F}" presName="compositeB" presStyleCnt="0"/>
      <dgm:spPr/>
    </dgm:pt>
    <dgm:pt modelId="{01E0D368-7E68-4329-8B71-D0D628E8C6D0}" type="pres">
      <dgm:prSet presAssocID="{5A0F6709-200B-479E-89BA-7B3E7CA21E4F}" presName="textB" presStyleLbl="revTx" presStyleIdx="1" presStyleCnt="5">
        <dgm:presLayoutVars>
          <dgm:bulletEnabled val="1"/>
        </dgm:presLayoutVars>
      </dgm:prSet>
      <dgm:spPr/>
      <dgm:t>
        <a:bodyPr/>
        <a:lstStyle/>
        <a:p>
          <a:endParaRPr lang="zh-CN" altLang="en-US"/>
        </a:p>
      </dgm:t>
    </dgm:pt>
    <dgm:pt modelId="{8E04BBCD-5DDB-44EB-A2F3-448155626A8A}" type="pres">
      <dgm:prSet presAssocID="{5A0F6709-200B-479E-89BA-7B3E7CA21E4F}" presName="circleB" presStyleLbl="node1" presStyleIdx="1" presStyleCnt="5"/>
      <dgm:spPr/>
    </dgm:pt>
    <dgm:pt modelId="{DA5418C7-793E-4120-9672-4701AEF4A352}" type="pres">
      <dgm:prSet presAssocID="{5A0F6709-200B-479E-89BA-7B3E7CA21E4F}" presName="spaceB" presStyleCnt="0"/>
      <dgm:spPr/>
    </dgm:pt>
    <dgm:pt modelId="{022D0F8D-C279-4301-A7DC-90177C0B50FC}" type="pres">
      <dgm:prSet presAssocID="{CC890109-C708-42B8-A909-11294FC7D7E2}" presName="space" presStyleCnt="0"/>
      <dgm:spPr/>
    </dgm:pt>
    <dgm:pt modelId="{941366F5-D1EE-4974-9592-A4C1AAA0FCA4}" type="pres">
      <dgm:prSet presAssocID="{FE8BE15B-8809-416A-85D2-A307EF517CD0}" presName="compositeA" presStyleCnt="0"/>
      <dgm:spPr/>
    </dgm:pt>
    <dgm:pt modelId="{4FDE1C29-51D0-4327-9A4C-004380355953}" type="pres">
      <dgm:prSet presAssocID="{FE8BE15B-8809-416A-85D2-A307EF517CD0}" presName="textA" presStyleLbl="revTx" presStyleIdx="2" presStyleCnt="5">
        <dgm:presLayoutVars>
          <dgm:bulletEnabled val="1"/>
        </dgm:presLayoutVars>
      </dgm:prSet>
      <dgm:spPr/>
      <dgm:t>
        <a:bodyPr/>
        <a:lstStyle/>
        <a:p>
          <a:endParaRPr lang="zh-CN" altLang="en-US"/>
        </a:p>
      </dgm:t>
    </dgm:pt>
    <dgm:pt modelId="{DF3E1C09-8B68-4C9C-A199-2C5D32CF55A8}" type="pres">
      <dgm:prSet presAssocID="{FE8BE15B-8809-416A-85D2-A307EF517CD0}" presName="circleA" presStyleLbl="node1" presStyleIdx="2" presStyleCnt="5"/>
      <dgm:spPr/>
    </dgm:pt>
    <dgm:pt modelId="{48B20E67-6DA0-4B64-BD2A-AE6A731EBF19}" type="pres">
      <dgm:prSet presAssocID="{FE8BE15B-8809-416A-85D2-A307EF517CD0}" presName="spaceA" presStyleCnt="0"/>
      <dgm:spPr/>
    </dgm:pt>
    <dgm:pt modelId="{FF77924A-292D-4C87-821C-F3BAA8502BC9}" type="pres">
      <dgm:prSet presAssocID="{EA1B4101-BD5F-4EB1-BD9F-C1094EC73953}" presName="space" presStyleCnt="0"/>
      <dgm:spPr/>
    </dgm:pt>
    <dgm:pt modelId="{99A6A16E-1C5A-4587-A3CF-C15F794E5541}" type="pres">
      <dgm:prSet presAssocID="{5F2F08F8-75D4-4D4C-A05A-1DE0E0EEFEAA}" presName="compositeB" presStyleCnt="0"/>
      <dgm:spPr/>
    </dgm:pt>
    <dgm:pt modelId="{9E605929-7050-4F05-8B16-CF15554ABA0C}" type="pres">
      <dgm:prSet presAssocID="{5F2F08F8-75D4-4D4C-A05A-1DE0E0EEFEAA}" presName="textB" presStyleLbl="revTx" presStyleIdx="3" presStyleCnt="5" custScaleX="165441">
        <dgm:presLayoutVars>
          <dgm:bulletEnabled val="1"/>
        </dgm:presLayoutVars>
      </dgm:prSet>
      <dgm:spPr/>
      <dgm:t>
        <a:bodyPr/>
        <a:lstStyle/>
        <a:p>
          <a:endParaRPr lang="zh-CN" altLang="en-US"/>
        </a:p>
      </dgm:t>
    </dgm:pt>
    <dgm:pt modelId="{A5FC1E6A-6E0B-42C9-BA89-50329449A4B9}" type="pres">
      <dgm:prSet presAssocID="{5F2F08F8-75D4-4D4C-A05A-1DE0E0EEFEAA}" presName="circleB" presStyleLbl="node1" presStyleIdx="3" presStyleCnt="5"/>
      <dgm:spPr/>
    </dgm:pt>
    <dgm:pt modelId="{E7EC5CE1-C95F-47CA-8EA0-DEB7B72774F2}" type="pres">
      <dgm:prSet presAssocID="{5F2F08F8-75D4-4D4C-A05A-1DE0E0EEFEAA}" presName="spaceB" presStyleCnt="0"/>
      <dgm:spPr/>
    </dgm:pt>
    <dgm:pt modelId="{B17B405F-5DF2-4E6C-BE19-AD6FABBF52A2}" type="pres">
      <dgm:prSet presAssocID="{4CD00370-3C06-4C58-A0F4-E3BD85AA7406}" presName="space" presStyleCnt="0"/>
      <dgm:spPr/>
    </dgm:pt>
    <dgm:pt modelId="{A2E624F5-DEB3-4C20-B0B1-5DE597B67D5A}" type="pres">
      <dgm:prSet presAssocID="{5DE415A5-FFDC-49EF-9103-36BDB0049BA9}" presName="compositeA" presStyleCnt="0"/>
      <dgm:spPr/>
    </dgm:pt>
    <dgm:pt modelId="{E97BD907-6D3C-4E3D-B1BA-B323320B707D}" type="pres">
      <dgm:prSet presAssocID="{5DE415A5-FFDC-49EF-9103-36BDB0049BA9}" presName="textA" presStyleLbl="revTx" presStyleIdx="4" presStyleCnt="5">
        <dgm:presLayoutVars>
          <dgm:bulletEnabled val="1"/>
        </dgm:presLayoutVars>
      </dgm:prSet>
      <dgm:spPr/>
      <dgm:t>
        <a:bodyPr/>
        <a:lstStyle/>
        <a:p>
          <a:endParaRPr lang="zh-CN" altLang="en-US"/>
        </a:p>
      </dgm:t>
    </dgm:pt>
    <dgm:pt modelId="{2BE42CF0-42C1-4F73-80AD-53F548D00E1D}" type="pres">
      <dgm:prSet presAssocID="{5DE415A5-FFDC-49EF-9103-36BDB0049BA9}" presName="circleA" presStyleLbl="node1" presStyleIdx="4" presStyleCnt="5"/>
      <dgm:spPr/>
    </dgm:pt>
    <dgm:pt modelId="{011BBCAA-AD9B-46A8-8565-2B0ED3B76A1B}" type="pres">
      <dgm:prSet presAssocID="{5DE415A5-FFDC-49EF-9103-36BDB0049BA9}" presName="spaceA" presStyleCnt="0"/>
      <dgm:spPr/>
    </dgm:pt>
  </dgm:ptLst>
  <dgm:cxnLst>
    <dgm:cxn modelId="{ABB52554-DAEF-40DF-B2E9-F0AF00F1B202}" srcId="{CC890913-63C9-4977-81C1-B4C4DB706A6E}" destId="{5A0F6709-200B-479E-89BA-7B3E7CA21E4F}" srcOrd="1" destOrd="0" parTransId="{21CE6F74-89FA-443D-A65B-373B689D29CC}" sibTransId="{CC890109-C708-42B8-A909-11294FC7D7E2}"/>
    <dgm:cxn modelId="{ED087A62-CD30-47E2-B461-5241DB8B0238}" type="presOf" srcId="{DDFA404F-3DFD-4047-914A-8A3DC53F5BA2}" destId="{13E70B23-6CCF-4F77-B2FA-8CC55DFF236B}" srcOrd="0" destOrd="0" presId="urn:microsoft.com/office/officeart/2005/8/layout/hProcess11"/>
    <dgm:cxn modelId="{310CA90A-3455-4D18-B8A3-AFF2A6315ED4}" srcId="{CC890913-63C9-4977-81C1-B4C4DB706A6E}" destId="{5DE415A5-FFDC-49EF-9103-36BDB0049BA9}" srcOrd="4" destOrd="0" parTransId="{3463C750-497A-4C3F-94A4-4B70E20FCEE4}" sibTransId="{D149BF86-C8AB-420E-9831-9F952123CAC1}"/>
    <dgm:cxn modelId="{7AF68C20-115F-4D8E-B05F-B89BC567E5A6}" srcId="{CC890913-63C9-4977-81C1-B4C4DB706A6E}" destId="{5F2F08F8-75D4-4D4C-A05A-1DE0E0EEFEAA}" srcOrd="3" destOrd="0" parTransId="{919A90F4-32ED-4E6E-8B46-FCCACBB43338}" sibTransId="{4CD00370-3C06-4C58-A0F4-E3BD85AA7406}"/>
    <dgm:cxn modelId="{F9AE8A2A-3133-454C-9187-4617B624F257}" type="presOf" srcId="{CC890913-63C9-4977-81C1-B4C4DB706A6E}" destId="{AFA0B2CC-DD6B-4741-A92C-CC060F5DE9E8}" srcOrd="0" destOrd="0" presId="urn:microsoft.com/office/officeart/2005/8/layout/hProcess11"/>
    <dgm:cxn modelId="{DF280138-13FE-44D2-9509-00857812F5BD}" type="presOf" srcId="{5F2F08F8-75D4-4D4C-A05A-1DE0E0EEFEAA}" destId="{9E605929-7050-4F05-8B16-CF15554ABA0C}" srcOrd="0" destOrd="0" presId="urn:microsoft.com/office/officeart/2005/8/layout/hProcess11"/>
    <dgm:cxn modelId="{02504D02-2F64-4320-9597-C5D6AB96B866}" srcId="{CC890913-63C9-4977-81C1-B4C4DB706A6E}" destId="{FE8BE15B-8809-416A-85D2-A307EF517CD0}" srcOrd="2" destOrd="0" parTransId="{062FBEB6-2F4E-46B9-8180-1944F2B6F2C1}" sibTransId="{EA1B4101-BD5F-4EB1-BD9F-C1094EC73953}"/>
    <dgm:cxn modelId="{6CDAA964-45F0-4D93-86AD-699963A5B693}" type="presOf" srcId="{5A0F6709-200B-479E-89BA-7B3E7CA21E4F}" destId="{01E0D368-7E68-4329-8B71-D0D628E8C6D0}" srcOrd="0" destOrd="0" presId="urn:microsoft.com/office/officeart/2005/8/layout/hProcess11"/>
    <dgm:cxn modelId="{51BB83C1-EE29-44C6-87B4-DFE6293606BB}" type="presOf" srcId="{FE8BE15B-8809-416A-85D2-A307EF517CD0}" destId="{4FDE1C29-51D0-4327-9A4C-004380355953}" srcOrd="0" destOrd="0" presId="urn:microsoft.com/office/officeart/2005/8/layout/hProcess11"/>
    <dgm:cxn modelId="{7C11E701-C97D-46F8-8A0C-9CEA73949DB0}" srcId="{CC890913-63C9-4977-81C1-B4C4DB706A6E}" destId="{DDFA404F-3DFD-4047-914A-8A3DC53F5BA2}" srcOrd="0" destOrd="0" parTransId="{B377EA43-74C7-45B0-9667-38B66D88758E}" sibTransId="{D3D9CD61-DB99-43AB-89CC-D484FD030DE6}"/>
    <dgm:cxn modelId="{C18427B9-8F59-4057-A129-92CDCE8EA8B7}" type="presOf" srcId="{5DE415A5-FFDC-49EF-9103-36BDB0049BA9}" destId="{E97BD907-6D3C-4E3D-B1BA-B323320B707D}" srcOrd="0" destOrd="0" presId="urn:microsoft.com/office/officeart/2005/8/layout/hProcess11"/>
    <dgm:cxn modelId="{553FD642-0357-4034-AD1D-34536EED6826}" type="presParOf" srcId="{AFA0B2CC-DD6B-4741-A92C-CC060F5DE9E8}" destId="{A681168D-5A6F-406A-8612-D9F580EDD5D9}" srcOrd="0" destOrd="0" presId="urn:microsoft.com/office/officeart/2005/8/layout/hProcess11"/>
    <dgm:cxn modelId="{E02AC264-F4E8-499C-8A0C-F1E0F2C98099}" type="presParOf" srcId="{AFA0B2CC-DD6B-4741-A92C-CC060F5DE9E8}" destId="{FB50A8CC-A659-4480-96C8-E481448CB790}" srcOrd="1" destOrd="0" presId="urn:microsoft.com/office/officeart/2005/8/layout/hProcess11"/>
    <dgm:cxn modelId="{1351E89E-B795-40B3-8C3C-63351DB5FA16}" type="presParOf" srcId="{FB50A8CC-A659-4480-96C8-E481448CB790}" destId="{5ADEBDC4-24ED-4608-A514-926007AE68D1}" srcOrd="0" destOrd="0" presId="urn:microsoft.com/office/officeart/2005/8/layout/hProcess11"/>
    <dgm:cxn modelId="{28BBFBAD-2926-4FD2-8645-F70A6707AF49}" type="presParOf" srcId="{5ADEBDC4-24ED-4608-A514-926007AE68D1}" destId="{13E70B23-6CCF-4F77-B2FA-8CC55DFF236B}" srcOrd="0" destOrd="0" presId="urn:microsoft.com/office/officeart/2005/8/layout/hProcess11"/>
    <dgm:cxn modelId="{F69EA08E-5348-451D-B3E7-56F40B03DFD7}" type="presParOf" srcId="{5ADEBDC4-24ED-4608-A514-926007AE68D1}" destId="{7907B048-5AF2-4EAE-BF31-97C9361EA7F0}" srcOrd="1" destOrd="0" presId="urn:microsoft.com/office/officeart/2005/8/layout/hProcess11"/>
    <dgm:cxn modelId="{6558E580-A383-47C8-B676-5B26A62A4DFE}" type="presParOf" srcId="{5ADEBDC4-24ED-4608-A514-926007AE68D1}" destId="{C707B98C-61B3-4074-AE13-953C4B6A93F6}" srcOrd="2" destOrd="0" presId="urn:microsoft.com/office/officeart/2005/8/layout/hProcess11"/>
    <dgm:cxn modelId="{DA23493B-377D-4CF2-AC0C-9945144C9730}" type="presParOf" srcId="{FB50A8CC-A659-4480-96C8-E481448CB790}" destId="{7D2EFB0E-3BC8-4C5A-A218-C6775524440F}" srcOrd="1" destOrd="0" presId="urn:microsoft.com/office/officeart/2005/8/layout/hProcess11"/>
    <dgm:cxn modelId="{0E68938C-AC2B-4DBF-841A-809F0FB452C4}" type="presParOf" srcId="{FB50A8CC-A659-4480-96C8-E481448CB790}" destId="{D6090668-86B4-4134-8B44-FE3C6F0F990E}" srcOrd="2" destOrd="0" presId="urn:microsoft.com/office/officeart/2005/8/layout/hProcess11"/>
    <dgm:cxn modelId="{F5C17CB8-793E-4008-A891-BF7A46A74917}" type="presParOf" srcId="{D6090668-86B4-4134-8B44-FE3C6F0F990E}" destId="{01E0D368-7E68-4329-8B71-D0D628E8C6D0}" srcOrd="0" destOrd="0" presId="urn:microsoft.com/office/officeart/2005/8/layout/hProcess11"/>
    <dgm:cxn modelId="{10EBD043-D91F-4571-9949-B49536BEB009}" type="presParOf" srcId="{D6090668-86B4-4134-8B44-FE3C6F0F990E}" destId="{8E04BBCD-5DDB-44EB-A2F3-448155626A8A}" srcOrd="1" destOrd="0" presId="urn:microsoft.com/office/officeart/2005/8/layout/hProcess11"/>
    <dgm:cxn modelId="{D32A25AB-BC50-458C-90BA-089B0BDA9C84}" type="presParOf" srcId="{D6090668-86B4-4134-8B44-FE3C6F0F990E}" destId="{DA5418C7-793E-4120-9672-4701AEF4A352}" srcOrd="2" destOrd="0" presId="urn:microsoft.com/office/officeart/2005/8/layout/hProcess11"/>
    <dgm:cxn modelId="{E2A37021-3EDA-4EEB-8AED-6B1936443613}" type="presParOf" srcId="{FB50A8CC-A659-4480-96C8-E481448CB790}" destId="{022D0F8D-C279-4301-A7DC-90177C0B50FC}" srcOrd="3" destOrd="0" presId="urn:microsoft.com/office/officeart/2005/8/layout/hProcess11"/>
    <dgm:cxn modelId="{D41B188C-6DC8-4359-9B70-4EBDEEBF18B8}" type="presParOf" srcId="{FB50A8CC-A659-4480-96C8-E481448CB790}" destId="{941366F5-D1EE-4974-9592-A4C1AAA0FCA4}" srcOrd="4" destOrd="0" presId="urn:microsoft.com/office/officeart/2005/8/layout/hProcess11"/>
    <dgm:cxn modelId="{4FEFE87F-B10B-45D0-89AA-3B60DD717860}" type="presParOf" srcId="{941366F5-D1EE-4974-9592-A4C1AAA0FCA4}" destId="{4FDE1C29-51D0-4327-9A4C-004380355953}" srcOrd="0" destOrd="0" presId="urn:microsoft.com/office/officeart/2005/8/layout/hProcess11"/>
    <dgm:cxn modelId="{55AEC30A-CF09-4702-8AE5-2D79D982DB38}" type="presParOf" srcId="{941366F5-D1EE-4974-9592-A4C1AAA0FCA4}" destId="{DF3E1C09-8B68-4C9C-A199-2C5D32CF55A8}" srcOrd="1" destOrd="0" presId="urn:microsoft.com/office/officeart/2005/8/layout/hProcess11"/>
    <dgm:cxn modelId="{1CC00139-823B-4663-9DE5-CFFB8B6B1FBE}" type="presParOf" srcId="{941366F5-D1EE-4974-9592-A4C1AAA0FCA4}" destId="{48B20E67-6DA0-4B64-BD2A-AE6A731EBF19}" srcOrd="2" destOrd="0" presId="urn:microsoft.com/office/officeart/2005/8/layout/hProcess11"/>
    <dgm:cxn modelId="{8CDDDCDD-EF8B-4CA9-85F4-50070A771F93}" type="presParOf" srcId="{FB50A8CC-A659-4480-96C8-E481448CB790}" destId="{FF77924A-292D-4C87-821C-F3BAA8502BC9}" srcOrd="5" destOrd="0" presId="urn:microsoft.com/office/officeart/2005/8/layout/hProcess11"/>
    <dgm:cxn modelId="{AAF716B0-44DE-49AA-9C98-4AA9C025FC30}" type="presParOf" srcId="{FB50A8CC-A659-4480-96C8-E481448CB790}" destId="{99A6A16E-1C5A-4587-A3CF-C15F794E5541}" srcOrd="6" destOrd="0" presId="urn:microsoft.com/office/officeart/2005/8/layout/hProcess11"/>
    <dgm:cxn modelId="{19908FFF-ED06-4B13-A172-C57EAD712038}" type="presParOf" srcId="{99A6A16E-1C5A-4587-A3CF-C15F794E5541}" destId="{9E605929-7050-4F05-8B16-CF15554ABA0C}" srcOrd="0" destOrd="0" presId="urn:microsoft.com/office/officeart/2005/8/layout/hProcess11"/>
    <dgm:cxn modelId="{EB82BE8D-7222-4C37-BA85-8DA9B3C77F81}" type="presParOf" srcId="{99A6A16E-1C5A-4587-A3CF-C15F794E5541}" destId="{A5FC1E6A-6E0B-42C9-BA89-50329449A4B9}" srcOrd="1" destOrd="0" presId="urn:microsoft.com/office/officeart/2005/8/layout/hProcess11"/>
    <dgm:cxn modelId="{F19C2872-93B5-4335-8F64-D7FA91A7EF29}" type="presParOf" srcId="{99A6A16E-1C5A-4587-A3CF-C15F794E5541}" destId="{E7EC5CE1-C95F-47CA-8EA0-DEB7B72774F2}" srcOrd="2" destOrd="0" presId="urn:microsoft.com/office/officeart/2005/8/layout/hProcess11"/>
    <dgm:cxn modelId="{8C05CF84-D4A7-472E-ADDC-45F3E719FC66}" type="presParOf" srcId="{FB50A8CC-A659-4480-96C8-E481448CB790}" destId="{B17B405F-5DF2-4E6C-BE19-AD6FABBF52A2}" srcOrd="7" destOrd="0" presId="urn:microsoft.com/office/officeart/2005/8/layout/hProcess11"/>
    <dgm:cxn modelId="{9860873E-12D6-458D-B3C2-DCFF6421843C}" type="presParOf" srcId="{FB50A8CC-A659-4480-96C8-E481448CB790}" destId="{A2E624F5-DEB3-4C20-B0B1-5DE597B67D5A}" srcOrd="8" destOrd="0" presId="urn:microsoft.com/office/officeart/2005/8/layout/hProcess11"/>
    <dgm:cxn modelId="{45C2ECB8-826B-42CE-BB6D-33B60A41FB07}" type="presParOf" srcId="{A2E624F5-DEB3-4C20-B0B1-5DE597B67D5A}" destId="{E97BD907-6D3C-4E3D-B1BA-B323320B707D}" srcOrd="0" destOrd="0" presId="urn:microsoft.com/office/officeart/2005/8/layout/hProcess11"/>
    <dgm:cxn modelId="{2B80C260-3384-49EC-AE13-6A2AE87D264D}" type="presParOf" srcId="{A2E624F5-DEB3-4C20-B0B1-5DE597B67D5A}" destId="{2BE42CF0-42C1-4F73-80AD-53F548D00E1D}" srcOrd="1" destOrd="0" presId="urn:microsoft.com/office/officeart/2005/8/layout/hProcess11"/>
    <dgm:cxn modelId="{FF270BC8-81E8-4954-B516-426D3A495A57}" type="presParOf" srcId="{A2E624F5-DEB3-4C20-B0B1-5DE597B67D5A}" destId="{011BBCAA-AD9B-46A8-8565-2B0ED3B76A1B}"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890913-63C9-4977-81C1-B4C4DB706A6E}" type="doc">
      <dgm:prSet loTypeId="urn:microsoft.com/office/officeart/2005/8/layout/hProcess11" loCatId="process" qsTypeId="urn:microsoft.com/office/officeart/2005/8/quickstyle/3d2" qsCatId="3D" csTypeId="urn:microsoft.com/office/officeart/2005/8/colors/accent1_2" csCatId="accent1" phldr="1"/>
      <dgm:spPr/>
      <dgm:t>
        <a:bodyPr/>
        <a:lstStyle/>
        <a:p>
          <a:endParaRPr lang="zh-CN" altLang="en-US"/>
        </a:p>
      </dgm:t>
    </dgm:pt>
    <dgm:pt modelId="{DDFA404F-3DFD-4047-914A-8A3DC53F5BA2}">
      <dgm:prSet custT="1"/>
      <dgm:spPr/>
      <dgm:t>
        <a:bodyPr/>
        <a:lstStyle/>
        <a:p>
          <a:pPr rtl="0"/>
          <a:r>
            <a:rPr lang="zh-CN" altLang="en-US" sz="1600" b="1" dirty="0" smtClean="0">
              <a:latin typeface="微软雅黑" panose="020B0503020204020204" pitchFamily="34" charset="-122"/>
              <a:ea typeface="微软雅黑" panose="020B0503020204020204" pitchFamily="34" charset="-122"/>
            </a:rPr>
            <a:t>信号接收</a:t>
          </a:r>
          <a:endParaRPr lang="zh-CN" altLang="en-US" sz="1600" b="1" dirty="0">
            <a:latin typeface="微软雅黑" panose="020B0503020204020204" pitchFamily="34" charset="-122"/>
            <a:ea typeface="微软雅黑" panose="020B0503020204020204" pitchFamily="34" charset="-122"/>
          </a:endParaRPr>
        </a:p>
      </dgm:t>
    </dgm:pt>
    <dgm:pt modelId="{B377EA43-74C7-45B0-9667-38B66D88758E}" type="parTrans" cxnId="{7C11E701-C97D-46F8-8A0C-9CEA73949DB0}">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3D9CD61-DB99-43AB-89CC-D484FD030DE6}" type="sibTrans" cxnId="{7C11E701-C97D-46F8-8A0C-9CEA73949DB0}">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A0F6709-200B-479E-89BA-7B3E7CA21E4F}">
      <dgm:prSet custT="1"/>
      <dgm:spPr/>
      <dgm:t>
        <a:bodyPr/>
        <a:lstStyle/>
        <a:p>
          <a:pPr rtl="0"/>
          <a:r>
            <a:rPr lang="zh-CN" altLang="en-US" sz="1600" b="1" dirty="0" smtClean="0">
              <a:solidFill>
                <a:srgbClr val="C00000"/>
              </a:solidFill>
              <a:latin typeface="微软雅黑" panose="020B0503020204020204" pitchFamily="34" charset="-122"/>
              <a:ea typeface="微软雅黑" panose="020B0503020204020204" pitchFamily="34" charset="-122"/>
            </a:rPr>
            <a:t>射频处理</a:t>
          </a:r>
          <a:endParaRPr lang="zh-CN" altLang="en-US" sz="1600" b="1" dirty="0">
            <a:solidFill>
              <a:srgbClr val="C00000"/>
            </a:solidFill>
            <a:latin typeface="微软雅黑" panose="020B0503020204020204" pitchFamily="34" charset="-122"/>
            <a:ea typeface="微软雅黑" panose="020B0503020204020204" pitchFamily="34" charset="-122"/>
          </a:endParaRPr>
        </a:p>
      </dgm:t>
    </dgm:pt>
    <dgm:pt modelId="{21CE6F74-89FA-443D-A65B-373B689D29CC}" type="parTrans" cxnId="{ABB52554-DAEF-40DF-B2E9-F0AF00F1B202}">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CC890109-C708-42B8-A909-11294FC7D7E2}" type="sibTrans" cxnId="{ABB52554-DAEF-40DF-B2E9-F0AF00F1B202}">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FE8BE15B-8809-416A-85D2-A307EF517CD0}">
      <dgm:prSet custT="1"/>
      <dgm:spPr/>
      <dgm:t>
        <a:bodyPr/>
        <a:lstStyle/>
        <a:p>
          <a:pPr rtl="0"/>
          <a:r>
            <a:rPr lang="zh-CN" altLang="en-US" sz="1600" b="1" smtClean="0">
              <a:latin typeface="微软雅黑" panose="020B0503020204020204" pitchFamily="34" charset="-122"/>
              <a:ea typeface="微软雅黑" panose="020B0503020204020204" pitchFamily="34" charset="-122"/>
            </a:rPr>
            <a:t>中频处理</a:t>
          </a:r>
          <a:endParaRPr lang="zh-CN" altLang="en-US" sz="1600" b="1">
            <a:latin typeface="微软雅黑" panose="020B0503020204020204" pitchFamily="34" charset="-122"/>
            <a:ea typeface="微软雅黑" panose="020B0503020204020204" pitchFamily="34" charset="-122"/>
          </a:endParaRPr>
        </a:p>
      </dgm:t>
    </dgm:pt>
    <dgm:pt modelId="{062FBEB6-2F4E-46B9-8180-1944F2B6F2C1}" type="parTrans" cxnId="{02504D02-2F64-4320-9597-C5D6AB96B866}">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A1B4101-BD5F-4EB1-BD9F-C1094EC73953}" type="sibTrans" cxnId="{02504D02-2F64-4320-9597-C5D6AB96B866}">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F2F08F8-75D4-4D4C-A05A-1DE0E0EEFEAA}">
      <dgm:prSet custT="1"/>
      <dgm:spPr/>
      <dgm:t>
        <a:bodyPr/>
        <a:lstStyle/>
        <a:p>
          <a:pPr rtl="0"/>
          <a:r>
            <a:rPr lang="zh-CN" altLang="en-US" sz="1600" b="1" dirty="0" smtClean="0">
              <a:latin typeface="微软雅黑" panose="020B0503020204020204" pitchFamily="34" charset="-122"/>
              <a:ea typeface="微软雅黑" panose="020B0503020204020204" pitchFamily="34" charset="-122"/>
            </a:rPr>
            <a:t>信号处理</a:t>
          </a:r>
          <a:endParaRPr lang="zh-CN" altLang="en-US" sz="1600" b="1" dirty="0">
            <a:latin typeface="微软雅黑" panose="020B0503020204020204" pitchFamily="34" charset="-122"/>
            <a:ea typeface="微软雅黑" panose="020B0503020204020204" pitchFamily="34" charset="-122"/>
          </a:endParaRPr>
        </a:p>
      </dgm:t>
    </dgm:pt>
    <dgm:pt modelId="{919A90F4-32ED-4E6E-8B46-FCCACBB43338}" type="parTrans" cxnId="{7AF68C20-115F-4D8E-B05F-B89BC567E5A6}">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CD00370-3C06-4C58-A0F4-E3BD85AA7406}" type="sibTrans" cxnId="{7AF68C20-115F-4D8E-B05F-B89BC567E5A6}">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DE415A5-FFDC-49EF-9103-36BDB0049BA9}">
      <dgm:prSet custT="1"/>
      <dgm:spPr/>
      <dgm:t>
        <a:bodyPr/>
        <a:lstStyle/>
        <a:p>
          <a:pPr rtl="0"/>
          <a:r>
            <a:rPr lang="zh-CN" altLang="en-US" sz="1600" b="1" smtClean="0">
              <a:latin typeface="微软雅黑" panose="020B0503020204020204" pitchFamily="34" charset="-122"/>
              <a:ea typeface="微软雅黑" panose="020B0503020204020204" pitchFamily="34" charset="-122"/>
            </a:rPr>
            <a:t>应用处理</a:t>
          </a:r>
          <a:endParaRPr lang="zh-CN" altLang="en-US" sz="1600" b="1">
            <a:latin typeface="微软雅黑" panose="020B0503020204020204" pitchFamily="34" charset="-122"/>
            <a:ea typeface="微软雅黑" panose="020B0503020204020204" pitchFamily="34" charset="-122"/>
          </a:endParaRPr>
        </a:p>
      </dgm:t>
    </dgm:pt>
    <dgm:pt modelId="{3463C750-497A-4C3F-94A4-4B70E20FCEE4}" type="parTrans" cxnId="{310CA90A-3455-4D18-B8A3-AFF2A6315ED4}">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149BF86-C8AB-420E-9831-9F952123CAC1}" type="sibTrans" cxnId="{310CA90A-3455-4D18-B8A3-AFF2A6315ED4}">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AFA0B2CC-DD6B-4741-A92C-CC060F5DE9E8}" type="pres">
      <dgm:prSet presAssocID="{CC890913-63C9-4977-81C1-B4C4DB706A6E}" presName="Name0" presStyleCnt="0">
        <dgm:presLayoutVars>
          <dgm:dir/>
          <dgm:resizeHandles val="exact"/>
        </dgm:presLayoutVars>
      </dgm:prSet>
      <dgm:spPr/>
      <dgm:t>
        <a:bodyPr/>
        <a:lstStyle/>
        <a:p>
          <a:endParaRPr lang="zh-CN" altLang="en-US"/>
        </a:p>
      </dgm:t>
    </dgm:pt>
    <dgm:pt modelId="{A681168D-5A6F-406A-8612-D9F580EDD5D9}" type="pres">
      <dgm:prSet presAssocID="{CC890913-63C9-4977-81C1-B4C4DB706A6E}" presName="arrow" presStyleLbl="bgShp" presStyleIdx="0" presStyleCnt="1"/>
      <dgm:spPr/>
    </dgm:pt>
    <dgm:pt modelId="{FB50A8CC-A659-4480-96C8-E481448CB790}" type="pres">
      <dgm:prSet presAssocID="{CC890913-63C9-4977-81C1-B4C4DB706A6E}" presName="points" presStyleCnt="0"/>
      <dgm:spPr/>
    </dgm:pt>
    <dgm:pt modelId="{5ADEBDC4-24ED-4608-A514-926007AE68D1}" type="pres">
      <dgm:prSet presAssocID="{DDFA404F-3DFD-4047-914A-8A3DC53F5BA2}" presName="compositeA" presStyleCnt="0"/>
      <dgm:spPr/>
    </dgm:pt>
    <dgm:pt modelId="{13E70B23-6CCF-4F77-B2FA-8CC55DFF236B}" type="pres">
      <dgm:prSet presAssocID="{DDFA404F-3DFD-4047-914A-8A3DC53F5BA2}" presName="textA" presStyleLbl="revTx" presStyleIdx="0" presStyleCnt="5">
        <dgm:presLayoutVars>
          <dgm:bulletEnabled val="1"/>
        </dgm:presLayoutVars>
      </dgm:prSet>
      <dgm:spPr/>
      <dgm:t>
        <a:bodyPr/>
        <a:lstStyle/>
        <a:p>
          <a:endParaRPr lang="zh-CN" altLang="en-US"/>
        </a:p>
      </dgm:t>
    </dgm:pt>
    <dgm:pt modelId="{7907B048-5AF2-4EAE-BF31-97C9361EA7F0}" type="pres">
      <dgm:prSet presAssocID="{DDFA404F-3DFD-4047-914A-8A3DC53F5BA2}" presName="circleA" presStyleLbl="node1" presStyleIdx="0" presStyleCnt="5"/>
      <dgm:spPr/>
    </dgm:pt>
    <dgm:pt modelId="{C707B98C-61B3-4074-AE13-953C4B6A93F6}" type="pres">
      <dgm:prSet presAssocID="{DDFA404F-3DFD-4047-914A-8A3DC53F5BA2}" presName="spaceA" presStyleCnt="0"/>
      <dgm:spPr/>
    </dgm:pt>
    <dgm:pt modelId="{7D2EFB0E-3BC8-4C5A-A218-C6775524440F}" type="pres">
      <dgm:prSet presAssocID="{D3D9CD61-DB99-43AB-89CC-D484FD030DE6}" presName="space" presStyleCnt="0"/>
      <dgm:spPr/>
    </dgm:pt>
    <dgm:pt modelId="{D6090668-86B4-4134-8B44-FE3C6F0F990E}" type="pres">
      <dgm:prSet presAssocID="{5A0F6709-200B-479E-89BA-7B3E7CA21E4F}" presName="compositeB" presStyleCnt="0"/>
      <dgm:spPr/>
    </dgm:pt>
    <dgm:pt modelId="{01E0D368-7E68-4329-8B71-D0D628E8C6D0}" type="pres">
      <dgm:prSet presAssocID="{5A0F6709-200B-479E-89BA-7B3E7CA21E4F}" presName="textB" presStyleLbl="revTx" presStyleIdx="1" presStyleCnt="5">
        <dgm:presLayoutVars>
          <dgm:bulletEnabled val="1"/>
        </dgm:presLayoutVars>
      </dgm:prSet>
      <dgm:spPr/>
      <dgm:t>
        <a:bodyPr/>
        <a:lstStyle/>
        <a:p>
          <a:endParaRPr lang="zh-CN" altLang="en-US"/>
        </a:p>
      </dgm:t>
    </dgm:pt>
    <dgm:pt modelId="{8E04BBCD-5DDB-44EB-A2F3-448155626A8A}" type="pres">
      <dgm:prSet presAssocID="{5A0F6709-200B-479E-89BA-7B3E7CA21E4F}" presName="circleB" presStyleLbl="node1" presStyleIdx="1" presStyleCnt="5"/>
      <dgm:spPr>
        <a:solidFill>
          <a:schemeClr val="accent2"/>
        </a:solidFill>
      </dgm:spPr>
    </dgm:pt>
    <dgm:pt modelId="{DA5418C7-793E-4120-9672-4701AEF4A352}" type="pres">
      <dgm:prSet presAssocID="{5A0F6709-200B-479E-89BA-7B3E7CA21E4F}" presName="spaceB" presStyleCnt="0"/>
      <dgm:spPr/>
    </dgm:pt>
    <dgm:pt modelId="{022D0F8D-C279-4301-A7DC-90177C0B50FC}" type="pres">
      <dgm:prSet presAssocID="{CC890109-C708-42B8-A909-11294FC7D7E2}" presName="space" presStyleCnt="0"/>
      <dgm:spPr/>
    </dgm:pt>
    <dgm:pt modelId="{941366F5-D1EE-4974-9592-A4C1AAA0FCA4}" type="pres">
      <dgm:prSet presAssocID="{FE8BE15B-8809-416A-85D2-A307EF517CD0}" presName="compositeA" presStyleCnt="0"/>
      <dgm:spPr/>
    </dgm:pt>
    <dgm:pt modelId="{4FDE1C29-51D0-4327-9A4C-004380355953}" type="pres">
      <dgm:prSet presAssocID="{FE8BE15B-8809-416A-85D2-A307EF517CD0}" presName="textA" presStyleLbl="revTx" presStyleIdx="2" presStyleCnt="5">
        <dgm:presLayoutVars>
          <dgm:bulletEnabled val="1"/>
        </dgm:presLayoutVars>
      </dgm:prSet>
      <dgm:spPr/>
      <dgm:t>
        <a:bodyPr/>
        <a:lstStyle/>
        <a:p>
          <a:endParaRPr lang="zh-CN" altLang="en-US"/>
        </a:p>
      </dgm:t>
    </dgm:pt>
    <dgm:pt modelId="{DF3E1C09-8B68-4C9C-A199-2C5D32CF55A8}" type="pres">
      <dgm:prSet presAssocID="{FE8BE15B-8809-416A-85D2-A307EF517CD0}" presName="circleA" presStyleLbl="node1" presStyleIdx="2" presStyleCnt="5"/>
      <dgm:spPr/>
    </dgm:pt>
    <dgm:pt modelId="{48B20E67-6DA0-4B64-BD2A-AE6A731EBF19}" type="pres">
      <dgm:prSet presAssocID="{FE8BE15B-8809-416A-85D2-A307EF517CD0}" presName="spaceA" presStyleCnt="0"/>
      <dgm:spPr/>
    </dgm:pt>
    <dgm:pt modelId="{FF77924A-292D-4C87-821C-F3BAA8502BC9}" type="pres">
      <dgm:prSet presAssocID="{EA1B4101-BD5F-4EB1-BD9F-C1094EC73953}" presName="space" presStyleCnt="0"/>
      <dgm:spPr/>
    </dgm:pt>
    <dgm:pt modelId="{99A6A16E-1C5A-4587-A3CF-C15F794E5541}" type="pres">
      <dgm:prSet presAssocID="{5F2F08F8-75D4-4D4C-A05A-1DE0E0EEFEAA}" presName="compositeB" presStyleCnt="0"/>
      <dgm:spPr/>
    </dgm:pt>
    <dgm:pt modelId="{9E605929-7050-4F05-8B16-CF15554ABA0C}" type="pres">
      <dgm:prSet presAssocID="{5F2F08F8-75D4-4D4C-A05A-1DE0E0EEFEAA}" presName="textB" presStyleLbl="revTx" presStyleIdx="3" presStyleCnt="5" custScaleX="165441">
        <dgm:presLayoutVars>
          <dgm:bulletEnabled val="1"/>
        </dgm:presLayoutVars>
      </dgm:prSet>
      <dgm:spPr/>
      <dgm:t>
        <a:bodyPr/>
        <a:lstStyle/>
        <a:p>
          <a:endParaRPr lang="zh-CN" altLang="en-US"/>
        </a:p>
      </dgm:t>
    </dgm:pt>
    <dgm:pt modelId="{A5FC1E6A-6E0B-42C9-BA89-50329449A4B9}" type="pres">
      <dgm:prSet presAssocID="{5F2F08F8-75D4-4D4C-A05A-1DE0E0EEFEAA}" presName="circleB" presStyleLbl="node1" presStyleIdx="3" presStyleCnt="5"/>
      <dgm:spPr/>
    </dgm:pt>
    <dgm:pt modelId="{E7EC5CE1-C95F-47CA-8EA0-DEB7B72774F2}" type="pres">
      <dgm:prSet presAssocID="{5F2F08F8-75D4-4D4C-A05A-1DE0E0EEFEAA}" presName="spaceB" presStyleCnt="0"/>
      <dgm:spPr/>
    </dgm:pt>
    <dgm:pt modelId="{B17B405F-5DF2-4E6C-BE19-AD6FABBF52A2}" type="pres">
      <dgm:prSet presAssocID="{4CD00370-3C06-4C58-A0F4-E3BD85AA7406}" presName="space" presStyleCnt="0"/>
      <dgm:spPr/>
    </dgm:pt>
    <dgm:pt modelId="{A2E624F5-DEB3-4C20-B0B1-5DE597B67D5A}" type="pres">
      <dgm:prSet presAssocID="{5DE415A5-FFDC-49EF-9103-36BDB0049BA9}" presName="compositeA" presStyleCnt="0"/>
      <dgm:spPr/>
    </dgm:pt>
    <dgm:pt modelId="{E97BD907-6D3C-4E3D-B1BA-B323320B707D}" type="pres">
      <dgm:prSet presAssocID="{5DE415A5-FFDC-49EF-9103-36BDB0049BA9}" presName="textA" presStyleLbl="revTx" presStyleIdx="4" presStyleCnt="5">
        <dgm:presLayoutVars>
          <dgm:bulletEnabled val="1"/>
        </dgm:presLayoutVars>
      </dgm:prSet>
      <dgm:spPr/>
      <dgm:t>
        <a:bodyPr/>
        <a:lstStyle/>
        <a:p>
          <a:endParaRPr lang="zh-CN" altLang="en-US"/>
        </a:p>
      </dgm:t>
    </dgm:pt>
    <dgm:pt modelId="{2BE42CF0-42C1-4F73-80AD-53F548D00E1D}" type="pres">
      <dgm:prSet presAssocID="{5DE415A5-FFDC-49EF-9103-36BDB0049BA9}" presName="circleA" presStyleLbl="node1" presStyleIdx="4" presStyleCnt="5"/>
      <dgm:spPr/>
    </dgm:pt>
    <dgm:pt modelId="{011BBCAA-AD9B-46A8-8565-2B0ED3B76A1B}" type="pres">
      <dgm:prSet presAssocID="{5DE415A5-FFDC-49EF-9103-36BDB0049BA9}" presName="spaceA" presStyleCnt="0"/>
      <dgm:spPr/>
    </dgm:pt>
  </dgm:ptLst>
  <dgm:cxnLst>
    <dgm:cxn modelId="{89D6F8E1-F22A-40BC-8345-2214114A4C2C}" type="presOf" srcId="{5F2F08F8-75D4-4D4C-A05A-1DE0E0EEFEAA}" destId="{9E605929-7050-4F05-8B16-CF15554ABA0C}" srcOrd="0" destOrd="0" presId="urn:microsoft.com/office/officeart/2005/8/layout/hProcess11"/>
    <dgm:cxn modelId="{ABB52554-DAEF-40DF-B2E9-F0AF00F1B202}" srcId="{CC890913-63C9-4977-81C1-B4C4DB706A6E}" destId="{5A0F6709-200B-479E-89BA-7B3E7CA21E4F}" srcOrd="1" destOrd="0" parTransId="{21CE6F74-89FA-443D-A65B-373B689D29CC}" sibTransId="{CC890109-C708-42B8-A909-11294FC7D7E2}"/>
    <dgm:cxn modelId="{310CA90A-3455-4D18-B8A3-AFF2A6315ED4}" srcId="{CC890913-63C9-4977-81C1-B4C4DB706A6E}" destId="{5DE415A5-FFDC-49EF-9103-36BDB0049BA9}" srcOrd="4" destOrd="0" parTransId="{3463C750-497A-4C3F-94A4-4B70E20FCEE4}" sibTransId="{D149BF86-C8AB-420E-9831-9F952123CAC1}"/>
    <dgm:cxn modelId="{B0938216-0748-4339-87EB-85A67CCC2D80}" type="presOf" srcId="{DDFA404F-3DFD-4047-914A-8A3DC53F5BA2}" destId="{13E70B23-6CCF-4F77-B2FA-8CC55DFF236B}" srcOrd="0" destOrd="0" presId="urn:microsoft.com/office/officeart/2005/8/layout/hProcess11"/>
    <dgm:cxn modelId="{7AF68C20-115F-4D8E-B05F-B89BC567E5A6}" srcId="{CC890913-63C9-4977-81C1-B4C4DB706A6E}" destId="{5F2F08F8-75D4-4D4C-A05A-1DE0E0EEFEAA}" srcOrd="3" destOrd="0" parTransId="{919A90F4-32ED-4E6E-8B46-FCCACBB43338}" sibTransId="{4CD00370-3C06-4C58-A0F4-E3BD85AA7406}"/>
    <dgm:cxn modelId="{02504D02-2F64-4320-9597-C5D6AB96B866}" srcId="{CC890913-63C9-4977-81C1-B4C4DB706A6E}" destId="{FE8BE15B-8809-416A-85D2-A307EF517CD0}" srcOrd="2" destOrd="0" parTransId="{062FBEB6-2F4E-46B9-8180-1944F2B6F2C1}" sibTransId="{EA1B4101-BD5F-4EB1-BD9F-C1094EC73953}"/>
    <dgm:cxn modelId="{ECE7ABAE-0A7C-406F-AE67-75DECCE222BF}" type="presOf" srcId="{5DE415A5-FFDC-49EF-9103-36BDB0049BA9}" destId="{E97BD907-6D3C-4E3D-B1BA-B323320B707D}" srcOrd="0" destOrd="0" presId="urn:microsoft.com/office/officeart/2005/8/layout/hProcess11"/>
    <dgm:cxn modelId="{4894ED3D-060F-4BFD-B39F-2E4CF5F70BD5}" type="presOf" srcId="{5A0F6709-200B-479E-89BA-7B3E7CA21E4F}" destId="{01E0D368-7E68-4329-8B71-D0D628E8C6D0}" srcOrd="0" destOrd="0" presId="urn:microsoft.com/office/officeart/2005/8/layout/hProcess11"/>
    <dgm:cxn modelId="{7C11E701-C97D-46F8-8A0C-9CEA73949DB0}" srcId="{CC890913-63C9-4977-81C1-B4C4DB706A6E}" destId="{DDFA404F-3DFD-4047-914A-8A3DC53F5BA2}" srcOrd="0" destOrd="0" parTransId="{B377EA43-74C7-45B0-9667-38B66D88758E}" sibTransId="{D3D9CD61-DB99-43AB-89CC-D484FD030DE6}"/>
    <dgm:cxn modelId="{B155E821-9B48-4055-80D5-1A03AA672334}" type="presOf" srcId="{FE8BE15B-8809-416A-85D2-A307EF517CD0}" destId="{4FDE1C29-51D0-4327-9A4C-004380355953}" srcOrd="0" destOrd="0" presId="urn:microsoft.com/office/officeart/2005/8/layout/hProcess11"/>
    <dgm:cxn modelId="{CCB6AC00-171C-4102-A602-6766C4C5EA44}" type="presOf" srcId="{CC890913-63C9-4977-81C1-B4C4DB706A6E}" destId="{AFA0B2CC-DD6B-4741-A92C-CC060F5DE9E8}" srcOrd="0" destOrd="0" presId="urn:microsoft.com/office/officeart/2005/8/layout/hProcess11"/>
    <dgm:cxn modelId="{9278DC43-4ABC-4292-B851-C001E9AA9A3E}" type="presParOf" srcId="{AFA0B2CC-DD6B-4741-A92C-CC060F5DE9E8}" destId="{A681168D-5A6F-406A-8612-D9F580EDD5D9}" srcOrd="0" destOrd="0" presId="urn:microsoft.com/office/officeart/2005/8/layout/hProcess11"/>
    <dgm:cxn modelId="{DDF3F086-AD04-4DD1-8AA2-FA0B5D5D688B}" type="presParOf" srcId="{AFA0B2CC-DD6B-4741-A92C-CC060F5DE9E8}" destId="{FB50A8CC-A659-4480-96C8-E481448CB790}" srcOrd="1" destOrd="0" presId="urn:microsoft.com/office/officeart/2005/8/layout/hProcess11"/>
    <dgm:cxn modelId="{63C3A8D1-7D0A-4241-BED6-54777E9D340A}" type="presParOf" srcId="{FB50A8CC-A659-4480-96C8-E481448CB790}" destId="{5ADEBDC4-24ED-4608-A514-926007AE68D1}" srcOrd="0" destOrd="0" presId="urn:microsoft.com/office/officeart/2005/8/layout/hProcess11"/>
    <dgm:cxn modelId="{6328A476-1445-48B5-8E08-A79B6FC2AD9D}" type="presParOf" srcId="{5ADEBDC4-24ED-4608-A514-926007AE68D1}" destId="{13E70B23-6CCF-4F77-B2FA-8CC55DFF236B}" srcOrd="0" destOrd="0" presId="urn:microsoft.com/office/officeart/2005/8/layout/hProcess11"/>
    <dgm:cxn modelId="{FA8DF3CF-38C8-4772-ACED-9104020A8DF5}" type="presParOf" srcId="{5ADEBDC4-24ED-4608-A514-926007AE68D1}" destId="{7907B048-5AF2-4EAE-BF31-97C9361EA7F0}" srcOrd="1" destOrd="0" presId="urn:microsoft.com/office/officeart/2005/8/layout/hProcess11"/>
    <dgm:cxn modelId="{B56A5914-D980-437B-97E3-9618846F733D}" type="presParOf" srcId="{5ADEBDC4-24ED-4608-A514-926007AE68D1}" destId="{C707B98C-61B3-4074-AE13-953C4B6A93F6}" srcOrd="2" destOrd="0" presId="urn:microsoft.com/office/officeart/2005/8/layout/hProcess11"/>
    <dgm:cxn modelId="{00304B0C-7E38-4F11-A4EF-F555C9586297}" type="presParOf" srcId="{FB50A8CC-A659-4480-96C8-E481448CB790}" destId="{7D2EFB0E-3BC8-4C5A-A218-C6775524440F}" srcOrd="1" destOrd="0" presId="urn:microsoft.com/office/officeart/2005/8/layout/hProcess11"/>
    <dgm:cxn modelId="{E8887CB2-940C-4E37-A82F-16354D31A29F}" type="presParOf" srcId="{FB50A8CC-A659-4480-96C8-E481448CB790}" destId="{D6090668-86B4-4134-8B44-FE3C6F0F990E}" srcOrd="2" destOrd="0" presId="urn:microsoft.com/office/officeart/2005/8/layout/hProcess11"/>
    <dgm:cxn modelId="{97E60EE0-0632-4F57-A99B-882A7A8440E0}" type="presParOf" srcId="{D6090668-86B4-4134-8B44-FE3C6F0F990E}" destId="{01E0D368-7E68-4329-8B71-D0D628E8C6D0}" srcOrd="0" destOrd="0" presId="urn:microsoft.com/office/officeart/2005/8/layout/hProcess11"/>
    <dgm:cxn modelId="{D0690DBD-5F8C-489F-B399-7C93520D7EED}" type="presParOf" srcId="{D6090668-86B4-4134-8B44-FE3C6F0F990E}" destId="{8E04BBCD-5DDB-44EB-A2F3-448155626A8A}" srcOrd="1" destOrd="0" presId="urn:microsoft.com/office/officeart/2005/8/layout/hProcess11"/>
    <dgm:cxn modelId="{863A34D8-49F7-4CBA-9727-23AEA3925A93}" type="presParOf" srcId="{D6090668-86B4-4134-8B44-FE3C6F0F990E}" destId="{DA5418C7-793E-4120-9672-4701AEF4A352}" srcOrd="2" destOrd="0" presId="urn:microsoft.com/office/officeart/2005/8/layout/hProcess11"/>
    <dgm:cxn modelId="{64D23F9D-C841-44CC-B86F-17E5326305E6}" type="presParOf" srcId="{FB50A8CC-A659-4480-96C8-E481448CB790}" destId="{022D0F8D-C279-4301-A7DC-90177C0B50FC}" srcOrd="3" destOrd="0" presId="urn:microsoft.com/office/officeart/2005/8/layout/hProcess11"/>
    <dgm:cxn modelId="{66C9CE66-E5DA-4987-BDB9-291E91AFD0C5}" type="presParOf" srcId="{FB50A8CC-A659-4480-96C8-E481448CB790}" destId="{941366F5-D1EE-4974-9592-A4C1AAA0FCA4}" srcOrd="4" destOrd="0" presId="urn:microsoft.com/office/officeart/2005/8/layout/hProcess11"/>
    <dgm:cxn modelId="{7BBE0B8A-0742-41CE-AAE2-71BEFFA2DF87}" type="presParOf" srcId="{941366F5-D1EE-4974-9592-A4C1AAA0FCA4}" destId="{4FDE1C29-51D0-4327-9A4C-004380355953}" srcOrd="0" destOrd="0" presId="urn:microsoft.com/office/officeart/2005/8/layout/hProcess11"/>
    <dgm:cxn modelId="{92F700F2-FE95-46E4-B1FB-A7B1B47D0867}" type="presParOf" srcId="{941366F5-D1EE-4974-9592-A4C1AAA0FCA4}" destId="{DF3E1C09-8B68-4C9C-A199-2C5D32CF55A8}" srcOrd="1" destOrd="0" presId="urn:microsoft.com/office/officeart/2005/8/layout/hProcess11"/>
    <dgm:cxn modelId="{127E57EA-1853-4234-932D-02D8812ECA6F}" type="presParOf" srcId="{941366F5-D1EE-4974-9592-A4C1AAA0FCA4}" destId="{48B20E67-6DA0-4B64-BD2A-AE6A731EBF19}" srcOrd="2" destOrd="0" presId="urn:microsoft.com/office/officeart/2005/8/layout/hProcess11"/>
    <dgm:cxn modelId="{C5E308D5-88A4-4CF1-9F99-B3954AACB42D}" type="presParOf" srcId="{FB50A8CC-A659-4480-96C8-E481448CB790}" destId="{FF77924A-292D-4C87-821C-F3BAA8502BC9}" srcOrd="5" destOrd="0" presId="urn:microsoft.com/office/officeart/2005/8/layout/hProcess11"/>
    <dgm:cxn modelId="{212DCA77-A581-48C1-823F-D3F2F0C59A3B}" type="presParOf" srcId="{FB50A8CC-A659-4480-96C8-E481448CB790}" destId="{99A6A16E-1C5A-4587-A3CF-C15F794E5541}" srcOrd="6" destOrd="0" presId="urn:microsoft.com/office/officeart/2005/8/layout/hProcess11"/>
    <dgm:cxn modelId="{C929866A-F75F-4C52-9995-BAF19DE6C6D5}" type="presParOf" srcId="{99A6A16E-1C5A-4587-A3CF-C15F794E5541}" destId="{9E605929-7050-4F05-8B16-CF15554ABA0C}" srcOrd="0" destOrd="0" presId="urn:microsoft.com/office/officeart/2005/8/layout/hProcess11"/>
    <dgm:cxn modelId="{41E99BB7-70F0-49F4-A1BD-E7A643DC6A48}" type="presParOf" srcId="{99A6A16E-1C5A-4587-A3CF-C15F794E5541}" destId="{A5FC1E6A-6E0B-42C9-BA89-50329449A4B9}" srcOrd="1" destOrd="0" presId="urn:microsoft.com/office/officeart/2005/8/layout/hProcess11"/>
    <dgm:cxn modelId="{8622A4B4-BAE7-430D-B448-AFA7D08E8CBC}" type="presParOf" srcId="{99A6A16E-1C5A-4587-A3CF-C15F794E5541}" destId="{E7EC5CE1-C95F-47CA-8EA0-DEB7B72774F2}" srcOrd="2" destOrd="0" presId="urn:microsoft.com/office/officeart/2005/8/layout/hProcess11"/>
    <dgm:cxn modelId="{A21AA3F5-17EB-437D-8E72-DA92D6D31F3C}" type="presParOf" srcId="{FB50A8CC-A659-4480-96C8-E481448CB790}" destId="{B17B405F-5DF2-4E6C-BE19-AD6FABBF52A2}" srcOrd="7" destOrd="0" presId="urn:microsoft.com/office/officeart/2005/8/layout/hProcess11"/>
    <dgm:cxn modelId="{1C559C31-C4D5-499D-9E5E-4569260A1CC2}" type="presParOf" srcId="{FB50A8CC-A659-4480-96C8-E481448CB790}" destId="{A2E624F5-DEB3-4C20-B0B1-5DE597B67D5A}" srcOrd="8" destOrd="0" presId="urn:microsoft.com/office/officeart/2005/8/layout/hProcess11"/>
    <dgm:cxn modelId="{D71EFE25-6ED8-4460-96DA-537E60976B11}" type="presParOf" srcId="{A2E624F5-DEB3-4C20-B0B1-5DE597B67D5A}" destId="{E97BD907-6D3C-4E3D-B1BA-B323320B707D}" srcOrd="0" destOrd="0" presId="urn:microsoft.com/office/officeart/2005/8/layout/hProcess11"/>
    <dgm:cxn modelId="{FC802FB8-B1E0-427B-81F1-0F044B9D44F7}" type="presParOf" srcId="{A2E624F5-DEB3-4C20-B0B1-5DE597B67D5A}" destId="{2BE42CF0-42C1-4F73-80AD-53F548D00E1D}" srcOrd="1" destOrd="0" presId="urn:microsoft.com/office/officeart/2005/8/layout/hProcess11"/>
    <dgm:cxn modelId="{6D7E2CEB-E1A7-4C60-A914-0EDD96839907}" type="presParOf" srcId="{A2E624F5-DEB3-4C20-B0B1-5DE597B67D5A}" destId="{011BBCAA-AD9B-46A8-8565-2B0ED3B76A1B}"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890913-63C9-4977-81C1-B4C4DB706A6E}" type="doc">
      <dgm:prSet loTypeId="urn:microsoft.com/office/officeart/2005/8/layout/hProcess11" loCatId="process" qsTypeId="urn:microsoft.com/office/officeart/2005/8/quickstyle/3d2" qsCatId="3D" csTypeId="urn:microsoft.com/office/officeart/2005/8/colors/accent1_2" csCatId="accent1" phldr="1"/>
      <dgm:spPr/>
      <dgm:t>
        <a:bodyPr/>
        <a:lstStyle/>
        <a:p>
          <a:endParaRPr lang="zh-CN" altLang="en-US"/>
        </a:p>
      </dgm:t>
    </dgm:pt>
    <dgm:pt modelId="{DDFA404F-3DFD-4047-914A-8A3DC53F5BA2}">
      <dgm:prSet custT="1"/>
      <dgm:spPr/>
      <dgm:t>
        <a:bodyPr/>
        <a:lstStyle/>
        <a:p>
          <a:pPr rtl="0"/>
          <a:r>
            <a:rPr lang="zh-CN" altLang="en-US" sz="1600" b="1" dirty="0" smtClean="0">
              <a:latin typeface="微软雅黑" panose="020B0503020204020204" pitchFamily="34" charset="-122"/>
              <a:ea typeface="微软雅黑" panose="020B0503020204020204" pitchFamily="34" charset="-122"/>
            </a:rPr>
            <a:t>信号接收</a:t>
          </a:r>
          <a:endParaRPr lang="zh-CN" altLang="en-US" sz="1600" b="1" dirty="0">
            <a:latin typeface="微软雅黑" panose="020B0503020204020204" pitchFamily="34" charset="-122"/>
            <a:ea typeface="微软雅黑" panose="020B0503020204020204" pitchFamily="34" charset="-122"/>
          </a:endParaRPr>
        </a:p>
      </dgm:t>
    </dgm:pt>
    <dgm:pt modelId="{B377EA43-74C7-45B0-9667-38B66D88758E}" type="parTrans" cxnId="{7C11E701-C97D-46F8-8A0C-9CEA73949DB0}">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3D9CD61-DB99-43AB-89CC-D484FD030DE6}" type="sibTrans" cxnId="{7C11E701-C97D-46F8-8A0C-9CEA73949DB0}">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A0F6709-200B-479E-89BA-7B3E7CA21E4F}">
      <dgm:prSet custT="1"/>
      <dgm:spPr/>
      <dgm:t>
        <a:bodyPr/>
        <a:lstStyle/>
        <a:p>
          <a:pPr rtl="0"/>
          <a:r>
            <a:rPr lang="zh-CN" altLang="en-US" sz="1600" b="1" dirty="0" smtClean="0">
              <a:latin typeface="微软雅黑" panose="020B0503020204020204" pitchFamily="34" charset="-122"/>
              <a:ea typeface="微软雅黑" panose="020B0503020204020204" pitchFamily="34" charset="-122"/>
            </a:rPr>
            <a:t>射频处理</a:t>
          </a:r>
          <a:endParaRPr lang="zh-CN" altLang="en-US" sz="1600" b="1" dirty="0">
            <a:latin typeface="微软雅黑" panose="020B0503020204020204" pitchFamily="34" charset="-122"/>
            <a:ea typeface="微软雅黑" panose="020B0503020204020204" pitchFamily="34" charset="-122"/>
          </a:endParaRPr>
        </a:p>
      </dgm:t>
    </dgm:pt>
    <dgm:pt modelId="{21CE6F74-89FA-443D-A65B-373B689D29CC}" type="parTrans" cxnId="{ABB52554-DAEF-40DF-B2E9-F0AF00F1B202}">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CC890109-C708-42B8-A909-11294FC7D7E2}" type="sibTrans" cxnId="{ABB52554-DAEF-40DF-B2E9-F0AF00F1B202}">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FE8BE15B-8809-416A-85D2-A307EF517CD0}">
      <dgm:prSet custT="1"/>
      <dgm:spPr/>
      <dgm:t>
        <a:bodyPr/>
        <a:lstStyle/>
        <a:p>
          <a:pPr rtl="0"/>
          <a:r>
            <a:rPr lang="zh-CN" altLang="en-US" sz="1600" b="1" dirty="0" smtClean="0">
              <a:solidFill>
                <a:srgbClr val="C00000"/>
              </a:solidFill>
              <a:latin typeface="微软雅黑" panose="020B0503020204020204" pitchFamily="34" charset="-122"/>
              <a:ea typeface="微软雅黑" panose="020B0503020204020204" pitchFamily="34" charset="-122"/>
            </a:rPr>
            <a:t>中频处理</a:t>
          </a:r>
          <a:endParaRPr lang="zh-CN" altLang="en-US" sz="1600" b="1" dirty="0">
            <a:solidFill>
              <a:srgbClr val="C00000"/>
            </a:solidFill>
            <a:latin typeface="微软雅黑" panose="020B0503020204020204" pitchFamily="34" charset="-122"/>
            <a:ea typeface="微软雅黑" panose="020B0503020204020204" pitchFamily="34" charset="-122"/>
          </a:endParaRPr>
        </a:p>
      </dgm:t>
    </dgm:pt>
    <dgm:pt modelId="{062FBEB6-2F4E-46B9-8180-1944F2B6F2C1}" type="parTrans" cxnId="{02504D02-2F64-4320-9597-C5D6AB96B866}">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A1B4101-BD5F-4EB1-BD9F-C1094EC73953}" type="sibTrans" cxnId="{02504D02-2F64-4320-9597-C5D6AB96B866}">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F2F08F8-75D4-4D4C-A05A-1DE0E0EEFEAA}">
      <dgm:prSet custT="1"/>
      <dgm:spPr/>
      <dgm:t>
        <a:bodyPr/>
        <a:lstStyle/>
        <a:p>
          <a:pPr rtl="0"/>
          <a:r>
            <a:rPr lang="zh-CN" altLang="en-US" sz="1600" b="1" dirty="0" smtClean="0">
              <a:latin typeface="微软雅黑" panose="020B0503020204020204" pitchFamily="34" charset="-122"/>
              <a:ea typeface="微软雅黑" panose="020B0503020204020204" pitchFamily="34" charset="-122"/>
            </a:rPr>
            <a:t>信号处理</a:t>
          </a:r>
          <a:endParaRPr lang="zh-CN" altLang="en-US" sz="1600" b="1" dirty="0">
            <a:latin typeface="微软雅黑" panose="020B0503020204020204" pitchFamily="34" charset="-122"/>
            <a:ea typeface="微软雅黑" panose="020B0503020204020204" pitchFamily="34" charset="-122"/>
          </a:endParaRPr>
        </a:p>
      </dgm:t>
    </dgm:pt>
    <dgm:pt modelId="{919A90F4-32ED-4E6E-8B46-FCCACBB43338}" type="parTrans" cxnId="{7AF68C20-115F-4D8E-B05F-B89BC567E5A6}">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CD00370-3C06-4C58-A0F4-E3BD85AA7406}" type="sibTrans" cxnId="{7AF68C20-115F-4D8E-B05F-B89BC567E5A6}">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DE415A5-FFDC-49EF-9103-36BDB0049BA9}">
      <dgm:prSet custT="1"/>
      <dgm:spPr/>
      <dgm:t>
        <a:bodyPr/>
        <a:lstStyle/>
        <a:p>
          <a:pPr rtl="0"/>
          <a:r>
            <a:rPr lang="zh-CN" altLang="en-US" sz="1600" b="1" smtClean="0">
              <a:latin typeface="微软雅黑" panose="020B0503020204020204" pitchFamily="34" charset="-122"/>
              <a:ea typeface="微软雅黑" panose="020B0503020204020204" pitchFamily="34" charset="-122"/>
            </a:rPr>
            <a:t>应用处理</a:t>
          </a:r>
          <a:endParaRPr lang="zh-CN" altLang="en-US" sz="1600" b="1">
            <a:latin typeface="微软雅黑" panose="020B0503020204020204" pitchFamily="34" charset="-122"/>
            <a:ea typeface="微软雅黑" panose="020B0503020204020204" pitchFamily="34" charset="-122"/>
          </a:endParaRPr>
        </a:p>
      </dgm:t>
    </dgm:pt>
    <dgm:pt modelId="{3463C750-497A-4C3F-94A4-4B70E20FCEE4}" type="parTrans" cxnId="{310CA90A-3455-4D18-B8A3-AFF2A6315ED4}">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149BF86-C8AB-420E-9831-9F952123CAC1}" type="sibTrans" cxnId="{310CA90A-3455-4D18-B8A3-AFF2A6315ED4}">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AFA0B2CC-DD6B-4741-A92C-CC060F5DE9E8}" type="pres">
      <dgm:prSet presAssocID="{CC890913-63C9-4977-81C1-B4C4DB706A6E}" presName="Name0" presStyleCnt="0">
        <dgm:presLayoutVars>
          <dgm:dir/>
          <dgm:resizeHandles val="exact"/>
        </dgm:presLayoutVars>
      </dgm:prSet>
      <dgm:spPr/>
      <dgm:t>
        <a:bodyPr/>
        <a:lstStyle/>
        <a:p>
          <a:endParaRPr lang="zh-CN" altLang="en-US"/>
        </a:p>
      </dgm:t>
    </dgm:pt>
    <dgm:pt modelId="{A681168D-5A6F-406A-8612-D9F580EDD5D9}" type="pres">
      <dgm:prSet presAssocID="{CC890913-63C9-4977-81C1-B4C4DB706A6E}" presName="arrow" presStyleLbl="bgShp" presStyleIdx="0" presStyleCnt="1"/>
      <dgm:spPr/>
    </dgm:pt>
    <dgm:pt modelId="{FB50A8CC-A659-4480-96C8-E481448CB790}" type="pres">
      <dgm:prSet presAssocID="{CC890913-63C9-4977-81C1-B4C4DB706A6E}" presName="points" presStyleCnt="0"/>
      <dgm:spPr/>
    </dgm:pt>
    <dgm:pt modelId="{5ADEBDC4-24ED-4608-A514-926007AE68D1}" type="pres">
      <dgm:prSet presAssocID="{DDFA404F-3DFD-4047-914A-8A3DC53F5BA2}" presName="compositeA" presStyleCnt="0"/>
      <dgm:spPr/>
    </dgm:pt>
    <dgm:pt modelId="{13E70B23-6CCF-4F77-B2FA-8CC55DFF236B}" type="pres">
      <dgm:prSet presAssocID="{DDFA404F-3DFD-4047-914A-8A3DC53F5BA2}" presName="textA" presStyleLbl="revTx" presStyleIdx="0" presStyleCnt="5">
        <dgm:presLayoutVars>
          <dgm:bulletEnabled val="1"/>
        </dgm:presLayoutVars>
      </dgm:prSet>
      <dgm:spPr/>
      <dgm:t>
        <a:bodyPr/>
        <a:lstStyle/>
        <a:p>
          <a:endParaRPr lang="zh-CN" altLang="en-US"/>
        </a:p>
      </dgm:t>
    </dgm:pt>
    <dgm:pt modelId="{7907B048-5AF2-4EAE-BF31-97C9361EA7F0}" type="pres">
      <dgm:prSet presAssocID="{DDFA404F-3DFD-4047-914A-8A3DC53F5BA2}" presName="circleA" presStyleLbl="node1" presStyleIdx="0" presStyleCnt="5"/>
      <dgm:spPr/>
    </dgm:pt>
    <dgm:pt modelId="{C707B98C-61B3-4074-AE13-953C4B6A93F6}" type="pres">
      <dgm:prSet presAssocID="{DDFA404F-3DFD-4047-914A-8A3DC53F5BA2}" presName="spaceA" presStyleCnt="0"/>
      <dgm:spPr/>
    </dgm:pt>
    <dgm:pt modelId="{7D2EFB0E-3BC8-4C5A-A218-C6775524440F}" type="pres">
      <dgm:prSet presAssocID="{D3D9CD61-DB99-43AB-89CC-D484FD030DE6}" presName="space" presStyleCnt="0"/>
      <dgm:spPr/>
    </dgm:pt>
    <dgm:pt modelId="{D6090668-86B4-4134-8B44-FE3C6F0F990E}" type="pres">
      <dgm:prSet presAssocID="{5A0F6709-200B-479E-89BA-7B3E7CA21E4F}" presName="compositeB" presStyleCnt="0"/>
      <dgm:spPr/>
    </dgm:pt>
    <dgm:pt modelId="{01E0D368-7E68-4329-8B71-D0D628E8C6D0}" type="pres">
      <dgm:prSet presAssocID="{5A0F6709-200B-479E-89BA-7B3E7CA21E4F}" presName="textB" presStyleLbl="revTx" presStyleIdx="1" presStyleCnt="5">
        <dgm:presLayoutVars>
          <dgm:bulletEnabled val="1"/>
        </dgm:presLayoutVars>
      </dgm:prSet>
      <dgm:spPr/>
      <dgm:t>
        <a:bodyPr/>
        <a:lstStyle/>
        <a:p>
          <a:endParaRPr lang="zh-CN" altLang="en-US"/>
        </a:p>
      </dgm:t>
    </dgm:pt>
    <dgm:pt modelId="{8E04BBCD-5DDB-44EB-A2F3-448155626A8A}" type="pres">
      <dgm:prSet presAssocID="{5A0F6709-200B-479E-89BA-7B3E7CA21E4F}" presName="circleB" presStyleLbl="node1" presStyleIdx="1" presStyleCnt="5"/>
      <dgm:spPr/>
    </dgm:pt>
    <dgm:pt modelId="{DA5418C7-793E-4120-9672-4701AEF4A352}" type="pres">
      <dgm:prSet presAssocID="{5A0F6709-200B-479E-89BA-7B3E7CA21E4F}" presName="spaceB" presStyleCnt="0"/>
      <dgm:spPr/>
    </dgm:pt>
    <dgm:pt modelId="{022D0F8D-C279-4301-A7DC-90177C0B50FC}" type="pres">
      <dgm:prSet presAssocID="{CC890109-C708-42B8-A909-11294FC7D7E2}" presName="space" presStyleCnt="0"/>
      <dgm:spPr/>
    </dgm:pt>
    <dgm:pt modelId="{941366F5-D1EE-4974-9592-A4C1AAA0FCA4}" type="pres">
      <dgm:prSet presAssocID="{FE8BE15B-8809-416A-85D2-A307EF517CD0}" presName="compositeA" presStyleCnt="0"/>
      <dgm:spPr/>
    </dgm:pt>
    <dgm:pt modelId="{4FDE1C29-51D0-4327-9A4C-004380355953}" type="pres">
      <dgm:prSet presAssocID="{FE8BE15B-8809-416A-85D2-A307EF517CD0}" presName="textA" presStyleLbl="revTx" presStyleIdx="2" presStyleCnt="5" custScaleX="221856">
        <dgm:presLayoutVars>
          <dgm:bulletEnabled val="1"/>
        </dgm:presLayoutVars>
      </dgm:prSet>
      <dgm:spPr/>
      <dgm:t>
        <a:bodyPr/>
        <a:lstStyle/>
        <a:p>
          <a:endParaRPr lang="zh-CN" altLang="en-US"/>
        </a:p>
      </dgm:t>
    </dgm:pt>
    <dgm:pt modelId="{DF3E1C09-8B68-4C9C-A199-2C5D32CF55A8}" type="pres">
      <dgm:prSet presAssocID="{FE8BE15B-8809-416A-85D2-A307EF517CD0}" presName="circleA" presStyleLbl="node1" presStyleIdx="2" presStyleCnt="5"/>
      <dgm:spPr>
        <a:solidFill>
          <a:schemeClr val="accent2"/>
        </a:solidFill>
      </dgm:spPr>
    </dgm:pt>
    <dgm:pt modelId="{48B20E67-6DA0-4B64-BD2A-AE6A731EBF19}" type="pres">
      <dgm:prSet presAssocID="{FE8BE15B-8809-416A-85D2-A307EF517CD0}" presName="spaceA" presStyleCnt="0"/>
      <dgm:spPr/>
    </dgm:pt>
    <dgm:pt modelId="{FF77924A-292D-4C87-821C-F3BAA8502BC9}" type="pres">
      <dgm:prSet presAssocID="{EA1B4101-BD5F-4EB1-BD9F-C1094EC73953}" presName="space" presStyleCnt="0"/>
      <dgm:spPr/>
    </dgm:pt>
    <dgm:pt modelId="{99A6A16E-1C5A-4587-A3CF-C15F794E5541}" type="pres">
      <dgm:prSet presAssocID="{5F2F08F8-75D4-4D4C-A05A-1DE0E0EEFEAA}" presName="compositeB" presStyleCnt="0"/>
      <dgm:spPr/>
    </dgm:pt>
    <dgm:pt modelId="{9E605929-7050-4F05-8B16-CF15554ABA0C}" type="pres">
      <dgm:prSet presAssocID="{5F2F08F8-75D4-4D4C-A05A-1DE0E0EEFEAA}" presName="textB" presStyleLbl="revTx" presStyleIdx="3" presStyleCnt="5" custScaleX="165441">
        <dgm:presLayoutVars>
          <dgm:bulletEnabled val="1"/>
        </dgm:presLayoutVars>
      </dgm:prSet>
      <dgm:spPr/>
      <dgm:t>
        <a:bodyPr/>
        <a:lstStyle/>
        <a:p>
          <a:endParaRPr lang="zh-CN" altLang="en-US"/>
        </a:p>
      </dgm:t>
    </dgm:pt>
    <dgm:pt modelId="{A5FC1E6A-6E0B-42C9-BA89-50329449A4B9}" type="pres">
      <dgm:prSet presAssocID="{5F2F08F8-75D4-4D4C-A05A-1DE0E0EEFEAA}" presName="circleB" presStyleLbl="node1" presStyleIdx="3" presStyleCnt="5"/>
      <dgm:spPr/>
    </dgm:pt>
    <dgm:pt modelId="{E7EC5CE1-C95F-47CA-8EA0-DEB7B72774F2}" type="pres">
      <dgm:prSet presAssocID="{5F2F08F8-75D4-4D4C-A05A-1DE0E0EEFEAA}" presName="spaceB" presStyleCnt="0"/>
      <dgm:spPr/>
    </dgm:pt>
    <dgm:pt modelId="{B17B405F-5DF2-4E6C-BE19-AD6FABBF52A2}" type="pres">
      <dgm:prSet presAssocID="{4CD00370-3C06-4C58-A0F4-E3BD85AA7406}" presName="space" presStyleCnt="0"/>
      <dgm:spPr/>
    </dgm:pt>
    <dgm:pt modelId="{A2E624F5-DEB3-4C20-B0B1-5DE597B67D5A}" type="pres">
      <dgm:prSet presAssocID="{5DE415A5-FFDC-49EF-9103-36BDB0049BA9}" presName="compositeA" presStyleCnt="0"/>
      <dgm:spPr/>
    </dgm:pt>
    <dgm:pt modelId="{E97BD907-6D3C-4E3D-B1BA-B323320B707D}" type="pres">
      <dgm:prSet presAssocID="{5DE415A5-FFDC-49EF-9103-36BDB0049BA9}" presName="textA" presStyleLbl="revTx" presStyleIdx="4" presStyleCnt="5">
        <dgm:presLayoutVars>
          <dgm:bulletEnabled val="1"/>
        </dgm:presLayoutVars>
      </dgm:prSet>
      <dgm:spPr/>
      <dgm:t>
        <a:bodyPr/>
        <a:lstStyle/>
        <a:p>
          <a:endParaRPr lang="zh-CN" altLang="en-US"/>
        </a:p>
      </dgm:t>
    </dgm:pt>
    <dgm:pt modelId="{2BE42CF0-42C1-4F73-80AD-53F548D00E1D}" type="pres">
      <dgm:prSet presAssocID="{5DE415A5-FFDC-49EF-9103-36BDB0049BA9}" presName="circleA" presStyleLbl="node1" presStyleIdx="4" presStyleCnt="5"/>
      <dgm:spPr/>
    </dgm:pt>
    <dgm:pt modelId="{011BBCAA-AD9B-46A8-8565-2B0ED3B76A1B}" type="pres">
      <dgm:prSet presAssocID="{5DE415A5-FFDC-49EF-9103-36BDB0049BA9}" presName="spaceA" presStyleCnt="0"/>
      <dgm:spPr/>
    </dgm:pt>
  </dgm:ptLst>
  <dgm:cxnLst>
    <dgm:cxn modelId="{11D0EDFB-023F-43D7-B1E0-738DA1879B82}" type="presOf" srcId="{5A0F6709-200B-479E-89BA-7B3E7CA21E4F}" destId="{01E0D368-7E68-4329-8B71-D0D628E8C6D0}" srcOrd="0" destOrd="0" presId="urn:microsoft.com/office/officeart/2005/8/layout/hProcess11"/>
    <dgm:cxn modelId="{1FFBA6E2-A67C-44FA-B5A3-89E6082B85E0}" type="presOf" srcId="{DDFA404F-3DFD-4047-914A-8A3DC53F5BA2}" destId="{13E70B23-6CCF-4F77-B2FA-8CC55DFF236B}" srcOrd="0" destOrd="0" presId="urn:microsoft.com/office/officeart/2005/8/layout/hProcess11"/>
    <dgm:cxn modelId="{ABB52554-DAEF-40DF-B2E9-F0AF00F1B202}" srcId="{CC890913-63C9-4977-81C1-B4C4DB706A6E}" destId="{5A0F6709-200B-479E-89BA-7B3E7CA21E4F}" srcOrd="1" destOrd="0" parTransId="{21CE6F74-89FA-443D-A65B-373B689D29CC}" sibTransId="{CC890109-C708-42B8-A909-11294FC7D7E2}"/>
    <dgm:cxn modelId="{641F5557-FEBB-40E7-BC08-C8F3671C92B7}" type="presOf" srcId="{FE8BE15B-8809-416A-85D2-A307EF517CD0}" destId="{4FDE1C29-51D0-4327-9A4C-004380355953}" srcOrd="0" destOrd="0" presId="urn:microsoft.com/office/officeart/2005/8/layout/hProcess11"/>
    <dgm:cxn modelId="{310CA90A-3455-4D18-B8A3-AFF2A6315ED4}" srcId="{CC890913-63C9-4977-81C1-B4C4DB706A6E}" destId="{5DE415A5-FFDC-49EF-9103-36BDB0049BA9}" srcOrd="4" destOrd="0" parTransId="{3463C750-497A-4C3F-94A4-4B70E20FCEE4}" sibTransId="{D149BF86-C8AB-420E-9831-9F952123CAC1}"/>
    <dgm:cxn modelId="{7AF68C20-115F-4D8E-B05F-B89BC567E5A6}" srcId="{CC890913-63C9-4977-81C1-B4C4DB706A6E}" destId="{5F2F08F8-75D4-4D4C-A05A-1DE0E0EEFEAA}" srcOrd="3" destOrd="0" parTransId="{919A90F4-32ED-4E6E-8B46-FCCACBB43338}" sibTransId="{4CD00370-3C06-4C58-A0F4-E3BD85AA7406}"/>
    <dgm:cxn modelId="{02504D02-2F64-4320-9597-C5D6AB96B866}" srcId="{CC890913-63C9-4977-81C1-B4C4DB706A6E}" destId="{FE8BE15B-8809-416A-85D2-A307EF517CD0}" srcOrd="2" destOrd="0" parTransId="{062FBEB6-2F4E-46B9-8180-1944F2B6F2C1}" sibTransId="{EA1B4101-BD5F-4EB1-BD9F-C1094EC73953}"/>
    <dgm:cxn modelId="{70E61052-CE2F-46D8-860B-E7B7F6914010}" type="presOf" srcId="{5F2F08F8-75D4-4D4C-A05A-1DE0E0EEFEAA}" destId="{9E605929-7050-4F05-8B16-CF15554ABA0C}" srcOrd="0" destOrd="0" presId="urn:microsoft.com/office/officeart/2005/8/layout/hProcess11"/>
    <dgm:cxn modelId="{7C11E701-C97D-46F8-8A0C-9CEA73949DB0}" srcId="{CC890913-63C9-4977-81C1-B4C4DB706A6E}" destId="{DDFA404F-3DFD-4047-914A-8A3DC53F5BA2}" srcOrd="0" destOrd="0" parTransId="{B377EA43-74C7-45B0-9667-38B66D88758E}" sibTransId="{D3D9CD61-DB99-43AB-89CC-D484FD030DE6}"/>
    <dgm:cxn modelId="{3E5880DD-BD65-4888-99F5-EF4FF4584CD0}" type="presOf" srcId="{CC890913-63C9-4977-81C1-B4C4DB706A6E}" destId="{AFA0B2CC-DD6B-4741-A92C-CC060F5DE9E8}" srcOrd="0" destOrd="0" presId="urn:microsoft.com/office/officeart/2005/8/layout/hProcess11"/>
    <dgm:cxn modelId="{62F8EF36-DFCF-47BB-B5CC-AD3CB78AC54F}" type="presOf" srcId="{5DE415A5-FFDC-49EF-9103-36BDB0049BA9}" destId="{E97BD907-6D3C-4E3D-B1BA-B323320B707D}" srcOrd="0" destOrd="0" presId="urn:microsoft.com/office/officeart/2005/8/layout/hProcess11"/>
    <dgm:cxn modelId="{08303873-37AC-4E63-85BE-D3EB41BEDB3B}" type="presParOf" srcId="{AFA0B2CC-DD6B-4741-A92C-CC060F5DE9E8}" destId="{A681168D-5A6F-406A-8612-D9F580EDD5D9}" srcOrd="0" destOrd="0" presId="urn:microsoft.com/office/officeart/2005/8/layout/hProcess11"/>
    <dgm:cxn modelId="{5C2B2D83-EB48-49C6-A133-D52E610AA50E}" type="presParOf" srcId="{AFA0B2CC-DD6B-4741-A92C-CC060F5DE9E8}" destId="{FB50A8CC-A659-4480-96C8-E481448CB790}" srcOrd="1" destOrd="0" presId="urn:microsoft.com/office/officeart/2005/8/layout/hProcess11"/>
    <dgm:cxn modelId="{B1D8C7E0-8A45-4BD1-8B8F-BDFC1A0F341A}" type="presParOf" srcId="{FB50A8CC-A659-4480-96C8-E481448CB790}" destId="{5ADEBDC4-24ED-4608-A514-926007AE68D1}" srcOrd="0" destOrd="0" presId="urn:microsoft.com/office/officeart/2005/8/layout/hProcess11"/>
    <dgm:cxn modelId="{56D8A9E6-4A0D-4CC8-BFF4-CAC18E7B4A57}" type="presParOf" srcId="{5ADEBDC4-24ED-4608-A514-926007AE68D1}" destId="{13E70B23-6CCF-4F77-B2FA-8CC55DFF236B}" srcOrd="0" destOrd="0" presId="urn:microsoft.com/office/officeart/2005/8/layout/hProcess11"/>
    <dgm:cxn modelId="{42084FDF-FBE3-4E9A-AE8E-9C10FB4E71B8}" type="presParOf" srcId="{5ADEBDC4-24ED-4608-A514-926007AE68D1}" destId="{7907B048-5AF2-4EAE-BF31-97C9361EA7F0}" srcOrd="1" destOrd="0" presId="urn:microsoft.com/office/officeart/2005/8/layout/hProcess11"/>
    <dgm:cxn modelId="{957AE6D0-CBCA-4C63-813A-C609565DCD34}" type="presParOf" srcId="{5ADEBDC4-24ED-4608-A514-926007AE68D1}" destId="{C707B98C-61B3-4074-AE13-953C4B6A93F6}" srcOrd="2" destOrd="0" presId="urn:microsoft.com/office/officeart/2005/8/layout/hProcess11"/>
    <dgm:cxn modelId="{8138EE00-FE3B-460C-BE2F-3189659BB97E}" type="presParOf" srcId="{FB50A8CC-A659-4480-96C8-E481448CB790}" destId="{7D2EFB0E-3BC8-4C5A-A218-C6775524440F}" srcOrd="1" destOrd="0" presId="urn:microsoft.com/office/officeart/2005/8/layout/hProcess11"/>
    <dgm:cxn modelId="{B14BE80B-6B4E-48EF-8F13-955E556A9F90}" type="presParOf" srcId="{FB50A8CC-A659-4480-96C8-E481448CB790}" destId="{D6090668-86B4-4134-8B44-FE3C6F0F990E}" srcOrd="2" destOrd="0" presId="urn:microsoft.com/office/officeart/2005/8/layout/hProcess11"/>
    <dgm:cxn modelId="{170C8A66-B648-4569-B335-579D8267F406}" type="presParOf" srcId="{D6090668-86B4-4134-8B44-FE3C6F0F990E}" destId="{01E0D368-7E68-4329-8B71-D0D628E8C6D0}" srcOrd="0" destOrd="0" presId="urn:microsoft.com/office/officeart/2005/8/layout/hProcess11"/>
    <dgm:cxn modelId="{15600A36-ED6E-4381-98F9-1D8E9F5E0C95}" type="presParOf" srcId="{D6090668-86B4-4134-8B44-FE3C6F0F990E}" destId="{8E04BBCD-5DDB-44EB-A2F3-448155626A8A}" srcOrd="1" destOrd="0" presId="urn:microsoft.com/office/officeart/2005/8/layout/hProcess11"/>
    <dgm:cxn modelId="{4447BE56-8393-4882-90B1-3EA4B516FDC6}" type="presParOf" srcId="{D6090668-86B4-4134-8B44-FE3C6F0F990E}" destId="{DA5418C7-793E-4120-9672-4701AEF4A352}" srcOrd="2" destOrd="0" presId="urn:microsoft.com/office/officeart/2005/8/layout/hProcess11"/>
    <dgm:cxn modelId="{BE918850-DD12-4C2F-9C32-B983AF82D79A}" type="presParOf" srcId="{FB50A8CC-A659-4480-96C8-E481448CB790}" destId="{022D0F8D-C279-4301-A7DC-90177C0B50FC}" srcOrd="3" destOrd="0" presId="urn:microsoft.com/office/officeart/2005/8/layout/hProcess11"/>
    <dgm:cxn modelId="{A93D4D38-6E33-4F19-9F02-0C71052D0E02}" type="presParOf" srcId="{FB50A8CC-A659-4480-96C8-E481448CB790}" destId="{941366F5-D1EE-4974-9592-A4C1AAA0FCA4}" srcOrd="4" destOrd="0" presId="urn:microsoft.com/office/officeart/2005/8/layout/hProcess11"/>
    <dgm:cxn modelId="{1DB7E99C-B74F-4090-9E6B-58BE1AA05167}" type="presParOf" srcId="{941366F5-D1EE-4974-9592-A4C1AAA0FCA4}" destId="{4FDE1C29-51D0-4327-9A4C-004380355953}" srcOrd="0" destOrd="0" presId="urn:microsoft.com/office/officeart/2005/8/layout/hProcess11"/>
    <dgm:cxn modelId="{9F942588-C70C-4E16-B14D-94317E97F47B}" type="presParOf" srcId="{941366F5-D1EE-4974-9592-A4C1AAA0FCA4}" destId="{DF3E1C09-8B68-4C9C-A199-2C5D32CF55A8}" srcOrd="1" destOrd="0" presId="urn:microsoft.com/office/officeart/2005/8/layout/hProcess11"/>
    <dgm:cxn modelId="{201E1394-3AE5-421D-89A8-4EA9EB3B13A2}" type="presParOf" srcId="{941366F5-D1EE-4974-9592-A4C1AAA0FCA4}" destId="{48B20E67-6DA0-4B64-BD2A-AE6A731EBF19}" srcOrd="2" destOrd="0" presId="urn:microsoft.com/office/officeart/2005/8/layout/hProcess11"/>
    <dgm:cxn modelId="{2E573353-F9E7-4EF7-A84F-511E4A5912E7}" type="presParOf" srcId="{FB50A8CC-A659-4480-96C8-E481448CB790}" destId="{FF77924A-292D-4C87-821C-F3BAA8502BC9}" srcOrd="5" destOrd="0" presId="urn:microsoft.com/office/officeart/2005/8/layout/hProcess11"/>
    <dgm:cxn modelId="{BF72E09B-3713-42A2-B988-27042B5B0840}" type="presParOf" srcId="{FB50A8CC-A659-4480-96C8-E481448CB790}" destId="{99A6A16E-1C5A-4587-A3CF-C15F794E5541}" srcOrd="6" destOrd="0" presId="urn:microsoft.com/office/officeart/2005/8/layout/hProcess11"/>
    <dgm:cxn modelId="{220E101C-9AF0-4FB0-AA73-0171ED44F530}" type="presParOf" srcId="{99A6A16E-1C5A-4587-A3CF-C15F794E5541}" destId="{9E605929-7050-4F05-8B16-CF15554ABA0C}" srcOrd="0" destOrd="0" presId="urn:microsoft.com/office/officeart/2005/8/layout/hProcess11"/>
    <dgm:cxn modelId="{6E9B620A-78A2-4498-8AEF-FA27541EE2ED}" type="presParOf" srcId="{99A6A16E-1C5A-4587-A3CF-C15F794E5541}" destId="{A5FC1E6A-6E0B-42C9-BA89-50329449A4B9}" srcOrd="1" destOrd="0" presId="urn:microsoft.com/office/officeart/2005/8/layout/hProcess11"/>
    <dgm:cxn modelId="{C33FFD42-0F3A-4C75-9A7F-65CEDD8E002D}" type="presParOf" srcId="{99A6A16E-1C5A-4587-A3CF-C15F794E5541}" destId="{E7EC5CE1-C95F-47CA-8EA0-DEB7B72774F2}" srcOrd="2" destOrd="0" presId="urn:microsoft.com/office/officeart/2005/8/layout/hProcess11"/>
    <dgm:cxn modelId="{6294AFCE-CFE1-48A0-A0E2-7C569DC6D579}" type="presParOf" srcId="{FB50A8CC-A659-4480-96C8-E481448CB790}" destId="{B17B405F-5DF2-4E6C-BE19-AD6FABBF52A2}" srcOrd="7" destOrd="0" presId="urn:microsoft.com/office/officeart/2005/8/layout/hProcess11"/>
    <dgm:cxn modelId="{FE7381B2-7530-4117-B265-BB20F64F5EF8}" type="presParOf" srcId="{FB50A8CC-A659-4480-96C8-E481448CB790}" destId="{A2E624F5-DEB3-4C20-B0B1-5DE597B67D5A}" srcOrd="8" destOrd="0" presId="urn:microsoft.com/office/officeart/2005/8/layout/hProcess11"/>
    <dgm:cxn modelId="{79A27D0D-DBA2-4A79-84C1-5D164B9FCA22}" type="presParOf" srcId="{A2E624F5-DEB3-4C20-B0B1-5DE597B67D5A}" destId="{E97BD907-6D3C-4E3D-B1BA-B323320B707D}" srcOrd="0" destOrd="0" presId="urn:microsoft.com/office/officeart/2005/8/layout/hProcess11"/>
    <dgm:cxn modelId="{2298F0AC-CE21-4931-B819-A4C2A7E4B4E2}" type="presParOf" srcId="{A2E624F5-DEB3-4C20-B0B1-5DE597B67D5A}" destId="{2BE42CF0-42C1-4F73-80AD-53F548D00E1D}" srcOrd="1" destOrd="0" presId="urn:microsoft.com/office/officeart/2005/8/layout/hProcess11"/>
    <dgm:cxn modelId="{049BD11E-1BDF-4DA4-8FA1-77D07E849DDC}" type="presParOf" srcId="{A2E624F5-DEB3-4C20-B0B1-5DE597B67D5A}" destId="{011BBCAA-AD9B-46A8-8565-2B0ED3B76A1B}"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C890913-63C9-4977-81C1-B4C4DB706A6E}" type="doc">
      <dgm:prSet loTypeId="urn:microsoft.com/office/officeart/2005/8/layout/hProcess11" loCatId="process" qsTypeId="urn:microsoft.com/office/officeart/2005/8/quickstyle/3d2" qsCatId="3D" csTypeId="urn:microsoft.com/office/officeart/2005/8/colors/accent1_2" csCatId="accent1" phldr="1"/>
      <dgm:spPr/>
      <dgm:t>
        <a:bodyPr/>
        <a:lstStyle/>
        <a:p>
          <a:endParaRPr lang="zh-CN" altLang="en-US"/>
        </a:p>
      </dgm:t>
    </dgm:pt>
    <dgm:pt modelId="{DDFA404F-3DFD-4047-914A-8A3DC53F5BA2}">
      <dgm:prSet custT="1"/>
      <dgm:spPr/>
      <dgm:t>
        <a:bodyPr/>
        <a:lstStyle/>
        <a:p>
          <a:pPr rtl="0"/>
          <a:r>
            <a:rPr lang="zh-CN" altLang="en-US" sz="1600" b="1" dirty="0" smtClean="0">
              <a:latin typeface="微软雅黑" panose="020B0503020204020204" pitchFamily="34" charset="-122"/>
              <a:ea typeface="微软雅黑" panose="020B0503020204020204" pitchFamily="34" charset="-122"/>
            </a:rPr>
            <a:t>信号接收</a:t>
          </a:r>
          <a:endParaRPr lang="zh-CN" altLang="en-US" sz="1600" b="1" dirty="0">
            <a:latin typeface="微软雅黑" panose="020B0503020204020204" pitchFamily="34" charset="-122"/>
            <a:ea typeface="微软雅黑" panose="020B0503020204020204" pitchFamily="34" charset="-122"/>
          </a:endParaRPr>
        </a:p>
      </dgm:t>
    </dgm:pt>
    <dgm:pt modelId="{B377EA43-74C7-45B0-9667-38B66D88758E}" type="parTrans" cxnId="{7C11E701-C97D-46F8-8A0C-9CEA73949DB0}">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3D9CD61-DB99-43AB-89CC-D484FD030DE6}" type="sibTrans" cxnId="{7C11E701-C97D-46F8-8A0C-9CEA73949DB0}">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A0F6709-200B-479E-89BA-7B3E7CA21E4F}">
      <dgm:prSet custT="1"/>
      <dgm:spPr/>
      <dgm:t>
        <a:bodyPr/>
        <a:lstStyle/>
        <a:p>
          <a:pPr rtl="0"/>
          <a:r>
            <a:rPr lang="zh-CN" altLang="en-US" sz="1600" b="1" dirty="0" smtClean="0">
              <a:latin typeface="微软雅黑" panose="020B0503020204020204" pitchFamily="34" charset="-122"/>
              <a:ea typeface="微软雅黑" panose="020B0503020204020204" pitchFamily="34" charset="-122"/>
            </a:rPr>
            <a:t>射频处理</a:t>
          </a:r>
          <a:endParaRPr lang="zh-CN" altLang="en-US" sz="1600" b="1" dirty="0">
            <a:latin typeface="微软雅黑" panose="020B0503020204020204" pitchFamily="34" charset="-122"/>
            <a:ea typeface="微软雅黑" panose="020B0503020204020204" pitchFamily="34" charset="-122"/>
          </a:endParaRPr>
        </a:p>
      </dgm:t>
    </dgm:pt>
    <dgm:pt modelId="{21CE6F74-89FA-443D-A65B-373B689D29CC}" type="parTrans" cxnId="{ABB52554-DAEF-40DF-B2E9-F0AF00F1B202}">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CC890109-C708-42B8-A909-11294FC7D7E2}" type="sibTrans" cxnId="{ABB52554-DAEF-40DF-B2E9-F0AF00F1B202}">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FE8BE15B-8809-416A-85D2-A307EF517CD0}">
      <dgm:prSet custT="1"/>
      <dgm:spPr/>
      <dgm:t>
        <a:bodyPr/>
        <a:lstStyle/>
        <a:p>
          <a:pPr rtl="0"/>
          <a:r>
            <a:rPr lang="zh-CN" altLang="en-US" sz="1600" b="1" smtClean="0">
              <a:latin typeface="微软雅黑" panose="020B0503020204020204" pitchFamily="34" charset="-122"/>
              <a:ea typeface="微软雅黑" panose="020B0503020204020204" pitchFamily="34" charset="-122"/>
            </a:rPr>
            <a:t>中频处理</a:t>
          </a:r>
          <a:endParaRPr lang="zh-CN" altLang="en-US" sz="1600" b="1">
            <a:latin typeface="微软雅黑" panose="020B0503020204020204" pitchFamily="34" charset="-122"/>
            <a:ea typeface="微软雅黑" panose="020B0503020204020204" pitchFamily="34" charset="-122"/>
          </a:endParaRPr>
        </a:p>
      </dgm:t>
    </dgm:pt>
    <dgm:pt modelId="{062FBEB6-2F4E-46B9-8180-1944F2B6F2C1}" type="parTrans" cxnId="{02504D02-2F64-4320-9597-C5D6AB96B866}">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A1B4101-BD5F-4EB1-BD9F-C1094EC73953}" type="sibTrans" cxnId="{02504D02-2F64-4320-9597-C5D6AB96B866}">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F2F08F8-75D4-4D4C-A05A-1DE0E0EEFEAA}">
      <dgm:prSet custT="1"/>
      <dgm:spPr/>
      <dgm:t>
        <a:bodyPr/>
        <a:lstStyle/>
        <a:p>
          <a:pPr rtl="0"/>
          <a:r>
            <a:rPr lang="zh-CN" altLang="en-US" sz="1600" b="1" dirty="0" smtClean="0">
              <a:solidFill>
                <a:srgbClr val="C00000"/>
              </a:solidFill>
              <a:latin typeface="微软雅黑" panose="020B0503020204020204" pitchFamily="34" charset="-122"/>
              <a:ea typeface="微软雅黑" panose="020B0503020204020204" pitchFamily="34" charset="-122"/>
            </a:rPr>
            <a:t>信号处理</a:t>
          </a:r>
          <a:endParaRPr lang="zh-CN" altLang="en-US" sz="1600" b="1" dirty="0">
            <a:solidFill>
              <a:srgbClr val="C00000"/>
            </a:solidFill>
            <a:latin typeface="微软雅黑" panose="020B0503020204020204" pitchFamily="34" charset="-122"/>
            <a:ea typeface="微软雅黑" panose="020B0503020204020204" pitchFamily="34" charset="-122"/>
          </a:endParaRPr>
        </a:p>
      </dgm:t>
    </dgm:pt>
    <dgm:pt modelId="{919A90F4-32ED-4E6E-8B46-FCCACBB43338}" type="parTrans" cxnId="{7AF68C20-115F-4D8E-B05F-B89BC567E5A6}">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CD00370-3C06-4C58-A0F4-E3BD85AA7406}" type="sibTrans" cxnId="{7AF68C20-115F-4D8E-B05F-B89BC567E5A6}">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DE415A5-FFDC-49EF-9103-36BDB0049BA9}">
      <dgm:prSet custT="1"/>
      <dgm:spPr/>
      <dgm:t>
        <a:bodyPr/>
        <a:lstStyle/>
        <a:p>
          <a:pPr rtl="0"/>
          <a:r>
            <a:rPr lang="zh-CN" altLang="en-US" sz="1600" b="1" smtClean="0">
              <a:latin typeface="微软雅黑" panose="020B0503020204020204" pitchFamily="34" charset="-122"/>
              <a:ea typeface="微软雅黑" panose="020B0503020204020204" pitchFamily="34" charset="-122"/>
            </a:rPr>
            <a:t>应用处理</a:t>
          </a:r>
          <a:endParaRPr lang="zh-CN" altLang="en-US" sz="1600" b="1">
            <a:latin typeface="微软雅黑" panose="020B0503020204020204" pitchFamily="34" charset="-122"/>
            <a:ea typeface="微软雅黑" panose="020B0503020204020204" pitchFamily="34" charset="-122"/>
          </a:endParaRPr>
        </a:p>
      </dgm:t>
    </dgm:pt>
    <dgm:pt modelId="{3463C750-497A-4C3F-94A4-4B70E20FCEE4}" type="parTrans" cxnId="{310CA90A-3455-4D18-B8A3-AFF2A6315ED4}">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149BF86-C8AB-420E-9831-9F952123CAC1}" type="sibTrans" cxnId="{310CA90A-3455-4D18-B8A3-AFF2A6315ED4}">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AFA0B2CC-DD6B-4741-A92C-CC060F5DE9E8}" type="pres">
      <dgm:prSet presAssocID="{CC890913-63C9-4977-81C1-B4C4DB706A6E}" presName="Name0" presStyleCnt="0">
        <dgm:presLayoutVars>
          <dgm:dir/>
          <dgm:resizeHandles val="exact"/>
        </dgm:presLayoutVars>
      </dgm:prSet>
      <dgm:spPr/>
      <dgm:t>
        <a:bodyPr/>
        <a:lstStyle/>
        <a:p>
          <a:endParaRPr lang="zh-CN" altLang="en-US"/>
        </a:p>
      </dgm:t>
    </dgm:pt>
    <dgm:pt modelId="{A681168D-5A6F-406A-8612-D9F580EDD5D9}" type="pres">
      <dgm:prSet presAssocID="{CC890913-63C9-4977-81C1-B4C4DB706A6E}" presName="arrow" presStyleLbl="bgShp" presStyleIdx="0" presStyleCnt="1"/>
      <dgm:spPr/>
    </dgm:pt>
    <dgm:pt modelId="{FB50A8CC-A659-4480-96C8-E481448CB790}" type="pres">
      <dgm:prSet presAssocID="{CC890913-63C9-4977-81C1-B4C4DB706A6E}" presName="points" presStyleCnt="0"/>
      <dgm:spPr/>
    </dgm:pt>
    <dgm:pt modelId="{5ADEBDC4-24ED-4608-A514-926007AE68D1}" type="pres">
      <dgm:prSet presAssocID="{DDFA404F-3DFD-4047-914A-8A3DC53F5BA2}" presName="compositeA" presStyleCnt="0"/>
      <dgm:spPr/>
    </dgm:pt>
    <dgm:pt modelId="{13E70B23-6CCF-4F77-B2FA-8CC55DFF236B}" type="pres">
      <dgm:prSet presAssocID="{DDFA404F-3DFD-4047-914A-8A3DC53F5BA2}" presName="textA" presStyleLbl="revTx" presStyleIdx="0" presStyleCnt="5">
        <dgm:presLayoutVars>
          <dgm:bulletEnabled val="1"/>
        </dgm:presLayoutVars>
      </dgm:prSet>
      <dgm:spPr/>
      <dgm:t>
        <a:bodyPr/>
        <a:lstStyle/>
        <a:p>
          <a:endParaRPr lang="zh-CN" altLang="en-US"/>
        </a:p>
      </dgm:t>
    </dgm:pt>
    <dgm:pt modelId="{7907B048-5AF2-4EAE-BF31-97C9361EA7F0}" type="pres">
      <dgm:prSet presAssocID="{DDFA404F-3DFD-4047-914A-8A3DC53F5BA2}" presName="circleA" presStyleLbl="node1" presStyleIdx="0" presStyleCnt="5"/>
      <dgm:spPr/>
    </dgm:pt>
    <dgm:pt modelId="{C707B98C-61B3-4074-AE13-953C4B6A93F6}" type="pres">
      <dgm:prSet presAssocID="{DDFA404F-3DFD-4047-914A-8A3DC53F5BA2}" presName="spaceA" presStyleCnt="0"/>
      <dgm:spPr/>
    </dgm:pt>
    <dgm:pt modelId="{7D2EFB0E-3BC8-4C5A-A218-C6775524440F}" type="pres">
      <dgm:prSet presAssocID="{D3D9CD61-DB99-43AB-89CC-D484FD030DE6}" presName="space" presStyleCnt="0"/>
      <dgm:spPr/>
    </dgm:pt>
    <dgm:pt modelId="{D6090668-86B4-4134-8B44-FE3C6F0F990E}" type="pres">
      <dgm:prSet presAssocID="{5A0F6709-200B-479E-89BA-7B3E7CA21E4F}" presName="compositeB" presStyleCnt="0"/>
      <dgm:spPr/>
    </dgm:pt>
    <dgm:pt modelId="{01E0D368-7E68-4329-8B71-D0D628E8C6D0}" type="pres">
      <dgm:prSet presAssocID="{5A0F6709-200B-479E-89BA-7B3E7CA21E4F}" presName="textB" presStyleLbl="revTx" presStyleIdx="1" presStyleCnt="5">
        <dgm:presLayoutVars>
          <dgm:bulletEnabled val="1"/>
        </dgm:presLayoutVars>
      </dgm:prSet>
      <dgm:spPr/>
      <dgm:t>
        <a:bodyPr/>
        <a:lstStyle/>
        <a:p>
          <a:endParaRPr lang="zh-CN" altLang="en-US"/>
        </a:p>
      </dgm:t>
    </dgm:pt>
    <dgm:pt modelId="{8E04BBCD-5DDB-44EB-A2F3-448155626A8A}" type="pres">
      <dgm:prSet presAssocID="{5A0F6709-200B-479E-89BA-7B3E7CA21E4F}" presName="circleB" presStyleLbl="node1" presStyleIdx="1" presStyleCnt="5"/>
      <dgm:spPr/>
    </dgm:pt>
    <dgm:pt modelId="{DA5418C7-793E-4120-9672-4701AEF4A352}" type="pres">
      <dgm:prSet presAssocID="{5A0F6709-200B-479E-89BA-7B3E7CA21E4F}" presName="spaceB" presStyleCnt="0"/>
      <dgm:spPr/>
    </dgm:pt>
    <dgm:pt modelId="{022D0F8D-C279-4301-A7DC-90177C0B50FC}" type="pres">
      <dgm:prSet presAssocID="{CC890109-C708-42B8-A909-11294FC7D7E2}" presName="space" presStyleCnt="0"/>
      <dgm:spPr/>
    </dgm:pt>
    <dgm:pt modelId="{941366F5-D1EE-4974-9592-A4C1AAA0FCA4}" type="pres">
      <dgm:prSet presAssocID="{FE8BE15B-8809-416A-85D2-A307EF517CD0}" presName="compositeA" presStyleCnt="0"/>
      <dgm:spPr/>
    </dgm:pt>
    <dgm:pt modelId="{4FDE1C29-51D0-4327-9A4C-004380355953}" type="pres">
      <dgm:prSet presAssocID="{FE8BE15B-8809-416A-85D2-A307EF517CD0}" presName="textA" presStyleLbl="revTx" presStyleIdx="2" presStyleCnt="5">
        <dgm:presLayoutVars>
          <dgm:bulletEnabled val="1"/>
        </dgm:presLayoutVars>
      </dgm:prSet>
      <dgm:spPr/>
      <dgm:t>
        <a:bodyPr/>
        <a:lstStyle/>
        <a:p>
          <a:endParaRPr lang="zh-CN" altLang="en-US"/>
        </a:p>
      </dgm:t>
    </dgm:pt>
    <dgm:pt modelId="{DF3E1C09-8B68-4C9C-A199-2C5D32CF55A8}" type="pres">
      <dgm:prSet presAssocID="{FE8BE15B-8809-416A-85D2-A307EF517CD0}" presName="circleA" presStyleLbl="node1" presStyleIdx="2" presStyleCnt="5"/>
      <dgm:spPr/>
    </dgm:pt>
    <dgm:pt modelId="{48B20E67-6DA0-4B64-BD2A-AE6A731EBF19}" type="pres">
      <dgm:prSet presAssocID="{FE8BE15B-8809-416A-85D2-A307EF517CD0}" presName="spaceA" presStyleCnt="0"/>
      <dgm:spPr/>
    </dgm:pt>
    <dgm:pt modelId="{FF77924A-292D-4C87-821C-F3BAA8502BC9}" type="pres">
      <dgm:prSet presAssocID="{EA1B4101-BD5F-4EB1-BD9F-C1094EC73953}" presName="space" presStyleCnt="0"/>
      <dgm:spPr/>
    </dgm:pt>
    <dgm:pt modelId="{99A6A16E-1C5A-4587-A3CF-C15F794E5541}" type="pres">
      <dgm:prSet presAssocID="{5F2F08F8-75D4-4D4C-A05A-1DE0E0EEFEAA}" presName="compositeB" presStyleCnt="0"/>
      <dgm:spPr/>
    </dgm:pt>
    <dgm:pt modelId="{9E605929-7050-4F05-8B16-CF15554ABA0C}" type="pres">
      <dgm:prSet presAssocID="{5F2F08F8-75D4-4D4C-A05A-1DE0E0EEFEAA}" presName="textB" presStyleLbl="revTx" presStyleIdx="3" presStyleCnt="5" custScaleX="165441">
        <dgm:presLayoutVars>
          <dgm:bulletEnabled val="1"/>
        </dgm:presLayoutVars>
      </dgm:prSet>
      <dgm:spPr/>
      <dgm:t>
        <a:bodyPr/>
        <a:lstStyle/>
        <a:p>
          <a:endParaRPr lang="zh-CN" altLang="en-US"/>
        </a:p>
      </dgm:t>
    </dgm:pt>
    <dgm:pt modelId="{A5FC1E6A-6E0B-42C9-BA89-50329449A4B9}" type="pres">
      <dgm:prSet presAssocID="{5F2F08F8-75D4-4D4C-A05A-1DE0E0EEFEAA}" presName="circleB" presStyleLbl="node1" presStyleIdx="3" presStyleCnt="5"/>
      <dgm:spPr>
        <a:solidFill>
          <a:schemeClr val="accent2"/>
        </a:solidFill>
      </dgm:spPr>
    </dgm:pt>
    <dgm:pt modelId="{E7EC5CE1-C95F-47CA-8EA0-DEB7B72774F2}" type="pres">
      <dgm:prSet presAssocID="{5F2F08F8-75D4-4D4C-A05A-1DE0E0EEFEAA}" presName="spaceB" presStyleCnt="0"/>
      <dgm:spPr/>
    </dgm:pt>
    <dgm:pt modelId="{B17B405F-5DF2-4E6C-BE19-AD6FABBF52A2}" type="pres">
      <dgm:prSet presAssocID="{4CD00370-3C06-4C58-A0F4-E3BD85AA7406}" presName="space" presStyleCnt="0"/>
      <dgm:spPr/>
    </dgm:pt>
    <dgm:pt modelId="{A2E624F5-DEB3-4C20-B0B1-5DE597B67D5A}" type="pres">
      <dgm:prSet presAssocID="{5DE415A5-FFDC-49EF-9103-36BDB0049BA9}" presName="compositeA" presStyleCnt="0"/>
      <dgm:spPr/>
    </dgm:pt>
    <dgm:pt modelId="{E97BD907-6D3C-4E3D-B1BA-B323320B707D}" type="pres">
      <dgm:prSet presAssocID="{5DE415A5-FFDC-49EF-9103-36BDB0049BA9}" presName="textA" presStyleLbl="revTx" presStyleIdx="4" presStyleCnt="5">
        <dgm:presLayoutVars>
          <dgm:bulletEnabled val="1"/>
        </dgm:presLayoutVars>
      </dgm:prSet>
      <dgm:spPr/>
      <dgm:t>
        <a:bodyPr/>
        <a:lstStyle/>
        <a:p>
          <a:endParaRPr lang="zh-CN" altLang="en-US"/>
        </a:p>
      </dgm:t>
    </dgm:pt>
    <dgm:pt modelId="{2BE42CF0-42C1-4F73-80AD-53F548D00E1D}" type="pres">
      <dgm:prSet presAssocID="{5DE415A5-FFDC-49EF-9103-36BDB0049BA9}" presName="circleA" presStyleLbl="node1" presStyleIdx="4" presStyleCnt="5"/>
      <dgm:spPr/>
    </dgm:pt>
    <dgm:pt modelId="{011BBCAA-AD9B-46A8-8565-2B0ED3B76A1B}" type="pres">
      <dgm:prSet presAssocID="{5DE415A5-FFDC-49EF-9103-36BDB0049BA9}" presName="spaceA" presStyleCnt="0"/>
      <dgm:spPr/>
    </dgm:pt>
  </dgm:ptLst>
  <dgm:cxnLst>
    <dgm:cxn modelId="{77B767AB-0439-4A99-8502-7C5D97797794}" type="presOf" srcId="{5DE415A5-FFDC-49EF-9103-36BDB0049BA9}" destId="{E97BD907-6D3C-4E3D-B1BA-B323320B707D}" srcOrd="0" destOrd="0" presId="urn:microsoft.com/office/officeart/2005/8/layout/hProcess11"/>
    <dgm:cxn modelId="{ABB52554-DAEF-40DF-B2E9-F0AF00F1B202}" srcId="{CC890913-63C9-4977-81C1-B4C4DB706A6E}" destId="{5A0F6709-200B-479E-89BA-7B3E7CA21E4F}" srcOrd="1" destOrd="0" parTransId="{21CE6F74-89FA-443D-A65B-373B689D29CC}" sibTransId="{CC890109-C708-42B8-A909-11294FC7D7E2}"/>
    <dgm:cxn modelId="{F565E5B0-65E3-4010-B399-5E5F7428117B}" type="presOf" srcId="{5F2F08F8-75D4-4D4C-A05A-1DE0E0EEFEAA}" destId="{9E605929-7050-4F05-8B16-CF15554ABA0C}" srcOrd="0" destOrd="0" presId="urn:microsoft.com/office/officeart/2005/8/layout/hProcess11"/>
    <dgm:cxn modelId="{310CA90A-3455-4D18-B8A3-AFF2A6315ED4}" srcId="{CC890913-63C9-4977-81C1-B4C4DB706A6E}" destId="{5DE415A5-FFDC-49EF-9103-36BDB0049BA9}" srcOrd="4" destOrd="0" parTransId="{3463C750-497A-4C3F-94A4-4B70E20FCEE4}" sibTransId="{D149BF86-C8AB-420E-9831-9F952123CAC1}"/>
    <dgm:cxn modelId="{7AF68C20-115F-4D8E-B05F-B89BC567E5A6}" srcId="{CC890913-63C9-4977-81C1-B4C4DB706A6E}" destId="{5F2F08F8-75D4-4D4C-A05A-1DE0E0EEFEAA}" srcOrd="3" destOrd="0" parTransId="{919A90F4-32ED-4E6E-8B46-FCCACBB43338}" sibTransId="{4CD00370-3C06-4C58-A0F4-E3BD85AA7406}"/>
    <dgm:cxn modelId="{6871BA7D-43FB-4D1F-A748-D66EAE4FD2BD}" type="presOf" srcId="{CC890913-63C9-4977-81C1-B4C4DB706A6E}" destId="{AFA0B2CC-DD6B-4741-A92C-CC060F5DE9E8}" srcOrd="0" destOrd="0" presId="urn:microsoft.com/office/officeart/2005/8/layout/hProcess11"/>
    <dgm:cxn modelId="{02504D02-2F64-4320-9597-C5D6AB96B866}" srcId="{CC890913-63C9-4977-81C1-B4C4DB706A6E}" destId="{FE8BE15B-8809-416A-85D2-A307EF517CD0}" srcOrd="2" destOrd="0" parTransId="{062FBEB6-2F4E-46B9-8180-1944F2B6F2C1}" sibTransId="{EA1B4101-BD5F-4EB1-BD9F-C1094EC73953}"/>
    <dgm:cxn modelId="{3C354127-0271-4179-847C-091AAA0C7AE3}" type="presOf" srcId="{FE8BE15B-8809-416A-85D2-A307EF517CD0}" destId="{4FDE1C29-51D0-4327-9A4C-004380355953}" srcOrd="0" destOrd="0" presId="urn:microsoft.com/office/officeart/2005/8/layout/hProcess11"/>
    <dgm:cxn modelId="{BD975C06-1250-492E-A996-4FEC6682B55E}" type="presOf" srcId="{5A0F6709-200B-479E-89BA-7B3E7CA21E4F}" destId="{01E0D368-7E68-4329-8B71-D0D628E8C6D0}" srcOrd="0" destOrd="0" presId="urn:microsoft.com/office/officeart/2005/8/layout/hProcess11"/>
    <dgm:cxn modelId="{7C11E701-C97D-46F8-8A0C-9CEA73949DB0}" srcId="{CC890913-63C9-4977-81C1-B4C4DB706A6E}" destId="{DDFA404F-3DFD-4047-914A-8A3DC53F5BA2}" srcOrd="0" destOrd="0" parTransId="{B377EA43-74C7-45B0-9667-38B66D88758E}" sibTransId="{D3D9CD61-DB99-43AB-89CC-D484FD030DE6}"/>
    <dgm:cxn modelId="{44BB713E-1E46-4FCA-8508-53B3F71E38EA}" type="presOf" srcId="{DDFA404F-3DFD-4047-914A-8A3DC53F5BA2}" destId="{13E70B23-6CCF-4F77-B2FA-8CC55DFF236B}" srcOrd="0" destOrd="0" presId="urn:microsoft.com/office/officeart/2005/8/layout/hProcess11"/>
    <dgm:cxn modelId="{639D3114-5B92-4EAC-86F0-79C633CD541C}" type="presParOf" srcId="{AFA0B2CC-DD6B-4741-A92C-CC060F5DE9E8}" destId="{A681168D-5A6F-406A-8612-D9F580EDD5D9}" srcOrd="0" destOrd="0" presId="urn:microsoft.com/office/officeart/2005/8/layout/hProcess11"/>
    <dgm:cxn modelId="{3C042A5B-ED9C-420D-A6C4-E628BDC71DE3}" type="presParOf" srcId="{AFA0B2CC-DD6B-4741-A92C-CC060F5DE9E8}" destId="{FB50A8CC-A659-4480-96C8-E481448CB790}" srcOrd="1" destOrd="0" presId="urn:microsoft.com/office/officeart/2005/8/layout/hProcess11"/>
    <dgm:cxn modelId="{75BFEDFB-F98F-4BC7-AF5D-086CEDA12588}" type="presParOf" srcId="{FB50A8CC-A659-4480-96C8-E481448CB790}" destId="{5ADEBDC4-24ED-4608-A514-926007AE68D1}" srcOrd="0" destOrd="0" presId="urn:microsoft.com/office/officeart/2005/8/layout/hProcess11"/>
    <dgm:cxn modelId="{98EA7270-CEF5-491A-AAB4-3CC6AB9A662D}" type="presParOf" srcId="{5ADEBDC4-24ED-4608-A514-926007AE68D1}" destId="{13E70B23-6CCF-4F77-B2FA-8CC55DFF236B}" srcOrd="0" destOrd="0" presId="urn:microsoft.com/office/officeart/2005/8/layout/hProcess11"/>
    <dgm:cxn modelId="{65E8C002-D543-4A42-9570-43CAECB4C6E9}" type="presParOf" srcId="{5ADEBDC4-24ED-4608-A514-926007AE68D1}" destId="{7907B048-5AF2-4EAE-BF31-97C9361EA7F0}" srcOrd="1" destOrd="0" presId="urn:microsoft.com/office/officeart/2005/8/layout/hProcess11"/>
    <dgm:cxn modelId="{38412972-D43E-4A95-8F12-352BF1C5C817}" type="presParOf" srcId="{5ADEBDC4-24ED-4608-A514-926007AE68D1}" destId="{C707B98C-61B3-4074-AE13-953C4B6A93F6}" srcOrd="2" destOrd="0" presId="urn:microsoft.com/office/officeart/2005/8/layout/hProcess11"/>
    <dgm:cxn modelId="{6838AB63-E7CB-4AA8-85D1-62347CC684F5}" type="presParOf" srcId="{FB50A8CC-A659-4480-96C8-E481448CB790}" destId="{7D2EFB0E-3BC8-4C5A-A218-C6775524440F}" srcOrd="1" destOrd="0" presId="urn:microsoft.com/office/officeart/2005/8/layout/hProcess11"/>
    <dgm:cxn modelId="{EF0A83BF-DB39-4C3A-B90E-9634A96E6F74}" type="presParOf" srcId="{FB50A8CC-A659-4480-96C8-E481448CB790}" destId="{D6090668-86B4-4134-8B44-FE3C6F0F990E}" srcOrd="2" destOrd="0" presId="urn:microsoft.com/office/officeart/2005/8/layout/hProcess11"/>
    <dgm:cxn modelId="{956F2385-CF7D-4DED-BDCE-FE75E5598ABB}" type="presParOf" srcId="{D6090668-86B4-4134-8B44-FE3C6F0F990E}" destId="{01E0D368-7E68-4329-8B71-D0D628E8C6D0}" srcOrd="0" destOrd="0" presId="urn:microsoft.com/office/officeart/2005/8/layout/hProcess11"/>
    <dgm:cxn modelId="{819574FC-5594-4298-8C52-2726B840000D}" type="presParOf" srcId="{D6090668-86B4-4134-8B44-FE3C6F0F990E}" destId="{8E04BBCD-5DDB-44EB-A2F3-448155626A8A}" srcOrd="1" destOrd="0" presId="urn:microsoft.com/office/officeart/2005/8/layout/hProcess11"/>
    <dgm:cxn modelId="{349B63FF-DD07-4641-BF12-B59279D33D21}" type="presParOf" srcId="{D6090668-86B4-4134-8B44-FE3C6F0F990E}" destId="{DA5418C7-793E-4120-9672-4701AEF4A352}" srcOrd="2" destOrd="0" presId="urn:microsoft.com/office/officeart/2005/8/layout/hProcess11"/>
    <dgm:cxn modelId="{E08C7095-2A75-4BB1-A566-51F55671B271}" type="presParOf" srcId="{FB50A8CC-A659-4480-96C8-E481448CB790}" destId="{022D0F8D-C279-4301-A7DC-90177C0B50FC}" srcOrd="3" destOrd="0" presId="urn:microsoft.com/office/officeart/2005/8/layout/hProcess11"/>
    <dgm:cxn modelId="{46250B6E-C10E-463E-B021-92CE2619C4E1}" type="presParOf" srcId="{FB50A8CC-A659-4480-96C8-E481448CB790}" destId="{941366F5-D1EE-4974-9592-A4C1AAA0FCA4}" srcOrd="4" destOrd="0" presId="urn:microsoft.com/office/officeart/2005/8/layout/hProcess11"/>
    <dgm:cxn modelId="{F899AB50-7629-44F4-A4F9-F0BADA346E9A}" type="presParOf" srcId="{941366F5-D1EE-4974-9592-A4C1AAA0FCA4}" destId="{4FDE1C29-51D0-4327-9A4C-004380355953}" srcOrd="0" destOrd="0" presId="urn:microsoft.com/office/officeart/2005/8/layout/hProcess11"/>
    <dgm:cxn modelId="{0186619D-1A0E-458A-B594-1FEEC69214C7}" type="presParOf" srcId="{941366F5-D1EE-4974-9592-A4C1AAA0FCA4}" destId="{DF3E1C09-8B68-4C9C-A199-2C5D32CF55A8}" srcOrd="1" destOrd="0" presId="urn:microsoft.com/office/officeart/2005/8/layout/hProcess11"/>
    <dgm:cxn modelId="{7EAC7C2A-0B60-4E46-BDB7-26E85583566B}" type="presParOf" srcId="{941366F5-D1EE-4974-9592-A4C1AAA0FCA4}" destId="{48B20E67-6DA0-4B64-BD2A-AE6A731EBF19}" srcOrd="2" destOrd="0" presId="urn:microsoft.com/office/officeart/2005/8/layout/hProcess11"/>
    <dgm:cxn modelId="{F287FFD8-8CDC-4B89-9318-C9BF005F36D0}" type="presParOf" srcId="{FB50A8CC-A659-4480-96C8-E481448CB790}" destId="{FF77924A-292D-4C87-821C-F3BAA8502BC9}" srcOrd="5" destOrd="0" presId="urn:microsoft.com/office/officeart/2005/8/layout/hProcess11"/>
    <dgm:cxn modelId="{D9E2689D-09BA-45A5-A39F-0231955DA24D}" type="presParOf" srcId="{FB50A8CC-A659-4480-96C8-E481448CB790}" destId="{99A6A16E-1C5A-4587-A3CF-C15F794E5541}" srcOrd="6" destOrd="0" presId="urn:microsoft.com/office/officeart/2005/8/layout/hProcess11"/>
    <dgm:cxn modelId="{C268A7B3-D911-4AB7-BDD5-783F89B957AF}" type="presParOf" srcId="{99A6A16E-1C5A-4587-A3CF-C15F794E5541}" destId="{9E605929-7050-4F05-8B16-CF15554ABA0C}" srcOrd="0" destOrd="0" presId="urn:microsoft.com/office/officeart/2005/8/layout/hProcess11"/>
    <dgm:cxn modelId="{E33B0540-2D11-4471-BEED-57A7BF190D9F}" type="presParOf" srcId="{99A6A16E-1C5A-4587-A3CF-C15F794E5541}" destId="{A5FC1E6A-6E0B-42C9-BA89-50329449A4B9}" srcOrd="1" destOrd="0" presId="urn:microsoft.com/office/officeart/2005/8/layout/hProcess11"/>
    <dgm:cxn modelId="{879A98ED-A101-449F-A280-DDC44C58B2D0}" type="presParOf" srcId="{99A6A16E-1C5A-4587-A3CF-C15F794E5541}" destId="{E7EC5CE1-C95F-47CA-8EA0-DEB7B72774F2}" srcOrd="2" destOrd="0" presId="urn:microsoft.com/office/officeart/2005/8/layout/hProcess11"/>
    <dgm:cxn modelId="{935E4910-550A-4D6C-B62B-6EE3B7719302}" type="presParOf" srcId="{FB50A8CC-A659-4480-96C8-E481448CB790}" destId="{B17B405F-5DF2-4E6C-BE19-AD6FABBF52A2}" srcOrd="7" destOrd="0" presId="urn:microsoft.com/office/officeart/2005/8/layout/hProcess11"/>
    <dgm:cxn modelId="{2AF03977-0863-4A0D-B9C0-2D801860CC06}" type="presParOf" srcId="{FB50A8CC-A659-4480-96C8-E481448CB790}" destId="{A2E624F5-DEB3-4C20-B0B1-5DE597B67D5A}" srcOrd="8" destOrd="0" presId="urn:microsoft.com/office/officeart/2005/8/layout/hProcess11"/>
    <dgm:cxn modelId="{B27D9794-E01A-47CF-9BC9-3BD730ABF27E}" type="presParOf" srcId="{A2E624F5-DEB3-4C20-B0B1-5DE597B67D5A}" destId="{E97BD907-6D3C-4E3D-B1BA-B323320B707D}" srcOrd="0" destOrd="0" presId="urn:microsoft.com/office/officeart/2005/8/layout/hProcess11"/>
    <dgm:cxn modelId="{68BD4EDF-D2CC-4AAC-BAC8-D901D4622627}" type="presParOf" srcId="{A2E624F5-DEB3-4C20-B0B1-5DE597B67D5A}" destId="{2BE42CF0-42C1-4F73-80AD-53F548D00E1D}" srcOrd="1" destOrd="0" presId="urn:microsoft.com/office/officeart/2005/8/layout/hProcess11"/>
    <dgm:cxn modelId="{B4F62B5D-38A5-4EBF-8C97-40A7F7C87775}" type="presParOf" srcId="{A2E624F5-DEB3-4C20-B0B1-5DE597B67D5A}" destId="{011BBCAA-AD9B-46A8-8565-2B0ED3B76A1B}"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C890913-63C9-4977-81C1-B4C4DB706A6E}" type="doc">
      <dgm:prSet loTypeId="urn:microsoft.com/office/officeart/2005/8/layout/hProcess11" loCatId="process" qsTypeId="urn:microsoft.com/office/officeart/2005/8/quickstyle/3d2" qsCatId="3D" csTypeId="urn:microsoft.com/office/officeart/2005/8/colors/accent1_2" csCatId="accent1" phldr="1"/>
      <dgm:spPr/>
      <dgm:t>
        <a:bodyPr/>
        <a:lstStyle/>
        <a:p>
          <a:endParaRPr lang="zh-CN" altLang="en-US"/>
        </a:p>
      </dgm:t>
    </dgm:pt>
    <dgm:pt modelId="{DDFA404F-3DFD-4047-914A-8A3DC53F5BA2}">
      <dgm:prSet custT="1"/>
      <dgm:spPr/>
      <dgm:t>
        <a:bodyPr/>
        <a:lstStyle/>
        <a:p>
          <a:pPr rtl="0"/>
          <a:r>
            <a:rPr lang="zh-CN" altLang="en-US" sz="1600" b="1" dirty="0" smtClean="0">
              <a:latin typeface="微软雅黑" panose="020B0503020204020204" pitchFamily="34" charset="-122"/>
              <a:ea typeface="微软雅黑" panose="020B0503020204020204" pitchFamily="34" charset="-122"/>
            </a:rPr>
            <a:t>信号接收</a:t>
          </a:r>
          <a:endParaRPr lang="zh-CN" altLang="en-US" sz="1600" b="1" dirty="0">
            <a:latin typeface="微软雅黑" panose="020B0503020204020204" pitchFamily="34" charset="-122"/>
            <a:ea typeface="微软雅黑" panose="020B0503020204020204" pitchFamily="34" charset="-122"/>
          </a:endParaRPr>
        </a:p>
      </dgm:t>
    </dgm:pt>
    <dgm:pt modelId="{B377EA43-74C7-45B0-9667-38B66D88758E}" type="parTrans" cxnId="{7C11E701-C97D-46F8-8A0C-9CEA73949DB0}">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3D9CD61-DB99-43AB-89CC-D484FD030DE6}" type="sibTrans" cxnId="{7C11E701-C97D-46F8-8A0C-9CEA73949DB0}">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A0F6709-200B-479E-89BA-7B3E7CA21E4F}">
      <dgm:prSet custT="1"/>
      <dgm:spPr/>
      <dgm:t>
        <a:bodyPr/>
        <a:lstStyle/>
        <a:p>
          <a:pPr rtl="0"/>
          <a:r>
            <a:rPr lang="zh-CN" altLang="en-US" sz="1600" b="1" dirty="0" smtClean="0">
              <a:latin typeface="微软雅黑" panose="020B0503020204020204" pitchFamily="34" charset="-122"/>
              <a:ea typeface="微软雅黑" panose="020B0503020204020204" pitchFamily="34" charset="-122"/>
            </a:rPr>
            <a:t>射频处理</a:t>
          </a:r>
          <a:endParaRPr lang="zh-CN" altLang="en-US" sz="1600" b="1" dirty="0">
            <a:latin typeface="微软雅黑" panose="020B0503020204020204" pitchFamily="34" charset="-122"/>
            <a:ea typeface="微软雅黑" panose="020B0503020204020204" pitchFamily="34" charset="-122"/>
          </a:endParaRPr>
        </a:p>
      </dgm:t>
    </dgm:pt>
    <dgm:pt modelId="{21CE6F74-89FA-443D-A65B-373B689D29CC}" type="parTrans" cxnId="{ABB52554-DAEF-40DF-B2E9-F0AF00F1B202}">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CC890109-C708-42B8-A909-11294FC7D7E2}" type="sibTrans" cxnId="{ABB52554-DAEF-40DF-B2E9-F0AF00F1B202}">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FE8BE15B-8809-416A-85D2-A307EF517CD0}">
      <dgm:prSet custT="1"/>
      <dgm:spPr/>
      <dgm:t>
        <a:bodyPr/>
        <a:lstStyle/>
        <a:p>
          <a:pPr rtl="0"/>
          <a:r>
            <a:rPr lang="zh-CN" altLang="en-US" sz="1600" b="1" smtClean="0">
              <a:latin typeface="微软雅黑" panose="020B0503020204020204" pitchFamily="34" charset="-122"/>
              <a:ea typeface="微软雅黑" panose="020B0503020204020204" pitchFamily="34" charset="-122"/>
            </a:rPr>
            <a:t>中频处理</a:t>
          </a:r>
          <a:endParaRPr lang="zh-CN" altLang="en-US" sz="1600" b="1">
            <a:latin typeface="微软雅黑" panose="020B0503020204020204" pitchFamily="34" charset="-122"/>
            <a:ea typeface="微软雅黑" panose="020B0503020204020204" pitchFamily="34" charset="-122"/>
          </a:endParaRPr>
        </a:p>
      </dgm:t>
    </dgm:pt>
    <dgm:pt modelId="{062FBEB6-2F4E-46B9-8180-1944F2B6F2C1}" type="parTrans" cxnId="{02504D02-2F64-4320-9597-C5D6AB96B866}">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A1B4101-BD5F-4EB1-BD9F-C1094EC73953}" type="sibTrans" cxnId="{02504D02-2F64-4320-9597-C5D6AB96B866}">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F2F08F8-75D4-4D4C-A05A-1DE0E0EEFEAA}">
      <dgm:prSet custT="1"/>
      <dgm:spPr/>
      <dgm:t>
        <a:bodyPr/>
        <a:lstStyle/>
        <a:p>
          <a:pPr rtl="0"/>
          <a:r>
            <a:rPr lang="zh-CN" altLang="en-US" sz="1600" b="1" dirty="0" smtClean="0">
              <a:latin typeface="微软雅黑" panose="020B0503020204020204" pitchFamily="34" charset="-122"/>
              <a:ea typeface="微软雅黑" panose="020B0503020204020204" pitchFamily="34" charset="-122"/>
            </a:rPr>
            <a:t>信号处理</a:t>
          </a:r>
          <a:endParaRPr lang="zh-CN" altLang="en-US" sz="1600" b="1" dirty="0">
            <a:latin typeface="微软雅黑" panose="020B0503020204020204" pitchFamily="34" charset="-122"/>
            <a:ea typeface="微软雅黑" panose="020B0503020204020204" pitchFamily="34" charset="-122"/>
          </a:endParaRPr>
        </a:p>
      </dgm:t>
    </dgm:pt>
    <dgm:pt modelId="{919A90F4-32ED-4E6E-8B46-FCCACBB43338}" type="parTrans" cxnId="{7AF68C20-115F-4D8E-B05F-B89BC567E5A6}">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CD00370-3C06-4C58-A0F4-E3BD85AA7406}" type="sibTrans" cxnId="{7AF68C20-115F-4D8E-B05F-B89BC567E5A6}">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DE415A5-FFDC-49EF-9103-36BDB0049BA9}">
      <dgm:prSet custT="1"/>
      <dgm:spPr/>
      <dgm:t>
        <a:bodyPr/>
        <a:lstStyle/>
        <a:p>
          <a:pPr rtl="0"/>
          <a:r>
            <a:rPr lang="zh-CN" altLang="en-US" sz="1600" b="1" dirty="0" smtClean="0">
              <a:solidFill>
                <a:srgbClr val="C00000"/>
              </a:solidFill>
              <a:latin typeface="微软雅黑" panose="020B0503020204020204" pitchFamily="34" charset="-122"/>
              <a:ea typeface="微软雅黑" panose="020B0503020204020204" pitchFamily="34" charset="-122"/>
            </a:rPr>
            <a:t>应用处理</a:t>
          </a:r>
          <a:endParaRPr lang="zh-CN" altLang="en-US" sz="1600" b="1" dirty="0">
            <a:solidFill>
              <a:srgbClr val="C00000"/>
            </a:solidFill>
            <a:latin typeface="微软雅黑" panose="020B0503020204020204" pitchFamily="34" charset="-122"/>
            <a:ea typeface="微软雅黑" panose="020B0503020204020204" pitchFamily="34" charset="-122"/>
          </a:endParaRPr>
        </a:p>
      </dgm:t>
    </dgm:pt>
    <dgm:pt modelId="{3463C750-497A-4C3F-94A4-4B70E20FCEE4}" type="parTrans" cxnId="{310CA90A-3455-4D18-B8A3-AFF2A6315ED4}">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149BF86-C8AB-420E-9831-9F952123CAC1}" type="sibTrans" cxnId="{310CA90A-3455-4D18-B8A3-AFF2A6315ED4}">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AFA0B2CC-DD6B-4741-A92C-CC060F5DE9E8}" type="pres">
      <dgm:prSet presAssocID="{CC890913-63C9-4977-81C1-B4C4DB706A6E}" presName="Name0" presStyleCnt="0">
        <dgm:presLayoutVars>
          <dgm:dir/>
          <dgm:resizeHandles val="exact"/>
        </dgm:presLayoutVars>
      </dgm:prSet>
      <dgm:spPr/>
      <dgm:t>
        <a:bodyPr/>
        <a:lstStyle/>
        <a:p>
          <a:endParaRPr lang="zh-CN" altLang="en-US"/>
        </a:p>
      </dgm:t>
    </dgm:pt>
    <dgm:pt modelId="{A681168D-5A6F-406A-8612-D9F580EDD5D9}" type="pres">
      <dgm:prSet presAssocID="{CC890913-63C9-4977-81C1-B4C4DB706A6E}" presName="arrow" presStyleLbl="bgShp" presStyleIdx="0" presStyleCnt="1"/>
      <dgm:spPr/>
    </dgm:pt>
    <dgm:pt modelId="{FB50A8CC-A659-4480-96C8-E481448CB790}" type="pres">
      <dgm:prSet presAssocID="{CC890913-63C9-4977-81C1-B4C4DB706A6E}" presName="points" presStyleCnt="0"/>
      <dgm:spPr/>
    </dgm:pt>
    <dgm:pt modelId="{5ADEBDC4-24ED-4608-A514-926007AE68D1}" type="pres">
      <dgm:prSet presAssocID="{DDFA404F-3DFD-4047-914A-8A3DC53F5BA2}" presName="compositeA" presStyleCnt="0"/>
      <dgm:spPr/>
    </dgm:pt>
    <dgm:pt modelId="{13E70B23-6CCF-4F77-B2FA-8CC55DFF236B}" type="pres">
      <dgm:prSet presAssocID="{DDFA404F-3DFD-4047-914A-8A3DC53F5BA2}" presName="textA" presStyleLbl="revTx" presStyleIdx="0" presStyleCnt="5">
        <dgm:presLayoutVars>
          <dgm:bulletEnabled val="1"/>
        </dgm:presLayoutVars>
      </dgm:prSet>
      <dgm:spPr/>
      <dgm:t>
        <a:bodyPr/>
        <a:lstStyle/>
        <a:p>
          <a:endParaRPr lang="zh-CN" altLang="en-US"/>
        </a:p>
      </dgm:t>
    </dgm:pt>
    <dgm:pt modelId="{7907B048-5AF2-4EAE-BF31-97C9361EA7F0}" type="pres">
      <dgm:prSet presAssocID="{DDFA404F-3DFD-4047-914A-8A3DC53F5BA2}" presName="circleA" presStyleLbl="node1" presStyleIdx="0" presStyleCnt="5"/>
      <dgm:spPr/>
    </dgm:pt>
    <dgm:pt modelId="{C707B98C-61B3-4074-AE13-953C4B6A93F6}" type="pres">
      <dgm:prSet presAssocID="{DDFA404F-3DFD-4047-914A-8A3DC53F5BA2}" presName="spaceA" presStyleCnt="0"/>
      <dgm:spPr/>
    </dgm:pt>
    <dgm:pt modelId="{7D2EFB0E-3BC8-4C5A-A218-C6775524440F}" type="pres">
      <dgm:prSet presAssocID="{D3D9CD61-DB99-43AB-89CC-D484FD030DE6}" presName="space" presStyleCnt="0"/>
      <dgm:spPr/>
    </dgm:pt>
    <dgm:pt modelId="{D6090668-86B4-4134-8B44-FE3C6F0F990E}" type="pres">
      <dgm:prSet presAssocID="{5A0F6709-200B-479E-89BA-7B3E7CA21E4F}" presName="compositeB" presStyleCnt="0"/>
      <dgm:spPr/>
    </dgm:pt>
    <dgm:pt modelId="{01E0D368-7E68-4329-8B71-D0D628E8C6D0}" type="pres">
      <dgm:prSet presAssocID="{5A0F6709-200B-479E-89BA-7B3E7CA21E4F}" presName="textB" presStyleLbl="revTx" presStyleIdx="1" presStyleCnt="5">
        <dgm:presLayoutVars>
          <dgm:bulletEnabled val="1"/>
        </dgm:presLayoutVars>
      </dgm:prSet>
      <dgm:spPr/>
      <dgm:t>
        <a:bodyPr/>
        <a:lstStyle/>
        <a:p>
          <a:endParaRPr lang="zh-CN" altLang="en-US"/>
        </a:p>
      </dgm:t>
    </dgm:pt>
    <dgm:pt modelId="{8E04BBCD-5DDB-44EB-A2F3-448155626A8A}" type="pres">
      <dgm:prSet presAssocID="{5A0F6709-200B-479E-89BA-7B3E7CA21E4F}" presName="circleB" presStyleLbl="node1" presStyleIdx="1" presStyleCnt="5"/>
      <dgm:spPr/>
    </dgm:pt>
    <dgm:pt modelId="{DA5418C7-793E-4120-9672-4701AEF4A352}" type="pres">
      <dgm:prSet presAssocID="{5A0F6709-200B-479E-89BA-7B3E7CA21E4F}" presName="spaceB" presStyleCnt="0"/>
      <dgm:spPr/>
    </dgm:pt>
    <dgm:pt modelId="{022D0F8D-C279-4301-A7DC-90177C0B50FC}" type="pres">
      <dgm:prSet presAssocID="{CC890109-C708-42B8-A909-11294FC7D7E2}" presName="space" presStyleCnt="0"/>
      <dgm:spPr/>
    </dgm:pt>
    <dgm:pt modelId="{941366F5-D1EE-4974-9592-A4C1AAA0FCA4}" type="pres">
      <dgm:prSet presAssocID="{FE8BE15B-8809-416A-85D2-A307EF517CD0}" presName="compositeA" presStyleCnt="0"/>
      <dgm:spPr/>
    </dgm:pt>
    <dgm:pt modelId="{4FDE1C29-51D0-4327-9A4C-004380355953}" type="pres">
      <dgm:prSet presAssocID="{FE8BE15B-8809-416A-85D2-A307EF517CD0}" presName="textA" presStyleLbl="revTx" presStyleIdx="2" presStyleCnt="5">
        <dgm:presLayoutVars>
          <dgm:bulletEnabled val="1"/>
        </dgm:presLayoutVars>
      </dgm:prSet>
      <dgm:spPr/>
      <dgm:t>
        <a:bodyPr/>
        <a:lstStyle/>
        <a:p>
          <a:endParaRPr lang="zh-CN" altLang="en-US"/>
        </a:p>
      </dgm:t>
    </dgm:pt>
    <dgm:pt modelId="{DF3E1C09-8B68-4C9C-A199-2C5D32CF55A8}" type="pres">
      <dgm:prSet presAssocID="{FE8BE15B-8809-416A-85D2-A307EF517CD0}" presName="circleA" presStyleLbl="node1" presStyleIdx="2" presStyleCnt="5"/>
      <dgm:spPr/>
    </dgm:pt>
    <dgm:pt modelId="{48B20E67-6DA0-4B64-BD2A-AE6A731EBF19}" type="pres">
      <dgm:prSet presAssocID="{FE8BE15B-8809-416A-85D2-A307EF517CD0}" presName="spaceA" presStyleCnt="0"/>
      <dgm:spPr/>
    </dgm:pt>
    <dgm:pt modelId="{FF77924A-292D-4C87-821C-F3BAA8502BC9}" type="pres">
      <dgm:prSet presAssocID="{EA1B4101-BD5F-4EB1-BD9F-C1094EC73953}" presName="space" presStyleCnt="0"/>
      <dgm:spPr/>
    </dgm:pt>
    <dgm:pt modelId="{99A6A16E-1C5A-4587-A3CF-C15F794E5541}" type="pres">
      <dgm:prSet presAssocID="{5F2F08F8-75D4-4D4C-A05A-1DE0E0EEFEAA}" presName="compositeB" presStyleCnt="0"/>
      <dgm:spPr/>
    </dgm:pt>
    <dgm:pt modelId="{9E605929-7050-4F05-8B16-CF15554ABA0C}" type="pres">
      <dgm:prSet presAssocID="{5F2F08F8-75D4-4D4C-A05A-1DE0E0EEFEAA}" presName="textB" presStyleLbl="revTx" presStyleIdx="3" presStyleCnt="5" custScaleX="165441">
        <dgm:presLayoutVars>
          <dgm:bulletEnabled val="1"/>
        </dgm:presLayoutVars>
      </dgm:prSet>
      <dgm:spPr/>
      <dgm:t>
        <a:bodyPr/>
        <a:lstStyle/>
        <a:p>
          <a:endParaRPr lang="zh-CN" altLang="en-US"/>
        </a:p>
      </dgm:t>
    </dgm:pt>
    <dgm:pt modelId="{A5FC1E6A-6E0B-42C9-BA89-50329449A4B9}" type="pres">
      <dgm:prSet presAssocID="{5F2F08F8-75D4-4D4C-A05A-1DE0E0EEFEAA}" presName="circleB" presStyleLbl="node1" presStyleIdx="3" presStyleCnt="5"/>
      <dgm:spPr/>
    </dgm:pt>
    <dgm:pt modelId="{E7EC5CE1-C95F-47CA-8EA0-DEB7B72774F2}" type="pres">
      <dgm:prSet presAssocID="{5F2F08F8-75D4-4D4C-A05A-1DE0E0EEFEAA}" presName="spaceB" presStyleCnt="0"/>
      <dgm:spPr/>
    </dgm:pt>
    <dgm:pt modelId="{B17B405F-5DF2-4E6C-BE19-AD6FABBF52A2}" type="pres">
      <dgm:prSet presAssocID="{4CD00370-3C06-4C58-A0F4-E3BD85AA7406}" presName="space" presStyleCnt="0"/>
      <dgm:spPr/>
    </dgm:pt>
    <dgm:pt modelId="{A2E624F5-DEB3-4C20-B0B1-5DE597B67D5A}" type="pres">
      <dgm:prSet presAssocID="{5DE415A5-FFDC-49EF-9103-36BDB0049BA9}" presName="compositeA" presStyleCnt="0"/>
      <dgm:spPr/>
    </dgm:pt>
    <dgm:pt modelId="{E97BD907-6D3C-4E3D-B1BA-B323320B707D}" type="pres">
      <dgm:prSet presAssocID="{5DE415A5-FFDC-49EF-9103-36BDB0049BA9}" presName="textA" presStyleLbl="revTx" presStyleIdx="4" presStyleCnt="5">
        <dgm:presLayoutVars>
          <dgm:bulletEnabled val="1"/>
        </dgm:presLayoutVars>
      </dgm:prSet>
      <dgm:spPr/>
      <dgm:t>
        <a:bodyPr/>
        <a:lstStyle/>
        <a:p>
          <a:endParaRPr lang="zh-CN" altLang="en-US"/>
        </a:p>
      </dgm:t>
    </dgm:pt>
    <dgm:pt modelId="{2BE42CF0-42C1-4F73-80AD-53F548D00E1D}" type="pres">
      <dgm:prSet presAssocID="{5DE415A5-FFDC-49EF-9103-36BDB0049BA9}" presName="circleA" presStyleLbl="node1" presStyleIdx="4" presStyleCnt="5"/>
      <dgm:spPr>
        <a:solidFill>
          <a:schemeClr val="accent2"/>
        </a:solidFill>
      </dgm:spPr>
    </dgm:pt>
    <dgm:pt modelId="{011BBCAA-AD9B-46A8-8565-2B0ED3B76A1B}" type="pres">
      <dgm:prSet presAssocID="{5DE415A5-FFDC-49EF-9103-36BDB0049BA9}" presName="spaceA" presStyleCnt="0"/>
      <dgm:spPr/>
    </dgm:pt>
  </dgm:ptLst>
  <dgm:cxnLst>
    <dgm:cxn modelId="{6A42F805-B42F-49AE-8AEF-D6B6DF72461F}" type="presOf" srcId="{FE8BE15B-8809-416A-85D2-A307EF517CD0}" destId="{4FDE1C29-51D0-4327-9A4C-004380355953}" srcOrd="0" destOrd="0" presId="urn:microsoft.com/office/officeart/2005/8/layout/hProcess11"/>
    <dgm:cxn modelId="{24CC2D50-6AC0-44E5-95ED-E132C4C76BA2}" type="presOf" srcId="{5DE415A5-FFDC-49EF-9103-36BDB0049BA9}" destId="{E97BD907-6D3C-4E3D-B1BA-B323320B707D}" srcOrd="0" destOrd="0" presId="urn:microsoft.com/office/officeart/2005/8/layout/hProcess11"/>
    <dgm:cxn modelId="{2FBBEF19-59FA-40E5-B19E-0CB8C6A06C58}" type="presOf" srcId="{CC890913-63C9-4977-81C1-B4C4DB706A6E}" destId="{AFA0B2CC-DD6B-4741-A92C-CC060F5DE9E8}" srcOrd="0" destOrd="0" presId="urn:microsoft.com/office/officeart/2005/8/layout/hProcess11"/>
    <dgm:cxn modelId="{ABB52554-DAEF-40DF-B2E9-F0AF00F1B202}" srcId="{CC890913-63C9-4977-81C1-B4C4DB706A6E}" destId="{5A0F6709-200B-479E-89BA-7B3E7CA21E4F}" srcOrd="1" destOrd="0" parTransId="{21CE6F74-89FA-443D-A65B-373B689D29CC}" sibTransId="{CC890109-C708-42B8-A909-11294FC7D7E2}"/>
    <dgm:cxn modelId="{310CA90A-3455-4D18-B8A3-AFF2A6315ED4}" srcId="{CC890913-63C9-4977-81C1-B4C4DB706A6E}" destId="{5DE415A5-FFDC-49EF-9103-36BDB0049BA9}" srcOrd="4" destOrd="0" parTransId="{3463C750-497A-4C3F-94A4-4B70E20FCEE4}" sibTransId="{D149BF86-C8AB-420E-9831-9F952123CAC1}"/>
    <dgm:cxn modelId="{7AF68C20-115F-4D8E-B05F-B89BC567E5A6}" srcId="{CC890913-63C9-4977-81C1-B4C4DB706A6E}" destId="{5F2F08F8-75D4-4D4C-A05A-1DE0E0EEFEAA}" srcOrd="3" destOrd="0" parTransId="{919A90F4-32ED-4E6E-8B46-FCCACBB43338}" sibTransId="{4CD00370-3C06-4C58-A0F4-E3BD85AA7406}"/>
    <dgm:cxn modelId="{F225F2E2-74FB-438D-B311-B02240F33183}" type="presOf" srcId="{DDFA404F-3DFD-4047-914A-8A3DC53F5BA2}" destId="{13E70B23-6CCF-4F77-B2FA-8CC55DFF236B}" srcOrd="0" destOrd="0" presId="urn:microsoft.com/office/officeart/2005/8/layout/hProcess11"/>
    <dgm:cxn modelId="{4ECF8E8D-172B-474D-BB3D-75641FC5A98C}" type="presOf" srcId="{5F2F08F8-75D4-4D4C-A05A-1DE0E0EEFEAA}" destId="{9E605929-7050-4F05-8B16-CF15554ABA0C}" srcOrd="0" destOrd="0" presId="urn:microsoft.com/office/officeart/2005/8/layout/hProcess11"/>
    <dgm:cxn modelId="{76DC4102-914F-4B61-8439-99886640BED2}" type="presOf" srcId="{5A0F6709-200B-479E-89BA-7B3E7CA21E4F}" destId="{01E0D368-7E68-4329-8B71-D0D628E8C6D0}" srcOrd="0" destOrd="0" presId="urn:microsoft.com/office/officeart/2005/8/layout/hProcess11"/>
    <dgm:cxn modelId="{02504D02-2F64-4320-9597-C5D6AB96B866}" srcId="{CC890913-63C9-4977-81C1-B4C4DB706A6E}" destId="{FE8BE15B-8809-416A-85D2-A307EF517CD0}" srcOrd="2" destOrd="0" parTransId="{062FBEB6-2F4E-46B9-8180-1944F2B6F2C1}" sibTransId="{EA1B4101-BD5F-4EB1-BD9F-C1094EC73953}"/>
    <dgm:cxn modelId="{7C11E701-C97D-46F8-8A0C-9CEA73949DB0}" srcId="{CC890913-63C9-4977-81C1-B4C4DB706A6E}" destId="{DDFA404F-3DFD-4047-914A-8A3DC53F5BA2}" srcOrd="0" destOrd="0" parTransId="{B377EA43-74C7-45B0-9667-38B66D88758E}" sibTransId="{D3D9CD61-DB99-43AB-89CC-D484FD030DE6}"/>
    <dgm:cxn modelId="{AD7759D3-8951-427F-A253-860BA888E5CC}" type="presParOf" srcId="{AFA0B2CC-DD6B-4741-A92C-CC060F5DE9E8}" destId="{A681168D-5A6F-406A-8612-D9F580EDD5D9}" srcOrd="0" destOrd="0" presId="urn:microsoft.com/office/officeart/2005/8/layout/hProcess11"/>
    <dgm:cxn modelId="{D31D21D9-B584-4AD6-B5EE-8AE323E86F24}" type="presParOf" srcId="{AFA0B2CC-DD6B-4741-A92C-CC060F5DE9E8}" destId="{FB50A8CC-A659-4480-96C8-E481448CB790}" srcOrd="1" destOrd="0" presId="urn:microsoft.com/office/officeart/2005/8/layout/hProcess11"/>
    <dgm:cxn modelId="{3595DE55-599F-4A4D-8709-EAE677AAB55A}" type="presParOf" srcId="{FB50A8CC-A659-4480-96C8-E481448CB790}" destId="{5ADEBDC4-24ED-4608-A514-926007AE68D1}" srcOrd="0" destOrd="0" presId="urn:microsoft.com/office/officeart/2005/8/layout/hProcess11"/>
    <dgm:cxn modelId="{B158200C-83FC-4E4D-9045-DB25F3A736AF}" type="presParOf" srcId="{5ADEBDC4-24ED-4608-A514-926007AE68D1}" destId="{13E70B23-6CCF-4F77-B2FA-8CC55DFF236B}" srcOrd="0" destOrd="0" presId="urn:microsoft.com/office/officeart/2005/8/layout/hProcess11"/>
    <dgm:cxn modelId="{1EDA689A-C80C-4C52-B0BB-E7AD5C7E398F}" type="presParOf" srcId="{5ADEBDC4-24ED-4608-A514-926007AE68D1}" destId="{7907B048-5AF2-4EAE-BF31-97C9361EA7F0}" srcOrd="1" destOrd="0" presId="urn:microsoft.com/office/officeart/2005/8/layout/hProcess11"/>
    <dgm:cxn modelId="{D37FDC1C-1C19-4D38-8720-9F700A573A50}" type="presParOf" srcId="{5ADEBDC4-24ED-4608-A514-926007AE68D1}" destId="{C707B98C-61B3-4074-AE13-953C4B6A93F6}" srcOrd="2" destOrd="0" presId="urn:microsoft.com/office/officeart/2005/8/layout/hProcess11"/>
    <dgm:cxn modelId="{983EEAFC-3D3D-4EC5-867A-697F9EE1C808}" type="presParOf" srcId="{FB50A8CC-A659-4480-96C8-E481448CB790}" destId="{7D2EFB0E-3BC8-4C5A-A218-C6775524440F}" srcOrd="1" destOrd="0" presId="urn:microsoft.com/office/officeart/2005/8/layout/hProcess11"/>
    <dgm:cxn modelId="{157809D1-C83D-42B5-983D-EBB0CC9C303B}" type="presParOf" srcId="{FB50A8CC-A659-4480-96C8-E481448CB790}" destId="{D6090668-86B4-4134-8B44-FE3C6F0F990E}" srcOrd="2" destOrd="0" presId="urn:microsoft.com/office/officeart/2005/8/layout/hProcess11"/>
    <dgm:cxn modelId="{224806B6-9CC6-45F4-B06F-773A537823B3}" type="presParOf" srcId="{D6090668-86B4-4134-8B44-FE3C6F0F990E}" destId="{01E0D368-7E68-4329-8B71-D0D628E8C6D0}" srcOrd="0" destOrd="0" presId="urn:microsoft.com/office/officeart/2005/8/layout/hProcess11"/>
    <dgm:cxn modelId="{B9F14EB3-CE4E-4AE5-8273-138A9DFA54F6}" type="presParOf" srcId="{D6090668-86B4-4134-8B44-FE3C6F0F990E}" destId="{8E04BBCD-5DDB-44EB-A2F3-448155626A8A}" srcOrd="1" destOrd="0" presId="urn:microsoft.com/office/officeart/2005/8/layout/hProcess11"/>
    <dgm:cxn modelId="{BC4DF301-5151-4DE8-9508-D5078FBD1C0D}" type="presParOf" srcId="{D6090668-86B4-4134-8B44-FE3C6F0F990E}" destId="{DA5418C7-793E-4120-9672-4701AEF4A352}" srcOrd="2" destOrd="0" presId="urn:microsoft.com/office/officeart/2005/8/layout/hProcess11"/>
    <dgm:cxn modelId="{1BD19481-FF89-4517-9C81-229D5559367E}" type="presParOf" srcId="{FB50A8CC-A659-4480-96C8-E481448CB790}" destId="{022D0F8D-C279-4301-A7DC-90177C0B50FC}" srcOrd="3" destOrd="0" presId="urn:microsoft.com/office/officeart/2005/8/layout/hProcess11"/>
    <dgm:cxn modelId="{10028B04-1076-4E5A-A1A4-62FECBC6DB6F}" type="presParOf" srcId="{FB50A8CC-A659-4480-96C8-E481448CB790}" destId="{941366F5-D1EE-4974-9592-A4C1AAA0FCA4}" srcOrd="4" destOrd="0" presId="urn:microsoft.com/office/officeart/2005/8/layout/hProcess11"/>
    <dgm:cxn modelId="{D1BBCF73-158D-4FA3-8602-D356764F65EA}" type="presParOf" srcId="{941366F5-D1EE-4974-9592-A4C1AAA0FCA4}" destId="{4FDE1C29-51D0-4327-9A4C-004380355953}" srcOrd="0" destOrd="0" presId="urn:microsoft.com/office/officeart/2005/8/layout/hProcess11"/>
    <dgm:cxn modelId="{0046376D-D413-4143-BB58-BEA2C427CA03}" type="presParOf" srcId="{941366F5-D1EE-4974-9592-A4C1AAA0FCA4}" destId="{DF3E1C09-8B68-4C9C-A199-2C5D32CF55A8}" srcOrd="1" destOrd="0" presId="urn:microsoft.com/office/officeart/2005/8/layout/hProcess11"/>
    <dgm:cxn modelId="{858E48EA-A9B5-431B-A0A4-8F98C6D73B50}" type="presParOf" srcId="{941366F5-D1EE-4974-9592-A4C1AAA0FCA4}" destId="{48B20E67-6DA0-4B64-BD2A-AE6A731EBF19}" srcOrd="2" destOrd="0" presId="urn:microsoft.com/office/officeart/2005/8/layout/hProcess11"/>
    <dgm:cxn modelId="{444DBDCD-733A-4A90-B495-1C49F13F036A}" type="presParOf" srcId="{FB50A8CC-A659-4480-96C8-E481448CB790}" destId="{FF77924A-292D-4C87-821C-F3BAA8502BC9}" srcOrd="5" destOrd="0" presId="urn:microsoft.com/office/officeart/2005/8/layout/hProcess11"/>
    <dgm:cxn modelId="{3A260314-55EA-4434-A744-50280FF117E7}" type="presParOf" srcId="{FB50A8CC-A659-4480-96C8-E481448CB790}" destId="{99A6A16E-1C5A-4587-A3CF-C15F794E5541}" srcOrd="6" destOrd="0" presId="urn:microsoft.com/office/officeart/2005/8/layout/hProcess11"/>
    <dgm:cxn modelId="{FA98BF59-9043-4748-8A8C-54B6C57497EA}" type="presParOf" srcId="{99A6A16E-1C5A-4587-A3CF-C15F794E5541}" destId="{9E605929-7050-4F05-8B16-CF15554ABA0C}" srcOrd="0" destOrd="0" presId="urn:microsoft.com/office/officeart/2005/8/layout/hProcess11"/>
    <dgm:cxn modelId="{89BC75DF-40EC-4060-86D0-FF9E8B8DC9A6}" type="presParOf" srcId="{99A6A16E-1C5A-4587-A3CF-C15F794E5541}" destId="{A5FC1E6A-6E0B-42C9-BA89-50329449A4B9}" srcOrd="1" destOrd="0" presId="urn:microsoft.com/office/officeart/2005/8/layout/hProcess11"/>
    <dgm:cxn modelId="{5C036ED4-3477-4B90-9F49-B0F52EF95263}" type="presParOf" srcId="{99A6A16E-1C5A-4587-A3CF-C15F794E5541}" destId="{E7EC5CE1-C95F-47CA-8EA0-DEB7B72774F2}" srcOrd="2" destOrd="0" presId="urn:microsoft.com/office/officeart/2005/8/layout/hProcess11"/>
    <dgm:cxn modelId="{BF853AD2-4B60-402F-8E9F-79930C399E64}" type="presParOf" srcId="{FB50A8CC-A659-4480-96C8-E481448CB790}" destId="{B17B405F-5DF2-4E6C-BE19-AD6FABBF52A2}" srcOrd="7" destOrd="0" presId="urn:microsoft.com/office/officeart/2005/8/layout/hProcess11"/>
    <dgm:cxn modelId="{102421E5-1B96-4694-A389-F2BD76C55DE5}" type="presParOf" srcId="{FB50A8CC-A659-4480-96C8-E481448CB790}" destId="{A2E624F5-DEB3-4C20-B0B1-5DE597B67D5A}" srcOrd="8" destOrd="0" presId="urn:microsoft.com/office/officeart/2005/8/layout/hProcess11"/>
    <dgm:cxn modelId="{E9A80BDA-DD1A-44FC-A943-372BF5B11BBD}" type="presParOf" srcId="{A2E624F5-DEB3-4C20-B0B1-5DE597B67D5A}" destId="{E97BD907-6D3C-4E3D-B1BA-B323320B707D}" srcOrd="0" destOrd="0" presId="urn:microsoft.com/office/officeart/2005/8/layout/hProcess11"/>
    <dgm:cxn modelId="{C646B7B8-7754-41BE-BB26-5C3CADB882AD}" type="presParOf" srcId="{A2E624F5-DEB3-4C20-B0B1-5DE597B67D5A}" destId="{2BE42CF0-42C1-4F73-80AD-53F548D00E1D}" srcOrd="1" destOrd="0" presId="urn:microsoft.com/office/officeart/2005/8/layout/hProcess11"/>
    <dgm:cxn modelId="{B118F48C-E89E-448E-8EF9-E8835B87E8FC}" type="presParOf" srcId="{A2E624F5-DEB3-4C20-B0B1-5DE597B67D5A}" destId="{011BBCAA-AD9B-46A8-8565-2B0ED3B76A1B}"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986AEB8-CB0B-4F9D-915F-62CFBE4A3285}"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zh-CN" altLang="en-US"/>
        </a:p>
      </dgm:t>
    </dgm:pt>
    <dgm:pt modelId="{D704061F-90D5-4EA4-B573-44751B8DF41C}">
      <dgm:prSet/>
      <dgm:spPr/>
      <dgm:t>
        <a:bodyPr/>
        <a:lstStyle/>
        <a:p>
          <a:pPr rtl="0"/>
          <a:r>
            <a:rPr lang="zh-CN" altLang="en-US" b="1" dirty="0" smtClean="0">
              <a:latin typeface="微软雅黑" panose="020B0503020204020204" pitchFamily="34" charset="-122"/>
              <a:ea typeface="微软雅黑" panose="020B0503020204020204" pitchFamily="34" charset="-122"/>
            </a:rPr>
            <a:t>信号接收</a:t>
          </a:r>
          <a:endParaRPr lang="zh-CN" dirty="0">
            <a:latin typeface="微软雅黑" panose="020B0503020204020204" pitchFamily="34" charset="-122"/>
            <a:ea typeface="微软雅黑" panose="020B0503020204020204" pitchFamily="34" charset="-122"/>
          </a:endParaRPr>
        </a:p>
      </dgm:t>
    </dgm:pt>
    <dgm:pt modelId="{F8CEB333-FE71-480C-ABE7-37368376522F}" type="parTrans" cxnId="{22733433-1F2F-45AF-A214-DD7854A11B9A}">
      <dgm:prSet/>
      <dgm:spPr/>
      <dgm:t>
        <a:bodyPr/>
        <a:lstStyle/>
        <a:p>
          <a:endParaRPr lang="zh-CN" altLang="en-US">
            <a:latin typeface="微软雅黑" panose="020B0503020204020204" pitchFamily="34" charset="-122"/>
            <a:ea typeface="微软雅黑" panose="020B0503020204020204" pitchFamily="34" charset="-122"/>
          </a:endParaRPr>
        </a:p>
      </dgm:t>
    </dgm:pt>
    <dgm:pt modelId="{B8CD366B-3AD0-4E78-AA38-DB1AB20DD82C}" type="sibTrans" cxnId="{22733433-1F2F-45AF-A214-DD7854A11B9A}">
      <dgm:prSet/>
      <dgm:spPr/>
      <dgm:t>
        <a:bodyPr/>
        <a:lstStyle/>
        <a:p>
          <a:endParaRPr lang="zh-CN" altLang="en-US">
            <a:latin typeface="微软雅黑" panose="020B0503020204020204" pitchFamily="34" charset="-122"/>
            <a:ea typeface="微软雅黑" panose="020B0503020204020204" pitchFamily="34" charset="-122"/>
          </a:endParaRPr>
        </a:p>
      </dgm:t>
    </dgm:pt>
    <dgm:pt modelId="{B4D9346A-1E71-4302-90F4-A2DA7B480735}">
      <dgm:prSet/>
      <dgm:spPr/>
      <dgm:t>
        <a:bodyPr/>
        <a:lstStyle/>
        <a:p>
          <a:pPr rtl="0"/>
          <a:r>
            <a:rPr lang="zh-CN" b="1" dirty="0" smtClean="0">
              <a:latin typeface="微软雅黑" panose="020B0503020204020204" pitchFamily="34" charset="-122"/>
              <a:ea typeface="微软雅黑" panose="020B0503020204020204" pitchFamily="34" charset="-122"/>
            </a:rPr>
            <a:t>射频</a:t>
          </a:r>
          <a:r>
            <a:rPr lang="zh-CN" altLang="en-US" b="1" dirty="0" smtClean="0">
              <a:latin typeface="微软雅黑" panose="020B0503020204020204" pitchFamily="34" charset="-122"/>
              <a:ea typeface="微软雅黑" panose="020B0503020204020204" pitchFamily="34" charset="-122"/>
            </a:rPr>
            <a:t>处理</a:t>
          </a:r>
          <a:endParaRPr lang="zh-CN" dirty="0">
            <a:latin typeface="微软雅黑" panose="020B0503020204020204" pitchFamily="34" charset="-122"/>
            <a:ea typeface="微软雅黑" panose="020B0503020204020204" pitchFamily="34" charset="-122"/>
          </a:endParaRPr>
        </a:p>
      </dgm:t>
    </dgm:pt>
    <dgm:pt modelId="{E7685E69-1C1D-40EC-809C-CEE95E25DE8B}" type="parTrans" cxnId="{4A502379-6632-4008-868C-9F8BE68DA2A1}">
      <dgm:prSet/>
      <dgm:spPr/>
      <dgm:t>
        <a:bodyPr/>
        <a:lstStyle/>
        <a:p>
          <a:endParaRPr lang="zh-CN" altLang="en-US">
            <a:latin typeface="微软雅黑" panose="020B0503020204020204" pitchFamily="34" charset="-122"/>
            <a:ea typeface="微软雅黑" panose="020B0503020204020204" pitchFamily="34" charset="-122"/>
          </a:endParaRPr>
        </a:p>
      </dgm:t>
    </dgm:pt>
    <dgm:pt modelId="{A51193FC-CD0B-4C3D-BC36-0C7702B4D79C}" type="sibTrans" cxnId="{4A502379-6632-4008-868C-9F8BE68DA2A1}">
      <dgm:prSet/>
      <dgm:spPr/>
      <dgm:t>
        <a:bodyPr/>
        <a:lstStyle/>
        <a:p>
          <a:endParaRPr lang="zh-CN" altLang="en-US">
            <a:latin typeface="微软雅黑" panose="020B0503020204020204" pitchFamily="34" charset="-122"/>
            <a:ea typeface="微软雅黑" panose="020B0503020204020204" pitchFamily="34" charset="-122"/>
          </a:endParaRPr>
        </a:p>
      </dgm:t>
    </dgm:pt>
    <dgm:pt modelId="{40D6001B-98E8-45E2-98D0-94FD1BE1637D}">
      <dgm:prSet/>
      <dgm:spPr/>
      <dgm:t>
        <a:bodyPr/>
        <a:lstStyle/>
        <a:p>
          <a:pPr rtl="0"/>
          <a:r>
            <a:rPr lang="zh-CN" b="1" dirty="0" smtClean="0">
              <a:latin typeface="微软雅黑" panose="020B0503020204020204" pitchFamily="34" charset="-122"/>
              <a:ea typeface="微软雅黑" panose="020B0503020204020204" pitchFamily="34" charset="-122"/>
            </a:rPr>
            <a:t>捕获</a:t>
          </a:r>
          <a:r>
            <a:rPr lang="zh-CN" altLang="en-US" b="1" dirty="0" smtClean="0">
              <a:latin typeface="微软雅黑" panose="020B0503020204020204" pitchFamily="34" charset="-122"/>
              <a:ea typeface="微软雅黑" panose="020B0503020204020204" pitchFamily="34" charset="-122"/>
            </a:rPr>
            <a:t>技术</a:t>
          </a:r>
          <a:endParaRPr lang="zh-CN" dirty="0">
            <a:latin typeface="微软雅黑" panose="020B0503020204020204" pitchFamily="34" charset="-122"/>
            <a:ea typeface="微软雅黑" panose="020B0503020204020204" pitchFamily="34" charset="-122"/>
          </a:endParaRPr>
        </a:p>
      </dgm:t>
    </dgm:pt>
    <dgm:pt modelId="{464EA173-9B71-4431-9990-24B4901A8F02}" type="parTrans" cxnId="{8DEBFCEE-366A-4AC6-9DB5-756F61F3007C}">
      <dgm:prSet/>
      <dgm:spPr/>
      <dgm:t>
        <a:bodyPr/>
        <a:lstStyle/>
        <a:p>
          <a:endParaRPr lang="zh-CN" altLang="en-US">
            <a:latin typeface="微软雅黑" panose="020B0503020204020204" pitchFamily="34" charset="-122"/>
            <a:ea typeface="微软雅黑" panose="020B0503020204020204" pitchFamily="34" charset="-122"/>
          </a:endParaRPr>
        </a:p>
      </dgm:t>
    </dgm:pt>
    <dgm:pt modelId="{2F0CCB43-5896-4C54-BB52-8CA124D97CC5}" type="sibTrans" cxnId="{8DEBFCEE-366A-4AC6-9DB5-756F61F3007C}">
      <dgm:prSet/>
      <dgm:spPr/>
      <dgm:t>
        <a:bodyPr/>
        <a:lstStyle/>
        <a:p>
          <a:endParaRPr lang="zh-CN" altLang="en-US">
            <a:latin typeface="微软雅黑" panose="020B0503020204020204" pitchFamily="34" charset="-122"/>
            <a:ea typeface="微软雅黑" panose="020B0503020204020204" pitchFamily="34" charset="-122"/>
          </a:endParaRPr>
        </a:p>
      </dgm:t>
    </dgm:pt>
    <dgm:pt modelId="{5D93DCC5-D824-4851-889C-174265959457}">
      <dgm:prSet/>
      <dgm:spPr/>
      <dgm:t>
        <a:bodyPr/>
        <a:lstStyle/>
        <a:p>
          <a:pPr rtl="0"/>
          <a:r>
            <a:rPr lang="zh-CN" b="1" smtClean="0">
              <a:latin typeface="微软雅黑" panose="020B0503020204020204" pitchFamily="34" charset="-122"/>
              <a:ea typeface="微软雅黑" panose="020B0503020204020204" pitchFamily="34" charset="-122"/>
            </a:rPr>
            <a:t>解算技术</a:t>
          </a:r>
          <a:endParaRPr lang="zh-CN">
            <a:latin typeface="微软雅黑" panose="020B0503020204020204" pitchFamily="34" charset="-122"/>
            <a:ea typeface="微软雅黑" panose="020B0503020204020204" pitchFamily="34" charset="-122"/>
          </a:endParaRPr>
        </a:p>
      </dgm:t>
    </dgm:pt>
    <dgm:pt modelId="{59730A76-0168-46DC-9A7A-736557E7570B}" type="parTrans" cxnId="{2E902827-27FE-4C9F-BB83-0AB0E119BB4C}">
      <dgm:prSet/>
      <dgm:spPr/>
      <dgm:t>
        <a:bodyPr/>
        <a:lstStyle/>
        <a:p>
          <a:endParaRPr lang="zh-CN" altLang="en-US">
            <a:latin typeface="微软雅黑" panose="020B0503020204020204" pitchFamily="34" charset="-122"/>
            <a:ea typeface="微软雅黑" panose="020B0503020204020204" pitchFamily="34" charset="-122"/>
          </a:endParaRPr>
        </a:p>
      </dgm:t>
    </dgm:pt>
    <dgm:pt modelId="{9E1D4603-C3D0-4467-850F-44343FEDAFDA}" type="sibTrans" cxnId="{2E902827-27FE-4C9F-BB83-0AB0E119BB4C}">
      <dgm:prSet/>
      <dgm:spPr/>
      <dgm:t>
        <a:bodyPr/>
        <a:lstStyle/>
        <a:p>
          <a:endParaRPr lang="zh-CN" altLang="en-US">
            <a:latin typeface="微软雅黑" panose="020B0503020204020204" pitchFamily="34" charset="-122"/>
            <a:ea typeface="微软雅黑" panose="020B0503020204020204" pitchFamily="34" charset="-122"/>
          </a:endParaRPr>
        </a:p>
      </dgm:t>
    </dgm:pt>
    <dgm:pt modelId="{25CFB588-195F-4577-8784-D76ADBFBE859}">
      <dgm:prSet/>
      <dgm:spPr/>
      <dgm:t>
        <a:bodyPr/>
        <a:lstStyle/>
        <a:p>
          <a:pPr rtl="0"/>
          <a:r>
            <a:rPr lang="zh-CN" b="1" smtClean="0">
              <a:latin typeface="微软雅黑" panose="020B0503020204020204" pitchFamily="34" charset="-122"/>
              <a:ea typeface="微软雅黑" panose="020B0503020204020204" pitchFamily="34" charset="-122"/>
            </a:rPr>
            <a:t>跟踪</a:t>
          </a:r>
          <a:r>
            <a:rPr lang="zh-CN" b="1" dirty="0" smtClean="0">
              <a:latin typeface="微软雅黑" panose="020B0503020204020204" pitchFamily="34" charset="-122"/>
              <a:ea typeface="微软雅黑" panose="020B0503020204020204" pitchFamily="34" charset="-122"/>
            </a:rPr>
            <a:t>技术</a:t>
          </a:r>
          <a:endParaRPr lang="zh-CN" dirty="0">
            <a:latin typeface="微软雅黑" panose="020B0503020204020204" pitchFamily="34" charset="-122"/>
            <a:ea typeface="微软雅黑" panose="020B0503020204020204" pitchFamily="34" charset="-122"/>
          </a:endParaRPr>
        </a:p>
      </dgm:t>
    </dgm:pt>
    <dgm:pt modelId="{1C7D6E0F-E1EE-40F6-8941-BCFCEF4270A7}" type="parTrans" cxnId="{D7D6DEEE-12F1-4548-BD51-EFEE9D2504C5}">
      <dgm:prSet/>
      <dgm:spPr/>
      <dgm:t>
        <a:bodyPr/>
        <a:lstStyle/>
        <a:p>
          <a:endParaRPr lang="zh-CN" altLang="en-US">
            <a:latin typeface="微软雅黑" panose="020B0503020204020204" pitchFamily="34" charset="-122"/>
            <a:ea typeface="微软雅黑" panose="020B0503020204020204" pitchFamily="34" charset="-122"/>
          </a:endParaRPr>
        </a:p>
      </dgm:t>
    </dgm:pt>
    <dgm:pt modelId="{51FC55C6-01DD-46DA-BB95-846E8721D6DF}" type="sibTrans" cxnId="{D7D6DEEE-12F1-4548-BD51-EFEE9D2504C5}">
      <dgm:prSet/>
      <dgm:spPr/>
      <dgm:t>
        <a:bodyPr/>
        <a:lstStyle/>
        <a:p>
          <a:endParaRPr lang="zh-CN" altLang="en-US">
            <a:latin typeface="微软雅黑" panose="020B0503020204020204" pitchFamily="34" charset="-122"/>
            <a:ea typeface="微软雅黑" panose="020B0503020204020204" pitchFamily="34" charset="-122"/>
          </a:endParaRPr>
        </a:p>
      </dgm:t>
    </dgm:pt>
    <dgm:pt modelId="{912C966D-0E90-4D51-9D48-7242A2731394}" type="pres">
      <dgm:prSet presAssocID="{A986AEB8-CB0B-4F9D-915F-62CFBE4A3285}" presName="CompostProcess" presStyleCnt="0">
        <dgm:presLayoutVars>
          <dgm:dir/>
          <dgm:resizeHandles val="exact"/>
        </dgm:presLayoutVars>
      </dgm:prSet>
      <dgm:spPr/>
      <dgm:t>
        <a:bodyPr/>
        <a:lstStyle/>
        <a:p>
          <a:endParaRPr lang="zh-CN" altLang="en-US"/>
        </a:p>
      </dgm:t>
    </dgm:pt>
    <dgm:pt modelId="{67323589-50EB-4078-9E51-4E4B3C9D7D97}" type="pres">
      <dgm:prSet presAssocID="{A986AEB8-CB0B-4F9D-915F-62CFBE4A3285}" presName="arrow" presStyleLbl="bgShp" presStyleIdx="0" presStyleCnt="1"/>
      <dgm:spPr/>
    </dgm:pt>
    <dgm:pt modelId="{E9AA29BA-7D7A-4DA1-8DF0-A026F6108D97}" type="pres">
      <dgm:prSet presAssocID="{A986AEB8-CB0B-4F9D-915F-62CFBE4A3285}" presName="linearProcess" presStyleCnt="0"/>
      <dgm:spPr/>
    </dgm:pt>
    <dgm:pt modelId="{DA0F61EE-83A3-4E76-9869-79C0F08FCB4D}" type="pres">
      <dgm:prSet presAssocID="{D704061F-90D5-4EA4-B573-44751B8DF41C}" presName="textNode" presStyleLbl="node1" presStyleIdx="0" presStyleCnt="5">
        <dgm:presLayoutVars>
          <dgm:bulletEnabled val="1"/>
        </dgm:presLayoutVars>
      </dgm:prSet>
      <dgm:spPr/>
      <dgm:t>
        <a:bodyPr/>
        <a:lstStyle/>
        <a:p>
          <a:endParaRPr lang="zh-CN" altLang="en-US"/>
        </a:p>
      </dgm:t>
    </dgm:pt>
    <dgm:pt modelId="{8E87A64F-86F0-4875-8683-1E84A706EEB2}" type="pres">
      <dgm:prSet presAssocID="{B8CD366B-3AD0-4E78-AA38-DB1AB20DD82C}" presName="sibTrans" presStyleCnt="0"/>
      <dgm:spPr/>
    </dgm:pt>
    <dgm:pt modelId="{B6EE4109-8B2D-4DAC-B422-FFD13715883C}" type="pres">
      <dgm:prSet presAssocID="{B4D9346A-1E71-4302-90F4-A2DA7B480735}" presName="textNode" presStyleLbl="node1" presStyleIdx="1" presStyleCnt="5">
        <dgm:presLayoutVars>
          <dgm:bulletEnabled val="1"/>
        </dgm:presLayoutVars>
      </dgm:prSet>
      <dgm:spPr/>
      <dgm:t>
        <a:bodyPr/>
        <a:lstStyle/>
        <a:p>
          <a:endParaRPr lang="zh-CN" altLang="en-US"/>
        </a:p>
      </dgm:t>
    </dgm:pt>
    <dgm:pt modelId="{E1EDD8F5-BE18-4F6E-AF98-4D3DE041BECC}" type="pres">
      <dgm:prSet presAssocID="{A51193FC-CD0B-4C3D-BC36-0C7702B4D79C}" presName="sibTrans" presStyleCnt="0"/>
      <dgm:spPr/>
    </dgm:pt>
    <dgm:pt modelId="{A6C9EDC7-5D53-4857-92F1-8601A362FDFC}" type="pres">
      <dgm:prSet presAssocID="{40D6001B-98E8-45E2-98D0-94FD1BE1637D}" presName="textNode" presStyleLbl="node1" presStyleIdx="2" presStyleCnt="5">
        <dgm:presLayoutVars>
          <dgm:bulletEnabled val="1"/>
        </dgm:presLayoutVars>
      </dgm:prSet>
      <dgm:spPr/>
      <dgm:t>
        <a:bodyPr/>
        <a:lstStyle/>
        <a:p>
          <a:endParaRPr lang="zh-CN" altLang="en-US"/>
        </a:p>
      </dgm:t>
    </dgm:pt>
    <dgm:pt modelId="{094AC08B-8FA6-4132-A596-A42170D8039E}" type="pres">
      <dgm:prSet presAssocID="{2F0CCB43-5896-4C54-BB52-8CA124D97CC5}" presName="sibTrans" presStyleCnt="0"/>
      <dgm:spPr/>
    </dgm:pt>
    <dgm:pt modelId="{1118B651-7203-49F5-902C-37B706339CAF}" type="pres">
      <dgm:prSet presAssocID="{25CFB588-195F-4577-8784-D76ADBFBE859}" presName="textNode" presStyleLbl="node1" presStyleIdx="3" presStyleCnt="5">
        <dgm:presLayoutVars>
          <dgm:bulletEnabled val="1"/>
        </dgm:presLayoutVars>
      </dgm:prSet>
      <dgm:spPr/>
      <dgm:t>
        <a:bodyPr/>
        <a:lstStyle/>
        <a:p>
          <a:endParaRPr lang="zh-CN" altLang="en-US"/>
        </a:p>
      </dgm:t>
    </dgm:pt>
    <dgm:pt modelId="{EB687457-6AED-4B1B-96F1-7610F647DA7C}" type="pres">
      <dgm:prSet presAssocID="{51FC55C6-01DD-46DA-BB95-846E8721D6DF}" presName="sibTrans" presStyleCnt="0"/>
      <dgm:spPr/>
    </dgm:pt>
    <dgm:pt modelId="{E7C60073-6CD2-4BE7-8189-2DB095CBBBA2}" type="pres">
      <dgm:prSet presAssocID="{5D93DCC5-D824-4851-889C-174265959457}" presName="textNode" presStyleLbl="node1" presStyleIdx="4" presStyleCnt="5">
        <dgm:presLayoutVars>
          <dgm:bulletEnabled val="1"/>
        </dgm:presLayoutVars>
      </dgm:prSet>
      <dgm:spPr/>
      <dgm:t>
        <a:bodyPr/>
        <a:lstStyle/>
        <a:p>
          <a:endParaRPr lang="zh-CN" altLang="en-US"/>
        </a:p>
      </dgm:t>
    </dgm:pt>
  </dgm:ptLst>
  <dgm:cxnLst>
    <dgm:cxn modelId="{1E97FB35-4225-4044-BBD3-DD0503D046E6}" type="presOf" srcId="{25CFB588-195F-4577-8784-D76ADBFBE859}" destId="{1118B651-7203-49F5-902C-37B706339CAF}" srcOrd="0" destOrd="0" presId="urn:microsoft.com/office/officeart/2005/8/layout/hProcess9"/>
    <dgm:cxn modelId="{D7D6DEEE-12F1-4548-BD51-EFEE9D2504C5}" srcId="{A986AEB8-CB0B-4F9D-915F-62CFBE4A3285}" destId="{25CFB588-195F-4577-8784-D76ADBFBE859}" srcOrd="3" destOrd="0" parTransId="{1C7D6E0F-E1EE-40F6-8941-BCFCEF4270A7}" sibTransId="{51FC55C6-01DD-46DA-BB95-846E8721D6DF}"/>
    <dgm:cxn modelId="{22733433-1F2F-45AF-A214-DD7854A11B9A}" srcId="{A986AEB8-CB0B-4F9D-915F-62CFBE4A3285}" destId="{D704061F-90D5-4EA4-B573-44751B8DF41C}" srcOrd="0" destOrd="0" parTransId="{F8CEB333-FE71-480C-ABE7-37368376522F}" sibTransId="{B8CD366B-3AD0-4E78-AA38-DB1AB20DD82C}"/>
    <dgm:cxn modelId="{7E0E5FF9-063F-41D5-95C5-E48C9AAB71C4}" type="presOf" srcId="{5D93DCC5-D824-4851-889C-174265959457}" destId="{E7C60073-6CD2-4BE7-8189-2DB095CBBBA2}" srcOrd="0" destOrd="0" presId="urn:microsoft.com/office/officeart/2005/8/layout/hProcess9"/>
    <dgm:cxn modelId="{8DEBFCEE-366A-4AC6-9DB5-756F61F3007C}" srcId="{A986AEB8-CB0B-4F9D-915F-62CFBE4A3285}" destId="{40D6001B-98E8-45E2-98D0-94FD1BE1637D}" srcOrd="2" destOrd="0" parTransId="{464EA173-9B71-4431-9990-24B4901A8F02}" sibTransId="{2F0CCB43-5896-4C54-BB52-8CA124D97CC5}"/>
    <dgm:cxn modelId="{AE29AB06-209B-4640-AE8E-C6C90A994C67}" type="presOf" srcId="{A986AEB8-CB0B-4F9D-915F-62CFBE4A3285}" destId="{912C966D-0E90-4D51-9D48-7242A2731394}" srcOrd="0" destOrd="0" presId="urn:microsoft.com/office/officeart/2005/8/layout/hProcess9"/>
    <dgm:cxn modelId="{CB1753B2-B72A-4814-891D-072EA8E88CD3}" type="presOf" srcId="{40D6001B-98E8-45E2-98D0-94FD1BE1637D}" destId="{A6C9EDC7-5D53-4857-92F1-8601A362FDFC}" srcOrd="0" destOrd="0" presId="urn:microsoft.com/office/officeart/2005/8/layout/hProcess9"/>
    <dgm:cxn modelId="{F8252D19-22FA-4B22-AA46-F35F92B5E39A}" type="presOf" srcId="{D704061F-90D5-4EA4-B573-44751B8DF41C}" destId="{DA0F61EE-83A3-4E76-9869-79C0F08FCB4D}" srcOrd="0" destOrd="0" presId="urn:microsoft.com/office/officeart/2005/8/layout/hProcess9"/>
    <dgm:cxn modelId="{40F8EBF0-A7ED-48A0-B320-688F7C989D63}" type="presOf" srcId="{B4D9346A-1E71-4302-90F4-A2DA7B480735}" destId="{B6EE4109-8B2D-4DAC-B422-FFD13715883C}" srcOrd="0" destOrd="0" presId="urn:microsoft.com/office/officeart/2005/8/layout/hProcess9"/>
    <dgm:cxn modelId="{4A502379-6632-4008-868C-9F8BE68DA2A1}" srcId="{A986AEB8-CB0B-4F9D-915F-62CFBE4A3285}" destId="{B4D9346A-1E71-4302-90F4-A2DA7B480735}" srcOrd="1" destOrd="0" parTransId="{E7685E69-1C1D-40EC-809C-CEE95E25DE8B}" sibTransId="{A51193FC-CD0B-4C3D-BC36-0C7702B4D79C}"/>
    <dgm:cxn modelId="{2E902827-27FE-4C9F-BB83-0AB0E119BB4C}" srcId="{A986AEB8-CB0B-4F9D-915F-62CFBE4A3285}" destId="{5D93DCC5-D824-4851-889C-174265959457}" srcOrd="4" destOrd="0" parTransId="{59730A76-0168-46DC-9A7A-736557E7570B}" sibTransId="{9E1D4603-C3D0-4467-850F-44343FEDAFDA}"/>
    <dgm:cxn modelId="{086B09A5-0B0C-4CD2-9F03-76D308726127}" type="presParOf" srcId="{912C966D-0E90-4D51-9D48-7242A2731394}" destId="{67323589-50EB-4078-9E51-4E4B3C9D7D97}" srcOrd="0" destOrd="0" presId="urn:microsoft.com/office/officeart/2005/8/layout/hProcess9"/>
    <dgm:cxn modelId="{EF1C0EE2-6997-4682-8343-D5CEFFB888DC}" type="presParOf" srcId="{912C966D-0E90-4D51-9D48-7242A2731394}" destId="{E9AA29BA-7D7A-4DA1-8DF0-A026F6108D97}" srcOrd="1" destOrd="0" presId="urn:microsoft.com/office/officeart/2005/8/layout/hProcess9"/>
    <dgm:cxn modelId="{A3059B80-0F17-4197-8C27-2AD539B2E34A}" type="presParOf" srcId="{E9AA29BA-7D7A-4DA1-8DF0-A026F6108D97}" destId="{DA0F61EE-83A3-4E76-9869-79C0F08FCB4D}" srcOrd="0" destOrd="0" presId="urn:microsoft.com/office/officeart/2005/8/layout/hProcess9"/>
    <dgm:cxn modelId="{7288F7AC-1136-401D-A427-1C215FF2E16A}" type="presParOf" srcId="{E9AA29BA-7D7A-4DA1-8DF0-A026F6108D97}" destId="{8E87A64F-86F0-4875-8683-1E84A706EEB2}" srcOrd="1" destOrd="0" presId="urn:microsoft.com/office/officeart/2005/8/layout/hProcess9"/>
    <dgm:cxn modelId="{55AF810E-2879-4A53-BDE5-2EA00E553A98}" type="presParOf" srcId="{E9AA29BA-7D7A-4DA1-8DF0-A026F6108D97}" destId="{B6EE4109-8B2D-4DAC-B422-FFD13715883C}" srcOrd="2" destOrd="0" presId="urn:microsoft.com/office/officeart/2005/8/layout/hProcess9"/>
    <dgm:cxn modelId="{3A889FD7-360E-4A07-B00B-EE997CD80730}" type="presParOf" srcId="{E9AA29BA-7D7A-4DA1-8DF0-A026F6108D97}" destId="{E1EDD8F5-BE18-4F6E-AF98-4D3DE041BECC}" srcOrd="3" destOrd="0" presId="urn:microsoft.com/office/officeart/2005/8/layout/hProcess9"/>
    <dgm:cxn modelId="{80283B02-8F49-4275-BA7D-EDB765CF2F5E}" type="presParOf" srcId="{E9AA29BA-7D7A-4DA1-8DF0-A026F6108D97}" destId="{A6C9EDC7-5D53-4857-92F1-8601A362FDFC}" srcOrd="4" destOrd="0" presId="urn:microsoft.com/office/officeart/2005/8/layout/hProcess9"/>
    <dgm:cxn modelId="{7A67BC40-D4D6-4E8C-B5A0-FBF155868DE8}" type="presParOf" srcId="{E9AA29BA-7D7A-4DA1-8DF0-A026F6108D97}" destId="{094AC08B-8FA6-4132-A596-A42170D8039E}" srcOrd="5" destOrd="0" presId="urn:microsoft.com/office/officeart/2005/8/layout/hProcess9"/>
    <dgm:cxn modelId="{808B934C-B19E-4418-A1D4-870268BB7C32}" type="presParOf" srcId="{E9AA29BA-7D7A-4DA1-8DF0-A026F6108D97}" destId="{1118B651-7203-49F5-902C-37B706339CAF}" srcOrd="6" destOrd="0" presId="urn:microsoft.com/office/officeart/2005/8/layout/hProcess9"/>
    <dgm:cxn modelId="{4D57E7D1-8F52-4D9F-B14B-A17EC8C9C628}" type="presParOf" srcId="{E9AA29BA-7D7A-4DA1-8DF0-A026F6108D97}" destId="{EB687457-6AED-4B1B-96F1-7610F647DA7C}" srcOrd="7" destOrd="0" presId="urn:microsoft.com/office/officeart/2005/8/layout/hProcess9"/>
    <dgm:cxn modelId="{09146CFD-609E-4D99-9DC6-0D88636332A7}" type="presParOf" srcId="{E9AA29BA-7D7A-4DA1-8DF0-A026F6108D97}" destId="{E7C60073-6CD2-4BE7-8189-2DB095CBBBA2}"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B30CB3D-B461-43F8-A180-43848366FB74}"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zh-CN" altLang="en-US"/>
        </a:p>
      </dgm:t>
    </dgm:pt>
    <dgm:pt modelId="{880261D0-5BFA-4C72-B2AD-85C3672C9616}">
      <dgm:prSet custT="1"/>
      <dgm:spPr/>
      <dgm:t>
        <a:bodyPr/>
        <a:lstStyle/>
        <a:p>
          <a:pPr rtl="0"/>
          <a:r>
            <a:rPr lang="zh-CN" altLang="en-US" sz="2400" b="1" dirty="0" smtClean="0">
              <a:latin typeface="微软雅黑" panose="020B0503020204020204" pitchFamily="34" charset="-122"/>
              <a:ea typeface="微软雅黑" panose="020B0503020204020204" pitchFamily="34" charset="-122"/>
            </a:rPr>
            <a:t>射频</a:t>
          </a:r>
          <a:endParaRPr lang="en-US" altLang="zh-CN" sz="2400" b="1" dirty="0" smtClean="0">
            <a:latin typeface="微软雅黑" panose="020B0503020204020204" pitchFamily="34" charset="-122"/>
            <a:ea typeface="微软雅黑" panose="020B0503020204020204" pitchFamily="34" charset="-122"/>
          </a:endParaRPr>
        </a:p>
        <a:p>
          <a:pPr rtl="0"/>
          <a:r>
            <a:rPr lang="zh-CN" altLang="en-US" sz="2400" b="1" dirty="0" smtClean="0">
              <a:latin typeface="微软雅黑" panose="020B0503020204020204" pitchFamily="34" charset="-122"/>
              <a:ea typeface="微软雅黑" panose="020B0503020204020204" pitchFamily="34" charset="-122"/>
            </a:rPr>
            <a:t>信号调整</a:t>
          </a:r>
          <a:endParaRPr lang="zh-CN" altLang="en-US" sz="2400" dirty="0">
            <a:latin typeface="微软雅黑" panose="020B0503020204020204" pitchFamily="34" charset="-122"/>
            <a:ea typeface="微软雅黑" panose="020B0503020204020204" pitchFamily="34" charset="-122"/>
          </a:endParaRPr>
        </a:p>
      </dgm:t>
    </dgm:pt>
    <dgm:pt modelId="{1F96DF68-7C98-4865-B24C-024EF86542E7}" type="parTrans" cxnId="{B23F289A-3948-41CC-B694-544AE6AB10E7}">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2261C39E-E877-4D6F-96C2-22503291E2E1}" type="sibTrans" cxnId="{B23F289A-3948-41CC-B694-544AE6AB10E7}">
      <dgm:prSet custT="1"/>
      <dgm:spPr/>
      <dgm:t>
        <a:bodyPr/>
        <a:lstStyle/>
        <a:p>
          <a:endParaRPr lang="zh-CN" altLang="en-US" sz="1400">
            <a:latin typeface="微软雅黑" panose="020B0503020204020204" pitchFamily="34" charset="-122"/>
            <a:ea typeface="微软雅黑" panose="020B0503020204020204" pitchFamily="34" charset="-122"/>
          </a:endParaRPr>
        </a:p>
      </dgm:t>
    </dgm:pt>
    <dgm:pt modelId="{6D37FAAE-F7EA-46AA-BE45-94575A8A4834}">
      <dgm:prSet custT="1"/>
      <dgm:spPr/>
      <dgm:t>
        <a:bodyPr/>
        <a:lstStyle/>
        <a:p>
          <a:pPr rtl="0"/>
          <a:r>
            <a:rPr lang="zh-CN" altLang="en-US" sz="2400" b="1" dirty="0" smtClean="0">
              <a:latin typeface="微软雅黑" panose="020B0503020204020204" pitchFamily="34" charset="-122"/>
              <a:ea typeface="微软雅黑" panose="020B0503020204020204" pitchFamily="34" charset="-122"/>
            </a:rPr>
            <a:t>下变频</a:t>
          </a:r>
          <a:endParaRPr lang="en-US" altLang="zh-CN" sz="2400" b="1" dirty="0" smtClean="0">
            <a:latin typeface="微软雅黑" panose="020B0503020204020204" pitchFamily="34" charset="-122"/>
            <a:ea typeface="微软雅黑" panose="020B0503020204020204" pitchFamily="34" charset="-122"/>
          </a:endParaRPr>
        </a:p>
        <a:p>
          <a:pPr rtl="0"/>
          <a:r>
            <a:rPr lang="zh-CN" altLang="en-US" sz="2400" b="1" dirty="0" smtClean="0">
              <a:latin typeface="微软雅黑" panose="020B0503020204020204" pitchFamily="34" charset="-122"/>
              <a:ea typeface="微软雅黑" panose="020B0503020204020204" pitchFamily="34" charset="-122"/>
            </a:rPr>
            <a:t>混频</a:t>
          </a:r>
          <a:endParaRPr lang="zh-CN" altLang="en-US" sz="2400" dirty="0">
            <a:latin typeface="微软雅黑" panose="020B0503020204020204" pitchFamily="34" charset="-122"/>
            <a:ea typeface="微软雅黑" panose="020B0503020204020204" pitchFamily="34" charset="-122"/>
          </a:endParaRPr>
        </a:p>
      </dgm:t>
    </dgm:pt>
    <dgm:pt modelId="{FAB2C4A9-B317-4D61-A12F-52A3252CF04A}" type="parTrans" cxnId="{3E10C040-53C7-4D1D-9AB7-DDB44AB9F4A5}">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AF5E8D21-62AB-4B84-80AA-28475290627B}" type="sibTrans" cxnId="{3E10C040-53C7-4D1D-9AB7-DDB44AB9F4A5}">
      <dgm:prSet custT="1"/>
      <dgm:spPr/>
      <dgm:t>
        <a:bodyPr/>
        <a:lstStyle/>
        <a:p>
          <a:endParaRPr lang="zh-CN" altLang="en-US" sz="1400">
            <a:latin typeface="微软雅黑" panose="020B0503020204020204" pitchFamily="34" charset="-122"/>
            <a:ea typeface="微软雅黑" panose="020B0503020204020204" pitchFamily="34" charset="-122"/>
          </a:endParaRPr>
        </a:p>
      </dgm:t>
    </dgm:pt>
    <dgm:pt modelId="{B14B9920-6EDD-44EC-BC07-8F5255AD9536}">
      <dgm:prSet custT="1"/>
      <dgm:spPr/>
      <dgm:t>
        <a:bodyPr/>
        <a:lstStyle/>
        <a:p>
          <a:pPr rtl="0"/>
          <a:r>
            <a:rPr lang="zh-CN" altLang="en-US" sz="2400" b="1" dirty="0" smtClean="0">
              <a:latin typeface="微软雅黑" panose="020B0503020204020204" pitchFamily="34" charset="-122"/>
              <a:ea typeface="微软雅黑" panose="020B0503020204020204" pitchFamily="34" charset="-122"/>
            </a:rPr>
            <a:t>中频信号</a:t>
          </a:r>
          <a:endParaRPr lang="en-US" altLang="zh-CN" sz="2400" b="1" dirty="0" smtClean="0">
            <a:latin typeface="微软雅黑" panose="020B0503020204020204" pitchFamily="34" charset="-122"/>
            <a:ea typeface="微软雅黑" panose="020B0503020204020204" pitchFamily="34" charset="-122"/>
          </a:endParaRPr>
        </a:p>
        <a:p>
          <a:pPr rtl="0"/>
          <a:r>
            <a:rPr lang="zh-CN" altLang="en-US" sz="2400" b="1" dirty="0" smtClean="0">
              <a:latin typeface="微软雅黑" panose="020B0503020204020204" pitchFamily="34" charset="-122"/>
              <a:ea typeface="微软雅黑" panose="020B0503020204020204" pitchFamily="34" charset="-122"/>
            </a:rPr>
            <a:t>滤波放大</a:t>
          </a:r>
          <a:endParaRPr lang="zh-CN" altLang="en-US" sz="2400" dirty="0">
            <a:latin typeface="微软雅黑" panose="020B0503020204020204" pitchFamily="34" charset="-122"/>
            <a:ea typeface="微软雅黑" panose="020B0503020204020204" pitchFamily="34" charset="-122"/>
          </a:endParaRPr>
        </a:p>
      </dgm:t>
    </dgm:pt>
    <dgm:pt modelId="{CB8E9A90-5A13-4B36-969D-B4BD97395643}" type="parTrans" cxnId="{E62DA2CC-C023-4E11-8624-76C912D76FE8}">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33BA4CA3-65FC-444A-92BC-9D727C1FC8E1}" type="sibTrans" cxnId="{E62DA2CC-C023-4E11-8624-76C912D76FE8}">
      <dgm:prSet custT="1"/>
      <dgm:spPr/>
      <dgm:t>
        <a:bodyPr/>
        <a:lstStyle/>
        <a:p>
          <a:endParaRPr lang="zh-CN" altLang="en-US" sz="1400">
            <a:latin typeface="微软雅黑" panose="020B0503020204020204" pitchFamily="34" charset="-122"/>
            <a:ea typeface="微软雅黑" panose="020B0503020204020204" pitchFamily="34" charset="-122"/>
          </a:endParaRPr>
        </a:p>
      </dgm:t>
    </dgm:pt>
    <dgm:pt modelId="{0129763D-1F72-436C-AE60-72D09CB1DE1E}">
      <dgm:prSet custT="1"/>
      <dgm:spPr/>
      <dgm:t>
        <a:bodyPr/>
        <a:lstStyle/>
        <a:p>
          <a:pPr rtl="0"/>
          <a:r>
            <a:rPr lang="zh-CN" altLang="en-US" sz="2400" b="1" smtClean="0">
              <a:latin typeface="微软雅黑" panose="020B0503020204020204" pitchFamily="34" charset="-122"/>
              <a:ea typeface="微软雅黑" panose="020B0503020204020204" pitchFamily="34" charset="-122"/>
            </a:rPr>
            <a:t>模数转换</a:t>
          </a:r>
          <a:endParaRPr lang="zh-CN" altLang="en-US" sz="2400">
            <a:latin typeface="微软雅黑" panose="020B0503020204020204" pitchFamily="34" charset="-122"/>
            <a:ea typeface="微软雅黑" panose="020B0503020204020204" pitchFamily="34" charset="-122"/>
          </a:endParaRPr>
        </a:p>
      </dgm:t>
    </dgm:pt>
    <dgm:pt modelId="{24613D5A-9596-475C-8F67-5D9AA0BE4C88}" type="parTrans" cxnId="{06C7B993-5A2F-4AD9-83F2-403A325895C8}">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DE88313C-080A-4014-9757-12CDE03E7167}" type="sibTrans" cxnId="{06C7B993-5A2F-4AD9-83F2-403A325895C8}">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A3138E6B-C8C3-42D1-9702-BAAFF595C2DD}" type="pres">
      <dgm:prSet presAssocID="{FB30CB3D-B461-43F8-A180-43848366FB74}" presName="Name0" presStyleCnt="0">
        <dgm:presLayoutVars>
          <dgm:dir/>
          <dgm:resizeHandles val="exact"/>
        </dgm:presLayoutVars>
      </dgm:prSet>
      <dgm:spPr/>
      <dgm:t>
        <a:bodyPr/>
        <a:lstStyle/>
        <a:p>
          <a:endParaRPr lang="zh-CN" altLang="en-US"/>
        </a:p>
      </dgm:t>
    </dgm:pt>
    <dgm:pt modelId="{3DBF21A2-DA9A-4187-B5E3-800E90415D07}" type="pres">
      <dgm:prSet presAssocID="{880261D0-5BFA-4C72-B2AD-85C3672C9616}" presName="node" presStyleLbl="node1" presStyleIdx="0" presStyleCnt="4">
        <dgm:presLayoutVars>
          <dgm:bulletEnabled val="1"/>
        </dgm:presLayoutVars>
      </dgm:prSet>
      <dgm:spPr/>
      <dgm:t>
        <a:bodyPr/>
        <a:lstStyle/>
        <a:p>
          <a:endParaRPr lang="zh-CN" altLang="en-US"/>
        </a:p>
      </dgm:t>
    </dgm:pt>
    <dgm:pt modelId="{CDC782DD-5476-40C1-A14F-514E7914B886}" type="pres">
      <dgm:prSet presAssocID="{2261C39E-E877-4D6F-96C2-22503291E2E1}" presName="sibTrans" presStyleLbl="sibTrans2D1" presStyleIdx="0" presStyleCnt="3"/>
      <dgm:spPr/>
      <dgm:t>
        <a:bodyPr/>
        <a:lstStyle/>
        <a:p>
          <a:endParaRPr lang="zh-CN" altLang="en-US"/>
        </a:p>
      </dgm:t>
    </dgm:pt>
    <dgm:pt modelId="{0D042C21-8E8F-428D-8D81-07BD777AC242}" type="pres">
      <dgm:prSet presAssocID="{2261C39E-E877-4D6F-96C2-22503291E2E1}" presName="connectorText" presStyleLbl="sibTrans2D1" presStyleIdx="0" presStyleCnt="3"/>
      <dgm:spPr/>
      <dgm:t>
        <a:bodyPr/>
        <a:lstStyle/>
        <a:p>
          <a:endParaRPr lang="zh-CN" altLang="en-US"/>
        </a:p>
      </dgm:t>
    </dgm:pt>
    <dgm:pt modelId="{82485F60-43B3-48CB-A4AA-2EBC6ECFE038}" type="pres">
      <dgm:prSet presAssocID="{6D37FAAE-F7EA-46AA-BE45-94575A8A4834}" presName="node" presStyleLbl="node1" presStyleIdx="1" presStyleCnt="4">
        <dgm:presLayoutVars>
          <dgm:bulletEnabled val="1"/>
        </dgm:presLayoutVars>
      </dgm:prSet>
      <dgm:spPr/>
      <dgm:t>
        <a:bodyPr/>
        <a:lstStyle/>
        <a:p>
          <a:endParaRPr lang="zh-CN" altLang="en-US"/>
        </a:p>
      </dgm:t>
    </dgm:pt>
    <dgm:pt modelId="{5E6324FA-367D-4BA2-B14D-2B4E45FC2DD9}" type="pres">
      <dgm:prSet presAssocID="{AF5E8D21-62AB-4B84-80AA-28475290627B}" presName="sibTrans" presStyleLbl="sibTrans2D1" presStyleIdx="1" presStyleCnt="3"/>
      <dgm:spPr/>
      <dgm:t>
        <a:bodyPr/>
        <a:lstStyle/>
        <a:p>
          <a:endParaRPr lang="zh-CN" altLang="en-US"/>
        </a:p>
      </dgm:t>
    </dgm:pt>
    <dgm:pt modelId="{D9AC5681-BCB5-4B77-B570-18362563D914}" type="pres">
      <dgm:prSet presAssocID="{AF5E8D21-62AB-4B84-80AA-28475290627B}" presName="connectorText" presStyleLbl="sibTrans2D1" presStyleIdx="1" presStyleCnt="3"/>
      <dgm:spPr/>
      <dgm:t>
        <a:bodyPr/>
        <a:lstStyle/>
        <a:p>
          <a:endParaRPr lang="zh-CN" altLang="en-US"/>
        </a:p>
      </dgm:t>
    </dgm:pt>
    <dgm:pt modelId="{EBE0F8CD-1DB1-46BF-BB13-D0463C47D26E}" type="pres">
      <dgm:prSet presAssocID="{B14B9920-6EDD-44EC-BC07-8F5255AD9536}" presName="node" presStyleLbl="node1" presStyleIdx="2" presStyleCnt="4">
        <dgm:presLayoutVars>
          <dgm:bulletEnabled val="1"/>
        </dgm:presLayoutVars>
      </dgm:prSet>
      <dgm:spPr/>
      <dgm:t>
        <a:bodyPr/>
        <a:lstStyle/>
        <a:p>
          <a:endParaRPr lang="zh-CN" altLang="en-US"/>
        </a:p>
      </dgm:t>
    </dgm:pt>
    <dgm:pt modelId="{24C388DE-B742-4F56-8E07-06E37EEBD037}" type="pres">
      <dgm:prSet presAssocID="{33BA4CA3-65FC-444A-92BC-9D727C1FC8E1}" presName="sibTrans" presStyleLbl="sibTrans2D1" presStyleIdx="2" presStyleCnt="3"/>
      <dgm:spPr/>
      <dgm:t>
        <a:bodyPr/>
        <a:lstStyle/>
        <a:p>
          <a:endParaRPr lang="zh-CN" altLang="en-US"/>
        </a:p>
      </dgm:t>
    </dgm:pt>
    <dgm:pt modelId="{1514D8E1-475B-4A58-8821-5AEF9660C8D9}" type="pres">
      <dgm:prSet presAssocID="{33BA4CA3-65FC-444A-92BC-9D727C1FC8E1}" presName="connectorText" presStyleLbl="sibTrans2D1" presStyleIdx="2" presStyleCnt="3"/>
      <dgm:spPr/>
      <dgm:t>
        <a:bodyPr/>
        <a:lstStyle/>
        <a:p>
          <a:endParaRPr lang="zh-CN" altLang="en-US"/>
        </a:p>
      </dgm:t>
    </dgm:pt>
    <dgm:pt modelId="{CBAABC48-9E1E-4E2B-B204-9CD446C8C35E}" type="pres">
      <dgm:prSet presAssocID="{0129763D-1F72-436C-AE60-72D09CB1DE1E}" presName="node" presStyleLbl="node1" presStyleIdx="3" presStyleCnt="4">
        <dgm:presLayoutVars>
          <dgm:bulletEnabled val="1"/>
        </dgm:presLayoutVars>
      </dgm:prSet>
      <dgm:spPr/>
      <dgm:t>
        <a:bodyPr/>
        <a:lstStyle/>
        <a:p>
          <a:endParaRPr lang="zh-CN" altLang="en-US"/>
        </a:p>
      </dgm:t>
    </dgm:pt>
  </dgm:ptLst>
  <dgm:cxnLst>
    <dgm:cxn modelId="{A432C786-99BD-40D5-BE5F-48AB3E05974A}" type="presOf" srcId="{2261C39E-E877-4D6F-96C2-22503291E2E1}" destId="{0D042C21-8E8F-428D-8D81-07BD777AC242}" srcOrd="1" destOrd="0" presId="urn:microsoft.com/office/officeart/2005/8/layout/process1"/>
    <dgm:cxn modelId="{36C81E55-A436-4C5B-A402-ECCB7D0F3884}" type="presOf" srcId="{FB30CB3D-B461-43F8-A180-43848366FB74}" destId="{A3138E6B-C8C3-42D1-9702-BAAFF595C2DD}" srcOrd="0" destOrd="0" presId="urn:microsoft.com/office/officeart/2005/8/layout/process1"/>
    <dgm:cxn modelId="{71585601-2A1E-42EF-8021-6EFDBDB50665}" type="presOf" srcId="{0129763D-1F72-436C-AE60-72D09CB1DE1E}" destId="{CBAABC48-9E1E-4E2B-B204-9CD446C8C35E}" srcOrd="0" destOrd="0" presId="urn:microsoft.com/office/officeart/2005/8/layout/process1"/>
    <dgm:cxn modelId="{06C7B993-5A2F-4AD9-83F2-403A325895C8}" srcId="{FB30CB3D-B461-43F8-A180-43848366FB74}" destId="{0129763D-1F72-436C-AE60-72D09CB1DE1E}" srcOrd="3" destOrd="0" parTransId="{24613D5A-9596-475C-8F67-5D9AA0BE4C88}" sibTransId="{DE88313C-080A-4014-9757-12CDE03E7167}"/>
    <dgm:cxn modelId="{C074F091-CCF9-49DA-800B-D54BEE79A110}" type="presOf" srcId="{880261D0-5BFA-4C72-B2AD-85C3672C9616}" destId="{3DBF21A2-DA9A-4187-B5E3-800E90415D07}" srcOrd="0" destOrd="0" presId="urn:microsoft.com/office/officeart/2005/8/layout/process1"/>
    <dgm:cxn modelId="{14FA6972-BFF8-4E63-AB4C-DC27F7850DA8}" type="presOf" srcId="{2261C39E-E877-4D6F-96C2-22503291E2E1}" destId="{CDC782DD-5476-40C1-A14F-514E7914B886}" srcOrd="0" destOrd="0" presId="urn:microsoft.com/office/officeart/2005/8/layout/process1"/>
    <dgm:cxn modelId="{901E20A9-99B9-4752-AA46-77E21FE5620D}" type="presOf" srcId="{AF5E8D21-62AB-4B84-80AA-28475290627B}" destId="{5E6324FA-367D-4BA2-B14D-2B4E45FC2DD9}" srcOrd="0" destOrd="0" presId="urn:microsoft.com/office/officeart/2005/8/layout/process1"/>
    <dgm:cxn modelId="{B23F289A-3948-41CC-B694-544AE6AB10E7}" srcId="{FB30CB3D-B461-43F8-A180-43848366FB74}" destId="{880261D0-5BFA-4C72-B2AD-85C3672C9616}" srcOrd="0" destOrd="0" parTransId="{1F96DF68-7C98-4865-B24C-024EF86542E7}" sibTransId="{2261C39E-E877-4D6F-96C2-22503291E2E1}"/>
    <dgm:cxn modelId="{3E10C040-53C7-4D1D-9AB7-DDB44AB9F4A5}" srcId="{FB30CB3D-B461-43F8-A180-43848366FB74}" destId="{6D37FAAE-F7EA-46AA-BE45-94575A8A4834}" srcOrd="1" destOrd="0" parTransId="{FAB2C4A9-B317-4D61-A12F-52A3252CF04A}" sibTransId="{AF5E8D21-62AB-4B84-80AA-28475290627B}"/>
    <dgm:cxn modelId="{E62DA2CC-C023-4E11-8624-76C912D76FE8}" srcId="{FB30CB3D-B461-43F8-A180-43848366FB74}" destId="{B14B9920-6EDD-44EC-BC07-8F5255AD9536}" srcOrd="2" destOrd="0" parTransId="{CB8E9A90-5A13-4B36-969D-B4BD97395643}" sibTransId="{33BA4CA3-65FC-444A-92BC-9D727C1FC8E1}"/>
    <dgm:cxn modelId="{1F3DEF58-8291-41B6-AEE5-366591D0B0C5}" type="presOf" srcId="{33BA4CA3-65FC-444A-92BC-9D727C1FC8E1}" destId="{1514D8E1-475B-4A58-8821-5AEF9660C8D9}" srcOrd="1" destOrd="0" presId="urn:microsoft.com/office/officeart/2005/8/layout/process1"/>
    <dgm:cxn modelId="{3F9B211F-83AA-4A66-9502-ACA5AEB9F990}" type="presOf" srcId="{AF5E8D21-62AB-4B84-80AA-28475290627B}" destId="{D9AC5681-BCB5-4B77-B570-18362563D914}" srcOrd="1" destOrd="0" presId="urn:microsoft.com/office/officeart/2005/8/layout/process1"/>
    <dgm:cxn modelId="{1863F191-26A3-4D16-950F-ACF0CBC9688A}" type="presOf" srcId="{33BA4CA3-65FC-444A-92BC-9D727C1FC8E1}" destId="{24C388DE-B742-4F56-8E07-06E37EEBD037}" srcOrd="0" destOrd="0" presId="urn:microsoft.com/office/officeart/2005/8/layout/process1"/>
    <dgm:cxn modelId="{7CF3E706-FD69-4117-B16A-04CD21D473B6}" type="presOf" srcId="{B14B9920-6EDD-44EC-BC07-8F5255AD9536}" destId="{EBE0F8CD-1DB1-46BF-BB13-D0463C47D26E}" srcOrd="0" destOrd="0" presId="urn:microsoft.com/office/officeart/2005/8/layout/process1"/>
    <dgm:cxn modelId="{3E49AC49-9349-40C2-A572-9B4D519DB979}" type="presOf" srcId="{6D37FAAE-F7EA-46AA-BE45-94575A8A4834}" destId="{82485F60-43B3-48CB-A4AA-2EBC6ECFE038}" srcOrd="0" destOrd="0" presId="urn:microsoft.com/office/officeart/2005/8/layout/process1"/>
    <dgm:cxn modelId="{1C4AFE37-6F29-4B8D-BEC5-75F32D820C88}" type="presParOf" srcId="{A3138E6B-C8C3-42D1-9702-BAAFF595C2DD}" destId="{3DBF21A2-DA9A-4187-B5E3-800E90415D07}" srcOrd="0" destOrd="0" presId="urn:microsoft.com/office/officeart/2005/8/layout/process1"/>
    <dgm:cxn modelId="{726F82CD-F30B-497C-9E4D-193E331A5F9D}" type="presParOf" srcId="{A3138E6B-C8C3-42D1-9702-BAAFF595C2DD}" destId="{CDC782DD-5476-40C1-A14F-514E7914B886}" srcOrd="1" destOrd="0" presId="urn:microsoft.com/office/officeart/2005/8/layout/process1"/>
    <dgm:cxn modelId="{45672C99-5D8C-45E5-96B4-D118CB38ABEB}" type="presParOf" srcId="{CDC782DD-5476-40C1-A14F-514E7914B886}" destId="{0D042C21-8E8F-428D-8D81-07BD777AC242}" srcOrd="0" destOrd="0" presId="urn:microsoft.com/office/officeart/2005/8/layout/process1"/>
    <dgm:cxn modelId="{0D0C008B-F53F-4B66-BCFB-F226EE1A2621}" type="presParOf" srcId="{A3138E6B-C8C3-42D1-9702-BAAFF595C2DD}" destId="{82485F60-43B3-48CB-A4AA-2EBC6ECFE038}" srcOrd="2" destOrd="0" presId="urn:microsoft.com/office/officeart/2005/8/layout/process1"/>
    <dgm:cxn modelId="{824CF030-3EFE-4DD8-8799-9CDE6327A5DB}" type="presParOf" srcId="{A3138E6B-C8C3-42D1-9702-BAAFF595C2DD}" destId="{5E6324FA-367D-4BA2-B14D-2B4E45FC2DD9}" srcOrd="3" destOrd="0" presId="urn:microsoft.com/office/officeart/2005/8/layout/process1"/>
    <dgm:cxn modelId="{97E9B64C-BF78-4D4E-87C7-84BCD61ACBC2}" type="presParOf" srcId="{5E6324FA-367D-4BA2-B14D-2B4E45FC2DD9}" destId="{D9AC5681-BCB5-4B77-B570-18362563D914}" srcOrd="0" destOrd="0" presId="urn:microsoft.com/office/officeart/2005/8/layout/process1"/>
    <dgm:cxn modelId="{9F766E07-4266-428D-99C5-45C6BBD4E7F5}" type="presParOf" srcId="{A3138E6B-C8C3-42D1-9702-BAAFF595C2DD}" destId="{EBE0F8CD-1DB1-46BF-BB13-D0463C47D26E}" srcOrd="4" destOrd="0" presId="urn:microsoft.com/office/officeart/2005/8/layout/process1"/>
    <dgm:cxn modelId="{AA9735C8-CA10-4ED2-9313-BC7BDB49447D}" type="presParOf" srcId="{A3138E6B-C8C3-42D1-9702-BAAFF595C2DD}" destId="{24C388DE-B742-4F56-8E07-06E37EEBD037}" srcOrd="5" destOrd="0" presId="urn:microsoft.com/office/officeart/2005/8/layout/process1"/>
    <dgm:cxn modelId="{978E7FA3-EFA0-4E66-BBA6-412CF0546304}" type="presParOf" srcId="{24C388DE-B742-4F56-8E07-06E37EEBD037}" destId="{1514D8E1-475B-4A58-8821-5AEF9660C8D9}" srcOrd="0" destOrd="0" presId="urn:microsoft.com/office/officeart/2005/8/layout/process1"/>
    <dgm:cxn modelId="{D91E155E-F856-42EF-9A31-56E56F3D5624}" type="presParOf" srcId="{A3138E6B-C8C3-42D1-9702-BAAFF595C2DD}" destId="{CBAABC48-9E1E-4E2B-B204-9CD446C8C35E}"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E61C2-CF55-4D28-8DE3-C0750C39A3B3}" type="datetimeFigureOut">
              <a:rPr lang="zh-CN" altLang="en-US" smtClean="0"/>
              <a:t>2017/3/22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2BBA70-C835-4821-89A5-3906714154DC}" type="slidenum">
              <a:rPr lang="zh-CN" altLang="en-US" smtClean="0"/>
              <a:t>‹#›</a:t>
            </a:fld>
            <a:endParaRPr lang="zh-CN" altLang="en-US"/>
          </a:p>
        </p:txBody>
      </p:sp>
    </p:spTree>
    <p:extLst>
      <p:ext uri="{BB962C8B-B14F-4D97-AF65-F5344CB8AC3E}">
        <p14:creationId xmlns:p14="http://schemas.microsoft.com/office/powerpoint/2010/main" val="185823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E5A90D-5EF8-4427-AB35-90620FD417DE}" type="slidenum">
              <a:rPr lang="zh-CN" altLang="en-US" smtClean="0"/>
              <a:t>20</a:t>
            </a:fld>
            <a:endParaRPr lang="zh-CN" altLang="en-US"/>
          </a:p>
        </p:txBody>
      </p:sp>
    </p:spTree>
    <p:extLst>
      <p:ext uri="{BB962C8B-B14F-4D97-AF65-F5344CB8AC3E}">
        <p14:creationId xmlns:p14="http://schemas.microsoft.com/office/powerpoint/2010/main" val="3087109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E5A90D-5EF8-4427-AB35-90620FD417DE}" type="slidenum">
              <a:rPr lang="zh-CN" altLang="en-US" smtClean="0"/>
              <a:t>21</a:t>
            </a:fld>
            <a:endParaRPr lang="zh-CN" altLang="en-US"/>
          </a:p>
        </p:txBody>
      </p:sp>
    </p:spTree>
    <p:extLst>
      <p:ext uri="{BB962C8B-B14F-4D97-AF65-F5344CB8AC3E}">
        <p14:creationId xmlns:p14="http://schemas.microsoft.com/office/powerpoint/2010/main" val="3087109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b="1">
                <a:solidFill>
                  <a:srgbClr val="C00000"/>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96A2064-D072-4B93-B129-337C1007EB1B}" type="datetimeFigureOut">
              <a:rPr lang="zh-CN" altLang="en-US" smtClean="0"/>
              <a:t>2017/3/22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2400416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6A2064-D072-4B93-B129-337C1007EB1B}" type="datetimeFigureOut">
              <a:rPr lang="zh-CN" altLang="en-US" smtClean="0"/>
              <a:t>2017/3/22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1202763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6A2064-D072-4B93-B129-337C1007EB1B}" type="datetimeFigureOut">
              <a:rPr lang="zh-CN" altLang="en-US" smtClean="0"/>
              <a:t>2017/3/22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3369452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6A2064-D072-4B93-B129-337C1007EB1B}" type="datetimeFigureOut">
              <a:rPr lang="zh-CN" altLang="en-US" smtClean="0"/>
              <a:t>2017/3/22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280527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96A2064-D072-4B93-B129-337C1007EB1B}" type="datetimeFigureOut">
              <a:rPr lang="zh-CN" altLang="en-US" smtClean="0"/>
              <a:t>2017/3/22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3906245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96A2064-D072-4B93-B129-337C1007EB1B}" type="datetimeFigureOut">
              <a:rPr lang="zh-CN" altLang="en-US" smtClean="0"/>
              <a:t>2017/3/22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2546171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96A2064-D072-4B93-B129-337C1007EB1B}" type="datetimeFigureOut">
              <a:rPr lang="zh-CN" altLang="en-US" smtClean="0"/>
              <a:t>2017/3/22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590630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96A2064-D072-4B93-B129-337C1007EB1B}" type="datetimeFigureOut">
              <a:rPr lang="zh-CN" altLang="en-US" smtClean="0"/>
              <a:t>2017/3/22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786072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96A2064-D072-4B93-B129-337C1007EB1B}" type="datetimeFigureOut">
              <a:rPr lang="zh-CN" altLang="en-US" smtClean="0"/>
              <a:t>2017/3/22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4232055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96A2064-D072-4B93-B129-337C1007EB1B}" type="datetimeFigureOut">
              <a:rPr lang="zh-CN" altLang="en-US" smtClean="0"/>
              <a:t>2017/3/22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2374465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96A2064-D072-4B93-B129-337C1007EB1B}" type="datetimeFigureOut">
              <a:rPr lang="zh-CN" altLang="en-US" smtClean="0"/>
              <a:t>2017/3/22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2127013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6A2064-D072-4B93-B129-337C1007EB1B}" type="datetimeFigureOut">
              <a:rPr lang="zh-CN" altLang="en-US" smtClean="0"/>
              <a:t>2017/3/22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2040935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rgbClr val="C00000"/>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lnSpc>
          <a:spcPct val="150000"/>
        </a:lnSpc>
        <a:spcBef>
          <a:spcPct val="20000"/>
        </a:spcBef>
        <a:buFont typeface="Arial" panose="020B0604020202020204" pitchFamily="34" charset="0"/>
        <a:buChar char="•"/>
        <a:defRPr sz="3200" b="1" kern="1200">
          <a:solidFill>
            <a:srgbClr val="000099"/>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lnSpc>
          <a:spcPct val="150000"/>
        </a:lnSpc>
        <a:spcBef>
          <a:spcPct val="20000"/>
        </a:spcBef>
        <a:buFont typeface="Arial" panose="020B0604020202020204" pitchFamily="34" charset="0"/>
        <a:buChar char="–"/>
        <a:defRPr sz="2800" b="1"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ct val="20000"/>
        </a:spcBef>
        <a:buFont typeface="Arial" panose="020B0604020202020204" pitchFamily="34" charset="0"/>
        <a:buChar char="•"/>
        <a:defRPr sz="2400" b="1"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ct val="20000"/>
        </a:spcBef>
        <a:buFont typeface="Arial" panose="020B0604020202020204" pitchFamily="34" charset="0"/>
        <a:buChar char="–"/>
        <a:defRPr sz="2000" b="1"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ct val="20000"/>
        </a:spcBef>
        <a:buFont typeface="Arial" panose="020B0604020202020204" pitchFamily="34" charset="0"/>
        <a:buChar char="»"/>
        <a:defRPr sz="2000" b="1"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pPr>
              <a:lnSpc>
                <a:spcPct val="150000"/>
              </a:lnSpc>
            </a:pPr>
            <a:r>
              <a:rPr lang="zh-CN" altLang="en-US" dirty="0"/>
              <a:t>第一</a:t>
            </a:r>
            <a:r>
              <a:rPr lang="zh-CN" altLang="en-US" dirty="0" smtClean="0"/>
              <a:t>篇 卫星定位导航原理与方法</a:t>
            </a:r>
            <a:r>
              <a:rPr lang="en-US" altLang="zh-CN" dirty="0" smtClean="0"/>
              <a:t/>
            </a:r>
            <a:br>
              <a:rPr lang="en-US" altLang="zh-CN" dirty="0" smtClean="0"/>
            </a:br>
            <a:r>
              <a:rPr lang="zh-CN" altLang="en-US" sz="3200" dirty="0" smtClean="0">
                <a:solidFill>
                  <a:srgbClr val="0000CC"/>
                </a:solidFill>
              </a:rPr>
              <a:t>第三节 接收机原理</a:t>
            </a:r>
            <a:endParaRPr lang="zh-CN" altLang="en-US" sz="3200" dirty="0">
              <a:solidFill>
                <a:srgbClr val="0000CC"/>
              </a:solidFill>
            </a:endParaRPr>
          </a:p>
        </p:txBody>
      </p:sp>
      <p:sp>
        <p:nvSpPr>
          <p:cNvPr id="3" name="副标题 2"/>
          <p:cNvSpPr>
            <a:spLocks noGrp="1"/>
          </p:cNvSpPr>
          <p:nvPr>
            <p:ph type="subTitle" idx="1"/>
          </p:nvPr>
        </p:nvSpPr>
        <p:spPr/>
        <p:txBody>
          <a:bodyPr/>
          <a:lstStyle/>
          <a:p>
            <a:r>
              <a:rPr lang="zh-CN" altLang="en-US" dirty="0" smtClean="0"/>
              <a:t>濮国梁</a:t>
            </a:r>
            <a:endParaRPr lang="en-US" altLang="zh-CN" dirty="0" smtClean="0"/>
          </a:p>
          <a:p>
            <a:r>
              <a:rPr lang="zh-CN" altLang="en-US" dirty="0" smtClean="0"/>
              <a:t>北京大学工学院</a:t>
            </a:r>
            <a:endParaRPr lang="zh-CN" altLang="en-US" dirty="0"/>
          </a:p>
        </p:txBody>
      </p:sp>
      <p:sp>
        <p:nvSpPr>
          <p:cNvPr id="5" name="TextBox 3"/>
          <p:cNvSpPr txBox="1"/>
          <p:nvPr/>
        </p:nvSpPr>
        <p:spPr>
          <a:xfrm>
            <a:off x="1401902" y="1484784"/>
            <a:ext cx="6340197" cy="707886"/>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dirty="0" smtClean="0">
                <a:latin typeface="华文新魏" panose="02010800040101010101" pitchFamily="2" charset="-122"/>
                <a:ea typeface="华文新魏" panose="02010800040101010101" pitchFamily="2" charset="-122"/>
              </a:rPr>
              <a:t>《</a:t>
            </a:r>
            <a:r>
              <a:rPr lang="zh-CN" altLang="en-US" sz="4000" b="1" dirty="0" smtClean="0">
                <a:latin typeface="华文新魏" panose="02010800040101010101" pitchFamily="2" charset="-122"/>
                <a:ea typeface="华文新魏" panose="02010800040101010101" pitchFamily="2" charset="-122"/>
              </a:rPr>
              <a:t>航空航天定位导航技术</a:t>
            </a:r>
            <a:r>
              <a:rPr lang="en-US" altLang="zh-CN" sz="4000" b="1" dirty="0" smtClean="0">
                <a:latin typeface="华文新魏" panose="02010800040101010101" pitchFamily="2" charset="-122"/>
                <a:ea typeface="华文新魏" panose="02010800040101010101" pitchFamily="2" charset="-122"/>
              </a:rPr>
              <a:t>》</a:t>
            </a:r>
            <a:endParaRPr lang="zh-CN" altLang="en-US" sz="40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344029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二</a:t>
            </a:r>
            <a:r>
              <a:rPr lang="zh-CN" altLang="en-US" dirty="0" smtClean="0"/>
              <a:t>、接收机</a:t>
            </a:r>
            <a:r>
              <a:rPr lang="zh-CN" altLang="en-US" dirty="0"/>
              <a:t>的主要</a:t>
            </a:r>
            <a:r>
              <a:rPr lang="zh-CN" altLang="en-US" dirty="0" smtClean="0"/>
              <a:t>组成</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1083179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接收机的主要功能</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2400" dirty="0" smtClean="0"/>
              <a:t>（</a:t>
            </a:r>
            <a:r>
              <a:rPr lang="en-US" altLang="zh-CN" sz="2400" dirty="0" smtClean="0"/>
              <a:t>1</a:t>
            </a:r>
            <a:r>
              <a:rPr lang="zh-CN" altLang="en-US" sz="2400" dirty="0" smtClean="0"/>
              <a:t>）接收、增强和处理多颗卫星发射的无线电信号；</a:t>
            </a:r>
            <a:endParaRPr lang="en-US" altLang="zh-CN" sz="2400" dirty="0" smtClean="0"/>
          </a:p>
          <a:p>
            <a:pPr marL="0" indent="0">
              <a:buNone/>
            </a:pPr>
            <a:r>
              <a:rPr lang="zh-CN" altLang="en-US" sz="2400" dirty="0" smtClean="0"/>
              <a:t>（</a:t>
            </a:r>
            <a:r>
              <a:rPr lang="en-US" altLang="zh-CN" sz="2400" dirty="0" smtClean="0"/>
              <a:t>2</a:t>
            </a:r>
            <a:r>
              <a:rPr lang="zh-CN" altLang="en-US" sz="2400" dirty="0" smtClean="0"/>
              <a:t>）从无线电信号中提取测距码相位、载波相位、频率变化等电参量，并提取导航电文；</a:t>
            </a:r>
            <a:endParaRPr lang="en-US" altLang="zh-CN" sz="2400" dirty="0" smtClean="0"/>
          </a:p>
          <a:p>
            <a:pPr marL="0" indent="0">
              <a:buNone/>
            </a:pPr>
            <a:r>
              <a:rPr lang="zh-CN" altLang="en-US" sz="2400" dirty="0" smtClean="0"/>
              <a:t>（</a:t>
            </a:r>
            <a:r>
              <a:rPr lang="en-US" altLang="zh-CN" sz="2400" dirty="0" smtClean="0"/>
              <a:t>3</a:t>
            </a:r>
            <a:r>
              <a:rPr lang="zh-CN" altLang="en-US" sz="2400" dirty="0" smtClean="0"/>
              <a:t>）将上述电参量转化为伪距、伪距变化率等测量量；</a:t>
            </a:r>
            <a:endParaRPr lang="en-US" altLang="zh-CN" sz="2400" dirty="0" smtClean="0"/>
          </a:p>
          <a:p>
            <a:pPr marL="0" indent="0">
              <a:buNone/>
            </a:pPr>
            <a:r>
              <a:rPr lang="zh-CN" altLang="en-US" sz="2400" dirty="0" smtClean="0"/>
              <a:t>（</a:t>
            </a:r>
            <a:r>
              <a:rPr lang="en-US" altLang="zh-CN" sz="2400" dirty="0" smtClean="0"/>
              <a:t>4</a:t>
            </a:r>
            <a:r>
              <a:rPr lang="zh-CN" altLang="en-US" sz="2400" dirty="0" smtClean="0"/>
              <a:t>）利用导航电文参数，列出卫星观测方程，解算获得</a:t>
            </a:r>
            <a:r>
              <a:rPr lang="en-US" altLang="zh-CN" sz="2400" dirty="0" smtClean="0"/>
              <a:t>P.V.T</a:t>
            </a:r>
            <a:r>
              <a:rPr lang="zh-CN" altLang="en-US" sz="2400" dirty="0" smtClean="0"/>
              <a:t>信息；</a:t>
            </a:r>
            <a:endParaRPr lang="en-US" altLang="zh-CN" sz="2400" dirty="0" smtClean="0"/>
          </a:p>
          <a:p>
            <a:pPr marL="0" indent="0">
              <a:buNone/>
            </a:pPr>
            <a:r>
              <a:rPr lang="zh-CN" altLang="en-US" sz="2400" dirty="0" smtClean="0"/>
              <a:t>（</a:t>
            </a:r>
            <a:r>
              <a:rPr lang="en-US" altLang="zh-CN" sz="2400" dirty="0" smtClean="0"/>
              <a:t>5</a:t>
            </a:r>
            <a:r>
              <a:rPr lang="zh-CN" altLang="en-US" sz="2400" dirty="0" smtClean="0"/>
              <a:t>）按照一定的标准，输出</a:t>
            </a:r>
            <a:r>
              <a:rPr lang="en-US" altLang="zh-CN" sz="2400" dirty="0" smtClean="0"/>
              <a:t>P.V.T</a:t>
            </a:r>
            <a:r>
              <a:rPr lang="zh-CN" altLang="en-US" sz="2400" dirty="0" smtClean="0"/>
              <a:t>信息。</a:t>
            </a:r>
            <a:endParaRPr lang="zh-CN" altLang="en-US" sz="2400" dirty="0"/>
          </a:p>
        </p:txBody>
      </p:sp>
    </p:spTree>
    <p:extLst>
      <p:ext uri="{BB962C8B-B14F-4D97-AF65-F5344CB8AC3E}">
        <p14:creationId xmlns:p14="http://schemas.microsoft.com/office/powerpoint/2010/main" val="15155264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496" y="5589240"/>
            <a:ext cx="9137438" cy="707886"/>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rPr>
              <a:t>接收机组成：信号接收</a:t>
            </a:r>
            <a:r>
              <a:rPr lang="en-US" altLang="zh-CN" sz="2000" b="1"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2000" b="1" dirty="0" smtClean="0">
                <a:latin typeface="微软雅黑" panose="020B0503020204020204" pitchFamily="34" charset="-122"/>
                <a:ea typeface="微软雅黑" panose="020B0503020204020204" pitchFamily="34" charset="-122"/>
                <a:sym typeface="Wingdings" panose="05000000000000000000" pitchFamily="2" charset="2"/>
              </a:rPr>
              <a:t>射频处理</a:t>
            </a:r>
            <a:r>
              <a:rPr lang="en-US" altLang="zh-CN" sz="2000" b="1"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2000" b="1" dirty="0">
                <a:latin typeface="微软雅黑" panose="020B0503020204020204" pitchFamily="34" charset="-122"/>
                <a:ea typeface="微软雅黑" panose="020B0503020204020204" pitchFamily="34" charset="-122"/>
                <a:sym typeface="Wingdings" panose="05000000000000000000" pitchFamily="2" charset="2"/>
              </a:rPr>
              <a:t>中频</a:t>
            </a:r>
            <a:r>
              <a:rPr lang="zh-CN" altLang="en-US" sz="2000" b="1" dirty="0" smtClean="0">
                <a:latin typeface="微软雅黑" panose="020B0503020204020204" pitchFamily="34" charset="-122"/>
                <a:ea typeface="微软雅黑" panose="020B0503020204020204" pitchFamily="34" charset="-122"/>
                <a:sym typeface="Wingdings" panose="05000000000000000000" pitchFamily="2" charset="2"/>
              </a:rPr>
              <a:t>处理</a:t>
            </a:r>
            <a:r>
              <a:rPr lang="en-US" altLang="zh-CN" sz="2000" b="1"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2000" b="1" dirty="0" smtClean="0">
                <a:latin typeface="微软雅黑" panose="020B0503020204020204" pitchFamily="34" charset="-122"/>
                <a:ea typeface="微软雅黑" panose="020B0503020204020204" pitchFamily="34" charset="-122"/>
                <a:sym typeface="Wingdings" panose="05000000000000000000" pitchFamily="2" charset="2"/>
              </a:rPr>
              <a:t>信号处理</a:t>
            </a:r>
            <a:r>
              <a:rPr lang="en-US" altLang="zh-CN" sz="2000" b="1"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2000" b="1" dirty="0" smtClean="0">
                <a:latin typeface="微软雅黑" panose="020B0503020204020204" pitchFamily="34" charset="-122"/>
                <a:ea typeface="微软雅黑" panose="020B0503020204020204" pitchFamily="34" charset="-122"/>
                <a:sym typeface="Wingdings" panose="05000000000000000000" pitchFamily="2" charset="2"/>
              </a:rPr>
              <a:t>应用处理</a:t>
            </a:r>
            <a:r>
              <a:rPr lang="en-US" altLang="zh-CN" sz="2000" b="1"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2000" b="1" dirty="0" smtClean="0">
                <a:latin typeface="微软雅黑" panose="020B0503020204020204" pitchFamily="34" charset="-122"/>
                <a:ea typeface="微软雅黑" panose="020B0503020204020204" pitchFamily="34" charset="-122"/>
                <a:sym typeface="Wingdings" panose="05000000000000000000" pitchFamily="2" charset="2"/>
              </a:rPr>
              <a:t>显控输出</a:t>
            </a:r>
            <a:endParaRPr lang="en-US" altLang="zh-CN" sz="2000" b="1" dirty="0" smtClean="0">
              <a:latin typeface="微软雅黑" panose="020B0503020204020204" pitchFamily="34" charset="-122"/>
              <a:ea typeface="微软雅黑" panose="020B0503020204020204" pitchFamily="34" charset="-122"/>
              <a:sym typeface="Wingdings" panose="05000000000000000000" pitchFamily="2" charset="2"/>
            </a:endParaRPr>
          </a:p>
          <a:p>
            <a:endParaRPr lang="zh-CN" altLang="en-US" sz="2000" b="1" dirty="0">
              <a:latin typeface="微软雅黑" panose="020B0503020204020204" pitchFamily="34" charset="-122"/>
              <a:ea typeface="微软雅黑" panose="020B0503020204020204" pitchFamily="34" charset="-122"/>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714" y="764704"/>
            <a:ext cx="7315200"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椭圆 3"/>
          <p:cNvSpPr/>
          <p:nvPr/>
        </p:nvSpPr>
        <p:spPr>
          <a:xfrm>
            <a:off x="1403648" y="404664"/>
            <a:ext cx="1224136" cy="10801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283968" y="557064"/>
            <a:ext cx="2232248" cy="33039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732240" y="1628800"/>
            <a:ext cx="1224136" cy="1188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521675" y="755412"/>
            <a:ext cx="881973" cy="369332"/>
          </a:xfrm>
          <a:prstGeom prst="rect">
            <a:avLst/>
          </a:prstGeom>
          <a:noFill/>
        </p:spPr>
        <p:txBody>
          <a:bodyPr wrap="none" rtlCol="0">
            <a:spAutoFit/>
          </a:bodyPr>
          <a:lstStyle/>
          <a:p>
            <a:r>
              <a:rPr lang="zh-CN" altLang="en-US" b="1" dirty="0" smtClean="0">
                <a:solidFill>
                  <a:srgbClr val="000099"/>
                </a:solidFill>
              </a:rPr>
              <a:t>①天线</a:t>
            </a:r>
            <a:endParaRPr lang="zh-CN" altLang="en-US" b="1" dirty="0">
              <a:solidFill>
                <a:srgbClr val="000099"/>
              </a:solidFill>
            </a:endParaRPr>
          </a:p>
        </p:txBody>
      </p:sp>
      <p:sp>
        <p:nvSpPr>
          <p:cNvPr id="11" name="TextBox 10"/>
          <p:cNvSpPr txBox="1"/>
          <p:nvPr/>
        </p:nvSpPr>
        <p:spPr>
          <a:xfrm>
            <a:off x="1194520" y="2854986"/>
            <a:ext cx="1346844" cy="369332"/>
          </a:xfrm>
          <a:prstGeom prst="rect">
            <a:avLst/>
          </a:prstGeom>
          <a:noFill/>
        </p:spPr>
        <p:txBody>
          <a:bodyPr wrap="none" rtlCol="0">
            <a:spAutoFit/>
          </a:bodyPr>
          <a:lstStyle/>
          <a:p>
            <a:r>
              <a:rPr lang="zh-CN" altLang="en-US" b="1" dirty="0" smtClean="0">
                <a:solidFill>
                  <a:srgbClr val="000099"/>
                </a:solidFill>
              </a:rPr>
              <a:t>②射频处理</a:t>
            </a:r>
            <a:endParaRPr lang="zh-CN" altLang="en-US" b="1" dirty="0">
              <a:solidFill>
                <a:srgbClr val="000099"/>
              </a:solidFill>
            </a:endParaRPr>
          </a:p>
        </p:txBody>
      </p:sp>
      <p:sp>
        <p:nvSpPr>
          <p:cNvPr id="12" name="TextBox 11"/>
          <p:cNvSpPr txBox="1"/>
          <p:nvPr/>
        </p:nvSpPr>
        <p:spPr>
          <a:xfrm>
            <a:off x="2865116" y="980728"/>
            <a:ext cx="1346844" cy="369332"/>
          </a:xfrm>
          <a:prstGeom prst="rect">
            <a:avLst/>
          </a:prstGeom>
          <a:noFill/>
        </p:spPr>
        <p:txBody>
          <a:bodyPr wrap="none" rtlCol="0">
            <a:spAutoFit/>
          </a:bodyPr>
          <a:lstStyle/>
          <a:p>
            <a:r>
              <a:rPr lang="zh-CN" altLang="en-US" b="1" dirty="0" smtClean="0">
                <a:solidFill>
                  <a:srgbClr val="000099"/>
                </a:solidFill>
              </a:rPr>
              <a:t>③中频处理</a:t>
            </a:r>
            <a:endParaRPr lang="zh-CN" altLang="en-US" b="1" dirty="0">
              <a:solidFill>
                <a:srgbClr val="000099"/>
              </a:solidFill>
            </a:endParaRPr>
          </a:p>
        </p:txBody>
      </p:sp>
      <p:sp>
        <p:nvSpPr>
          <p:cNvPr id="13" name="TextBox 12"/>
          <p:cNvSpPr txBox="1"/>
          <p:nvPr/>
        </p:nvSpPr>
        <p:spPr>
          <a:xfrm>
            <a:off x="4586516" y="260648"/>
            <a:ext cx="1811714" cy="369332"/>
          </a:xfrm>
          <a:prstGeom prst="rect">
            <a:avLst/>
          </a:prstGeom>
          <a:noFill/>
        </p:spPr>
        <p:txBody>
          <a:bodyPr wrap="none" rtlCol="0">
            <a:spAutoFit/>
          </a:bodyPr>
          <a:lstStyle/>
          <a:p>
            <a:r>
              <a:rPr lang="zh-CN" altLang="en-US" b="1" dirty="0" smtClean="0">
                <a:solidFill>
                  <a:srgbClr val="000099"/>
                </a:solidFill>
              </a:rPr>
              <a:t>④数字信号处理</a:t>
            </a:r>
            <a:endParaRPr lang="zh-CN" altLang="en-US" b="1" dirty="0">
              <a:solidFill>
                <a:srgbClr val="000099"/>
              </a:solidFill>
            </a:endParaRPr>
          </a:p>
        </p:txBody>
      </p:sp>
      <p:sp>
        <p:nvSpPr>
          <p:cNvPr id="14" name="TextBox 13"/>
          <p:cNvSpPr txBox="1"/>
          <p:nvPr/>
        </p:nvSpPr>
        <p:spPr>
          <a:xfrm>
            <a:off x="7740352" y="1556792"/>
            <a:ext cx="1346844" cy="369332"/>
          </a:xfrm>
          <a:prstGeom prst="rect">
            <a:avLst/>
          </a:prstGeom>
          <a:noFill/>
        </p:spPr>
        <p:txBody>
          <a:bodyPr wrap="none" rtlCol="0">
            <a:spAutoFit/>
          </a:bodyPr>
          <a:lstStyle/>
          <a:p>
            <a:r>
              <a:rPr lang="zh-CN" altLang="en-US" b="1" dirty="0" smtClean="0">
                <a:solidFill>
                  <a:srgbClr val="000099"/>
                </a:solidFill>
              </a:rPr>
              <a:t>⑤应用处理</a:t>
            </a:r>
            <a:endParaRPr lang="zh-CN" altLang="en-US" b="1" dirty="0">
              <a:solidFill>
                <a:srgbClr val="000099"/>
              </a:solidFill>
            </a:endParaRPr>
          </a:p>
        </p:txBody>
      </p:sp>
      <p:sp>
        <p:nvSpPr>
          <p:cNvPr id="10" name="圆角矩形 9"/>
          <p:cNvSpPr/>
          <p:nvPr/>
        </p:nvSpPr>
        <p:spPr>
          <a:xfrm>
            <a:off x="1187624" y="1710100"/>
            <a:ext cx="3096344" cy="359110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p:nvPr/>
        </p:nvCxnSpPr>
        <p:spPr>
          <a:xfrm flipV="1">
            <a:off x="3538538" y="1350060"/>
            <a:ext cx="241374" cy="8589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6707377" y="2791480"/>
            <a:ext cx="1224136" cy="1188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7812360" y="2708920"/>
            <a:ext cx="1346844" cy="369332"/>
          </a:xfrm>
          <a:prstGeom prst="rect">
            <a:avLst/>
          </a:prstGeom>
          <a:noFill/>
        </p:spPr>
        <p:txBody>
          <a:bodyPr wrap="none" rtlCol="0">
            <a:spAutoFit/>
          </a:bodyPr>
          <a:lstStyle/>
          <a:p>
            <a:r>
              <a:rPr lang="zh-CN" altLang="en-US" b="1" dirty="0" smtClean="0">
                <a:solidFill>
                  <a:srgbClr val="000099"/>
                </a:solidFill>
              </a:rPr>
              <a:t>⑥显控输出</a:t>
            </a:r>
            <a:endParaRPr lang="zh-CN" altLang="en-US" b="1" dirty="0">
              <a:solidFill>
                <a:srgbClr val="000099"/>
              </a:solidFill>
            </a:endParaRPr>
          </a:p>
        </p:txBody>
      </p:sp>
      <p:grpSp>
        <p:nvGrpSpPr>
          <p:cNvPr id="32" name="组合 31"/>
          <p:cNvGrpSpPr/>
          <p:nvPr/>
        </p:nvGrpSpPr>
        <p:grpSpPr>
          <a:xfrm>
            <a:off x="3045420" y="5921115"/>
            <a:ext cx="4838948" cy="829545"/>
            <a:chOff x="2541364" y="5921115"/>
            <a:chExt cx="4838948" cy="829545"/>
          </a:xfrm>
        </p:grpSpPr>
        <p:grpSp>
          <p:nvGrpSpPr>
            <p:cNvPr id="26" name="组合 25"/>
            <p:cNvGrpSpPr/>
            <p:nvPr/>
          </p:nvGrpSpPr>
          <p:grpSpPr>
            <a:xfrm>
              <a:off x="2541364" y="5921115"/>
              <a:ext cx="3600296" cy="829545"/>
              <a:chOff x="2541364" y="5921115"/>
              <a:chExt cx="3600296" cy="829545"/>
            </a:xfrm>
          </p:grpSpPr>
          <p:cxnSp>
            <p:nvCxnSpPr>
              <p:cNvPr id="18" name="直接连接符 17"/>
              <p:cNvCxnSpPr/>
              <p:nvPr/>
            </p:nvCxnSpPr>
            <p:spPr>
              <a:xfrm>
                <a:off x="2541364" y="5943183"/>
                <a:ext cx="206595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3574339" y="5943183"/>
                <a:ext cx="0" cy="353943"/>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031956" y="6381328"/>
                <a:ext cx="1107996" cy="369332"/>
              </a:xfrm>
              <a:prstGeom prst="rect">
                <a:avLst/>
              </a:prstGeom>
              <a:solidFill>
                <a:schemeClr val="accent6">
                  <a:lumMod val="20000"/>
                  <a:lumOff val="80000"/>
                </a:schemeClr>
              </a:solidFill>
              <a:ln>
                <a:solidFill>
                  <a:schemeClr val="accent1"/>
                </a:solidFill>
              </a:ln>
            </p:spPr>
            <p:txBody>
              <a:bodyPr wrap="none" rtlCol="0">
                <a:spAutoFit/>
              </a:bodyPr>
              <a:lstStyle/>
              <a:p>
                <a:r>
                  <a:rPr lang="zh-CN" altLang="en-US" dirty="0" smtClean="0"/>
                  <a:t>射频前端</a:t>
                </a:r>
                <a:endParaRPr lang="zh-CN" altLang="en-US" dirty="0"/>
              </a:p>
            </p:txBody>
          </p:sp>
          <p:cxnSp>
            <p:nvCxnSpPr>
              <p:cNvPr id="23" name="直接连接符 22"/>
              <p:cNvCxnSpPr/>
              <p:nvPr/>
            </p:nvCxnSpPr>
            <p:spPr>
              <a:xfrm flipV="1">
                <a:off x="4882314" y="5921115"/>
                <a:ext cx="1128742" cy="1277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5364088" y="5933891"/>
                <a:ext cx="0" cy="353943"/>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572000" y="6372036"/>
                <a:ext cx="1569660" cy="369332"/>
              </a:xfrm>
              <a:prstGeom prst="rect">
                <a:avLst/>
              </a:prstGeom>
              <a:solidFill>
                <a:schemeClr val="accent6">
                  <a:lumMod val="20000"/>
                  <a:lumOff val="80000"/>
                </a:schemeClr>
              </a:solidFill>
              <a:ln>
                <a:solidFill>
                  <a:schemeClr val="accent1"/>
                </a:solidFill>
              </a:ln>
            </p:spPr>
            <p:txBody>
              <a:bodyPr wrap="none" rtlCol="0">
                <a:spAutoFit/>
              </a:bodyPr>
              <a:lstStyle/>
              <a:p>
                <a:r>
                  <a:rPr lang="zh-CN" altLang="en-US" dirty="0" smtClean="0"/>
                  <a:t>基带信号处理</a:t>
                </a:r>
                <a:endParaRPr lang="zh-CN" altLang="en-US" dirty="0"/>
              </a:p>
            </p:txBody>
          </p:sp>
        </p:grpSp>
        <p:cxnSp>
          <p:nvCxnSpPr>
            <p:cNvPr id="35" name="直接连接符 34"/>
            <p:cNvCxnSpPr/>
            <p:nvPr/>
          </p:nvCxnSpPr>
          <p:spPr>
            <a:xfrm flipV="1">
              <a:off x="6192974" y="5921115"/>
              <a:ext cx="1128742" cy="1277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6674748" y="5933891"/>
              <a:ext cx="0" cy="353943"/>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372857" y="6372036"/>
              <a:ext cx="1007455" cy="369332"/>
            </a:xfrm>
            <a:prstGeom prst="rect">
              <a:avLst/>
            </a:prstGeom>
            <a:solidFill>
              <a:schemeClr val="accent6">
                <a:lumMod val="20000"/>
                <a:lumOff val="80000"/>
              </a:schemeClr>
            </a:solidFill>
            <a:ln>
              <a:solidFill>
                <a:schemeClr val="accent1"/>
              </a:solidFill>
            </a:ln>
          </p:spPr>
          <p:txBody>
            <a:bodyPr wrap="none" rtlCol="0">
              <a:spAutoFit/>
            </a:bodyPr>
            <a:lstStyle/>
            <a:p>
              <a:r>
                <a:rPr lang="en-US" altLang="zh-CN" dirty="0" smtClean="0"/>
                <a:t>PVT</a:t>
              </a:r>
              <a:r>
                <a:rPr lang="zh-CN" altLang="en-US" dirty="0"/>
                <a:t>解算</a:t>
              </a:r>
            </a:p>
          </p:txBody>
        </p:sp>
      </p:grpSp>
      <p:pic>
        <p:nvPicPr>
          <p:cNvPr id="6" name="图片 5"/>
          <p:cNvPicPr>
            <a:picLocks noChangeAspect="1"/>
          </p:cNvPicPr>
          <p:nvPr/>
        </p:nvPicPr>
        <p:blipFill>
          <a:blip r:embed="rId3"/>
          <a:stretch>
            <a:fillRect/>
          </a:stretch>
        </p:blipFill>
        <p:spPr>
          <a:xfrm>
            <a:off x="107505" y="151437"/>
            <a:ext cx="8856984" cy="4971763"/>
          </a:xfrm>
          <a:prstGeom prst="rect">
            <a:avLst/>
          </a:prstGeom>
        </p:spPr>
      </p:pic>
    </p:spTree>
    <p:extLst>
      <p:ext uri="{BB962C8B-B14F-4D97-AF65-F5344CB8AC3E}">
        <p14:creationId xmlns:p14="http://schemas.microsoft.com/office/powerpoint/2010/main" val="3852883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randombar(horizont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2127881645"/>
              </p:ext>
            </p:extLst>
          </p:nvPr>
        </p:nvGraphicFramePr>
        <p:xfrm>
          <a:off x="539552" y="332656"/>
          <a:ext cx="8352928" cy="1080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251520" y="1519039"/>
            <a:ext cx="8640960" cy="507831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功能：</a:t>
            </a:r>
            <a:endParaRPr lang="en-US" altLang="zh-CN" dirty="0" smtClean="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接收并增强卫星信号至射频电路能够处理的水平；</a:t>
            </a:r>
            <a:endParaRPr lang="en-US" altLang="zh-CN" sz="1600" dirty="0" smtClean="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抑制</a:t>
            </a:r>
            <a:r>
              <a:rPr lang="zh-CN" altLang="en-US" sz="1600" dirty="0">
                <a:latin typeface="微软雅黑" panose="020B0503020204020204" pitchFamily="34" charset="-122"/>
                <a:ea typeface="微软雅黑" panose="020B0503020204020204" pitchFamily="34" charset="-122"/>
              </a:rPr>
              <a:t>多径效应和其他干扰信号</a:t>
            </a:r>
            <a:endParaRPr lang="en-US" altLang="zh-CN" sz="16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组成：天线单元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控制电子</a:t>
            </a:r>
            <a:r>
              <a:rPr lang="zh-CN" altLang="en-US" dirty="0" smtClean="0">
                <a:latin typeface="微软雅黑" panose="020B0503020204020204" pitchFamily="34" charset="-122"/>
                <a:ea typeface="微软雅黑" panose="020B0503020204020204" pitchFamily="34" charset="-122"/>
              </a:rPr>
              <a:t>线路</a:t>
            </a:r>
            <a:endParaRPr lang="en-US" altLang="zh-CN"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类型：有源天线、无源天线</a:t>
            </a:r>
            <a:endParaRPr lang="en-US" altLang="zh-CN"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核心指标：</a:t>
            </a:r>
            <a:endParaRPr lang="en-US" altLang="zh-CN" dirty="0" smtClean="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仰角</a:t>
            </a:r>
            <a:r>
              <a:rPr lang="zh-CN" altLang="en-US" sz="1600" dirty="0" smtClean="0">
                <a:latin typeface="微软雅黑" panose="020B0503020204020204" pitchFamily="34" charset="-122"/>
                <a:ea typeface="微软雅黑" panose="020B0503020204020204" pitchFamily="34" charset="-122"/>
              </a:rPr>
              <a:t>范围：</a:t>
            </a:r>
            <a:r>
              <a:rPr lang="zh-CN" altLang="en-US" sz="1600" dirty="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通常大于</a:t>
            </a:r>
            <a:r>
              <a:rPr lang="en-US" altLang="zh-CN" sz="1600" dirty="0" smtClean="0">
                <a:latin typeface="微软雅黑" panose="020B0503020204020204" pitchFamily="34" charset="-122"/>
                <a:ea typeface="微软雅黑" panose="020B0503020204020204" pitchFamily="34" charset="-122"/>
              </a:rPr>
              <a:t>5</a:t>
            </a:r>
            <a:r>
              <a:rPr lang="zh-CN" altLang="en-US" sz="1600" dirty="0" smtClean="0">
                <a:latin typeface="微软雅黑" panose="020B0503020204020204" pitchFamily="34" charset="-122"/>
                <a:ea typeface="微软雅黑" panose="020B0503020204020204" pitchFamily="34" charset="-122"/>
              </a:rPr>
              <a:t>度</a:t>
            </a:r>
            <a:endParaRPr lang="en-US" altLang="zh-CN" sz="1600" dirty="0" smtClean="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增益特性：</a:t>
            </a:r>
            <a:r>
              <a:rPr lang="en-US" altLang="zh-CN" sz="1600" dirty="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3~5db</a:t>
            </a:r>
          </a:p>
          <a:p>
            <a:pPr marL="800100" lvl="1" indent="-342900">
              <a:lnSpc>
                <a:spcPct val="150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方向图：表征不同方位和仰角收发信号的能力</a:t>
            </a:r>
            <a:endParaRPr lang="en-US" altLang="zh-CN" sz="1600" dirty="0" smtClean="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相位中心：是否与几何中心一致，对精度有影响</a:t>
            </a:r>
            <a:endParaRPr lang="en-US" altLang="zh-CN" sz="1600" dirty="0" smtClean="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极化方式：右旋圆极化</a:t>
            </a:r>
            <a:endParaRPr lang="en-US" altLang="zh-CN" sz="1600" dirty="0" smtClean="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频率范围：</a:t>
            </a:r>
            <a:r>
              <a:rPr lang="en-US" altLang="zh-CN" sz="1600" dirty="0" smtClean="0">
                <a:latin typeface="微软雅黑" panose="020B0503020204020204" pitchFamily="34" charset="-122"/>
                <a:ea typeface="微软雅黑" panose="020B0503020204020204" pitchFamily="34" charset="-122"/>
              </a:rPr>
              <a:t>L1/L2</a:t>
            </a:r>
          </a:p>
          <a:p>
            <a:pPr marL="800100" lvl="1" indent="-342900">
              <a:lnSpc>
                <a:spcPct val="150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驻波比：小于</a:t>
            </a:r>
            <a:r>
              <a:rPr lang="en-US" altLang="zh-CN" sz="1600" dirty="0" smtClean="0">
                <a:latin typeface="微软雅黑" panose="020B0503020204020204" pitchFamily="34" charset="-122"/>
                <a:ea typeface="微软雅黑" panose="020B0503020204020204" pitchFamily="34" charset="-122"/>
              </a:rPr>
              <a:t>1.5:1</a:t>
            </a:r>
            <a:endParaRPr lang="zh-CN" altLang="en-US" dirty="0">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63436" y="1515429"/>
            <a:ext cx="2829044" cy="2921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78116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1375219161"/>
              </p:ext>
            </p:extLst>
          </p:nvPr>
        </p:nvGraphicFramePr>
        <p:xfrm>
          <a:off x="539552" y="332656"/>
          <a:ext cx="8352928" cy="1080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251520" y="1700808"/>
            <a:ext cx="8640960" cy="438581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功能：</a:t>
            </a:r>
            <a:endParaRPr lang="en-US" altLang="zh-CN" sz="2000" dirty="0" smtClean="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低噪声信号放大</a:t>
            </a:r>
            <a:r>
              <a:rPr lang="zh-CN" altLang="en-US" dirty="0" smtClean="0">
                <a:latin typeface="微软雅黑" panose="020B0503020204020204" pitchFamily="34" charset="-122"/>
                <a:ea typeface="微软雅黑" panose="020B0503020204020204" pitchFamily="34" charset="-122"/>
              </a:rPr>
              <a:t>、带外噪声</a:t>
            </a:r>
            <a:r>
              <a:rPr lang="zh-CN" altLang="en-US" dirty="0">
                <a:latin typeface="微软雅黑" panose="020B0503020204020204" pitchFamily="34" charset="-122"/>
                <a:ea typeface="微软雅黑" panose="020B0503020204020204" pitchFamily="34" charset="-122"/>
              </a:rPr>
              <a:t>抑制</a:t>
            </a:r>
            <a:r>
              <a:rPr lang="zh-CN" altLang="en-US" dirty="0" smtClean="0">
                <a:latin typeface="微软雅黑" panose="020B0503020204020204" pitchFamily="34" charset="-122"/>
                <a:ea typeface="微软雅黑" panose="020B0503020204020204" pitchFamily="34" charset="-122"/>
              </a:rPr>
              <a:t>、下变频至中频；</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组成</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低噪放大器、滤波器、混频器、振荡器（晶振）等</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核心指标：</a:t>
            </a:r>
            <a:endParaRPr lang="en-US" altLang="zh-CN" sz="2000" dirty="0" smtClean="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输入频率范围：</a:t>
            </a:r>
            <a:r>
              <a:rPr lang="en-US" altLang="zh-CN" dirty="0">
                <a:latin typeface="微软雅黑" panose="020B0503020204020204" pitchFamily="34" charset="-122"/>
                <a:ea typeface="微软雅黑" panose="020B0503020204020204" pitchFamily="34" charset="-122"/>
              </a:rPr>
              <a:t>L1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L2</a:t>
            </a:r>
          </a:p>
          <a:p>
            <a:pPr marL="800100" lvl="1" indent="-34290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输出信号中心频率：几</a:t>
            </a:r>
            <a:r>
              <a:rPr lang="en-US" altLang="zh-CN" dirty="0" smtClean="0">
                <a:latin typeface="微软雅黑" panose="020B0503020204020204" pitchFamily="34" charset="-122"/>
                <a:ea typeface="微软雅黑" panose="020B0503020204020204" pitchFamily="34" charset="-122"/>
              </a:rPr>
              <a:t>MHz~25MHz</a:t>
            </a:r>
          </a:p>
          <a:p>
            <a:pPr marL="800100" lvl="1" indent="-34290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输出信号频率带宽：几</a:t>
            </a:r>
            <a:r>
              <a:rPr lang="en-US" altLang="zh-CN" dirty="0" smtClean="0">
                <a:latin typeface="微软雅黑" panose="020B0503020204020204" pitchFamily="34" charset="-122"/>
                <a:ea typeface="微软雅黑" panose="020B0503020204020204" pitchFamily="34" charset="-122"/>
              </a:rPr>
              <a:t>MHz~</a:t>
            </a:r>
            <a:r>
              <a:rPr lang="zh-CN" altLang="en-US" dirty="0" smtClean="0">
                <a:latin typeface="微软雅黑" panose="020B0503020204020204" pitchFamily="34" charset="-122"/>
                <a:ea typeface="微软雅黑" panose="020B0503020204020204" pitchFamily="34" charset="-122"/>
              </a:rPr>
              <a:t>几十</a:t>
            </a:r>
            <a:r>
              <a:rPr lang="en-US" altLang="zh-CN" dirty="0" smtClean="0">
                <a:latin typeface="微软雅黑" panose="020B0503020204020204" pitchFamily="34" charset="-122"/>
                <a:ea typeface="微软雅黑" panose="020B0503020204020204" pitchFamily="34" charset="-122"/>
              </a:rPr>
              <a:t>MHz</a:t>
            </a:r>
            <a:r>
              <a:rPr lang="zh-CN" altLang="en-US" dirty="0" smtClean="0">
                <a:latin typeface="微软雅黑" panose="020B0503020204020204" pitchFamily="34" charset="-122"/>
                <a:ea typeface="微软雅黑" panose="020B0503020204020204" pitchFamily="34" charset="-122"/>
              </a:rPr>
              <a:t>之间</a:t>
            </a:r>
            <a:endParaRPr lang="en-US" altLang="zh-CN" dirty="0" smtClean="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信号增益或放大系数：通过多级放大和滤波，达到</a:t>
            </a:r>
            <a:r>
              <a:rPr lang="en-US" altLang="zh-CN" dirty="0" smtClean="0">
                <a:latin typeface="微软雅黑" panose="020B0503020204020204" pitchFamily="34" charset="-122"/>
                <a:ea typeface="微软雅黑" panose="020B0503020204020204" pitchFamily="34" charset="-122"/>
              </a:rPr>
              <a:t>100db</a:t>
            </a:r>
            <a:r>
              <a:rPr lang="zh-CN" altLang="en-US" dirty="0" smtClean="0">
                <a:latin typeface="微软雅黑" panose="020B0503020204020204" pitchFamily="34" charset="-122"/>
                <a:ea typeface="微软雅黑" panose="020B0503020204020204" pitchFamily="34" charset="-122"/>
              </a:rPr>
              <a:t>以上</a:t>
            </a:r>
            <a:endParaRPr lang="en-US" altLang="zh-CN" dirty="0" smtClean="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噪声系数：降低中频信号中噪声的大小</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94367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3359362945"/>
              </p:ext>
            </p:extLst>
          </p:nvPr>
        </p:nvGraphicFramePr>
        <p:xfrm>
          <a:off x="539552" y="332656"/>
          <a:ext cx="8352928" cy="1080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251520" y="1712997"/>
            <a:ext cx="8640960" cy="452431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目的：</a:t>
            </a:r>
            <a:endParaRPr lang="en-US" altLang="zh-CN" sz="2000" dirty="0" smtClean="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将模拟信号转变为数字信号，以便后续数字化处理</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功能：</a:t>
            </a:r>
            <a:endParaRPr lang="en-US" altLang="zh-CN" sz="2000" dirty="0" smtClean="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中频信号采样与量化、自动增益控制（</a:t>
            </a:r>
            <a:r>
              <a:rPr lang="en-US" altLang="zh-CN" dirty="0" smtClean="0">
                <a:latin typeface="微软雅黑" panose="020B0503020204020204" pitchFamily="34" charset="-122"/>
                <a:ea typeface="微软雅黑" panose="020B0503020204020204" pitchFamily="34" charset="-122"/>
              </a:rPr>
              <a:t>AGC</a:t>
            </a:r>
            <a:r>
              <a:rPr lang="zh-CN" altLang="en-US"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组成：</a:t>
            </a:r>
            <a:r>
              <a:rPr lang="zh-CN" altLang="en-US" sz="2000" dirty="0">
                <a:latin typeface="微软雅黑" panose="020B0503020204020204" pitchFamily="34" charset="-122"/>
                <a:ea typeface="微软雅黑" panose="020B0503020204020204" pitchFamily="34" charset="-122"/>
              </a:rPr>
              <a:t>模</a:t>
            </a:r>
            <a:r>
              <a:rPr lang="zh-CN" altLang="en-US" sz="2000" dirty="0" smtClean="0">
                <a:latin typeface="微软雅黑" panose="020B0503020204020204" pitchFamily="34" charset="-122"/>
                <a:ea typeface="微软雅黑" panose="020B0503020204020204" pitchFamily="34" charset="-122"/>
              </a:rPr>
              <a:t>数转换器件、自动增益控制器件等</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核心指标：</a:t>
            </a:r>
            <a:endParaRPr lang="en-US" altLang="zh-CN" sz="2000" dirty="0" smtClean="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采样频率：几十</a:t>
            </a:r>
            <a:r>
              <a:rPr lang="en-US" altLang="zh-CN" dirty="0" smtClean="0">
                <a:latin typeface="微软雅黑" panose="020B0503020204020204" pitchFamily="34" charset="-122"/>
                <a:ea typeface="微软雅黑" panose="020B0503020204020204" pitchFamily="34" charset="-122"/>
              </a:rPr>
              <a:t>MHz</a:t>
            </a:r>
            <a:r>
              <a:rPr lang="zh-CN" altLang="en-US" dirty="0" smtClean="0">
                <a:latin typeface="微软雅黑" panose="020B0503020204020204" pitchFamily="34" charset="-122"/>
                <a:ea typeface="微软雅黑" panose="020B0503020204020204" pitchFamily="34" charset="-122"/>
              </a:rPr>
              <a:t>（采样定律）</a:t>
            </a:r>
            <a:endParaRPr lang="en-US" altLang="zh-CN" dirty="0" smtClean="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量化位数：</a:t>
            </a:r>
            <a:r>
              <a:rPr lang="en-US" altLang="zh-CN" dirty="0" smtClean="0">
                <a:latin typeface="微软雅黑" panose="020B0503020204020204" pitchFamily="34" charset="-122"/>
                <a:ea typeface="微软雅黑" panose="020B0503020204020204" pitchFamily="34" charset="-122"/>
              </a:rPr>
              <a:t>1bit</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2bit</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4bit</a:t>
            </a:r>
          </a:p>
          <a:p>
            <a:pPr marL="800100" lvl="1" indent="-34290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稳定的输出电平</a:t>
            </a:r>
            <a:endParaRPr lang="en-US" altLang="zh-CN" dirty="0" smtClean="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558022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938836457"/>
              </p:ext>
            </p:extLst>
          </p:nvPr>
        </p:nvGraphicFramePr>
        <p:xfrm>
          <a:off x="539552" y="332656"/>
          <a:ext cx="8352928" cy="1080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251520" y="1340768"/>
            <a:ext cx="8640960" cy="5724644"/>
          </a:xfrm>
          <a:prstGeom prst="rect">
            <a:avLst/>
          </a:prstGeom>
          <a:noFill/>
        </p:spPr>
        <p:txBody>
          <a:bodyPr wrap="square" rtlCol="0">
            <a:spAutoFit/>
          </a:bodyPr>
          <a:lstStyle/>
          <a:p>
            <a:pPr marL="342900" lvl="1"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目的：</a:t>
            </a:r>
            <a:endParaRPr lang="en-US" altLang="zh-CN" sz="2000" dirty="0">
              <a:latin typeface="微软雅黑" panose="020B0503020204020204" pitchFamily="34" charset="-122"/>
              <a:ea typeface="微软雅黑" panose="020B0503020204020204" pitchFamily="34" charset="-122"/>
            </a:endParaRPr>
          </a:p>
          <a:p>
            <a:pPr marL="800100" lvl="2" indent="-34290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通过本地复制的载波和扩频码信号，对卫星信号进行解调和解扩，获得数据</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功能：</a:t>
            </a:r>
            <a:endParaRPr lang="en-US" altLang="zh-CN" sz="2000" dirty="0" smtClean="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卫星捕获（</a:t>
            </a:r>
            <a:r>
              <a:rPr lang="en-US" altLang="zh-CN" dirty="0">
                <a:latin typeface="微软雅黑" panose="020B0503020204020204" pitchFamily="34" charset="-122"/>
                <a:ea typeface="微软雅黑" panose="020B0503020204020204" pitchFamily="34" charset="-122"/>
              </a:rPr>
              <a:t>Acquisition</a:t>
            </a:r>
            <a:r>
              <a:rPr lang="zh-CN" altLang="en-US" dirty="0" smtClean="0">
                <a:latin typeface="微软雅黑" panose="020B0503020204020204" pitchFamily="34" charset="-122"/>
                <a:ea typeface="微软雅黑" panose="020B0503020204020204" pitchFamily="34" charset="-122"/>
              </a:rPr>
              <a:t>）、卫星跟踪（</a:t>
            </a:r>
            <a:r>
              <a:rPr lang="en-US" altLang="zh-CN" dirty="0">
                <a:latin typeface="微软雅黑" panose="020B0503020204020204" pitchFamily="34" charset="-122"/>
                <a:ea typeface="微软雅黑" panose="020B0503020204020204" pitchFamily="34" charset="-122"/>
              </a:rPr>
              <a:t>Tracking</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提取并输出载波相位观测量、伪距观测量、多普勒频移</a:t>
            </a:r>
            <a:endParaRPr lang="en-US" altLang="zh-CN"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组成：捕获与跟踪环路</a:t>
            </a:r>
            <a:r>
              <a:rPr lang="en-US" altLang="zh-CN" sz="2000" dirty="0" smtClean="0">
                <a:latin typeface="微软雅黑" panose="020B0503020204020204" pitchFamily="34" charset="-122"/>
                <a:ea typeface="微软雅黑" panose="020B0503020204020204" pitchFamily="34" charset="-122"/>
              </a:rPr>
              <a:t>(ASIC/FPGA)</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核心指标：</a:t>
            </a:r>
            <a:endParaRPr lang="en-US" altLang="zh-CN" sz="2000" dirty="0" smtClean="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通道数</a:t>
            </a:r>
            <a:endParaRPr lang="en-US" altLang="zh-CN" dirty="0" smtClean="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捕获时间</a:t>
            </a:r>
            <a:endParaRPr lang="en-US" altLang="zh-CN" dirty="0" smtClean="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捕获灵敏度</a:t>
            </a:r>
            <a:endParaRPr lang="en-US" altLang="zh-CN" dirty="0" smtClean="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跟踪灵敏度</a:t>
            </a:r>
            <a:endParaRPr lang="en-US" altLang="zh-CN" dirty="0" smtClean="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endParaRPr lang="zh-CN" altLang="en-US" sz="2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2771800" y="4221088"/>
            <a:ext cx="5904657" cy="1938992"/>
          </a:xfrm>
          <a:prstGeom prst="rect">
            <a:avLst/>
          </a:prstGeom>
          <a:solidFill>
            <a:schemeClr val="accent6">
              <a:lumMod val="20000"/>
              <a:lumOff val="80000"/>
            </a:schemeClr>
          </a:solidFill>
          <a:ln>
            <a:solidFill>
              <a:schemeClr val="accent1"/>
            </a:solidFill>
          </a:ln>
        </p:spPr>
        <p:txBody>
          <a:bodyPr wrap="square" rtlCol="0">
            <a:spAutoFit/>
          </a:bodyPr>
          <a:lstStyle/>
          <a:p>
            <a:pPr>
              <a:lnSpc>
                <a:spcPct val="150000"/>
              </a:lnSpc>
            </a:pPr>
            <a:r>
              <a:rPr lang="zh-CN" altLang="en-US" sz="2000" b="1" dirty="0" smtClean="0">
                <a:solidFill>
                  <a:srgbClr val="000099"/>
                </a:solidFill>
                <a:latin typeface="微软雅黑" panose="020B0503020204020204" pitchFamily="34" charset="-122"/>
                <a:ea typeface="微软雅黑" panose="020B0503020204020204" pitchFamily="34" charset="-122"/>
              </a:rPr>
              <a:t>      由于每个接收机要同时接收处理多颗卫星，计算量非常大，因此信号处理通常采用多通道方式，所有通道输入相同，每个通道输出一颗或多颗卫星的观测量和电文。</a:t>
            </a:r>
            <a:endParaRPr lang="zh-CN" altLang="en-US" sz="2000" b="1"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664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4123682232"/>
              </p:ext>
            </p:extLst>
          </p:nvPr>
        </p:nvGraphicFramePr>
        <p:xfrm>
          <a:off x="539552" y="332656"/>
          <a:ext cx="8352928" cy="1080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251520" y="1683673"/>
            <a:ext cx="8640960" cy="443198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功能：</a:t>
            </a:r>
            <a:endParaRPr lang="en-US" altLang="zh-CN" sz="2000" dirty="0" smtClean="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位同步</a:t>
            </a:r>
            <a:r>
              <a:rPr lang="zh-CN" altLang="en-US" dirty="0">
                <a:latin typeface="微软雅黑" panose="020B0503020204020204" pitchFamily="34" charset="-122"/>
                <a:ea typeface="微软雅黑" panose="020B0503020204020204" pitchFamily="34" charset="-122"/>
              </a:rPr>
              <a:t>、帧</a:t>
            </a:r>
            <a:r>
              <a:rPr lang="zh-CN" altLang="en-US" dirty="0" smtClean="0">
                <a:latin typeface="微软雅黑" panose="020B0503020204020204" pitchFamily="34" charset="-122"/>
                <a:ea typeface="微软雅黑" panose="020B0503020204020204" pitchFamily="34" charset="-122"/>
              </a:rPr>
              <a:t>同步、导航电文解析、</a:t>
            </a:r>
            <a:r>
              <a:rPr lang="en-US" altLang="zh-CN" dirty="0" smtClean="0">
                <a:latin typeface="微软雅黑" panose="020B0503020204020204" pitchFamily="34" charset="-122"/>
                <a:ea typeface="微软雅黑" panose="020B0503020204020204" pitchFamily="34" charset="-122"/>
              </a:rPr>
              <a:t>PVT</a:t>
            </a:r>
            <a:r>
              <a:rPr lang="zh-CN" altLang="en-US" dirty="0" smtClean="0">
                <a:latin typeface="微软雅黑" panose="020B0503020204020204" pitchFamily="34" charset="-122"/>
                <a:ea typeface="微软雅黑" panose="020B0503020204020204" pitchFamily="34" charset="-122"/>
              </a:rPr>
              <a:t>解算输出</a:t>
            </a:r>
            <a:endParaRPr lang="en-US" altLang="zh-CN" dirty="0" smtClean="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如：伪距定位解算、载波相位定位解算、伪距差分解算、</a:t>
            </a:r>
            <a:r>
              <a:rPr lang="en-US" altLang="zh-CN" dirty="0" smtClean="0">
                <a:latin typeface="微软雅黑" panose="020B0503020204020204" pitchFamily="34" charset="-122"/>
                <a:ea typeface="微软雅黑" panose="020B0503020204020204" pitchFamily="34" charset="-122"/>
              </a:rPr>
              <a:t>RTK</a:t>
            </a:r>
            <a:r>
              <a:rPr lang="zh-CN" altLang="en-US" dirty="0" smtClean="0">
                <a:latin typeface="微软雅黑" panose="020B0503020204020204" pitchFamily="34" charset="-122"/>
                <a:ea typeface="微软雅黑" panose="020B0503020204020204" pitchFamily="34" charset="-122"/>
              </a:rPr>
              <a:t>解算、广域差分解算、授时解算、速度解算</a:t>
            </a:r>
            <a:r>
              <a:rPr lang="en-US" altLang="zh-CN"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组成：微处理器、环路控制软件、</a:t>
            </a:r>
            <a:r>
              <a:rPr lang="en-US" altLang="zh-CN" sz="2000" dirty="0" smtClean="0">
                <a:latin typeface="微软雅黑" panose="020B0503020204020204" pitchFamily="34" charset="-122"/>
                <a:ea typeface="微软雅黑" panose="020B0503020204020204" pitchFamily="34" charset="-122"/>
              </a:rPr>
              <a:t>PVT</a:t>
            </a:r>
            <a:r>
              <a:rPr lang="zh-CN" altLang="en-US" sz="2000" dirty="0" smtClean="0">
                <a:latin typeface="微软雅黑" panose="020B0503020204020204" pitchFamily="34" charset="-122"/>
                <a:ea typeface="微软雅黑" panose="020B0503020204020204" pitchFamily="34" charset="-122"/>
              </a:rPr>
              <a:t>解算软件、接口驱动软件等</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核心指标：</a:t>
            </a:r>
            <a:endParaRPr lang="en-US" altLang="zh-CN" sz="2000" dirty="0" smtClean="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定位精度：几毫米到几十米</a:t>
            </a:r>
            <a:endParaRPr lang="en-US" altLang="zh-CN" dirty="0" smtClean="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测速精度：几十厘米</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秒</a:t>
            </a:r>
            <a:endParaRPr lang="en-US" altLang="zh-CN" dirty="0" smtClean="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授时精度：几十</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几百纳秒</a:t>
            </a:r>
            <a:endParaRPr lang="en-US" altLang="zh-CN" dirty="0" smtClean="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394685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关于接收机芯片的说明</a:t>
            </a:r>
            <a:endParaRPr lang="zh-CN" altLang="en-US" dirty="0"/>
          </a:p>
        </p:txBody>
      </p:sp>
      <p:sp>
        <p:nvSpPr>
          <p:cNvPr id="3" name="内容占位符 2"/>
          <p:cNvSpPr>
            <a:spLocks noGrp="1"/>
          </p:cNvSpPr>
          <p:nvPr>
            <p:ph idx="1"/>
          </p:nvPr>
        </p:nvSpPr>
        <p:spPr>
          <a:xfrm>
            <a:off x="467544" y="1600200"/>
            <a:ext cx="8280920" cy="4525963"/>
          </a:xfrm>
        </p:spPr>
        <p:txBody>
          <a:bodyPr>
            <a:normAutofit/>
          </a:bodyPr>
          <a:lstStyle/>
          <a:p>
            <a:pPr marL="0" indent="0">
              <a:buNone/>
            </a:pPr>
            <a:r>
              <a:rPr lang="zh-CN" altLang="en-US" sz="2000" dirty="0" smtClean="0"/>
              <a:t>接收机芯片：</a:t>
            </a:r>
            <a:r>
              <a:rPr lang="zh-CN" altLang="en-US" sz="2000" dirty="0" smtClean="0">
                <a:solidFill>
                  <a:schemeClr val="tx1"/>
                </a:solidFill>
              </a:rPr>
              <a:t>除天线和部分射频电路外的其他部分以芯片方式集成。</a:t>
            </a:r>
            <a:endParaRPr lang="en-US" altLang="zh-CN" sz="2000" dirty="0" smtClean="0">
              <a:solidFill>
                <a:schemeClr val="tx1"/>
              </a:solidFill>
            </a:endParaRPr>
          </a:p>
          <a:p>
            <a:pPr marL="0" indent="0">
              <a:buNone/>
            </a:pPr>
            <a:r>
              <a:rPr lang="zh-CN" altLang="en-US" sz="2000" dirty="0" smtClean="0">
                <a:solidFill>
                  <a:schemeClr val="tx1"/>
                </a:solidFill>
              </a:rPr>
              <a:t>通常包括：</a:t>
            </a:r>
            <a:endParaRPr lang="en-US" altLang="zh-CN" sz="2000" dirty="0" smtClean="0">
              <a:solidFill>
                <a:schemeClr val="tx1"/>
              </a:solidFill>
            </a:endParaRPr>
          </a:p>
          <a:p>
            <a:pPr lvl="1"/>
            <a:r>
              <a:rPr lang="zh-CN" altLang="en-US" sz="1600" dirty="0" smtClean="0">
                <a:solidFill>
                  <a:srgbClr val="000099"/>
                </a:solidFill>
              </a:rPr>
              <a:t>射频芯片：</a:t>
            </a:r>
            <a:r>
              <a:rPr lang="zh-CN" altLang="en-US" sz="1600" dirty="0" smtClean="0">
                <a:solidFill>
                  <a:schemeClr val="tx1"/>
                </a:solidFill>
              </a:rPr>
              <a:t>射频和中频处理硬件集成在一个</a:t>
            </a:r>
            <a:r>
              <a:rPr lang="en-US" altLang="zh-CN" sz="1600" dirty="0" smtClean="0">
                <a:solidFill>
                  <a:schemeClr val="tx1"/>
                </a:solidFill>
              </a:rPr>
              <a:t>ASIC</a:t>
            </a:r>
            <a:r>
              <a:rPr lang="zh-CN" altLang="en-US" sz="1600" dirty="0" smtClean="0">
                <a:solidFill>
                  <a:schemeClr val="tx1"/>
                </a:solidFill>
              </a:rPr>
              <a:t>芯片中；</a:t>
            </a:r>
            <a:endParaRPr lang="en-US" altLang="zh-CN" sz="1600" dirty="0" smtClean="0">
              <a:solidFill>
                <a:schemeClr val="tx1"/>
              </a:solidFill>
            </a:endParaRPr>
          </a:p>
          <a:p>
            <a:pPr lvl="1"/>
            <a:r>
              <a:rPr lang="zh-CN" altLang="en-US" sz="1600" dirty="0">
                <a:solidFill>
                  <a:srgbClr val="000099"/>
                </a:solidFill>
              </a:rPr>
              <a:t>基带芯片：</a:t>
            </a:r>
            <a:r>
              <a:rPr lang="zh-CN" altLang="en-US" sz="1600" dirty="0" smtClean="0">
                <a:solidFill>
                  <a:schemeClr val="tx1"/>
                </a:solidFill>
              </a:rPr>
              <a:t>数字信号处理硬件集成在一个</a:t>
            </a:r>
            <a:r>
              <a:rPr lang="en-US" altLang="zh-CN" sz="1600" dirty="0" smtClean="0">
                <a:solidFill>
                  <a:schemeClr val="tx1"/>
                </a:solidFill>
              </a:rPr>
              <a:t>ASIC</a:t>
            </a:r>
            <a:r>
              <a:rPr lang="zh-CN" altLang="en-US" sz="1600" dirty="0" smtClean="0">
                <a:solidFill>
                  <a:schemeClr val="tx1"/>
                </a:solidFill>
              </a:rPr>
              <a:t>芯片中；</a:t>
            </a:r>
            <a:endParaRPr lang="en-US" altLang="zh-CN" sz="1600" dirty="0" smtClean="0">
              <a:solidFill>
                <a:schemeClr val="tx1"/>
              </a:solidFill>
            </a:endParaRPr>
          </a:p>
          <a:p>
            <a:pPr lvl="1"/>
            <a:r>
              <a:rPr lang="zh-CN" altLang="en-US" sz="1600" dirty="0">
                <a:solidFill>
                  <a:srgbClr val="000099"/>
                </a:solidFill>
              </a:rPr>
              <a:t>微处理芯片</a:t>
            </a:r>
            <a:r>
              <a:rPr lang="zh-CN" altLang="en-US" sz="1600" dirty="0" smtClean="0">
                <a:solidFill>
                  <a:srgbClr val="000099"/>
                </a:solidFill>
              </a:rPr>
              <a:t>：</a:t>
            </a:r>
            <a:r>
              <a:rPr lang="zh-CN" altLang="en-US" sz="1600" dirty="0" smtClean="0">
                <a:solidFill>
                  <a:schemeClr val="tx1"/>
                </a:solidFill>
              </a:rPr>
              <a:t>环路控制、定位运算、接口驱动等软件运行的微处理芯片。</a:t>
            </a:r>
            <a:endParaRPr lang="en-US" altLang="zh-CN" sz="1600" dirty="0" smtClean="0">
              <a:solidFill>
                <a:schemeClr val="tx1"/>
              </a:solidFill>
            </a:endParaRPr>
          </a:p>
          <a:p>
            <a:pPr lvl="1"/>
            <a:endParaRPr lang="en-US" altLang="zh-CN" sz="1600" dirty="0" smtClean="0">
              <a:solidFill>
                <a:schemeClr val="tx1"/>
              </a:solidFill>
            </a:endParaRPr>
          </a:p>
          <a:p>
            <a:pPr marL="0" indent="0">
              <a:buNone/>
            </a:pPr>
            <a:r>
              <a:rPr lang="zh-CN" altLang="en-US" sz="2000" dirty="0" smtClean="0"/>
              <a:t>芯片方案：</a:t>
            </a:r>
            <a:r>
              <a:rPr lang="zh-CN" altLang="en-US" sz="2000" dirty="0" smtClean="0">
                <a:solidFill>
                  <a:schemeClr val="tx1"/>
                </a:solidFill>
              </a:rPr>
              <a:t>根据技术的进步，芯片逐步从三芯过渡到单芯方案</a:t>
            </a:r>
            <a:endParaRPr lang="en-US" altLang="zh-CN" sz="2000" dirty="0" smtClean="0">
              <a:solidFill>
                <a:schemeClr val="tx1"/>
              </a:solidFill>
            </a:endParaRPr>
          </a:p>
          <a:p>
            <a:pPr lvl="1"/>
            <a:r>
              <a:rPr lang="zh-CN" altLang="en-US" sz="1600" dirty="0">
                <a:solidFill>
                  <a:srgbClr val="000099"/>
                </a:solidFill>
              </a:rPr>
              <a:t>三芯方案：</a:t>
            </a:r>
            <a:r>
              <a:rPr lang="zh-CN" altLang="en-US" sz="1600" dirty="0" smtClean="0"/>
              <a:t>射频</a:t>
            </a:r>
            <a:r>
              <a:rPr lang="en-US" altLang="zh-CN" sz="1600" dirty="0" smtClean="0"/>
              <a:t>ASIC</a:t>
            </a:r>
            <a:r>
              <a:rPr lang="zh-CN" altLang="en-US" sz="1600" dirty="0" smtClean="0"/>
              <a:t>芯片 </a:t>
            </a:r>
            <a:r>
              <a:rPr lang="en-US" altLang="zh-CN" sz="1600" dirty="0" smtClean="0"/>
              <a:t>+ </a:t>
            </a:r>
            <a:r>
              <a:rPr lang="zh-CN" altLang="en-US" sz="1600" dirty="0" smtClean="0"/>
              <a:t>基带</a:t>
            </a:r>
            <a:r>
              <a:rPr lang="en-US" altLang="zh-CN" sz="1600" dirty="0" smtClean="0"/>
              <a:t>ASIC</a:t>
            </a:r>
            <a:r>
              <a:rPr lang="zh-CN" altLang="en-US" sz="1600" dirty="0" smtClean="0"/>
              <a:t>芯片</a:t>
            </a:r>
            <a:r>
              <a:rPr lang="en-US" altLang="zh-CN" sz="1600" dirty="0" smtClean="0"/>
              <a:t>+</a:t>
            </a:r>
            <a:r>
              <a:rPr lang="zh-CN" altLang="en-US" sz="1600" dirty="0" smtClean="0"/>
              <a:t>微处理芯片</a:t>
            </a:r>
            <a:endParaRPr lang="en-US" altLang="zh-CN" sz="1600" dirty="0" smtClean="0"/>
          </a:p>
          <a:p>
            <a:pPr lvl="1"/>
            <a:r>
              <a:rPr lang="zh-CN" altLang="en-US" sz="1600" dirty="0">
                <a:solidFill>
                  <a:srgbClr val="000099"/>
                </a:solidFill>
              </a:rPr>
              <a:t>两芯方案：</a:t>
            </a:r>
            <a:r>
              <a:rPr lang="zh-CN" altLang="en-US" sz="1600" dirty="0" smtClean="0"/>
              <a:t>射频</a:t>
            </a:r>
            <a:r>
              <a:rPr lang="en-US" altLang="zh-CN" sz="1600" dirty="0" smtClean="0"/>
              <a:t>ASIC</a:t>
            </a:r>
            <a:r>
              <a:rPr lang="zh-CN" altLang="en-US" sz="1600" dirty="0" smtClean="0"/>
              <a:t>芯片 </a:t>
            </a:r>
            <a:r>
              <a:rPr lang="en-US" altLang="zh-CN" sz="1600" dirty="0" smtClean="0"/>
              <a:t>+ </a:t>
            </a:r>
            <a:r>
              <a:rPr lang="zh-CN" altLang="en-US" sz="1600" dirty="0" smtClean="0"/>
              <a:t>（基带、微处理集成芯片）</a:t>
            </a:r>
            <a:endParaRPr lang="en-US" altLang="zh-CN" sz="1600" dirty="0" smtClean="0"/>
          </a:p>
          <a:p>
            <a:pPr lvl="1"/>
            <a:r>
              <a:rPr lang="zh-CN" altLang="en-US" sz="1600" dirty="0">
                <a:solidFill>
                  <a:srgbClr val="000099"/>
                </a:solidFill>
              </a:rPr>
              <a:t>单芯方案：</a:t>
            </a:r>
            <a:r>
              <a:rPr lang="en-US" altLang="zh-CN" sz="1600" dirty="0" err="1" smtClean="0"/>
              <a:t>Soc</a:t>
            </a:r>
            <a:r>
              <a:rPr lang="zh-CN" altLang="en-US" sz="1600" dirty="0" smtClean="0"/>
              <a:t>芯片，模拟数字全集成，手机技术推进了单芯方案发展</a:t>
            </a:r>
            <a:endParaRPr lang="zh-CN" altLang="en-US" sz="1600" dirty="0"/>
          </a:p>
        </p:txBody>
      </p:sp>
    </p:spTree>
    <p:extLst>
      <p:ext uri="{BB962C8B-B14F-4D97-AF65-F5344CB8AC3E}">
        <p14:creationId xmlns:p14="http://schemas.microsoft.com/office/powerpoint/2010/main" val="2211911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三</a:t>
            </a:r>
            <a:r>
              <a:rPr lang="zh-CN" altLang="en-US" dirty="0"/>
              <a:t>、接收机的关键技术指标</a:t>
            </a:r>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208711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主题：接收机的组成与工作原理</a:t>
            </a:r>
            <a:endParaRPr lang="zh-CN" altLang="en-US" dirty="0"/>
          </a:p>
        </p:txBody>
      </p:sp>
      <p:sp>
        <p:nvSpPr>
          <p:cNvPr id="3" name="内容占位符 2"/>
          <p:cNvSpPr>
            <a:spLocks noGrp="1"/>
          </p:cNvSpPr>
          <p:nvPr>
            <p:ph idx="1"/>
          </p:nvPr>
        </p:nvSpPr>
        <p:spPr>
          <a:xfrm>
            <a:off x="457200" y="1628800"/>
            <a:ext cx="8229600" cy="4525963"/>
          </a:xfrm>
        </p:spPr>
        <p:txBody>
          <a:bodyPr>
            <a:normAutofit fontScale="92500" lnSpcReduction="10000"/>
          </a:bodyPr>
          <a:lstStyle/>
          <a:p>
            <a:r>
              <a:rPr lang="zh-CN" altLang="en-US" sz="2000" dirty="0" smtClean="0"/>
              <a:t>需掌握的内容：</a:t>
            </a:r>
            <a:endParaRPr lang="en-US" altLang="zh-CN" sz="2000" dirty="0" smtClean="0"/>
          </a:p>
          <a:p>
            <a:pPr lvl="1"/>
            <a:r>
              <a:rPr lang="zh-CN" altLang="en-US" sz="1800" dirty="0" smtClean="0"/>
              <a:t>接收机的主要类型</a:t>
            </a:r>
            <a:endParaRPr lang="en-US" altLang="zh-CN" sz="1800" dirty="0" smtClean="0"/>
          </a:p>
          <a:p>
            <a:pPr lvl="2"/>
            <a:r>
              <a:rPr lang="zh-CN" altLang="en-US" sz="1500" dirty="0" smtClean="0"/>
              <a:t>导航型、授时型、测地型</a:t>
            </a:r>
            <a:endParaRPr lang="en-US" altLang="zh-CN" sz="1500" dirty="0" smtClean="0"/>
          </a:p>
          <a:p>
            <a:pPr lvl="1"/>
            <a:r>
              <a:rPr lang="zh-CN" altLang="en-US" sz="1800" dirty="0" smtClean="0"/>
              <a:t>接收机组成和工作原理</a:t>
            </a:r>
            <a:endParaRPr lang="en-US" altLang="zh-CN" sz="1800" dirty="0" smtClean="0"/>
          </a:p>
          <a:p>
            <a:pPr lvl="2"/>
            <a:r>
              <a:rPr lang="zh-CN" altLang="en-US" sz="1600" dirty="0" smtClean="0">
                <a:sym typeface="Wingdings" panose="05000000000000000000" pitchFamily="2" charset="2"/>
              </a:rPr>
              <a:t>信号接收</a:t>
            </a:r>
            <a:r>
              <a:rPr lang="en-US" altLang="zh-CN" sz="1600" dirty="0" smtClean="0">
                <a:sym typeface="Wingdings" panose="05000000000000000000" pitchFamily="2" charset="2"/>
              </a:rPr>
              <a:t></a:t>
            </a:r>
            <a:r>
              <a:rPr lang="zh-CN" altLang="en-US" sz="1600" dirty="0" smtClean="0">
                <a:sym typeface="Wingdings" panose="05000000000000000000" pitchFamily="2" charset="2"/>
              </a:rPr>
              <a:t>射频前端（射频处理</a:t>
            </a:r>
            <a:r>
              <a:rPr lang="en-US" altLang="zh-CN" sz="1600" dirty="0">
                <a:sym typeface="Wingdings" panose="05000000000000000000" pitchFamily="2" charset="2"/>
              </a:rPr>
              <a:t></a:t>
            </a:r>
            <a:r>
              <a:rPr lang="zh-CN" altLang="en-US" sz="1600" dirty="0" smtClean="0">
                <a:sym typeface="Wingdings" panose="05000000000000000000" pitchFamily="2" charset="2"/>
              </a:rPr>
              <a:t>中频处理）</a:t>
            </a:r>
            <a:r>
              <a:rPr lang="en-US" altLang="zh-CN" sz="1600" dirty="0" smtClean="0">
                <a:sym typeface="Wingdings" panose="05000000000000000000" pitchFamily="2" charset="2"/>
              </a:rPr>
              <a:t></a:t>
            </a:r>
            <a:r>
              <a:rPr lang="zh-CN" altLang="en-US" sz="1600" dirty="0" smtClean="0">
                <a:sym typeface="Wingdings" panose="05000000000000000000" pitchFamily="2" charset="2"/>
              </a:rPr>
              <a:t>基带处理</a:t>
            </a:r>
            <a:r>
              <a:rPr lang="en-US" altLang="zh-CN" sz="1600" dirty="0">
                <a:sym typeface="Wingdings" panose="05000000000000000000" pitchFamily="2" charset="2"/>
              </a:rPr>
              <a:t></a:t>
            </a:r>
            <a:r>
              <a:rPr lang="zh-CN" altLang="en-US" sz="1600" dirty="0" smtClean="0">
                <a:sym typeface="Wingdings" panose="05000000000000000000" pitchFamily="2" charset="2"/>
              </a:rPr>
              <a:t>应用处理</a:t>
            </a:r>
            <a:r>
              <a:rPr lang="en-US" altLang="zh-CN" sz="1600" dirty="0">
                <a:sym typeface="Wingdings" panose="05000000000000000000" pitchFamily="2" charset="2"/>
              </a:rPr>
              <a:t></a:t>
            </a:r>
            <a:r>
              <a:rPr lang="zh-CN" altLang="en-US" sz="1600" dirty="0" smtClean="0">
                <a:sym typeface="Wingdings" panose="05000000000000000000" pitchFamily="2" charset="2"/>
              </a:rPr>
              <a:t>显控输出</a:t>
            </a:r>
            <a:endParaRPr lang="en-US" altLang="zh-CN" sz="1600" dirty="0" smtClean="0">
              <a:sym typeface="Wingdings" panose="05000000000000000000" pitchFamily="2" charset="2"/>
            </a:endParaRPr>
          </a:p>
          <a:p>
            <a:pPr lvl="1"/>
            <a:r>
              <a:rPr lang="zh-CN" altLang="en-US" sz="1800" dirty="0" smtClean="0"/>
              <a:t>一些技术概念及其解决的问题</a:t>
            </a:r>
            <a:endParaRPr lang="en-US" altLang="zh-CN" sz="1800" dirty="0" smtClean="0"/>
          </a:p>
          <a:p>
            <a:pPr lvl="2"/>
            <a:r>
              <a:rPr lang="zh-CN" altLang="en-US" sz="1400" dirty="0" smtClean="0"/>
              <a:t>首次启动时间的概念、影响首次启动时间的主要因素</a:t>
            </a:r>
            <a:endParaRPr lang="en-US" altLang="zh-CN" sz="1400" dirty="0"/>
          </a:p>
          <a:p>
            <a:pPr lvl="2"/>
            <a:r>
              <a:rPr lang="zh-CN" altLang="en-US" sz="1500" dirty="0" smtClean="0"/>
              <a:t>卫星捕获与跟踪技术、位同步技术、帧同步技术、</a:t>
            </a:r>
            <a:r>
              <a:rPr lang="en-US" altLang="zh-CN" sz="1500" dirty="0" smtClean="0"/>
              <a:t>P.V.T</a:t>
            </a:r>
            <a:r>
              <a:rPr lang="zh-CN" altLang="en-US" sz="1500" dirty="0"/>
              <a:t>解</a:t>
            </a:r>
            <a:r>
              <a:rPr lang="zh-CN" altLang="en-US" sz="1500" dirty="0" smtClean="0"/>
              <a:t>算方法</a:t>
            </a:r>
            <a:endParaRPr lang="en-US" altLang="zh-CN" sz="1500" dirty="0" smtClean="0">
              <a:sym typeface="Wingdings" panose="05000000000000000000" pitchFamily="2" charset="2"/>
            </a:endParaRPr>
          </a:p>
          <a:p>
            <a:r>
              <a:rPr lang="zh-CN" altLang="en-US" sz="2000" dirty="0" smtClean="0"/>
              <a:t>了解和拓展内容</a:t>
            </a:r>
            <a:endParaRPr lang="en-US" altLang="zh-CN" sz="2000" dirty="0" smtClean="0"/>
          </a:p>
          <a:p>
            <a:pPr lvl="1"/>
            <a:r>
              <a:rPr lang="zh-CN" altLang="en-US" sz="1800" dirty="0"/>
              <a:t>信号</a:t>
            </a:r>
            <a:r>
              <a:rPr lang="zh-CN" altLang="en-US" sz="1800" dirty="0" smtClean="0"/>
              <a:t>接收、</a:t>
            </a:r>
            <a:r>
              <a:rPr lang="zh-CN" altLang="en-US" sz="1800" dirty="0"/>
              <a:t>射频前端等一些硬件</a:t>
            </a:r>
            <a:r>
              <a:rPr lang="zh-CN" altLang="en-US" sz="1800" dirty="0" smtClean="0"/>
              <a:t>知识和相关技术实现要点</a:t>
            </a:r>
            <a:endParaRPr lang="en-US" altLang="zh-CN" sz="1800" dirty="0" smtClean="0"/>
          </a:p>
          <a:p>
            <a:pPr lvl="1"/>
            <a:r>
              <a:rPr lang="zh-CN" altLang="en-US" sz="1800" dirty="0" smtClean="0"/>
              <a:t>软件接收机的概念</a:t>
            </a:r>
            <a:endParaRPr lang="zh-CN" altLang="en-US" sz="1800" dirty="0"/>
          </a:p>
        </p:txBody>
      </p:sp>
    </p:spTree>
    <p:extLst>
      <p:ext uri="{BB962C8B-B14F-4D97-AF65-F5344CB8AC3E}">
        <p14:creationId xmlns:p14="http://schemas.microsoft.com/office/powerpoint/2010/main" val="39764130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关于启动时间</a:t>
            </a:r>
            <a:endParaRPr lang="zh-CN" altLang="en-US" dirty="0"/>
          </a:p>
        </p:txBody>
      </p:sp>
      <p:sp>
        <p:nvSpPr>
          <p:cNvPr id="3" name="内容占位符 2"/>
          <p:cNvSpPr>
            <a:spLocks noGrp="1"/>
          </p:cNvSpPr>
          <p:nvPr>
            <p:ph idx="1"/>
          </p:nvPr>
        </p:nvSpPr>
        <p:spPr/>
        <p:txBody>
          <a:bodyPr>
            <a:normAutofit/>
          </a:bodyPr>
          <a:lstStyle/>
          <a:p>
            <a:pPr marL="342900" lvl="1" indent="-342900">
              <a:buFont typeface="Arial" panose="020B0604020202020204" pitchFamily="34" charset="0"/>
              <a:buChar char="•"/>
            </a:pPr>
            <a:r>
              <a:rPr lang="zh-CN" altLang="en-US" dirty="0" smtClean="0">
                <a:solidFill>
                  <a:srgbClr val="000099"/>
                </a:solidFill>
              </a:rPr>
              <a:t>启动时间或首次定位时间：</a:t>
            </a:r>
            <a:endParaRPr lang="en-US" altLang="zh-CN" dirty="0" smtClean="0">
              <a:solidFill>
                <a:srgbClr val="000099"/>
              </a:solidFill>
            </a:endParaRPr>
          </a:p>
          <a:p>
            <a:pPr marL="742950" lvl="2" indent="-342900"/>
            <a:r>
              <a:rPr lang="zh-CN" altLang="en-US" dirty="0" smtClean="0">
                <a:solidFill>
                  <a:srgbClr val="000099"/>
                </a:solidFill>
              </a:rPr>
              <a:t>定义：</a:t>
            </a:r>
            <a:r>
              <a:rPr lang="zh-CN" altLang="en-US" dirty="0" smtClean="0"/>
              <a:t>接收机</a:t>
            </a:r>
            <a:r>
              <a:rPr lang="zh-CN" altLang="en-US" dirty="0"/>
              <a:t>启动后直至给出第一个定位结果所需的时间，包含捕获、跟踪</a:t>
            </a:r>
            <a:r>
              <a:rPr lang="zh-CN" altLang="en-US" dirty="0" smtClean="0"/>
              <a:t>、位同步</a:t>
            </a:r>
            <a:r>
              <a:rPr lang="zh-CN" altLang="en-US" dirty="0"/>
              <a:t>、帧同步、位置解算等一系列过程</a:t>
            </a:r>
            <a:r>
              <a:rPr lang="zh-CN" altLang="en-US" dirty="0" smtClean="0"/>
              <a:t>。</a:t>
            </a:r>
            <a:endParaRPr lang="en-US" altLang="zh-CN" dirty="0" smtClean="0"/>
          </a:p>
          <a:p>
            <a:pPr marL="742950" lvl="2" indent="-342900"/>
            <a:r>
              <a:rPr lang="zh-CN" altLang="en-US" dirty="0" smtClean="0">
                <a:solidFill>
                  <a:srgbClr val="000099"/>
                </a:solidFill>
              </a:rPr>
              <a:t>影响因素：</a:t>
            </a:r>
            <a:endParaRPr lang="en-US" altLang="zh-CN" dirty="0" smtClean="0">
              <a:solidFill>
                <a:srgbClr val="000099"/>
              </a:solidFill>
            </a:endParaRPr>
          </a:p>
          <a:p>
            <a:pPr marL="1200150" lvl="3" indent="-342900"/>
            <a:r>
              <a:rPr lang="zh-CN" altLang="en-US" dirty="0" smtClean="0"/>
              <a:t>卫星位置、接收机位置、当前时间、捕获通道数、计算能力</a:t>
            </a:r>
            <a:endParaRPr lang="en-US" altLang="zh-CN" dirty="0" smtClean="0"/>
          </a:p>
          <a:p>
            <a:pPr marL="1200150" lvl="3" indent="-342900"/>
            <a:r>
              <a:rPr lang="zh-CN" altLang="en-US" dirty="0" smtClean="0"/>
              <a:t>后面介绍捕获原理时，可推导出上述因素</a:t>
            </a:r>
            <a:endParaRPr lang="en-US" altLang="zh-CN" dirty="0"/>
          </a:p>
        </p:txBody>
      </p:sp>
    </p:spTree>
    <p:extLst>
      <p:ext uri="{BB962C8B-B14F-4D97-AF65-F5344CB8AC3E}">
        <p14:creationId xmlns:p14="http://schemas.microsoft.com/office/powerpoint/2010/main" val="33878828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四种启动时间</a:t>
            </a:r>
            <a:endParaRPr lang="zh-CN" altLang="en-US" dirty="0"/>
          </a:p>
        </p:txBody>
      </p:sp>
      <p:sp>
        <p:nvSpPr>
          <p:cNvPr id="3" name="内容占位符 2"/>
          <p:cNvSpPr>
            <a:spLocks noGrp="1"/>
          </p:cNvSpPr>
          <p:nvPr>
            <p:ph idx="1"/>
          </p:nvPr>
        </p:nvSpPr>
        <p:spPr>
          <a:xfrm>
            <a:off x="457200" y="1268760"/>
            <a:ext cx="8229600" cy="4525963"/>
          </a:xfrm>
        </p:spPr>
        <p:txBody>
          <a:bodyPr>
            <a:noAutofit/>
          </a:bodyPr>
          <a:lstStyle/>
          <a:p>
            <a:r>
              <a:rPr lang="zh-CN" altLang="en-US" sz="2000" dirty="0"/>
              <a:t>冷启动时间：</a:t>
            </a:r>
            <a:endParaRPr lang="en-US" altLang="zh-CN" sz="2000" dirty="0"/>
          </a:p>
          <a:p>
            <a:pPr lvl="1"/>
            <a:r>
              <a:rPr lang="zh-CN" altLang="en-US" sz="1800" dirty="0" smtClean="0"/>
              <a:t>当前</a:t>
            </a:r>
            <a:r>
              <a:rPr lang="zh-CN" altLang="en-US" sz="1800" dirty="0"/>
              <a:t>时间、所处位置、卫星星历、卫星历书四个</a:t>
            </a:r>
            <a:r>
              <a:rPr lang="zh-CN" altLang="en-US" sz="1800" dirty="0" smtClean="0"/>
              <a:t>要素全部未知。</a:t>
            </a:r>
            <a:r>
              <a:rPr lang="zh-CN" altLang="en-US" sz="1800" dirty="0"/>
              <a:t>需要盲搜以捕获卫星，所以时间较长，通常要</a:t>
            </a:r>
            <a:r>
              <a:rPr lang="en-US" altLang="zh-CN" sz="1800" dirty="0"/>
              <a:t>60</a:t>
            </a:r>
            <a:r>
              <a:rPr lang="zh-CN" altLang="en-US" sz="1800" dirty="0"/>
              <a:t>秒左右。</a:t>
            </a:r>
            <a:endParaRPr lang="en-US" altLang="zh-CN" sz="1800" dirty="0"/>
          </a:p>
          <a:p>
            <a:r>
              <a:rPr lang="zh-CN" altLang="en-US" sz="2000" dirty="0" smtClean="0"/>
              <a:t>温（暖）启动时间：</a:t>
            </a:r>
            <a:endParaRPr lang="en-US" altLang="zh-CN" sz="1600" dirty="0"/>
          </a:p>
          <a:p>
            <a:pPr lvl="1"/>
            <a:r>
              <a:rPr lang="zh-CN" altLang="en-US" sz="1600" dirty="0" smtClean="0"/>
              <a:t>除星历外，其他三要素已知（存在一定误差，当前位置误差不大于</a:t>
            </a:r>
            <a:r>
              <a:rPr lang="en-US" altLang="zh-CN" sz="1600" dirty="0" smtClean="0"/>
              <a:t>100km</a:t>
            </a:r>
            <a:r>
              <a:rPr lang="zh-CN" altLang="en-US" sz="1600" dirty="0" smtClean="0"/>
              <a:t>，时间误差不超过</a:t>
            </a:r>
            <a:r>
              <a:rPr lang="en-US" altLang="zh-CN" sz="1600" dirty="0" smtClean="0"/>
              <a:t>5</a:t>
            </a:r>
            <a:r>
              <a:rPr lang="zh-CN" altLang="en-US" sz="1600" dirty="0" smtClean="0"/>
              <a:t>分钟），搜索范围减小，启动时间约为</a:t>
            </a:r>
            <a:r>
              <a:rPr lang="en-US" altLang="zh-CN" sz="1600" dirty="0" smtClean="0"/>
              <a:t>30~45</a:t>
            </a:r>
            <a:r>
              <a:rPr lang="zh-CN" altLang="en-US" sz="1600" dirty="0" smtClean="0"/>
              <a:t>秒左右。</a:t>
            </a:r>
            <a:endParaRPr lang="en-US" altLang="zh-CN" sz="1600" dirty="0" smtClean="0"/>
          </a:p>
          <a:p>
            <a:r>
              <a:rPr lang="zh-CN" altLang="en-US" sz="2000" dirty="0"/>
              <a:t>热启动时间：</a:t>
            </a:r>
            <a:endParaRPr lang="en-US" altLang="zh-CN" sz="2000" dirty="0"/>
          </a:p>
          <a:p>
            <a:pPr lvl="1"/>
            <a:r>
              <a:rPr lang="zh-CN" altLang="en-US" sz="1800" dirty="0" smtClean="0"/>
              <a:t>四要素全部已知但有误差（同温启动），启动时间约为</a:t>
            </a:r>
            <a:r>
              <a:rPr lang="en-US" altLang="zh-CN" sz="1800" dirty="0" smtClean="0"/>
              <a:t>10~15</a:t>
            </a:r>
            <a:r>
              <a:rPr lang="zh-CN" altLang="en-US" sz="1800" dirty="0" smtClean="0"/>
              <a:t>秒</a:t>
            </a:r>
            <a:endParaRPr lang="en-US" altLang="zh-CN" sz="1800" dirty="0"/>
          </a:p>
          <a:p>
            <a:r>
              <a:rPr lang="zh-CN" altLang="en-US" sz="2000" dirty="0"/>
              <a:t>失锁重捕时间</a:t>
            </a:r>
            <a:endParaRPr lang="en-US" altLang="zh-CN" sz="2000" dirty="0"/>
          </a:p>
          <a:p>
            <a:pPr lvl="1"/>
            <a:r>
              <a:rPr lang="zh-CN" altLang="en-US" sz="1800" dirty="0"/>
              <a:t>因为环境影响，接收机短时间内失去了对卫星的锁定跟踪</a:t>
            </a:r>
            <a:r>
              <a:rPr lang="zh-CN" altLang="en-US" sz="1800" dirty="0" smtClean="0"/>
              <a:t>，后重新捕获跟踪，通常启动时间优于</a:t>
            </a:r>
            <a:r>
              <a:rPr lang="en-US" altLang="zh-CN" sz="1800" dirty="0" smtClean="0"/>
              <a:t>1</a:t>
            </a:r>
            <a:r>
              <a:rPr lang="zh-CN" altLang="en-US" sz="1800" dirty="0" smtClean="0"/>
              <a:t>秒。</a:t>
            </a:r>
            <a:endParaRPr lang="zh-CN" altLang="en-US" sz="1800" dirty="0"/>
          </a:p>
        </p:txBody>
      </p:sp>
    </p:spTree>
    <p:extLst>
      <p:ext uri="{BB962C8B-B14F-4D97-AF65-F5344CB8AC3E}">
        <p14:creationId xmlns:p14="http://schemas.microsoft.com/office/powerpoint/2010/main" val="41752883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单点动态定位接收机的典型指标</a:t>
            </a:r>
            <a:endParaRPr lang="zh-CN" altLang="en-US" dirty="0"/>
          </a:p>
        </p:txBody>
      </p:sp>
      <p:sp>
        <p:nvSpPr>
          <p:cNvPr id="3" name="内容占位符 2"/>
          <p:cNvSpPr>
            <a:spLocks noGrp="1"/>
          </p:cNvSpPr>
          <p:nvPr>
            <p:ph sz="half" idx="2"/>
          </p:nvPr>
        </p:nvSpPr>
        <p:spPr>
          <a:xfrm>
            <a:off x="457200" y="1484784"/>
            <a:ext cx="4040188" cy="4641379"/>
          </a:xfrm>
        </p:spPr>
        <p:txBody>
          <a:bodyPr>
            <a:normAutofit fontScale="85000" lnSpcReduction="10000"/>
          </a:bodyPr>
          <a:lstStyle/>
          <a:p>
            <a:r>
              <a:rPr lang="zh-CN" altLang="en-US" sz="2400" dirty="0" smtClean="0"/>
              <a:t>定位精度</a:t>
            </a:r>
            <a:endParaRPr lang="en-US" altLang="zh-CN" sz="2400" dirty="0" smtClean="0"/>
          </a:p>
          <a:p>
            <a:pPr lvl="1"/>
            <a:r>
              <a:rPr lang="en-US" altLang="zh-CN" sz="1800" dirty="0" smtClean="0"/>
              <a:t>CEP</a:t>
            </a:r>
            <a:r>
              <a:rPr lang="zh-CN" altLang="en-US" sz="1800" dirty="0" smtClean="0"/>
              <a:t>（</a:t>
            </a:r>
            <a:r>
              <a:rPr lang="en-US" altLang="zh-CN" sz="1800" dirty="0" smtClean="0"/>
              <a:t>5</a:t>
            </a:r>
            <a:r>
              <a:rPr lang="zh-CN" altLang="en-US" sz="1800" dirty="0" smtClean="0"/>
              <a:t>米）、</a:t>
            </a:r>
            <a:r>
              <a:rPr lang="en-US" altLang="zh-CN" sz="1800" dirty="0" smtClean="0"/>
              <a:t>2DRMS</a:t>
            </a:r>
            <a:r>
              <a:rPr lang="zh-CN" altLang="en-US" sz="1800" dirty="0" smtClean="0"/>
              <a:t>（</a:t>
            </a:r>
            <a:r>
              <a:rPr lang="en-US" altLang="zh-CN" sz="1800" dirty="0" smtClean="0"/>
              <a:t>10</a:t>
            </a:r>
            <a:r>
              <a:rPr lang="zh-CN" altLang="en-US" sz="1800" dirty="0" smtClean="0"/>
              <a:t>米）</a:t>
            </a:r>
            <a:endParaRPr lang="en-US" altLang="zh-CN" sz="1800" dirty="0" smtClean="0"/>
          </a:p>
          <a:p>
            <a:r>
              <a:rPr lang="zh-CN" altLang="en-US" sz="2400" dirty="0" smtClean="0"/>
              <a:t>授时精度</a:t>
            </a:r>
            <a:endParaRPr lang="en-US" altLang="zh-CN" sz="2400" dirty="0" smtClean="0"/>
          </a:p>
          <a:p>
            <a:pPr lvl="1"/>
            <a:r>
              <a:rPr lang="en-US" altLang="zh-CN" sz="1800" dirty="0" smtClean="0"/>
              <a:t>20ns</a:t>
            </a:r>
          </a:p>
          <a:p>
            <a:r>
              <a:rPr lang="zh-CN" altLang="en-US" sz="2200" dirty="0" smtClean="0"/>
              <a:t>测速精度</a:t>
            </a:r>
            <a:endParaRPr lang="en-US" altLang="zh-CN" sz="2200" dirty="0" smtClean="0"/>
          </a:p>
          <a:p>
            <a:pPr lvl="1"/>
            <a:r>
              <a:rPr lang="en-US" altLang="zh-CN" sz="1800" dirty="0" smtClean="0"/>
              <a:t>0.2m/s</a:t>
            </a:r>
          </a:p>
          <a:p>
            <a:r>
              <a:rPr lang="zh-CN" altLang="en-US" sz="2400" dirty="0" smtClean="0"/>
              <a:t>启动时间</a:t>
            </a:r>
            <a:endParaRPr lang="en-US" altLang="zh-CN" sz="2400" dirty="0" smtClean="0"/>
          </a:p>
          <a:p>
            <a:pPr lvl="1"/>
            <a:r>
              <a:rPr lang="zh-CN" altLang="en-US" sz="1800" dirty="0" smtClean="0"/>
              <a:t>冷启动时间：</a:t>
            </a:r>
            <a:r>
              <a:rPr lang="en-US" altLang="zh-CN" sz="1800" dirty="0" smtClean="0"/>
              <a:t>60</a:t>
            </a:r>
            <a:r>
              <a:rPr lang="zh-CN" altLang="en-US" sz="1800" dirty="0" smtClean="0"/>
              <a:t>秒左右</a:t>
            </a:r>
            <a:endParaRPr lang="en-US" altLang="zh-CN" sz="1800" dirty="0" smtClean="0"/>
          </a:p>
          <a:p>
            <a:pPr lvl="1"/>
            <a:r>
              <a:rPr lang="zh-CN" altLang="en-US" sz="1800" dirty="0" smtClean="0"/>
              <a:t>温启动时间：</a:t>
            </a:r>
            <a:r>
              <a:rPr lang="en-US" altLang="zh-CN" sz="1800" dirty="0" smtClean="0"/>
              <a:t>30~45</a:t>
            </a:r>
            <a:r>
              <a:rPr lang="zh-CN" altLang="en-US" sz="1800" dirty="0" smtClean="0"/>
              <a:t>秒</a:t>
            </a:r>
            <a:endParaRPr lang="en-US" altLang="zh-CN" sz="1800" dirty="0" smtClean="0"/>
          </a:p>
          <a:p>
            <a:pPr lvl="1"/>
            <a:r>
              <a:rPr lang="zh-CN" altLang="en-US" sz="1800" dirty="0" smtClean="0"/>
              <a:t>热启动时间：</a:t>
            </a:r>
            <a:r>
              <a:rPr lang="en-US" altLang="zh-CN" sz="1800" dirty="0" smtClean="0"/>
              <a:t>10</a:t>
            </a:r>
            <a:r>
              <a:rPr lang="zh-CN" altLang="en-US" sz="1800" dirty="0" smtClean="0"/>
              <a:t>秒以内</a:t>
            </a:r>
            <a:endParaRPr lang="en-US" altLang="zh-CN" sz="1800" dirty="0" smtClean="0"/>
          </a:p>
          <a:p>
            <a:pPr lvl="1"/>
            <a:r>
              <a:rPr lang="zh-CN" altLang="en-US" sz="1800" dirty="0"/>
              <a:t>失锁</a:t>
            </a:r>
            <a:r>
              <a:rPr lang="zh-CN" altLang="en-US" sz="1800" dirty="0" smtClean="0"/>
              <a:t>重捕时间：</a:t>
            </a:r>
            <a:r>
              <a:rPr lang="en-US" altLang="zh-CN" sz="1800" dirty="0"/>
              <a:t> </a:t>
            </a:r>
            <a:r>
              <a:rPr lang="en-US" altLang="zh-CN" sz="1800" dirty="0" smtClean="0"/>
              <a:t>1</a:t>
            </a:r>
            <a:r>
              <a:rPr lang="zh-CN" altLang="en-US" sz="1800" dirty="0" smtClean="0"/>
              <a:t>秒</a:t>
            </a:r>
            <a:endParaRPr lang="en-US" altLang="zh-CN" sz="1800" dirty="0" smtClean="0"/>
          </a:p>
          <a:p>
            <a:endParaRPr lang="en-US" altLang="zh-CN" sz="2400" dirty="0" smtClean="0"/>
          </a:p>
          <a:p>
            <a:endParaRPr lang="zh-CN" altLang="en-US" sz="2400" dirty="0"/>
          </a:p>
        </p:txBody>
      </p:sp>
      <p:sp>
        <p:nvSpPr>
          <p:cNvPr id="6" name="内容占位符 5"/>
          <p:cNvSpPr>
            <a:spLocks noGrp="1"/>
          </p:cNvSpPr>
          <p:nvPr>
            <p:ph sz="quarter" idx="4"/>
          </p:nvPr>
        </p:nvSpPr>
        <p:spPr>
          <a:xfrm>
            <a:off x="4645025" y="1484784"/>
            <a:ext cx="4041775" cy="4641379"/>
          </a:xfrm>
        </p:spPr>
        <p:txBody>
          <a:bodyPr>
            <a:normAutofit fontScale="92500" lnSpcReduction="10000"/>
          </a:bodyPr>
          <a:lstStyle/>
          <a:p>
            <a:r>
              <a:rPr lang="zh-CN" altLang="en-US" dirty="0" smtClean="0"/>
              <a:t>捕获</a:t>
            </a:r>
            <a:r>
              <a:rPr lang="zh-CN" altLang="en-US" dirty="0"/>
              <a:t>与跟踪灵敏度</a:t>
            </a:r>
            <a:endParaRPr lang="en-US" altLang="zh-CN" dirty="0"/>
          </a:p>
          <a:p>
            <a:pPr lvl="1"/>
            <a:r>
              <a:rPr lang="zh-CN" altLang="en-US" dirty="0"/>
              <a:t>容忍值：</a:t>
            </a:r>
            <a:r>
              <a:rPr lang="en-US" altLang="zh-CN" dirty="0"/>
              <a:t>-135,-145dbm</a:t>
            </a:r>
          </a:p>
          <a:p>
            <a:pPr lvl="1"/>
            <a:r>
              <a:rPr lang="zh-CN" altLang="en-US" dirty="0"/>
              <a:t>典型值：</a:t>
            </a:r>
            <a:r>
              <a:rPr lang="en-US" altLang="zh-CN" dirty="0"/>
              <a:t>-145,-155dbm</a:t>
            </a:r>
          </a:p>
          <a:p>
            <a:r>
              <a:rPr lang="zh-CN" altLang="en-US" dirty="0" smtClean="0"/>
              <a:t>功耗与体积</a:t>
            </a:r>
            <a:endParaRPr lang="en-US" altLang="zh-CN" dirty="0" smtClean="0"/>
          </a:p>
          <a:p>
            <a:pPr lvl="1"/>
            <a:r>
              <a:rPr lang="zh-CN" altLang="en-US" dirty="0" smtClean="0"/>
              <a:t>功耗：几十毫瓦</a:t>
            </a:r>
            <a:r>
              <a:rPr lang="en-US" altLang="zh-CN" dirty="0" smtClean="0"/>
              <a:t>~</a:t>
            </a:r>
            <a:r>
              <a:rPr lang="zh-CN" altLang="en-US" dirty="0" smtClean="0"/>
              <a:t>几瓦</a:t>
            </a:r>
            <a:endParaRPr lang="en-US" altLang="zh-CN" dirty="0" smtClean="0"/>
          </a:p>
          <a:p>
            <a:pPr lvl="1"/>
            <a:r>
              <a:rPr lang="zh-CN" altLang="en-US" dirty="0" smtClean="0"/>
              <a:t>体积：</a:t>
            </a:r>
            <a:r>
              <a:rPr lang="en-US" altLang="zh-CN" dirty="0" smtClean="0"/>
              <a:t>10x10,16x12…</a:t>
            </a:r>
          </a:p>
          <a:p>
            <a:r>
              <a:rPr lang="zh-CN" altLang="en-US" dirty="0"/>
              <a:t>数据更新</a:t>
            </a:r>
            <a:r>
              <a:rPr lang="zh-CN" altLang="en-US" dirty="0" smtClean="0"/>
              <a:t>率</a:t>
            </a:r>
            <a:endParaRPr lang="en-US" altLang="zh-CN" dirty="0" smtClean="0"/>
          </a:p>
          <a:p>
            <a:pPr lvl="1"/>
            <a:r>
              <a:rPr lang="zh-CN" altLang="en-US" dirty="0" smtClean="0"/>
              <a:t>典型值：</a:t>
            </a:r>
            <a:r>
              <a:rPr lang="en-US" altLang="zh-CN" dirty="0" smtClean="0"/>
              <a:t>1Hz</a:t>
            </a:r>
          </a:p>
          <a:p>
            <a:pPr lvl="1"/>
            <a:r>
              <a:rPr lang="zh-CN" altLang="en-US" dirty="0"/>
              <a:t>特殊</a:t>
            </a:r>
            <a:r>
              <a:rPr lang="zh-CN" altLang="en-US" dirty="0" smtClean="0"/>
              <a:t>要求：</a:t>
            </a:r>
            <a:r>
              <a:rPr lang="en-US" altLang="zh-CN" dirty="0" smtClean="0"/>
              <a:t>5~10Hz</a:t>
            </a:r>
          </a:p>
          <a:p>
            <a:endParaRPr lang="zh-CN" altLang="en-US" dirty="0"/>
          </a:p>
        </p:txBody>
      </p:sp>
      <p:sp>
        <p:nvSpPr>
          <p:cNvPr id="7" name="TextBox 6"/>
          <p:cNvSpPr txBox="1"/>
          <p:nvPr/>
        </p:nvSpPr>
        <p:spPr>
          <a:xfrm>
            <a:off x="971600" y="6093296"/>
            <a:ext cx="6992620" cy="523220"/>
          </a:xfrm>
          <a:prstGeom prst="rect">
            <a:avLst/>
          </a:prstGeom>
          <a:solidFill>
            <a:schemeClr val="accent6">
              <a:lumMod val="20000"/>
              <a:lumOff val="80000"/>
            </a:schemeClr>
          </a:solidFill>
        </p:spPr>
        <p:txBody>
          <a:bodyPr wrap="none" rtlCol="0">
            <a:spAutoFit/>
          </a:bodyPr>
          <a:lstStyle/>
          <a:p>
            <a:r>
              <a:rPr lang="zh-CN" altLang="en-US" sz="2800" b="1" dirty="0" smtClean="0">
                <a:solidFill>
                  <a:srgbClr val="000099"/>
                </a:solidFill>
                <a:latin typeface="微软雅黑" panose="020B0503020204020204" pitchFamily="34" charset="-122"/>
                <a:ea typeface="微软雅黑" panose="020B0503020204020204" pitchFamily="34" charset="-122"/>
              </a:rPr>
              <a:t>通常通过串口以</a:t>
            </a:r>
            <a:r>
              <a:rPr lang="en-US" altLang="zh-CN" sz="2800" b="1" dirty="0" smtClean="0">
                <a:solidFill>
                  <a:srgbClr val="000099"/>
                </a:solidFill>
                <a:latin typeface="微软雅黑" panose="020B0503020204020204" pitchFamily="34" charset="-122"/>
                <a:ea typeface="微软雅黑" panose="020B0503020204020204" pitchFamily="34" charset="-122"/>
              </a:rPr>
              <a:t>NEMA 0813</a:t>
            </a:r>
            <a:r>
              <a:rPr lang="zh-CN" altLang="en-US" sz="2800" b="1" dirty="0" smtClean="0">
                <a:solidFill>
                  <a:srgbClr val="000099"/>
                </a:solidFill>
                <a:latin typeface="微软雅黑" panose="020B0503020204020204" pitchFamily="34" charset="-122"/>
                <a:ea typeface="微软雅黑" panose="020B0503020204020204" pitchFamily="34" charset="-122"/>
              </a:rPr>
              <a:t>协议方式输出</a:t>
            </a:r>
            <a:endParaRPr lang="zh-CN" altLang="en-US" sz="2800" b="1"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963078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伪距差分接收机的典型指标</a:t>
            </a:r>
            <a:endParaRPr lang="zh-CN" altLang="en-US" dirty="0"/>
          </a:p>
        </p:txBody>
      </p:sp>
      <p:sp>
        <p:nvSpPr>
          <p:cNvPr id="4" name="内容占位符 3"/>
          <p:cNvSpPr>
            <a:spLocks noGrp="1"/>
          </p:cNvSpPr>
          <p:nvPr>
            <p:ph sz="half" idx="2"/>
          </p:nvPr>
        </p:nvSpPr>
        <p:spPr>
          <a:xfrm>
            <a:off x="457200" y="1628800"/>
            <a:ext cx="4040188" cy="4497363"/>
          </a:xfrm>
        </p:spPr>
        <p:txBody>
          <a:bodyPr>
            <a:normAutofit fontScale="85000" lnSpcReduction="10000"/>
          </a:bodyPr>
          <a:lstStyle/>
          <a:p>
            <a:r>
              <a:rPr lang="zh-CN" altLang="en-US" dirty="0"/>
              <a:t>定位精度</a:t>
            </a:r>
            <a:endParaRPr lang="en-US" altLang="zh-CN" dirty="0"/>
          </a:p>
          <a:p>
            <a:pPr lvl="1"/>
            <a:r>
              <a:rPr lang="zh-CN" altLang="en-US" sz="1800" dirty="0" smtClean="0"/>
              <a:t>水平：</a:t>
            </a:r>
            <a:r>
              <a:rPr lang="en-US" altLang="zh-CN" sz="1800" dirty="0" smtClean="0"/>
              <a:t>0.25</a:t>
            </a:r>
            <a:r>
              <a:rPr lang="zh-CN" altLang="en-US" sz="1800" dirty="0" smtClean="0"/>
              <a:t>米左右</a:t>
            </a:r>
            <a:endParaRPr lang="en-US" altLang="zh-CN" sz="1800" dirty="0" smtClean="0"/>
          </a:p>
          <a:p>
            <a:pPr lvl="1"/>
            <a:r>
              <a:rPr lang="zh-CN" altLang="en-US" sz="1800" dirty="0" smtClean="0"/>
              <a:t>垂直：</a:t>
            </a:r>
            <a:r>
              <a:rPr lang="en-US" altLang="zh-CN" sz="1800" dirty="0" smtClean="0"/>
              <a:t>0.5</a:t>
            </a:r>
            <a:r>
              <a:rPr lang="zh-CN" altLang="en-US" sz="1800" dirty="0" smtClean="0"/>
              <a:t>米左右</a:t>
            </a:r>
            <a:endParaRPr lang="en-US" altLang="zh-CN" sz="1800" dirty="0" smtClean="0"/>
          </a:p>
          <a:p>
            <a:pPr lvl="1"/>
            <a:r>
              <a:rPr lang="zh-CN" altLang="en-US" sz="1800" dirty="0" smtClean="0"/>
              <a:t>三维：</a:t>
            </a:r>
            <a:r>
              <a:rPr lang="en-US" altLang="zh-CN" sz="1800" dirty="0" smtClean="0"/>
              <a:t>0.5~1</a:t>
            </a:r>
            <a:r>
              <a:rPr lang="zh-CN" altLang="en-US" sz="1800" dirty="0" smtClean="0"/>
              <a:t>米</a:t>
            </a:r>
            <a:endParaRPr lang="en-US" altLang="zh-CN" sz="1800" dirty="0"/>
          </a:p>
          <a:p>
            <a:r>
              <a:rPr lang="zh-CN" altLang="en-US" sz="2200" dirty="0" smtClean="0"/>
              <a:t>测速</a:t>
            </a:r>
            <a:r>
              <a:rPr lang="zh-CN" altLang="en-US" sz="2200" dirty="0"/>
              <a:t>精度</a:t>
            </a:r>
            <a:endParaRPr lang="en-US" altLang="zh-CN" sz="2200" dirty="0"/>
          </a:p>
          <a:p>
            <a:pPr lvl="1"/>
            <a:r>
              <a:rPr lang="en-US" altLang="zh-CN" sz="1800" dirty="0" smtClean="0"/>
              <a:t>0.1m/s</a:t>
            </a:r>
            <a:endParaRPr lang="en-US" altLang="zh-CN" sz="1800" dirty="0"/>
          </a:p>
          <a:p>
            <a:r>
              <a:rPr lang="zh-CN" altLang="en-US" dirty="0"/>
              <a:t>启动时间</a:t>
            </a:r>
            <a:endParaRPr lang="en-US" altLang="zh-CN" dirty="0"/>
          </a:p>
          <a:p>
            <a:pPr lvl="1"/>
            <a:r>
              <a:rPr lang="zh-CN" altLang="en-US" sz="1800" dirty="0"/>
              <a:t>冷启动时间：</a:t>
            </a:r>
            <a:r>
              <a:rPr lang="en-US" altLang="zh-CN" sz="1800" dirty="0"/>
              <a:t>60</a:t>
            </a:r>
            <a:r>
              <a:rPr lang="zh-CN" altLang="en-US" sz="1800" dirty="0"/>
              <a:t>秒左右</a:t>
            </a:r>
            <a:endParaRPr lang="en-US" altLang="zh-CN" sz="1800" dirty="0"/>
          </a:p>
          <a:p>
            <a:pPr lvl="1"/>
            <a:r>
              <a:rPr lang="zh-CN" altLang="en-US" sz="1800" dirty="0"/>
              <a:t>温启动时间：</a:t>
            </a:r>
            <a:r>
              <a:rPr lang="en-US" altLang="zh-CN" sz="1800" dirty="0"/>
              <a:t>30~45</a:t>
            </a:r>
            <a:r>
              <a:rPr lang="zh-CN" altLang="en-US" sz="1800" dirty="0"/>
              <a:t>秒</a:t>
            </a:r>
            <a:endParaRPr lang="en-US" altLang="zh-CN" sz="1800" dirty="0"/>
          </a:p>
          <a:p>
            <a:pPr lvl="1"/>
            <a:r>
              <a:rPr lang="zh-CN" altLang="en-US" sz="1800" dirty="0"/>
              <a:t>热启动时间：</a:t>
            </a:r>
            <a:r>
              <a:rPr lang="en-US" altLang="zh-CN" sz="1800" dirty="0"/>
              <a:t>10</a:t>
            </a:r>
            <a:r>
              <a:rPr lang="zh-CN" altLang="en-US" sz="1800" dirty="0" smtClean="0"/>
              <a:t>秒以内</a:t>
            </a:r>
            <a:endParaRPr lang="en-US" altLang="zh-CN" sz="1800" dirty="0"/>
          </a:p>
          <a:p>
            <a:pPr lvl="1"/>
            <a:r>
              <a:rPr lang="zh-CN" altLang="en-US" sz="1800" dirty="0"/>
              <a:t>失锁重捕时间：</a:t>
            </a:r>
            <a:r>
              <a:rPr lang="en-US" altLang="zh-CN" sz="1800" dirty="0"/>
              <a:t> 1</a:t>
            </a:r>
            <a:r>
              <a:rPr lang="zh-CN" altLang="en-US" sz="1800" dirty="0"/>
              <a:t>秒</a:t>
            </a:r>
            <a:endParaRPr lang="en-US" altLang="zh-CN" sz="1800" dirty="0"/>
          </a:p>
          <a:p>
            <a:endParaRPr lang="zh-CN" altLang="en-US" dirty="0"/>
          </a:p>
        </p:txBody>
      </p:sp>
      <p:sp>
        <p:nvSpPr>
          <p:cNvPr id="6" name="内容占位符 5"/>
          <p:cNvSpPr>
            <a:spLocks noGrp="1"/>
          </p:cNvSpPr>
          <p:nvPr>
            <p:ph sz="quarter" idx="4"/>
          </p:nvPr>
        </p:nvSpPr>
        <p:spPr>
          <a:xfrm>
            <a:off x="4645025" y="1628800"/>
            <a:ext cx="4041775" cy="4497363"/>
          </a:xfrm>
        </p:spPr>
        <p:txBody>
          <a:bodyPr>
            <a:normAutofit fontScale="92500" lnSpcReduction="10000"/>
          </a:bodyPr>
          <a:lstStyle/>
          <a:p>
            <a:r>
              <a:rPr lang="zh-CN" altLang="en-US" dirty="0" smtClean="0"/>
              <a:t>捕获与跟踪</a:t>
            </a:r>
            <a:r>
              <a:rPr lang="zh-CN" altLang="en-US" dirty="0"/>
              <a:t>灵敏度</a:t>
            </a:r>
            <a:endParaRPr lang="en-US" altLang="zh-CN" dirty="0"/>
          </a:p>
          <a:p>
            <a:pPr lvl="1"/>
            <a:r>
              <a:rPr lang="zh-CN" altLang="en-US" dirty="0"/>
              <a:t>容忍</a:t>
            </a:r>
            <a:r>
              <a:rPr lang="zh-CN" altLang="en-US" dirty="0" smtClean="0"/>
              <a:t>值</a:t>
            </a:r>
            <a:r>
              <a:rPr lang="zh-CN" altLang="en-US" dirty="0"/>
              <a:t>：</a:t>
            </a:r>
            <a:r>
              <a:rPr lang="en-US" altLang="zh-CN" dirty="0"/>
              <a:t>-</a:t>
            </a:r>
            <a:r>
              <a:rPr lang="en-US" altLang="zh-CN" dirty="0" smtClean="0"/>
              <a:t>135,-145dbm</a:t>
            </a:r>
            <a:endParaRPr lang="en-US" altLang="zh-CN" dirty="0"/>
          </a:p>
          <a:p>
            <a:pPr lvl="1"/>
            <a:r>
              <a:rPr lang="zh-CN" altLang="en-US" dirty="0" smtClean="0"/>
              <a:t>典型值：</a:t>
            </a:r>
            <a:r>
              <a:rPr lang="en-US" altLang="zh-CN" dirty="0" smtClean="0"/>
              <a:t>-145,-155dbm</a:t>
            </a:r>
            <a:endParaRPr lang="en-US" altLang="zh-CN" dirty="0"/>
          </a:p>
          <a:p>
            <a:r>
              <a:rPr lang="zh-CN" altLang="en-US" dirty="0"/>
              <a:t>功耗与体积</a:t>
            </a:r>
            <a:endParaRPr lang="en-US" altLang="zh-CN" dirty="0"/>
          </a:p>
          <a:p>
            <a:pPr lvl="1"/>
            <a:r>
              <a:rPr lang="zh-CN" altLang="en-US" dirty="0"/>
              <a:t>功耗</a:t>
            </a:r>
            <a:r>
              <a:rPr lang="zh-CN" altLang="en-US" dirty="0" smtClean="0"/>
              <a:t>：</a:t>
            </a:r>
            <a:r>
              <a:rPr lang="zh-CN" altLang="en-US" dirty="0"/>
              <a:t>几十毫瓦</a:t>
            </a:r>
            <a:r>
              <a:rPr lang="en-US" altLang="zh-CN" dirty="0"/>
              <a:t>~</a:t>
            </a:r>
            <a:r>
              <a:rPr lang="zh-CN" altLang="en-US" dirty="0"/>
              <a:t>几瓦</a:t>
            </a:r>
            <a:endParaRPr lang="en-US" altLang="zh-CN" dirty="0"/>
          </a:p>
          <a:p>
            <a:pPr lvl="1"/>
            <a:r>
              <a:rPr lang="zh-CN" altLang="en-US" dirty="0"/>
              <a:t>体积</a:t>
            </a:r>
            <a:r>
              <a:rPr lang="zh-CN" altLang="en-US" dirty="0" smtClean="0"/>
              <a:t>：大小不等</a:t>
            </a:r>
            <a:endParaRPr lang="en-US" altLang="zh-CN" dirty="0" smtClean="0"/>
          </a:p>
          <a:p>
            <a:r>
              <a:rPr lang="zh-CN" altLang="en-US" dirty="0" smtClean="0"/>
              <a:t>数据</a:t>
            </a:r>
            <a:r>
              <a:rPr lang="zh-CN" altLang="en-US" dirty="0"/>
              <a:t>更新率</a:t>
            </a:r>
            <a:endParaRPr lang="en-US" altLang="zh-CN" dirty="0"/>
          </a:p>
          <a:p>
            <a:pPr lvl="1"/>
            <a:r>
              <a:rPr lang="zh-CN" altLang="en-US" dirty="0" smtClean="0"/>
              <a:t>典型值：</a:t>
            </a:r>
            <a:r>
              <a:rPr lang="en-US" altLang="zh-CN" dirty="0" smtClean="0"/>
              <a:t>1Hz</a:t>
            </a:r>
          </a:p>
          <a:p>
            <a:pPr lvl="1"/>
            <a:r>
              <a:rPr lang="zh-CN" altLang="en-US" dirty="0"/>
              <a:t>特殊</a:t>
            </a:r>
            <a:r>
              <a:rPr lang="zh-CN" altLang="en-US" dirty="0" smtClean="0"/>
              <a:t>要求：</a:t>
            </a:r>
            <a:r>
              <a:rPr lang="en-US" altLang="zh-CN" dirty="0" smtClean="0"/>
              <a:t>5~10Hz</a:t>
            </a:r>
            <a:endParaRPr lang="en-US" altLang="zh-CN" dirty="0"/>
          </a:p>
          <a:p>
            <a:endParaRPr lang="zh-CN" altLang="en-US" dirty="0"/>
          </a:p>
        </p:txBody>
      </p:sp>
    </p:spTree>
    <p:extLst>
      <p:ext uri="{BB962C8B-B14F-4D97-AF65-F5344CB8AC3E}">
        <p14:creationId xmlns:p14="http://schemas.microsoft.com/office/powerpoint/2010/main" val="19676971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载波相位测量接收机的典型指标</a:t>
            </a:r>
            <a:endParaRPr lang="zh-CN" altLang="en-US" dirty="0"/>
          </a:p>
        </p:txBody>
      </p:sp>
      <p:sp>
        <p:nvSpPr>
          <p:cNvPr id="7" name="内容占位符 3"/>
          <p:cNvSpPr>
            <a:spLocks noGrp="1"/>
          </p:cNvSpPr>
          <p:nvPr>
            <p:ph sz="half" idx="2"/>
          </p:nvPr>
        </p:nvSpPr>
        <p:spPr>
          <a:xfrm>
            <a:off x="457200" y="1628800"/>
            <a:ext cx="4040188" cy="4497363"/>
          </a:xfrm>
        </p:spPr>
        <p:txBody>
          <a:bodyPr>
            <a:normAutofit/>
          </a:bodyPr>
          <a:lstStyle/>
          <a:p>
            <a:r>
              <a:rPr lang="zh-CN" altLang="en-US" dirty="0"/>
              <a:t>定位精度</a:t>
            </a:r>
            <a:endParaRPr lang="en-US" altLang="zh-CN" dirty="0"/>
          </a:p>
          <a:p>
            <a:pPr lvl="1"/>
            <a:r>
              <a:rPr lang="zh-CN" altLang="en-US" sz="1800" dirty="0" smtClean="0"/>
              <a:t>水平：</a:t>
            </a:r>
            <a:r>
              <a:rPr lang="en-US" altLang="zh-CN" sz="1800" dirty="0" smtClean="0"/>
              <a:t>3mm</a:t>
            </a:r>
          </a:p>
          <a:p>
            <a:pPr lvl="1"/>
            <a:r>
              <a:rPr lang="zh-CN" altLang="en-US" sz="1800" dirty="0" smtClean="0"/>
              <a:t>垂直：</a:t>
            </a:r>
            <a:r>
              <a:rPr lang="en-US" altLang="zh-CN" sz="1800" dirty="0" smtClean="0"/>
              <a:t>3~5mm</a:t>
            </a:r>
            <a:endParaRPr lang="en-US" altLang="zh-CN" sz="1800" dirty="0"/>
          </a:p>
          <a:p>
            <a:r>
              <a:rPr lang="zh-CN" altLang="en-US" sz="2200" dirty="0" smtClean="0"/>
              <a:t>测速精度</a:t>
            </a:r>
            <a:endParaRPr lang="en-US" altLang="zh-CN" sz="2200" dirty="0" smtClean="0"/>
          </a:p>
          <a:p>
            <a:pPr lvl="1"/>
            <a:r>
              <a:rPr lang="zh-CN" altLang="en-US" sz="1800" dirty="0" smtClean="0"/>
              <a:t>主要用于静态，无要求</a:t>
            </a:r>
            <a:endParaRPr lang="en-US" altLang="zh-CN" sz="1800" dirty="0" smtClean="0"/>
          </a:p>
          <a:p>
            <a:r>
              <a:rPr lang="zh-CN" altLang="en-US" dirty="0" smtClean="0"/>
              <a:t>启动</a:t>
            </a:r>
            <a:r>
              <a:rPr lang="zh-CN" altLang="en-US" dirty="0"/>
              <a:t>时间</a:t>
            </a:r>
            <a:endParaRPr lang="en-US" altLang="zh-CN" dirty="0"/>
          </a:p>
          <a:p>
            <a:pPr lvl="1"/>
            <a:r>
              <a:rPr lang="zh-CN" altLang="en-US" sz="1800" dirty="0" smtClean="0"/>
              <a:t>主要用于静态，要求不高</a:t>
            </a:r>
            <a:endParaRPr lang="zh-CN" altLang="en-US" dirty="0"/>
          </a:p>
        </p:txBody>
      </p:sp>
      <p:sp>
        <p:nvSpPr>
          <p:cNvPr id="8" name="内容占位符 5"/>
          <p:cNvSpPr>
            <a:spLocks noGrp="1"/>
          </p:cNvSpPr>
          <p:nvPr>
            <p:ph sz="quarter" idx="4"/>
          </p:nvPr>
        </p:nvSpPr>
        <p:spPr>
          <a:xfrm>
            <a:off x="4645025" y="1628800"/>
            <a:ext cx="4041775" cy="4497363"/>
          </a:xfrm>
        </p:spPr>
        <p:txBody>
          <a:bodyPr>
            <a:normAutofit/>
          </a:bodyPr>
          <a:lstStyle/>
          <a:p>
            <a:r>
              <a:rPr lang="zh-CN" altLang="en-US" sz="2000" dirty="0" smtClean="0"/>
              <a:t>捕获与跟踪</a:t>
            </a:r>
            <a:r>
              <a:rPr lang="zh-CN" altLang="en-US" sz="2000" dirty="0"/>
              <a:t>灵敏度</a:t>
            </a:r>
            <a:endParaRPr lang="en-US" altLang="zh-CN" sz="2000" dirty="0"/>
          </a:p>
          <a:p>
            <a:pPr lvl="1"/>
            <a:r>
              <a:rPr lang="zh-CN" altLang="en-US" sz="1800" dirty="0"/>
              <a:t>容忍</a:t>
            </a:r>
            <a:r>
              <a:rPr lang="zh-CN" altLang="en-US" sz="1800" dirty="0" smtClean="0"/>
              <a:t>值</a:t>
            </a:r>
            <a:r>
              <a:rPr lang="zh-CN" altLang="en-US" sz="1800" dirty="0"/>
              <a:t>：</a:t>
            </a:r>
            <a:r>
              <a:rPr lang="en-US" altLang="zh-CN" sz="1800" dirty="0"/>
              <a:t>-</a:t>
            </a:r>
            <a:r>
              <a:rPr lang="en-US" altLang="zh-CN" sz="1800" dirty="0" smtClean="0"/>
              <a:t>135,-145dbm</a:t>
            </a:r>
            <a:endParaRPr lang="en-US" altLang="zh-CN" sz="1800" dirty="0"/>
          </a:p>
          <a:p>
            <a:pPr lvl="1"/>
            <a:r>
              <a:rPr lang="zh-CN" altLang="en-US" sz="1800" dirty="0" smtClean="0"/>
              <a:t>由于接收机并不移动，对灵敏度的要求相对较低</a:t>
            </a:r>
            <a:endParaRPr lang="en-US" altLang="zh-CN" sz="1800" dirty="0" smtClean="0"/>
          </a:p>
          <a:p>
            <a:r>
              <a:rPr lang="zh-CN" altLang="en-US" sz="2000" dirty="0" smtClean="0"/>
              <a:t>功耗与体积</a:t>
            </a:r>
            <a:endParaRPr lang="en-US" altLang="zh-CN" sz="2000" dirty="0" smtClean="0"/>
          </a:p>
          <a:p>
            <a:pPr lvl="1"/>
            <a:r>
              <a:rPr lang="zh-CN" altLang="en-US" sz="1800" dirty="0" smtClean="0"/>
              <a:t>功耗：几</a:t>
            </a:r>
            <a:r>
              <a:rPr lang="zh-CN" altLang="en-US" sz="1800" dirty="0"/>
              <a:t>瓦</a:t>
            </a:r>
            <a:endParaRPr lang="en-US" altLang="zh-CN" sz="1800" dirty="0"/>
          </a:p>
          <a:p>
            <a:pPr lvl="1"/>
            <a:r>
              <a:rPr lang="zh-CN" altLang="en-US" sz="1800" dirty="0"/>
              <a:t>体积</a:t>
            </a:r>
            <a:r>
              <a:rPr lang="zh-CN" altLang="en-US" sz="1800" dirty="0" smtClean="0"/>
              <a:t>：</a:t>
            </a:r>
            <a:r>
              <a:rPr lang="en-US" altLang="zh-CN" sz="1800" dirty="0" smtClean="0"/>
              <a:t>10</a:t>
            </a:r>
            <a:r>
              <a:rPr lang="zh-CN" altLang="en-US" sz="1800" dirty="0" smtClean="0"/>
              <a:t>余</a:t>
            </a:r>
            <a:r>
              <a:rPr lang="en-US" altLang="zh-CN" sz="1800" dirty="0" smtClean="0"/>
              <a:t>cm x </a:t>
            </a:r>
            <a:r>
              <a:rPr lang="en-US" altLang="zh-CN" sz="1800" dirty="0"/>
              <a:t>10</a:t>
            </a:r>
            <a:r>
              <a:rPr lang="zh-CN" altLang="en-US" sz="1800" dirty="0" smtClean="0"/>
              <a:t>余</a:t>
            </a:r>
            <a:r>
              <a:rPr lang="en-US" altLang="zh-CN" sz="1800" dirty="0" smtClean="0"/>
              <a:t>cm</a:t>
            </a:r>
          </a:p>
          <a:p>
            <a:r>
              <a:rPr lang="zh-CN" altLang="en-US" sz="2000" dirty="0" smtClean="0"/>
              <a:t>数据</a:t>
            </a:r>
            <a:r>
              <a:rPr lang="zh-CN" altLang="en-US" sz="2000" dirty="0"/>
              <a:t>更新率</a:t>
            </a:r>
            <a:endParaRPr lang="en-US" altLang="zh-CN" sz="2000" dirty="0"/>
          </a:p>
          <a:p>
            <a:pPr lvl="1"/>
            <a:r>
              <a:rPr lang="zh-CN" altLang="en-US" sz="1800" dirty="0" smtClean="0"/>
              <a:t>典型值：</a:t>
            </a:r>
            <a:r>
              <a:rPr lang="en-US" altLang="zh-CN" sz="1800" dirty="0" smtClean="0"/>
              <a:t>1Hz</a:t>
            </a:r>
          </a:p>
          <a:p>
            <a:endParaRPr lang="zh-CN" altLang="en-US" sz="2000" dirty="0"/>
          </a:p>
        </p:txBody>
      </p:sp>
      <p:sp>
        <p:nvSpPr>
          <p:cNvPr id="9" name="TextBox 8"/>
          <p:cNvSpPr txBox="1"/>
          <p:nvPr/>
        </p:nvSpPr>
        <p:spPr>
          <a:xfrm>
            <a:off x="323528" y="5877272"/>
            <a:ext cx="8568952" cy="923330"/>
          </a:xfrm>
          <a:prstGeom prst="rect">
            <a:avLst/>
          </a:prstGeom>
          <a:solidFill>
            <a:schemeClr val="accent6">
              <a:lumMod val="20000"/>
              <a:lumOff val="80000"/>
            </a:schemeClr>
          </a:solidFill>
          <a:ln>
            <a:solidFill>
              <a:schemeClr val="accent1"/>
            </a:solidFill>
          </a:ln>
        </p:spPr>
        <p:txBody>
          <a:bodyPr wrap="square" rtlCol="0">
            <a:spAutoFit/>
          </a:bodyPr>
          <a:lstStyle/>
          <a:p>
            <a:pPr>
              <a:lnSpc>
                <a:spcPct val="150000"/>
              </a:lnSpc>
            </a:pPr>
            <a:r>
              <a:rPr lang="zh-CN" altLang="en-US" b="1" dirty="0" smtClean="0">
                <a:solidFill>
                  <a:srgbClr val="000099"/>
                </a:solidFill>
                <a:latin typeface="微软雅黑" panose="020B0503020204020204" pitchFamily="34" charset="-122"/>
                <a:ea typeface="微软雅黑" panose="020B0503020204020204" pitchFamily="34" charset="-122"/>
              </a:rPr>
              <a:t>由于载波相位测量需要多历元，因此，此类接收机使用时通常在固定位置观测较长时间，站间基线超过</a:t>
            </a:r>
            <a:r>
              <a:rPr lang="en-US" altLang="zh-CN" b="1" dirty="0" smtClean="0">
                <a:solidFill>
                  <a:srgbClr val="000099"/>
                </a:solidFill>
                <a:latin typeface="微软雅黑" panose="020B0503020204020204" pitchFamily="34" charset="-122"/>
                <a:ea typeface="微软雅黑" panose="020B0503020204020204" pitchFamily="34" charset="-122"/>
              </a:rPr>
              <a:t>30km</a:t>
            </a:r>
            <a:r>
              <a:rPr lang="zh-CN" altLang="en-US" b="1" dirty="0" smtClean="0">
                <a:solidFill>
                  <a:srgbClr val="000099"/>
                </a:solidFill>
                <a:latin typeface="微软雅黑" panose="020B0503020204020204" pitchFamily="34" charset="-122"/>
                <a:ea typeface="微软雅黑" panose="020B0503020204020204" pitchFamily="34" charset="-122"/>
              </a:rPr>
              <a:t>时还需要精密星历。</a:t>
            </a:r>
            <a:endParaRPr lang="zh-CN" altLang="en-US" b="1"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713359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RTK</a:t>
            </a:r>
            <a:r>
              <a:rPr lang="zh-CN" altLang="en-US" dirty="0" smtClean="0"/>
              <a:t>接收机的典型指标</a:t>
            </a:r>
            <a:endParaRPr lang="zh-CN" altLang="en-US" dirty="0"/>
          </a:p>
        </p:txBody>
      </p:sp>
      <p:sp>
        <p:nvSpPr>
          <p:cNvPr id="4" name="内容占位符 3"/>
          <p:cNvSpPr>
            <a:spLocks noGrp="1"/>
          </p:cNvSpPr>
          <p:nvPr>
            <p:ph sz="half" idx="2"/>
          </p:nvPr>
        </p:nvSpPr>
        <p:spPr>
          <a:xfrm>
            <a:off x="457200" y="1412776"/>
            <a:ext cx="4040188" cy="4713387"/>
          </a:xfrm>
        </p:spPr>
        <p:txBody>
          <a:bodyPr/>
          <a:lstStyle/>
          <a:p>
            <a:r>
              <a:rPr lang="zh-CN" altLang="en-US" dirty="0"/>
              <a:t>定位精度</a:t>
            </a:r>
            <a:endParaRPr lang="en-US" altLang="zh-CN" dirty="0"/>
          </a:p>
          <a:p>
            <a:pPr lvl="1"/>
            <a:r>
              <a:rPr lang="zh-CN" altLang="en-US" sz="1800" dirty="0"/>
              <a:t>水平</a:t>
            </a:r>
            <a:r>
              <a:rPr lang="zh-CN" altLang="en-US" sz="1800" dirty="0" smtClean="0"/>
              <a:t>：</a:t>
            </a:r>
            <a:r>
              <a:rPr lang="en-US" altLang="zh-CN" sz="1800" dirty="0" smtClean="0"/>
              <a:t>8mm</a:t>
            </a:r>
            <a:endParaRPr lang="en-US" altLang="zh-CN" sz="1800" dirty="0"/>
          </a:p>
          <a:p>
            <a:pPr lvl="1"/>
            <a:r>
              <a:rPr lang="zh-CN" altLang="en-US" sz="1800" dirty="0"/>
              <a:t>垂直</a:t>
            </a:r>
            <a:r>
              <a:rPr lang="zh-CN" altLang="en-US" sz="1800" dirty="0" smtClean="0"/>
              <a:t>：</a:t>
            </a:r>
            <a:r>
              <a:rPr lang="en-US" altLang="zh-CN" sz="1800" dirty="0" smtClean="0"/>
              <a:t>15mm</a:t>
            </a:r>
            <a:endParaRPr lang="en-US" altLang="zh-CN" sz="1800" dirty="0"/>
          </a:p>
          <a:p>
            <a:r>
              <a:rPr lang="zh-CN" altLang="en-US" sz="2200" dirty="0"/>
              <a:t>测速精度</a:t>
            </a:r>
            <a:endParaRPr lang="en-US" altLang="zh-CN" sz="2200" dirty="0"/>
          </a:p>
          <a:p>
            <a:pPr lvl="1"/>
            <a:r>
              <a:rPr lang="zh-CN" altLang="en-US" sz="1800" dirty="0" smtClean="0"/>
              <a:t>非关键性指标</a:t>
            </a:r>
            <a:endParaRPr lang="en-US" altLang="zh-CN" sz="1800" dirty="0"/>
          </a:p>
          <a:p>
            <a:r>
              <a:rPr lang="zh-CN" altLang="en-US" dirty="0"/>
              <a:t>启动</a:t>
            </a:r>
            <a:r>
              <a:rPr lang="zh-CN" altLang="en-US" dirty="0" smtClean="0"/>
              <a:t>时间</a:t>
            </a:r>
            <a:endParaRPr lang="en-US" altLang="zh-CN" dirty="0" smtClean="0"/>
          </a:p>
          <a:p>
            <a:pPr lvl="1"/>
            <a:r>
              <a:rPr lang="zh-CN" altLang="en-US" sz="1800" dirty="0"/>
              <a:t>初始整周模糊度解算需要一定</a:t>
            </a:r>
            <a:r>
              <a:rPr lang="zh-CN" altLang="en-US" sz="1800" dirty="0" smtClean="0"/>
              <a:t>时间</a:t>
            </a:r>
            <a:endParaRPr lang="en-US" altLang="zh-CN" sz="1800" dirty="0"/>
          </a:p>
        </p:txBody>
      </p:sp>
      <p:sp>
        <p:nvSpPr>
          <p:cNvPr id="6" name="内容占位符 5"/>
          <p:cNvSpPr>
            <a:spLocks noGrp="1"/>
          </p:cNvSpPr>
          <p:nvPr>
            <p:ph sz="quarter" idx="4"/>
          </p:nvPr>
        </p:nvSpPr>
        <p:spPr>
          <a:xfrm>
            <a:off x="4645025" y="1412776"/>
            <a:ext cx="4041775" cy="4713387"/>
          </a:xfrm>
        </p:spPr>
        <p:txBody>
          <a:bodyPr>
            <a:normAutofit lnSpcReduction="10000"/>
          </a:bodyPr>
          <a:lstStyle/>
          <a:p>
            <a:r>
              <a:rPr lang="zh-CN" altLang="en-US" dirty="0"/>
              <a:t>捕获与跟踪灵敏度</a:t>
            </a:r>
            <a:endParaRPr lang="en-US" altLang="zh-CN" dirty="0"/>
          </a:p>
          <a:p>
            <a:pPr lvl="1"/>
            <a:r>
              <a:rPr lang="zh-CN" altLang="en-US" dirty="0"/>
              <a:t>容忍值：</a:t>
            </a:r>
            <a:r>
              <a:rPr lang="en-US" altLang="zh-CN" dirty="0"/>
              <a:t>-135,-145dbm</a:t>
            </a:r>
          </a:p>
          <a:p>
            <a:pPr lvl="1"/>
            <a:r>
              <a:rPr lang="zh-CN" altLang="en-US" dirty="0" smtClean="0"/>
              <a:t>典型值：优于容忍值</a:t>
            </a:r>
            <a:endParaRPr lang="en-US" altLang="zh-CN" dirty="0"/>
          </a:p>
          <a:p>
            <a:r>
              <a:rPr lang="zh-CN" altLang="en-US" dirty="0"/>
              <a:t>功耗与体积</a:t>
            </a:r>
            <a:endParaRPr lang="en-US" altLang="zh-CN" dirty="0"/>
          </a:p>
          <a:p>
            <a:pPr lvl="1"/>
            <a:r>
              <a:rPr lang="zh-CN" altLang="en-US" dirty="0"/>
              <a:t>功耗：几瓦</a:t>
            </a:r>
            <a:endParaRPr lang="en-US" altLang="zh-CN" dirty="0"/>
          </a:p>
          <a:p>
            <a:pPr lvl="1"/>
            <a:r>
              <a:rPr lang="zh-CN" altLang="en-US" dirty="0"/>
              <a:t>体积：</a:t>
            </a:r>
            <a:r>
              <a:rPr lang="en-US" altLang="zh-CN" dirty="0"/>
              <a:t>10</a:t>
            </a:r>
            <a:r>
              <a:rPr lang="zh-CN" altLang="en-US" dirty="0"/>
              <a:t>余</a:t>
            </a:r>
            <a:r>
              <a:rPr lang="en-US" altLang="zh-CN" dirty="0"/>
              <a:t>cm x 10</a:t>
            </a:r>
            <a:r>
              <a:rPr lang="zh-CN" altLang="en-US" dirty="0"/>
              <a:t>余</a:t>
            </a:r>
            <a:r>
              <a:rPr lang="en-US" altLang="zh-CN" dirty="0"/>
              <a:t>cm</a:t>
            </a:r>
          </a:p>
          <a:p>
            <a:r>
              <a:rPr lang="zh-CN" altLang="en-US" dirty="0"/>
              <a:t>数据更新率</a:t>
            </a:r>
            <a:endParaRPr lang="en-US" altLang="zh-CN" dirty="0"/>
          </a:p>
          <a:p>
            <a:pPr lvl="1"/>
            <a:r>
              <a:rPr lang="zh-CN" altLang="en-US" dirty="0"/>
              <a:t>典型值：</a:t>
            </a:r>
            <a:r>
              <a:rPr lang="en-US" altLang="zh-CN" dirty="0"/>
              <a:t>1Hz</a:t>
            </a:r>
          </a:p>
          <a:p>
            <a:pPr lvl="1"/>
            <a:r>
              <a:rPr lang="zh-CN" altLang="en-US" dirty="0"/>
              <a:t>特殊要求：</a:t>
            </a:r>
            <a:r>
              <a:rPr lang="en-US" altLang="zh-CN" dirty="0"/>
              <a:t>5~20Hz</a:t>
            </a:r>
          </a:p>
          <a:p>
            <a:endParaRPr lang="zh-CN" altLang="en-US" dirty="0"/>
          </a:p>
        </p:txBody>
      </p:sp>
    </p:spTree>
    <p:extLst>
      <p:ext uri="{BB962C8B-B14F-4D97-AF65-F5344CB8AC3E}">
        <p14:creationId xmlns:p14="http://schemas.microsoft.com/office/powerpoint/2010/main" val="32791722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pPr marL="0" indent="0"/>
            <a:r>
              <a:rPr lang="zh-CN" altLang="en-US" dirty="0"/>
              <a:t>四、接收机的核心关键技术</a:t>
            </a:r>
            <a:endParaRPr lang="en-US" altLang="zh-CN"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090087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接收机涉及的关键技术</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926028774"/>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圆角矩形 2"/>
          <p:cNvSpPr/>
          <p:nvPr/>
        </p:nvSpPr>
        <p:spPr>
          <a:xfrm>
            <a:off x="3779912" y="2708920"/>
            <a:ext cx="5040560" cy="2232248"/>
          </a:xfrm>
          <a:prstGeom prst="round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673902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再看</a:t>
            </a:r>
            <a:r>
              <a:rPr lang="en-US" altLang="zh-CN" dirty="0" smtClean="0"/>
              <a:t>GPS</a:t>
            </a:r>
            <a:r>
              <a:rPr lang="zh-CN" altLang="en-US" dirty="0" smtClean="0"/>
              <a:t>卫星信号构成</a:t>
            </a:r>
            <a:endParaRPr lang="zh-CN" altLang="en-US" dirty="0"/>
          </a:p>
        </p:txBody>
      </p:sp>
      <p:grpSp>
        <p:nvGrpSpPr>
          <p:cNvPr id="4" name="Group 39"/>
          <p:cNvGrpSpPr>
            <a:grpSpLocks/>
          </p:cNvGrpSpPr>
          <p:nvPr/>
        </p:nvGrpSpPr>
        <p:grpSpPr bwMode="auto">
          <a:xfrm>
            <a:off x="1181725" y="2133600"/>
            <a:ext cx="6553200" cy="3140075"/>
            <a:chOff x="672" y="1910"/>
            <a:chExt cx="4128" cy="1978"/>
          </a:xfrm>
        </p:grpSpPr>
        <p:sp>
          <p:nvSpPr>
            <p:cNvPr id="5" name="Text Box 4"/>
            <p:cNvSpPr txBox="1">
              <a:spLocks noChangeArrowheads="1"/>
            </p:cNvSpPr>
            <p:nvPr/>
          </p:nvSpPr>
          <p:spPr bwMode="auto">
            <a:xfrm>
              <a:off x="672" y="2064"/>
              <a:ext cx="768" cy="4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zh-CN" altLang="en-US" sz="1800"/>
                <a:t>基本频率</a:t>
              </a:r>
            </a:p>
            <a:p>
              <a:pPr>
                <a:lnSpc>
                  <a:spcPct val="100000"/>
                </a:lnSpc>
                <a:spcBef>
                  <a:spcPct val="50000"/>
                </a:spcBef>
                <a:buSzTx/>
                <a:buFontTx/>
                <a:buNone/>
              </a:pPr>
              <a:r>
                <a:rPr lang="en-US" altLang="zh-CN" sz="1800"/>
                <a:t>10.23MHz</a:t>
              </a:r>
            </a:p>
          </p:txBody>
        </p:sp>
        <p:sp>
          <p:nvSpPr>
            <p:cNvPr id="6" name="Text Box 5"/>
            <p:cNvSpPr txBox="1">
              <a:spLocks noChangeArrowheads="1"/>
            </p:cNvSpPr>
            <p:nvPr/>
          </p:nvSpPr>
          <p:spPr bwMode="auto">
            <a:xfrm>
              <a:off x="1584" y="2736"/>
              <a:ext cx="960" cy="4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1800"/>
                <a:t>L</a:t>
              </a:r>
              <a:r>
                <a:rPr lang="en-US" altLang="zh-CN" sz="1800" baseline="-25000"/>
                <a:t>1</a:t>
              </a:r>
              <a:r>
                <a:rPr lang="zh-CN" altLang="en-US" sz="1800"/>
                <a:t>载波</a:t>
              </a:r>
            </a:p>
            <a:p>
              <a:pPr>
                <a:lnSpc>
                  <a:spcPct val="100000"/>
                </a:lnSpc>
                <a:spcBef>
                  <a:spcPct val="50000"/>
                </a:spcBef>
                <a:buSzTx/>
                <a:buFontTx/>
                <a:buNone/>
              </a:pPr>
              <a:r>
                <a:rPr lang="en-US" altLang="zh-CN" sz="1800"/>
                <a:t>1575.42MHz</a:t>
              </a:r>
            </a:p>
          </p:txBody>
        </p:sp>
        <p:sp>
          <p:nvSpPr>
            <p:cNvPr id="7" name="Text Box 6"/>
            <p:cNvSpPr txBox="1">
              <a:spLocks noChangeArrowheads="1"/>
            </p:cNvSpPr>
            <p:nvPr/>
          </p:nvSpPr>
          <p:spPr bwMode="auto">
            <a:xfrm>
              <a:off x="1584" y="3391"/>
              <a:ext cx="960" cy="4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1800"/>
                <a:t>L</a:t>
              </a:r>
              <a:r>
                <a:rPr lang="en-US" altLang="zh-CN" sz="1800" baseline="-25000"/>
                <a:t>2</a:t>
              </a:r>
              <a:r>
                <a:rPr lang="zh-CN" altLang="en-US" sz="1800"/>
                <a:t>载波</a:t>
              </a:r>
            </a:p>
            <a:p>
              <a:pPr>
                <a:lnSpc>
                  <a:spcPct val="100000"/>
                </a:lnSpc>
                <a:spcBef>
                  <a:spcPct val="50000"/>
                </a:spcBef>
                <a:buSzTx/>
                <a:buFontTx/>
                <a:buNone/>
              </a:pPr>
              <a:r>
                <a:rPr lang="en-US" altLang="zh-CN" sz="1800"/>
                <a:t>1227.60MHz</a:t>
              </a:r>
            </a:p>
          </p:txBody>
        </p:sp>
        <p:sp>
          <p:nvSpPr>
            <p:cNvPr id="8" name="Text Box 7"/>
            <p:cNvSpPr txBox="1">
              <a:spLocks noChangeArrowheads="1"/>
            </p:cNvSpPr>
            <p:nvPr/>
          </p:nvSpPr>
          <p:spPr bwMode="auto">
            <a:xfrm>
              <a:off x="2544" y="2736"/>
              <a:ext cx="816" cy="4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1800"/>
                <a:t>C/A</a:t>
              </a:r>
              <a:r>
                <a:rPr lang="zh-CN" altLang="en-US" sz="1800"/>
                <a:t>码</a:t>
              </a:r>
            </a:p>
            <a:p>
              <a:pPr>
                <a:lnSpc>
                  <a:spcPct val="100000"/>
                </a:lnSpc>
                <a:spcBef>
                  <a:spcPct val="50000"/>
                </a:spcBef>
                <a:buSzTx/>
                <a:buFontTx/>
                <a:buNone/>
              </a:pPr>
              <a:r>
                <a:rPr lang="en-US" altLang="zh-CN" sz="1800"/>
                <a:t>1.023MHz</a:t>
              </a:r>
            </a:p>
          </p:txBody>
        </p:sp>
        <p:sp>
          <p:nvSpPr>
            <p:cNvPr id="9" name="Text Box 8"/>
            <p:cNvSpPr txBox="1">
              <a:spLocks noChangeArrowheads="1"/>
            </p:cNvSpPr>
            <p:nvPr/>
          </p:nvSpPr>
          <p:spPr bwMode="auto">
            <a:xfrm>
              <a:off x="3360" y="2736"/>
              <a:ext cx="768" cy="4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1800"/>
                <a:t>P</a:t>
              </a:r>
              <a:r>
                <a:rPr lang="zh-CN" altLang="en-US" sz="1800"/>
                <a:t>码</a:t>
              </a:r>
            </a:p>
            <a:p>
              <a:pPr>
                <a:lnSpc>
                  <a:spcPct val="100000"/>
                </a:lnSpc>
                <a:spcBef>
                  <a:spcPct val="50000"/>
                </a:spcBef>
                <a:buSzTx/>
                <a:buFontTx/>
                <a:buNone/>
              </a:pPr>
              <a:r>
                <a:rPr lang="en-US" altLang="zh-CN" sz="1800"/>
                <a:t>10.23MHz</a:t>
              </a:r>
            </a:p>
          </p:txBody>
        </p:sp>
        <p:sp>
          <p:nvSpPr>
            <p:cNvPr id="10" name="Text Box 9"/>
            <p:cNvSpPr txBox="1">
              <a:spLocks noChangeArrowheads="1"/>
            </p:cNvSpPr>
            <p:nvPr/>
          </p:nvSpPr>
          <p:spPr bwMode="auto">
            <a:xfrm>
              <a:off x="3360" y="3360"/>
              <a:ext cx="768" cy="4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1800"/>
                <a:t>P</a:t>
              </a:r>
              <a:r>
                <a:rPr lang="zh-CN" altLang="en-US" sz="1800"/>
                <a:t>码</a:t>
              </a:r>
            </a:p>
            <a:p>
              <a:pPr>
                <a:lnSpc>
                  <a:spcPct val="100000"/>
                </a:lnSpc>
                <a:spcBef>
                  <a:spcPct val="50000"/>
                </a:spcBef>
                <a:buSzTx/>
                <a:buFontTx/>
                <a:buNone/>
              </a:pPr>
              <a:r>
                <a:rPr lang="en-US" altLang="zh-CN" sz="1800"/>
                <a:t>10.23MHz</a:t>
              </a:r>
            </a:p>
          </p:txBody>
        </p:sp>
        <p:sp>
          <p:nvSpPr>
            <p:cNvPr id="11" name="Text Box 10"/>
            <p:cNvSpPr txBox="1">
              <a:spLocks noChangeArrowheads="1"/>
            </p:cNvSpPr>
            <p:nvPr/>
          </p:nvSpPr>
          <p:spPr bwMode="auto">
            <a:xfrm>
              <a:off x="4128" y="2736"/>
              <a:ext cx="672" cy="4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zh-CN" altLang="en-US" sz="1800"/>
                <a:t>数据码</a:t>
              </a:r>
            </a:p>
            <a:p>
              <a:pPr>
                <a:lnSpc>
                  <a:spcPct val="100000"/>
                </a:lnSpc>
                <a:spcBef>
                  <a:spcPct val="50000"/>
                </a:spcBef>
                <a:buSzTx/>
                <a:buFontTx/>
                <a:buNone/>
              </a:pPr>
              <a:r>
                <a:rPr lang="en-US" altLang="zh-CN" sz="1800"/>
                <a:t>50BPS</a:t>
              </a:r>
            </a:p>
          </p:txBody>
        </p:sp>
        <p:sp>
          <p:nvSpPr>
            <p:cNvPr id="12" name="Text Box 11"/>
            <p:cNvSpPr txBox="1">
              <a:spLocks noChangeArrowheads="1"/>
            </p:cNvSpPr>
            <p:nvPr/>
          </p:nvSpPr>
          <p:spPr bwMode="auto">
            <a:xfrm>
              <a:off x="4128" y="3360"/>
              <a:ext cx="672" cy="4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zh-CN" altLang="en-US" sz="1800"/>
                <a:t>数据码</a:t>
              </a:r>
            </a:p>
            <a:p>
              <a:pPr>
                <a:lnSpc>
                  <a:spcPct val="100000"/>
                </a:lnSpc>
                <a:spcBef>
                  <a:spcPct val="50000"/>
                </a:spcBef>
                <a:buSzTx/>
                <a:buFontTx/>
                <a:buNone/>
              </a:pPr>
              <a:r>
                <a:rPr lang="en-US" altLang="zh-CN" sz="1800"/>
                <a:t>50BPS</a:t>
              </a:r>
            </a:p>
          </p:txBody>
        </p:sp>
        <p:sp>
          <p:nvSpPr>
            <p:cNvPr id="13" name="Line 12"/>
            <p:cNvSpPr>
              <a:spLocks noChangeShapeType="1"/>
            </p:cNvSpPr>
            <p:nvPr/>
          </p:nvSpPr>
          <p:spPr bwMode="auto">
            <a:xfrm>
              <a:off x="2544" y="3360"/>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3"/>
            <p:cNvSpPr>
              <a:spLocks noChangeShapeType="1"/>
            </p:cNvSpPr>
            <p:nvPr/>
          </p:nvSpPr>
          <p:spPr bwMode="auto">
            <a:xfrm>
              <a:off x="2544" y="3888"/>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24"/>
            <p:cNvSpPr>
              <a:spLocks noChangeShapeType="1"/>
            </p:cNvSpPr>
            <p:nvPr/>
          </p:nvSpPr>
          <p:spPr bwMode="auto">
            <a:xfrm>
              <a:off x="1440" y="2496"/>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25"/>
            <p:cNvSpPr>
              <a:spLocks noChangeShapeType="1"/>
            </p:cNvSpPr>
            <p:nvPr/>
          </p:nvSpPr>
          <p:spPr bwMode="auto">
            <a:xfrm>
              <a:off x="2880" y="2496"/>
              <a:ext cx="0" cy="24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26"/>
            <p:cNvSpPr>
              <a:spLocks noChangeShapeType="1"/>
            </p:cNvSpPr>
            <p:nvPr/>
          </p:nvSpPr>
          <p:spPr bwMode="auto">
            <a:xfrm>
              <a:off x="1440" y="2256"/>
              <a:ext cx="22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27"/>
            <p:cNvSpPr>
              <a:spLocks noChangeShapeType="1"/>
            </p:cNvSpPr>
            <p:nvPr/>
          </p:nvSpPr>
          <p:spPr bwMode="auto">
            <a:xfrm>
              <a:off x="3648" y="2256"/>
              <a:ext cx="0" cy="48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28"/>
            <p:cNvSpPr>
              <a:spLocks noChangeShapeType="1"/>
            </p:cNvSpPr>
            <p:nvPr/>
          </p:nvSpPr>
          <p:spPr bwMode="auto">
            <a:xfrm>
              <a:off x="1440" y="2112"/>
              <a:ext cx="30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29"/>
            <p:cNvSpPr>
              <a:spLocks noChangeShapeType="1"/>
            </p:cNvSpPr>
            <p:nvPr/>
          </p:nvSpPr>
          <p:spPr bwMode="auto">
            <a:xfrm>
              <a:off x="4464" y="2112"/>
              <a:ext cx="0" cy="624"/>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30"/>
            <p:cNvSpPr>
              <a:spLocks noChangeShapeType="1"/>
            </p:cNvSpPr>
            <p:nvPr/>
          </p:nvSpPr>
          <p:spPr bwMode="auto">
            <a:xfrm>
              <a:off x="1056" y="2544"/>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31"/>
            <p:cNvSpPr>
              <a:spLocks noChangeShapeType="1"/>
            </p:cNvSpPr>
            <p:nvPr/>
          </p:nvSpPr>
          <p:spPr bwMode="auto">
            <a:xfrm>
              <a:off x="1056" y="3072"/>
              <a:ext cx="528" cy="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32"/>
            <p:cNvSpPr>
              <a:spLocks noChangeShapeType="1"/>
            </p:cNvSpPr>
            <p:nvPr/>
          </p:nvSpPr>
          <p:spPr bwMode="auto">
            <a:xfrm>
              <a:off x="768" y="2544"/>
              <a:ext cx="0" cy="9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33"/>
            <p:cNvSpPr>
              <a:spLocks noChangeShapeType="1"/>
            </p:cNvSpPr>
            <p:nvPr/>
          </p:nvSpPr>
          <p:spPr bwMode="auto">
            <a:xfrm>
              <a:off x="768" y="3504"/>
              <a:ext cx="816" cy="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Text Box 35"/>
            <p:cNvSpPr txBox="1">
              <a:spLocks noChangeArrowheads="1"/>
            </p:cNvSpPr>
            <p:nvPr/>
          </p:nvSpPr>
          <p:spPr bwMode="auto">
            <a:xfrm>
              <a:off x="1008" y="3024"/>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000">
                  <a:sym typeface="Symbol" pitchFamily="18" charset="2"/>
                </a:rPr>
                <a:t>154</a:t>
              </a:r>
              <a:endParaRPr lang="en-US" altLang="zh-CN" sz="2000"/>
            </a:p>
          </p:txBody>
        </p:sp>
        <p:sp>
          <p:nvSpPr>
            <p:cNvPr id="26" name="Text Box 36"/>
            <p:cNvSpPr txBox="1">
              <a:spLocks noChangeArrowheads="1"/>
            </p:cNvSpPr>
            <p:nvPr/>
          </p:nvSpPr>
          <p:spPr bwMode="auto">
            <a:xfrm>
              <a:off x="1008" y="3456"/>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000">
                  <a:sym typeface="Symbol" pitchFamily="18" charset="2"/>
                </a:rPr>
                <a:t>120</a:t>
              </a:r>
              <a:endParaRPr lang="en-US" altLang="zh-CN" sz="2000"/>
            </a:p>
          </p:txBody>
        </p:sp>
        <p:sp>
          <p:nvSpPr>
            <p:cNvPr id="27" name="Text Box 37"/>
            <p:cNvSpPr txBox="1">
              <a:spLocks noChangeArrowheads="1"/>
            </p:cNvSpPr>
            <p:nvPr/>
          </p:nvSpPr>
          <p:spPr bwMode="auto">
            <a:xfrm>
              <a:off x="1776" y="2294"/>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000">
                  <a:sym typeface="Symbol" pitchFamily="18" charset="2"/>
                </a:rPr>
                <a:t>10</a:t>
              </a:r>
              <a:endParaRPr lang="en-US" altLang="zh-CN" sz="2000"/>
            </a:p>
          </p:txBody>
        </p:sp>
        <p:sp>
          <p:nvSpPr>
            <p:cNvPr id="28" name="Text Box 38"/>
            <p:cNvSpPr txBox="1">
              <a:spLocks noChangeArrowheads="1"/>
            </p:cNvSpPr>
            <p:nvPr/>
          </p:nvSpPr>
          <p:spPr bwMode="auto">
            <a:xfrm>
              <a:off x="3120" y="1910"/>
              <a:ext cx="9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000">
                  <a:sym typeface="Symbol" pitchFamily="18" charset="2"/>
                </a:rPr>
                <a:t>204600 </a:t>
              </a:r>
            </a:p>
          </p:txBody>
        </p:sp>
      </p:grpSp>
    </p:spTree>
    <p:extLst>
      <p:ext uri="{BB962C8B-B14F-4D97-AF65-F5344CB8AC3E}">
        <p14:creationId xmlns:p14="http://schemas.microsoft.com/office/powerpoint/2010/main" val="18890185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en-US" dirty="0" smtClean="0"/>
              <a:t>射频处理</a:t>
            </a:r>
            <a:endParaRPr lang="zh-CN" altLang="en-US" dirty="0"/>
          </a:p>
        </p:txBody>
      </p:sp>
      <p:sp>
        <p:nvSpPr>
          <p:cNvPr id="3" name="内容占位符 2"/>
          <p:cNvSpPr>
            <a:spLocks noGrp="1"/>
          </p:cNvSpPr>
          <p:nvPr>
            <p:ph idx="1"/>
          </p:nvPr>
        </p:nvSpPr>
        <p:spPr/>
        <p:txBody>
          <a:bodyPr>
            <a:noAutofit/>
          </a:bodyPr>
          <a:lstStyle/>
          <a:p>
            <a:pPr>
              <a:lnSpc>
                <a:spcPct val="170000"/>
              </a:lnSpc>
            </a:pPr>
            <a:r>
              <a:rPr lang="zh-CN" altLang="en-US" sz="2000" dirty="0" smtClean="0"/>
              <a:t>主要目的：</a:t>
            </a:r>
            <a:endParaRPr lang="en-US" altLang="zh-CN" sz="2000" dirty="0" smtClean="0"/>
          </a:p>
          <a:p>
            <a:pPr lvl="1">
              <a:lnSpc>
                <a:spcPct val="170000"/>
              </a:lnSpc>
            </a:pPr>
            <a:r>
              <a:rPr lang="zh-CN" altLang="en-US" sz="2000" dirty="0" smtClean="0"/>
              <a:t>将接收到的射频模拟信号离散成包含</a:t>
            </a:r>
            <a:r>
              <a:rPr lang="en-US" altLang="zh-CN" sz="2000" dirty="0" smtClean="0"/>
              <a:t>GPS</a:t>
            </a:r>
            <a:r>
              <a:rPr lang="zh-CN" altLang="en-US" sz="2000" dirty="0" smtClean="0"/>
              <a:t>信号成分、频率较低的数字形式中频信号，并在此过程中进行必要的滤波和增益控制。</a:t>
            </a:r>
            <a:endParaRPr lang="en-US" altLang="zh-CN" sz="2000" dirty="0" smtClean="0"/>
          </a:p>
          <a:p>
            <a:pPr lvl="1">
              <a:lnSpc>
                <a:spcPct val="170000"/>
              </a:lnSpc>
            </a:pPr>
            <a:r>
              <a:rPr lang="zh-CN" altLang="en-US" sz="2000" dirty="0" smtClean="0"/>
              <a:t>由于存在多普勒频移，因此并未直接降频至基带，而是</a:t>
            </a:r>
            <a:r>
              <a:rPr lang="zh-CN" altLang="en-US" sz="2000" dirty="0"/>
              <a:t>降</a:t>
            </a:r>
            <a:r>
              <a:rPr lang="zh-CN" altLang="en-US" sz="2000" dirty="0" smtClean="0"/>
              <a:t>至中频，以方便后续数字信号处理</a:t>
            </a:r>
            <a:endParaRPr lang="en-US" altLang="zh-CN" sz="2000" dirty="0" smtClean="0"/>
          </a:p>
          <a:p>
            <a:pPr>
              <a:lnSpc>
                <a:spcPct val="170000"/>
              </a:lnSpc>
            </a:pPr>
            <a:r>
              <a:rPr lang="zh-CN" altLang="en-US" sz="2000" dirty="0" smtClean="0"/>
              <a:t>期望：</a:t>
            </a:r>
            <a:endParaRPr lang="en-US" altLang="zh-CN" sz="2000" dirty="0" smtClean="0"/>
          </a:p>
          <a:p>
            <a:pPr lvl="1">
              <a:lnSpc>
                <a:spcPct val="170000"/>
              </a:lnSpc>
            </a:pPr>
            <a:r>
              <a:rPr lang="zh-CN" altLang="en-US" sz="2000" dirty="0" smtClean="0"/>
              <a:t>低噪声、低功耗、高增益</a:t>
            </a:r>
            <a:r>
              <a:rPr lang="en-US" altLang="zh-CN" sz="2000" dirty="0" smtClean="0">
                <a:sym typeface="Wingdings" panose="05000000000000000000" pitchFamily="2" charset="2"/>
              </a:rPr>
              <a:t></a:t>
            </a:r>
            <a:r>
              <a:rPr lang="zh-CN" altLang="en-US" sz="2000" dirty="0" smtClean="0">
                <a:sym typeface="Wingdings" panose="05000000000000000000" pitchFamily="2" charset="2"/>
              </a:rPr>
              <a:t>高载噪比</a:t>
            </a:r>
            <a:endParaRPr lang="en-US" altLang="zh-CN" sz="2000" dirty="0" smtClean="0"/>
          </a:p>
          <a:p>
            <a:pPr lvl="1">
              <a:lnSpc>
                <a:spcPct val="170000"/>
              </a:lnSpc>
            </a:pPr>
            <a:endParaRPr lang="zh-CN" altLang="en-US" sz="2000" dirty="0"/>
          </a:p>
        </p:txBody>
      </p:sp>
    </p:spTree>
    <p:extLst>
      <p:ext uri="{BB962C8B-B14F-4D97-AF65-F5344CB8AC3E}">
        <p14:creationId xmlns:p14="http://schemas.microsoft.com/office/powerpoint/2010/main" val="24186866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课程内容</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一、接收机的主要类型</a:t>
            </a:r>
            <a:endParaRPr lang="en-US" altLang="zh-CN" dirty="0" smtClean="0"/>
          </a:p>
          <a:p>
            <a:pPr marL="0" indent="0">
              <a:buNone/>
            </a:pPr>
            <a:r>
              <a:rPr lang="zh-CN" altLang="en-US" dirty="0" smtClean="0"/>
              <a:t>二、接收机的主要组成</a:t>
            </a:r>
            <a:endParaRPr lang="en-US" altLang="zh-CN" dirty="0" smtClean="0"/>
          </a:p>
          <a:p>
            <a:pPr marL="0" indent="0">
              <a:buNone/>
            </a:pPr>
            <a:r>
              <a:rPr lang="zh-CN" altLang="en-US" dirty="0" smtClean="0"/>
              <a:t>三、接收机的关键技术指标</a:t>
            </a:r>
            <a:endParaRPr lang="en-US" altLang="zh-CN" dirty="0" smtClean="0"/>
          </a:p>
          <a:p>
            <a:pPr marL="0" indent="0">
              <a:buNone/>
            </a:pPr>
            <a:r>
              <a:rPr lang="zh-CN" altLang="en-US" dirty="0" smtClean="0"/>
              <a:t>四、接收机的核心关键技术</a:t>
            </a:r>
          </a:p>
          <a:p>
            <a:pPr marL="0" indent="0">
              <a:buNone/>
            </a:pPr>
            <a:r>
              <a:rPr lang="zh-CN" altLang="en-US" dirty="0" smtClean="0"/>
              <a:t>五、软件接收机</a:t>
            </a:r>
            <a:endParaRPr lang="zh-CN" altLang="en-US" dirty="0"/>
          </a:p>
        </p:txBody>
      </p:sp>
    </p:spTree>
    <p:extLst>
      <p:ext uri="{BB962C8B-B14F-4D97-AF65-F5344CB8AC3E}">
        <p14:creationId xmlns:p14="http://schemas.microsoft.com/office/powerpoint/2010/main" val="9640656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nSpc>
                <a:spcPct val="170000"/>
              </a:lnSpc>
            </a:pPr>
            <a:r>
              <a:rPr lang="zh-CN" altLang="en-US" dirty="0"/>
              <a:t>典型</a:t>
            </a:r>
            <a:r>
              <a:rPr lang="zh-CN" altLang="en-US" dirty="0" smtClean="0"/>
              <a:t>流程</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53668832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81532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5115"/>
          <a:stretch/>
        </p:blipFill>
        <p:spPr bwMode="auto">
          <a:xfrm>
            <a:off x="323528" y="548680"/>
            <a:ext cx="8352928" cy="5207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339752" y="5877272"/>
            <a:ext cx="4185761" cy="461665"/>
          </a:xfrm>
          <a:prstGeom prst="rect">
            <a:avLst/>
          </a:prstGeom>
          <a:noFill/>
        </p:spPr>
        <p:txBody>
          <a:bodyPr wrap="none" rtlCol="0">
            <a:spAutoFit/>
          </a:bodyPr>
          <a:lstStyle/>
          <a:p>
            <a:r>
              <a:rPr lang="zh-CN" altLang="en-US" sz="2400" b="1" dirty="0" smtClean="0">
                <a:latin typeface="微软雅黑" panose="020B0503020204020204" pitchFamily="34" charset="-122"/>
                <a:ea typeface="微软雅黑" panose="020B0503020204020204" pitchFamily="34" charset="-122"/>
              </a:rPr>
              <a:t>两种不同的射频电路设计方案</a:t>
            </a:r>
            <a:endParaRPr lang="zh-CN" altLang="en-US" sz="2400" b="1" dirty="0">
              <a:latin typeface="微软雅黑" panose="020B0503020204020204" pitchFamily="34" charset="-122"/>
              <a:ea typeface="微软雅黑" panose="020B0503020204020204" pitchFamily="34" charset="-122"/>
            </a:endParaRPr>
          </a:p>
        </p:txBody>
      </p:sp>
      <p:cxnSp>
        <p:nvCxnSpPr>
          <p:cNvPr id="4" name="直接箭头连接符 3"/>
          <p:cNvCxnSpPr/>
          <p:nvPr/>
        </p:nvCxnSpPr>
        <p:spPr>
          <a:xfrm flipV="1">
            <a:off x="755576" y="3717032"/>
            <a:ext cx="504056"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79512" y="4437112"/>
            <a:ext cx="1181734" cy="646331"/>
          </a:xfrm>
          <a:prstGeom prst="rect">
            <a:avLst/>
          </a:prstGeom>
          <a:solidFill>
            <a:schemeClr val="accent6">
              <a:lumMod val="20000"/>
              <a:lumOff val="80000"/>
            </a:schemeClr>
          </a:solidFill>
        </p:spPr>
        <p:txBody>
          <a:bodyPr wrap="none" rtlCol="0">
            <a:spAutoFit/>
          </a:bodyPr>
          <a:lstStyle/>
          <a:p>
            <a:r>
              <a:rPr lang="en-US" altLang="zh-CN" dirty="0" smtClean="0"/>
              <a:t>25db</a:t>
            </a:r>
            <a:r>
              <a:rPr lang="zh-CN" altLang="en-US" dirty="0" smtClean="0"/>
              <a:t>增益</a:t>
            </a:r>
            <a:endParaRPr lang="en-US" altLang="zh-CN" dirty="0" smtClean="0"/>
          </a:p>
          <a:p>
            <a:r>
              <a:rPr lang="en-US" altLang="zh-CN" dirty="0" smtClean="0"/>
              <a:t>2.5db</a:t>
            </a:r>
            <a:r>
              <a:rPr lang="zh-CN" altLang="en-US" dirty="0" smtClean="0"/>
              <a:t>噪声</a:t>
            </a:r>
            <a:endParaRPr lang="zh-CN" altLang="en-US" dirty="0"/>
          </a:p>
        </p:txBody>
      </p:sp>
      <p:cxnSp>
        <p:nvCxnSpPr>
          <p:cNvPr id="7" name="直接箭头连接符 6"/>
          <p:cNvCxnSpPr/>
          <p:nvPr/>
        </p:nvCxnSpPr>
        <p:spPr>
          <a:xfrm flipV="1">
            <a:off x="2166130" y="4366845"/>
            <a:ext cx="504056"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90066" y="5086925"/>
            <a:ext cx="2300630" cy="646331"/>
          </a:xfrm>
          <a:prstGeom prst="rect">
            <a:avLst/>
          </a:prstGeom>
          <a:solidFill>
            <a:schemeClr val="accent6">
              <a:lumMod val="20000"/>
              <a:lumOff val="80000"/>
            </a:schemeClr>
          </a:solidFill>
        </p:spPr>
        <p:txBody>
          <a:bodyPr wrap="none" rtlCol="0">
            <a:spAutoFit/>
          </a:bodyPr>
          <a:lstStyle/>
          <a:p>
            <a:r>
              <a:rPr lang="zh-CN" altLang="en-US" dirty="0" smtClean="0"/>
              <a:t>中心频点</a:t>
            </a:r>
            <a:r>
              <a:rPr lang="en-US" altLang="zh-CN" dirty="0" smtClean="0"/>
              <a:t>1575.42MHz</a:t>
            </a:r>
          </a:p>
          <a:p>
            <a:r>
              <a:rPr lang="zh-CN" altLang="en-US" dirty="0" smtClean="0"/>
              <a:t>频率带宽</a:t>
            </a:r>
            <a:r>
              <a:rPr lang="en-US" altLang="zh-CN" dirty="0" smtClean="0"/>
              <a:t>3.4MHz</a:t>
            </a:r>
            <a:endParaRPr lang="zh-CN" altLang="en-US" dirty="0"/>
          </a:p>
        </p:txBody>
      </p:sp>
      <p:cxnSp>
        <p:nvCxnSpPr>
          <p:cNvPr id="9" name="直接箭头连接符 8"/>
          <p:cNvCxnSpPr/>
          <p:nvPr/>
        </p:nvCxnSpPr>
        <p:spPr>
          <a:xfrm>
            <a:off x="3059832" y="3537012"/>
            <a:ext cx="504056" cy="540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3059832" y="3537012"/>
            <a:ext cx="1008112" cy="3960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439862" y="3275692"/>
            <a:ext cx="1354858" cy="369332"/>
          </a:xfrm>
          <a:prstGeom prst="rect">
            <a:avLst/>
          </a:prstGeom>
          <a:solidFill>
            <a:schemeClr val="accent6">
              <a:lumMod val="20000"/>
              <a:lumOff val="80000"/>
            </a:schemeClr>
          </a:solidFill>
        </p:spPr>
        <p:txBody>
          <a:bodyPr wrap="none" rtlCol="0">
            <a:spAutoFit/>
          </a:bodyPr>
          <a:lstStyle/>
          <a:p>
            <a:r>
              <a:rPr lang="zh-CN" altLang="en-US" dirty="0"/>
              <a:t>共</a:t>
            </a:r>
            <a:r>
              <a:rPr lang="en-US" altLang="zh-CN" dirty="0" smtClean="0"/>
              <a:t>60db</a:t>
            </a:r>
            <a:r>
              <a:rPr lang="zh-CN" altLang="en-US" dirty="0" smtClean="0"/>
              <a:t>增益</a:t>
            </a:r>
            <a:endParaRPr lang="en-US" altLang="zh-CN" dirty="0" smtClean="0"/>
          </a:p>
        </p:txBody>
      </p:sp>
      <p:cxnSp>
        <p:nvCxnSpPr>
          <p:cNvPr id="15" name="直接箭头连接符 14"/>
          <p:cNvCxnSpPr/>
          <p:nvPr/>
        </p:nvCxnSpPr>
        <p:spPr>
          <a:xfrm flipH="1">
            <a:off x="5652120" y="3176972"/>
            <a:ext cx="165969" cy="7560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536206" y="2915652"/>
            <a:ext cx="1124026" cy="369332"/>
          </a:xfrm>
          <a:prstGeom prst="rect">
            <a:avLst/>
          </a:prstGeom>
          <a:solidFill>
            <a:schemeClr val="accent6">
              <a:lumMod val="20000"/>
              <a:lumOff val="80000"/>
            </a:schemeClr>
          </a:solidFill>
        </p:spPr>
        <p:txBody>
          <a:bodyPr wrap="none" rtlCol="0">
            <a:spAutoFit/>
          </a:bodyPr>
          <a:lstStyle/>
          <a:p>
            <a:r>
              <a:rPr lang="en-US" altLang="zh-CN" dirty="0" smtClean="0"/>
              <a:t>24db</a:t>
            </a:r>
            <a:r>
              <a:rPr lang="zh-CN" altLang="en-US" dirty="0" smtClean="0"/>
              <a:t>增益</a:t>
            </a:r>
            <a:endParaRPr lang="en-US" altLang="zh-CN" dirty="0" smtClean="0"/>
          </a:p>
        </p:txBody>
      </p:sp>
      <p:cxnSp>
        <p:nvCxnSpPr>
          <p:cNvPr id="19" name="直接箭头连接符 18"/>
          <p:cNvCxnSpPr/>
          <p:nvPr/>
        </p:nvCxnSpPr>
        <p:spPr>
          <a:xfrm flipH="1">
            <a:off x="6525513" y="3537012"/>
            <a:ext cx="516713" cy="3780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897897" y="3068960"/>
            <a:ext cx="2066591" cy="646331"/>
          </a:xfrm>
          <a:prstGeom prst="rect">
            <a:avLst/>
          </a:prstGeom>
          <a:solidFill>
            <a:schemeClr val="accent6">
              <a:lumMod val="20000"/>
              <a:lumOff val="80000"/>
            </a:schemeClr>
          </a:solidFill>
        </p:spPr>
        <p:txBody>
          <a:bodyPr wrap="none" rtlCol="0">
            <a:spAutoFit/>
          </a:bodyPr>
          <a:lstStyle/>
          <a:p>
            <a:r>
              <a:rPr lang="zh-CN" altLang="en-US" dirty="0" smtClean="0"/>
              <a:t>中心频点</a:t>
            </a:r>
            <a:r>
              <a:rPr lang="en-US" altLang="zh-CN" dirty="0" smtClean="0"/>
              <a:t>21.25MHz</a:t>
            </a:r>
          </a:p>
          <a:p>
            <a:r>
              <a:rPr lang="zh-CN" altLang="en-US" dirty="0" smtClean="0"/>
              <a:t>频率带宽</a:t>
            </a:r>
            <a:r>
              <a:rPr lang="en-US" altLang="zh-CN" dirty="0" smtClean="0"/>
              <a:t>2MHz</a:t>
            </a:r>
          </a:p>
        </p:txBody>
      </p:sp>
    </p:spTree>
    <p:extLst>
      <p:ext uri="{BB962C8B-B14F-4D97-AF65-F5344CB8AC3E}">
        <p14:creationId xmlns:p14="http://schemas.microsoft.com/office/powerpoint/2010/main" val="20026337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1</a:t>
            </a:r>
            <a:r>
              <a:rPr lang="zh-CN" altLang="en-US" dirty="0" smtClean="0"/>
              <a:t>）射频信号的滤波</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smtClean="0">
                <a:solidFill>
                  <a:srgbClr val="000099"/>
                </a:solidFill>
              </a:rPr>
              <a:t>目的：</a:t>
            </a:r>
            <a:endParaRPr lang="en-US" altLang="zh-CN" dirty="0" smtClean="0">
              <a:solidFill>
                <a:srgbClr val="000099"/>
              </a:solidFill>
            </a:endParaRPr>
          </a:p>
          <a:p>
            <a:pPr lvl="1"/>
            <a:r>
              <a:rPr lang="zh-CN" altLang="en-US" dirty="0" smtClean="0"/>
              <a:t>在射频信号进入</a:t>
            </a:r>
            <a:r>
              <a:rPr lang="en-US" altLang="zh-CN" dirty="0" smtClean="0"/>
              <a:t>AD</a:t>
            </a:r>
            <a:r>
              <a:rPr lang="zh-CN" altLang="en-US" dirty="0" smtClean="0"/>
              <a:t>前，有较为干净的频谱</a:t>
            </a:r>
            <a:endParaRPr lang="en-US" altLang="zh-CN" dirty="0" smtClean="0"/>
          </a:p>
          <a:p>
            <a:r>
              <a:rPr lang="zh-CN" altLang="en-US" dirty="0" smtClean="0">
                <a:solidFill>
                  <a:srgbClr val="000099"/>
                </a:solidFill>
              </a:rPr>
              <a:t>方法：</a:t>
            </a:r>
            <a:endParaRPr lang="en-US" altLang="zh-CN" dirty="0" smtClean="0">
              <a:solidFill>
                <a:srgbClr val="000099"/>
              </a:solidFill>
            </a:endParaRPr>
          </a:p>
          <a:p>
            <a:pPr lvl="1"/>
            <a:r>
              <a:rPr lang="zh-CN" altLang="en-US" sz="2700" dirty="0"/>
              <a:t>通过带通滤波器对射频信号进行带通滤波</a:t>
            </a:r>
            <a:endParaRPr lang="en-US" altLang="zh-CN" sz="2700" dirty="0"/>
          </a:p>
          <a:p>
            <a:pPr lvl="1"/>
            <a:r>
              <a:rPr lang="zh-CN" altLang="en-US" dirty="0" smtClean="0"/>
              <a:t>通带频率范围：大于</a:t>
            </a:r>
            <a:r>
              <a:rPr lang="en-US" altLang="zh-CN" dirty="0" smtClean="0"/>
              <a:t>2MHz</a:t>
            </a:r>
            <a:r>
              <a:rPr lang="zh-CN" altLang="en-US" dirty="0" smtClean="0"/>
              <a:t>（能够包含</a:t>
            </a:r>
            <a:r>
              <a:rPr lang="en-US" altLang="zh-CN" dirty="0" smtClean="0"/>
              <a:t>C/A</a:t>
            </a:r>
            <a:r>
              <a:rPr lang="zh-CN" altLang="en-US" dirty="0" smtClean="0"/>
              <a:t>码信号频率带宽）</a:t>
            </a:r>
            <a:endParaRPr lang="en-US" altLang="zh-CN" dirty="0" smtClean="0"/>
          </a:p>
          <a:p>
            <a:pPr>
              <a:lnSpc>
                <a:spcPct val="160000"/>
              </a:lnSpc>
            </a:pPr>
            <a:r>
              <a:rPr lang="zh-CN" altLang="en-US" dirty="0" smtClean="0">
                <a:solidFill>
                  <a:srgbClr val="000099"/>
                </a:solidFill>
              </a:rPr>
              <a:t>措施：</a:t>
            </a:r>
            <a:endParaRPr lang="en-US" altLang="zh-CN" dirty="0" smtClean="0">
              <a:solidFill>
                <a:srgbClr val="000099"/>
              </a:solidFill>
            </a:endParaRPr>
          </a:p>
          <a:p>
            <a:pPr lvl="1"/>
            <a:r>
              <a:rPr lang="zh-CN" altLang="en-US" sz="2700" dirty="0"/>
              <a:t>通常会采用高频、中频多级滤波</a:t>
            </a:r>
            <a:endParaRPr lang="en-US" altLang="zh-CN" sz="2700" dirty="0"/>
          </a:p>
          <a:p>
            <a:pPr lvl="1">
              <a:lnSpc>
                <a:spcPct val="160000"/>
              </a:lnSpc>
            </a:pPr>
            <a:r>
              <a:rPr lang="zh-CN" altLang="en-US" dirty="0" smtClean="0"/>
              <a:t>保证带通特性，抑制带外干扰，降低插入损耗</a:t>
            </a:r>
            <a:endParaRPr lang="en-US" altLang="zh-CN" dirty="0"/>
          </a:p>
          <a:p>
            <a:pPr>
              <a:lnSpc>
                <a:spcPct val="160000"/>
              </a:lnSpc>
            </a:pPr>
            <a:r>
              <a:rPr lang="zh-CN" altLang="en-US" dirty="0" smtClean="0">
                <a:solidFill>
                  <a:srgbClr val="000099"/>
                </a:solidFill>
              </a:rPr>
              <a:t>作用：</a:t>
            </a:r>
            <a:endParaRPr lang="en-US" altLang="zh-CN" dirty="0" smtClean="0">
              <a:solidFill>
                <a:srgbClr val="000099"/>
              </a:solidFill>
            </a:endParaRPr>
          </a:p>
          <a:p>
            <a:pPr lvl="1">
              <a:lnSpc>
                <a:spcPct val="160000"/>
              </a:lnSpc>
            </a:pPr>
            <a:r>
              <a:rPr lang="zh-CN" altLang="en-US" dirty="0" smtClean="0"/>
              <a:t>由于</a:t>
            </a:r>
            <a:r>
              <a:rPr lang="zh-CN" altLang="en-US" dirty="0"/>
              <a:t>位于接收机的最前端，因此，对整个接收机的噪声系数有着很大影响，尤其</a:t>
            </a:r>
            <a:r>
              <a:rPr lang="zh-CN" altLang="en-US" dirty="0" smtClean="0"/>
              <a:t>是高频部分的前置滤波器</a:t>
            </a:r>
            <a:endParaRPr lang="en-US" altLang="zh-CN" dirty="0"/>
          </a:p>
          <a:p>
            <a:pPr lvl="1"/>
            <a:endParaRPr lang="en-US" altLang="zh-CN" sz="2400" dirty="0" smtClean="0"/>
          </a:p>
          <a:p>
            <a:endParaRPr lang="zh-CN" altLang="en-US" sz="2800" dirty="0"/>
          </a:p>
        </p:txBody>
      </p:sp>
    </p:spTree>
    <p:extLst>
      <p:ext uri="{BB962C8B-B14F-4D97-AF65-F5344CB8AC3E}">
        <p14:creationId xmlns:p14="http://schemas.microsoft.com/office/powerpoint/2010/main" val="36797380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2</a:t>
            </a:r>
            <a:r>
              <a:rPr lang="zh-CN" altLang="en-US" dirty="0" smtClean="0"/>
              <a:t>）下变频混频</a:t>
            </a:r>
            <a:endParaRPr lang="zh-CN" altLang="en-US" dirty="0"/>
          </a:p>
        </p:txBody>
      </p:sp>
      <p:sp>
        <p:nvSpPr>
          <p:cNvPr id="3" name="内容占位符 2"/>
          <p:cNvSpPr>
            <a:spLocks noGrp="1"/>
          </p:cNvSpPr>
          <p:nvPr>
            <p:ph idx="1"/>
          </p:nvPr>
        </p:nvSpPr>
        <p:spPr/>
        <p:txBody>
          <a:bodyPr>
            <a:normAutofit fontScale="77500" lnSpcReduction="20000"/>
          </a:bodyPr>
          <a:lstStyle/>
          <a:p>
            <a:pPr>
              <a:lnSpc>
                <a:spcPct val="170000"/>
              </a:lnSpc>
            </a:pPr>
            <a:r>
              <a:rPr lang="zh-CN" altLang="en-US" sz="2000" dirty="0" smtClean="0"/>
              <a:t>为什么要下变频至中频</a:t>
            </a:r>
            <a:endParaRPr lang="en-US" altLang="zh-CN" sz="2000" dirty="0" smtClean="0"/>
          </a:p>
          <a:p>
            <a:pPr lvl="1">
              <a:lnSpc>
                <a:spcPct val="170000"/>
              </a:lnSpc>
            </a:pPr>
            <a:r>
              <a:rPr lang="zh-CN" altLang="en-US" sz="2000" dirty="0" smtClean="0"/>
              <a:t>高频不易于直接采样数字化，且器件价格昂贵</a:t>
            </a:r>
            <a:endParaRPr lang="en-US" altLang="zh-CN" sz="2000" dirty="0" smtClean="0"/>
          </a:p>
          <a:p>
            <a:pPr lvl="1">
              <a:lnSpc>
                <a:spcPct val="170000"/>
              </a:lnSpc>
            </a:pPr>
            <a:r>
              <a:rPr lang="zh-CN" altLang="en-US" sz="2000" dirty="0" smtClean="0"/>
              <a:t>高频采样意味数据量极大，数字处理水平很难达到</a:t>
            </a:r>
            <a:endParaRPr lang="en-US" altLang="zh-CN" sz="2000" dirty="0" smtClean="0"/>
          </a:p>
          <a:p>
            <a:pPr>
              <a:lnSpc>
                <a:spcPct val="170000"/>
              </a:lnSpc>
            </a:pPr>
            <a:r>
              <a:rPr lang="zh-CN" altLang="en-US" sz="2000" dirty="0" smtClean="0"/>
              <a:t>下变频到什么频率范围合适</a:t>
            </a:r>
            <a:endParaRPr lang="en-US" altLang="zh-CN" sz="2000" dirty="0" smtClean="0"/>
          </a:p>
          <a:p>
            <a:pPr lvl="1">
              <a:lnSpc>
                <a:spcPct val="170000"/>
              </a:lnSpc>
            </a:pPr>
            <a:r>
              <a:rPr lang="zh-CN" altLang="en-US" sz="2000" dirty="0" smtClean="0"/>
              <a:t>能够保留</a:t>
            </a:r>
            <a:r>
              <a:rPr lang="en-US" altLang="zh-CN" sz="2000" dirty="0"/>
              <a:t>GPS</a:t>
            </a:r>
            <a:r>
              <a:rPr lang="zh-CN" altLang="en-US" sz="2000" dirty="0"/>
              <a:t>射频信号上所调制的测距码和导航电文</a:t>
            </a:r>
            <a:r>
              <a:rPr lang="zh-CN" altLang="en-US" sz="2000" dirty="0" smtClean="0"/>
              <a:t>信息</a:t>
            </a:r>
            <a:endParaRPr lang="en-US" altLang="zh-CN" sz="2000" dirty="0" smtClean="0"/>
          </a:p>
          <a:p>
            <a:pPr lvl="2">
              <a:lnSpc>
                <a:spcPct val="170000"/>
              </a:lnSpc>
            </a:pPr>
            <a:r>
              <a:rPr lang="zh-CN" altLang="en-US" sz="1600" dirty="0"/>
              <a:t>以</a:t>
            </a:r>
            <a:r>
              <a:rPr lang="en-US" altLang="zh-CN" sz="1600" dirty="0"/>
              <a:t>C/A</a:t>
            </a:r>
            <a:r>
              <a:rPr lang="zh-CN" altLang="en-US" sz="1600" dirty="0"/>
              <a:t>码为例</a:t>
            </a:r>
            <a:r>
              <a:rPr lang="zh-CN" altLang="en-US" sz="1600" dirty="0" smtClean="0"/>
              <a:t>，其</a:t>
            </a:r>
            <a:r>
              <a:rPr lang="zh-CN" altLang="en-US" sz="1600" dirty="0"/>
              <a:t>信号频谱主峰宽度为</a:t>
            </a:r>
            <a:r>
              <a:rPr lang="en-US" altLang="zh-CN" sz="1600" dirty="0"/>
              <a:t>2MHz</a:t>
            </a:r>
            <a:r>
              <a:rPr lang="zh-CN" altLang="en-US" sz="1600" dirty="0"/>
              <a:t>左右</a:t>
            </a:r>
            <a:r>
              <a:rPr lang="zh-CN" altLang="en-US" sz="1600" dirty="0" smtClean="0"/>
              <a:t>，因此，中频不能低于</a:t>
            </a:r>
            <a:r>
              <a:rPr lang="en-US" altLang="zh-CN" sz="1600" dirty="0" smtClean="0"/>
              <a:t>2MHz</a:t>
            </a:r>
          </a:p>
          <a:p>
            <a:pPr lvl="1">
              <a:lnSpc>
                <a:spcPct val="170000"/>
              </a:lnSpc>
            </a:pPr>
            <a:r>
              <a:rPr lang="zh-CN" altLang="en-US" sz="2000" dirty="0" smtClean="0"/>
              <a:t>选择依据</a:t>
            </a:r>
            <a:endParaRPr lang="en-US" altLang="zh-CN" sz="2000" dirty="0" smtClean="0"/>
          </a:p>
          <a:p>
            <a:pPr lvl="2">
              <a:lnSpc>
                <a:spcPct val="170000"/>
              </a:lnSpc>
            </a:pPr>
            <a:r>
              <a:rPr lang="zh-CN" altLang="en-US" sz="1600" dirty="0" smtClean="0"/>
              <a:t>基带信号处理能力：更高的中频，要求更强基带处理能力</a:t>
            </a:r>
            <a:endParaRPr lang="en-US" altLang="zh-CN" sz="1600" dirty="0" smtClean="0"/>
          </a:p>
          <a:p>
            <a:pPr lvl="2">
              <a:lnSpc>
                <a:spcPct val="170000"/>
              </a:lnSpc>
            </a:pPr>
            <a:r>
              <a:rPr lang="zh-CN" altLang="en-US" sz="1600" dirty="0" smtClean="0"/>
              <a:t>功耗：更低的中频，可能需要多级混频，功耗增加</a:t>
            </a:r>
            <a:endParaRPr lang="en-US" altLang="zh-CN" sz="1600" dirty="0" smtClean="0"/>
          </a:p>
          <a:p>
            <a:pPr lvl="1">
              <a:lnSpc>
                <a:spcPct val="170000"/>
              </a:lnSpc>
            </a:pPr>
            <a:r>
              <a:rPr lang="zh-CN" altLang="en-US" sz="2000" dirty="0" smtClean="0"/>
              <a:t>由于基带数字信号处理器件能力不断提升，而低功耗要求也日趋强烈，所以目前普通接收机大多采用单级混频，中频通常为几</a:t>
            </a:r>
            <a:r>
              <a:rPr lang="en-US" altLang="zh-CN" sz="2000" dirty="0" smtClean="0"/>
              <a:t>~</a:t>
            </a:r>
            <a:r>
              <a:rPr lang="zh-CN" altLang="en-US" sz="2000" dirty="0" smtClean="0"/>
              <a:t>几十</a:t>
            </a:r>
            <a:r>
              <a:rPr lang="en-US" altLang="zh-CN" sz="2000" dirty="0" smtClean="0"/>
              <a:t>MHz</a:t>
            </a:r>
            <a:endParaRPr lang="zh-CN" altLang="en-US" sz="2000" dirty="0"/>
          </a:p>
        </p:txBody>
      </p:sp>
    </p:spTree>
    <p:extLst>
      <p:ext uri="{BB962C8B-B14F-4D97-AF65-F5344CB8AC3E}">
        <p14:creationId xmlns:p14="http://schemas.microsoft.com/office/powerpoint/2010/main" val="29855974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3</a:t>
            </a:r>
            <a:r>
              <a:rPr lang="zh-CN" altLang="en-US" dirty="0" smtClean="0"/>
              <a:t>）射频信号的放大</a:t>
            </a:r>
            <a:endParaRPr lang="zh-CN" altLang="en-US" dirty="0"/>
          </a:p>
        </p:txBody>
      </p:sp>
      <p:sp>
        <p:nvSpPr>
          <p:cNvPr id="3" name="内容占位符 2"/>
          <p:cNvSpPr>
            <a:spLocks noGrp="1"/>
          </p:cNvSpPr>
          <p:nvPr>
            <p:ph idx="1"/>
          </p:nvPr>
        </p:nvSpPr>
        <p:spPr/>
        <p:txBody>
          <a:bodyPr>
            <a:noAutofit/>
          </a:bodyPr>
          <a:lstStyle/>
          <a:p>
            <a:pPr>
              <a:lnSpc>
                <a:spcPct val="170000"/>
              </a:lnSpc>
            </a:pPr>
            <a:r>
              <a:rPr lang="zh-CN" altLang="en-US" sz="2000" dirty="0" smtClean="0"/>
              <a:t>目的</a:t>
            </a:r>
            <a:r>
              <a:rPr lang="zh-CN" altLang="en-US" sz="2000" dirty="0"/>
              <a:t>：</a:t>
            </a:r>
            <a:endParaRPr lang="en-US" altLang="zh-CN" sz="2000" dirty="0"/>
          </a:p>
          <a:p>
            <a:pPr lvl="1">
              <a:lnSpc>
                <a:spcPct val="170000"/>
              </a:lnSpc>
            </a:pPr>
            <a:r>
              <a:rPr lang="zh-CN" altLang="en-US" sz="1600" dirty="0"/>
              <a:t>将开始仅为</a:t>
            </a:r>
            <a:r>
              <a:rPr lang="en-US" altLang="zh-CN" sz="1600" dirty="0"/>
              <a:t>10nV</a:t>
            </a:r>
            <a:r>
              <a:rPr lang="zh-CN" altLang="en-US" sz="1600" dirty="0"/>
              <a:t>左右的天线端感应电压信号，放大到模数转换器件最大输入电压范围附近</a:t>
            </a:r>
            <a:r>
              <a:rPr lang="zh-CN" altLang="en-US" sz="1600" dirty="0" smtClean="0"/>
              <a:t>。</a:t>
            </a:r>
            <a:endParaRPr lang="en-US" altLang="zh-CN" sz="1600" dirty="0" smtClean="0"/>
          </a:p>
          <a:p>
            <a:pPr lvl="1">
              <a:lnSpc>
                <a:spcPct val="170000"/>
              </a:lnSpc>
            </a:pPr>
            <a:r>
              <a:rPr lang="zh-CN" altLang="en-US" sz="1600" dirty="0" smtClean="0"/>
              <a:t>由于</a:t>
            </a:r>
            <a:r>
              <a:rPr lang="en-US" altLang="zh-CN" sz="1600" dirty="0" smtClean="0"/>
              <a:t>GPS</a:t>
            </a:r>
            <a:r>
              <a:rPr lang="zh-CN" altLang="en-US" sz="1600" dirty="0" smtClean="0"/>
              <a:t>信号强度比噪声还低，因此，严格意义上说，是将噪声信号放大到</a:t>
            </a:r>
            <a:r>
              <a:rPr lang="en-US" altLang="zh-CN" sz="1600" dirty="0" smtClean="0"/>
              <a:t>ADC</a:t>
            </a:r>
            <a:r>
              <a:rPr lang="zh-CN" altLang="en-US" sz="1600" dirty="0" smtClean="0"/>
              <a:t>的最大输入范围值附近，以</a:t>
            </a:r>
            <a:r>
              <a:rPr lang="zh-CN" altLang="en-US" sz="1600" dirty="0"/>
              <a:t>防止</a:t>
            </a:r>
            <a:r>
              <a:rPr lang="en-US" altLang="zh-CN" sz="1600" dirty="0" smtClean="0"/>
              <a:t>ADC</a:t>
            </a:r>
            <a:r>
              <a:rPr lang="zh-CN" altLang="en-US" sz="1600" dirty="0" smtClean="0"/>
              <a:t>器件饱和。</a:t>
            </a:r>
            <a:endParaRPr lang="en-US" altLang="zh-CN" sz="1600" dirty="0"/>
          </a:p>
          <a:p>
            <a:pPr>
              <a:lnSpc>
                <a:spcPct val="170000"/>
              </a:lnSpc>
            </a:pPr>
            <a:r>
              <a:rPr lang="zh-CN" altLang="en-US" sz="2000" dirty="0"/>
              <a:t>方法：</a:t>
            </a:r>
            <a:endParaRPr lang="en-US" altLang="zh-CN" sz="2000" dirty="0"/>
          </a:p>
          <a:p>
            <a:pPr lvl="1">
              <a:lnSpc>
                <a:spcPct val="170000"/>
              </a:lnSpc>
            </a:pPr>
            <a:r>
              <a:rPr lang="zh-CN" altLang="en-US" sz="1600" dirty="0" smtClean="0"/>
              <a:t>通过功率放大器进行信号功率放大</a:t>
            </a:r>
            <a:endParaRPr lang="en-US" altLang="zh-CN" sz="1600" dirty="0" smtClean="0"/>
          </a:p>
          <a:p>
            <a:pPr>
              <a:lnSpc>
                <a:spcPct val="170000"/>
              </a:lnSpc>
            </a:pPr>
            <a:r>
              <a:rPr lang="zh-CN" altLang="en-US" sz="2000" dirty="0" smtClean="0"/>
              <a:t>措施</a:t>
            </a:r>
            <a:r>
              <a:rPr lang="zh-CN" altLang="en-US" sz="2000" dirty="0"/>
              <a:t>：</a:t>
            </a:r>
            <a:endParaRPr lang="en-US" altLang="zh-CN" sz="2000" dirty="0"/>
          </a:p>
          <a:p>
            <a:pPr lvl="1">
              <a:lnSpc>
                <a:spcPct val="170000"/>
              </a:lnSpc>
            </a:pPr>
            <a:r>
              <a:rPr lang="zh-CN" altLang="en-US" sz="1600" dirty="0"/>
              <a:t>通常</a:t>
            </a:r>
            <a:r>
              <a:rPr lang="zh-CN" altLang="en-US" sz="1600" dirty="0" smtClean="0"/>
              <a:t>会在混频前后放置（即高频和中频部分）多级放大</a:t>
            </a:r>
            <a:endParaRPr lang="en-US" altLang="zh-CN" sz="1600" dirty="0" smtClean="0"/>
          </a:p>
          <a:p>
            <a:pPr lvl="1">
              <a:lnSpc>
                <a:spcPct val="170000"/>
              </a:lnSpc>
            </a:pPr>
            <a:r>
              <a:rPr lang="zh-CN" altLang="en-US" sz="1600" dirty="0" smtClean="0"/>
              <a:t>高频部分强调低噪声放大，通常会放在天线后第一个器件</a:t>
            </a:r>
            <a:endParaRPr lang="en-US" altLang="zh-CN" sz="1600" dirty="0"/>
          </a:p>
          <a:p>
            <a:pPr lvl="1">
              <a:lnSpc>
                <a:spcPct val="170000"/>
              </a:lnSpc>
            </a:pPr>
            <a:endParaRPr lang="zh-CN" altLang="en-US" sz="1200" dirty="0"/>
          </a:p>
        </p:txBody>
      </p:sp>
    </p:spTree>
    <p:extLst>
      <p:ext uri="{BB962C8B-B14F-4D97-AF65-F5344CB8AC3E}">
        <p14:creationId xmlns:p14="http://schemas.microsoft.com/office/powerpoint/2010/main" val="38549479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4</a:t>
            </a:r>
            <a:r>
              <a:rPr lang="zh-CN" altLang="en-US" dirty="0" smtClean="0"/>
              <a:t>）模数转换</a:t>
            </a:r>
            <a:r>
              <a:rPr lang="en-US" altLang="zh-CN" dirty="0" smtClean="0"/>
              <a:t>ADC</a:t>
            </a:r>
            <a:endParaRPr lang="zh-CN" altLang="en-US" dirty="0"/>
          </a:p>
        </p:txBody>
      </p:sp>
      <p:sp>
        <p:nvSpPr>
          <p:cNvPr id="3" name="内容占位符 2"/>
          <p:cNvSpPr>
            <a:spLocks noGrp="1"/>
          </p:cNvSpPr>
          <p:nvPr>
            <p:ph idx="1"/>
          </p:nvPr>
        </p:nvSpPr>
        <p:spPr>
          <a:xfrm>
            <a:off x="323528" y="1484784"/>
            <a:ext cx="8229600" cy="4525963"/>
          </a:xfrm>
        </p:spPr>
        <p:txBody>
          <a:bodyPr>
            <a:normAutofit/>
          </a:bodyPr>
          <a:lstStyle/>
          <a:p>
            <a:r>
              <a:rPr lang="zh-CN" altLang="en-US" sz="2400" dirty="0" smtClean="0"/>
              <a:t>采样原则：</a:t>
            </a:r>
            <a:endParaRPr lang="en-US" altLang="zh-CN" sz="2400" dirty="0" smtClean="0"/>
          </a:p>
          <a:p>
            <a:pPr lvl="1"/>
            <a:r>
              <a:rPr lang="zh-CN" altLang="en-US" sz="2000" dirty="0" smtClean="0">
                <a:solidFill>
                  <a:srgbClr val="000099"/>
                </a:solidFill>
              </a:rPr>
              <a:t>满足奈奎斯特采样定理（采样频率必须大于信号带宽的两倍）</a:t>
            </a:r>
            <a:endParaRPr lang="en-US" altLang="zh-CN" sz="2000" dirty="0" smtClean="0">
              <a:solidFill>
                <a:srgbClr val="000099"/>
              </a:solidFill>
            </a:endParaRPr>
          </a:p>
          <a:p>
            <a:pPr lvl="1"/>
            <a:r>
              <a:rPr lang="zh-CN" altLang="en-US" sz="2000" dirty="0" smtClean="0"/>
              <a:t>信号带宽：信号频谱中最高频率和最低频率之差</a:t>
            </a:r>
            <a:endParaRPr lang="en-US" altLang="zh-CN" sz="2000" dirty="0" smtClean="0"/>
          </a:p>
          <a:p>
            <a:pPr lvl="1"/>
            <a:r>
              <a:rPr lang="zh-CN" altLang="en-US" sz="2000" dirty="0" smtClean="0"/>
              <a:t>采样频率：理论上应当不小于中频（信号中的最大频率）的</a:t>
            </a:r>
            <a:r>
              <a:rPr lang="en-US" altLang="zh-CN" sz="2000" dirty="0" smtClean="0"/>
              <a:t>2</a:t>
            </a:r>
            <a:r>
              <a:rPr lang="zh-CN" altLang="en-US" sz="2000" dirty="0" smtClean="0"/>
              <a:t>倍</a:t>
            </a:r>
            <a:endParaRPr lang="en-US" altLang="zh-CN" sz="2000" dirty="0" smtClean="0"/>
          </a:p>
          <a:p>
            <a:pPr lvl="1"/>
            <a:r>
              <a:rPr lang="zh-CN" altLang="en-US" sz="2000" dirty="0" smtClean="0"/>
              <a:t>过采样：</a:t>
            </a:r>
            <a:endParaRPr lang="en-US" altLang="zh-CN" sz="2000" dirty="0" smtClean="0"/>
          </a:p>
          <a:p>
            <a:pPr lvl="2"/>
            <a:r>
              <a:rPr lang="zh-CN" altLang="en-US" sz="1800" dirty="0" smtClean="0"/>
              <a:t>提高信噪比、提升数字信号分辨率；增加数字信号处理运算量</a:t>
            </a:r>
            <a:endParaRPr lang="en-US" altLang="zh-CN" sz="1800" dirty="0" smtClean="0"/>
          </a:p>
          <a:p>
            <a:pPr lvl="2"/>
            <a:r>
              <a:rPr lang="en-US" altLang="zh-CN" sz="1800" dirty="0" smtClean="0"/>
              <a:t>GPS</a:t>
            </a:r>
            <a:r>
              <a:rPr lang="zh-CN" altLang="en-US" sz="1800" dirty="0" smtClean="0"/>
              <a:t>接收机中通常采样频率是中频的</a:t>
            </a:r>
            <a:r>
              <a:rPr lang="en-US" altLang="zh-CN" sz="1800" dirty="0" smtClean="0"/>
              <a:t>4</a:t>
            </a:r>
            <a:r>
              <a:rPr lang="zh-CN" altLang="en-US" sz="1800" dirty="0" smtClean="0"/>
              <a:t>倍左右</a:t>
            </a:r>
            <a:endParaRPr lang="en-US" altLang="zh-CN" sz="2000" dirty="0" smtClean="0"/>
          </a:p>
          <a:p>
            <a:pPr lvl="1"/>
            <a:endParaRPr lang="zh-CN" altLang="en-US" sz="2000" dirty="0"/>
          </a:p>
        </p:txBody>
      </p:sp>
    </p:spTree>
    <p:extLst>
      <p:ext uri="{BB962C8B-B14F-4D97-AF65-F5344CB8AC3E}">
        <p14:creationId xmlns:p14="http://schemas.microsoft.com/office/powerpoint/2010/main" val="15708920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620688"/>
            <a:ext cx="8229600" cy="5750099"/>
          </a:xfrm>
        </p:spPr>
        <p:txBody>
          <a:bodyPr>
            <a:noAutofit/>
          </a:bodyPr>
          <a:lstStyle/>
          <a:p>
            <a:pPr>
              <a:lnSpc>
                <a:spcPct val="170000"/>
              </a:lnSpc>
            </a:pPr>
            <a:r>
              <a:rPr lang="zh-CN" altLang="en-US" sz="2000" dirty="0" smtClean="0"/>
              <a:t>量化原则：</a:t>
            </a:r>
            <a:endParaRPr lang="en-US" altLang="zh-CN" sz="2000" dirty="0" smtClean="0"/>
          </a:p>
          <a:p>
            <a:pPr lvl="1">
              <a:lnSpc>
                <a:spcPct val="170000"/>
              </a:lnSpc>
            </a:pPr>
            <a:r>
              <a:rPr lang="zh-CN" altLang="en-US" sz="2000" dirty="0">
                <a:solidFill>
                  <a:srgbClr val="0000CC"/>
                </a:solidFill>
              </a:rPr>
              <a:t>一般采用</a:t>
            </a:r>
            <a:r>
              <a:rPr lang="en-US" altLang="zh-CN" sz="2000" dirty="0">
                <a:solidFill>
                  <a:srgbClr val="0000CC"/>
                </a:solidFill>
              </a:rPr>
              <a:t>1bit</a:t>
            </a:r>
            <a:r>
              <a:rPr lang="zh-CN" altLang="en-US" sz="2000" dirty="0">
                <a:solidFill>
                  <a:srgbClr val="0000CC"/>
                </a:solidFill>
              </a:rPr>
              <a:t>、</a:t>
            </a:r>
            <a:r>
              <a:rPr lang="en-US" altLang="zh-CN" sz="2000" dirty="0">
                <a:solidFill>
                  <a:srgbClr val="0000CC"/>
                </a:solidFill>
              </a:rPr>
              <a:t>2bit</a:t>
            </a:r>
            <a:r>
              <a:rPr lang="zh-CN" altLang="en-US" sz="2000" dirty="0" smtClean="0">
                <a:solidFill>
                  <a:srgbClr val="0000CC"/>
                </a:solidFill>
              </a:rPr>
              <a:t>、</a:t>
            </a:r>
            <a:r>
              <a:rPr lang="en-US" altLang="zh-CN" sz="2000" dirty="0" smtClean="0">
                <a:solidFill>
                  <a:srgbClr val="0000CC"/>
                </a:solidFill>
              </a:rPr>
              <a:t>3bit</a:t>
            </a:r>
            <a:r>
              <a:rPr lang="zh-CN" altLang="en-US" sz="2000" dirty="0" smtClean="0">
                <a:solidFill>
                  <a:srgbClr val="0000CC"/>
                </a:solidFill>
              </a:rPr>
              <a:t>、</a:t>
            </a:r>
            <a:r>
              <a:rPr lang="en-US" altLang="zh-CN" sz="2000" dirty="0" smtClean="0">
                <a:solidFill>
                  <a:srgbClr val="0000CC"/>
                </a:solidFill>
              </a:rPr>
              <a:t>4bit</a:t>
            </a:r>
            <a:r>
              <a:rPr lang="zh-CN" altLang="en-US" sz="2000" dirty="0">
                <a:solidFill>
                  <a:srgbClr val="0000CC"/>
                </a:solidFill>
              </a:rPr>
              <a:t>等量化输出</a:t>
            </a:r>
            <a:endParaRPr lang="en-US" altLang="zh-CN" sz="2000" dirty="0">
              <a:solidFill>
                <a:srgbClr val="0000CC"/>
              </a:solidFill>
            </a:endParaRPr>
          </a:p>
          <a:p>
            <a:pPr lvl="2">
              <a:lnSpc>
                <a:spcPct val="170000"/>
              </a:lnSpc>
            </a:pPr>
            <a:r>
              <a:rPr lang="zh-CN" altLang="en-US" sz="1800" dirty="0"/>
              <a:t>普通接收机多采用</a:t>
            </a:r>
            <a:r>
              <a:rPr lang="en-US" altLang="zh-CN" sz="1800" dirty="0"/>
              <a:t>1bit</a:t>
            </a:r>
            <a:r>
              <a:rPr lang="zh-CN" altLang="en-US" sz="1800" dirty="0"/>
              <a:t>和</a:t>
            </a:r>
            <a:r>
              <a:rPr lang="en-US" altLang="zh-CN" sz="1800" dirty="0"/>
              <a:t>2bit</a:t>
            </a:r>
            <a:r>
              <a:rPr lang="zh-CN" altLang="en-US" sz="1800" dirty="0"/>
              <a:t>量化；高端接收机常采用</a:t>
            </a:r>
            <a:r>
              <a:rPr lang="en-US" altLang="zh-CN" sz="1800" dirty="0"/>
              <a:t>3bit</a:t>
            </a:r>
            <a:r>
              <a:rPr lang="zh-CN" altLang="en-US" sz="1800" dirty="0"/>
              <a:t>以上量化</a:t>
            </a:r>
            <a:endParaRPr lang="en-US" altLang="zh-CN" sz="1800" dirty="0"/>
          </a:p>
          <a:p>
            <a:pPr lvl="1">
              <a:lnSpc>
                <a:spcPct val="170000"/>
              </a:lnSpc>
            </a:pPr>
            <a:r>
              <a:rPr lang="zh-CN" altLang="en-US" sz="2000" dirty="0">
                <a:solidFill>
                  <a:srgbClr val="0000CC"/>
                </a:solidFill>
              </a:rPr>
              <a:t>量化位数过低会在信号中引入量化误差</a:t>
            </a:r>
            <a:r>
              <a:rPr lang="zh-CN" altLang="en-US" sz="2000" dirty="0"/>
              <a:t>，降低抗干扰性能；增加量化位数有助于降低量化误差，提升接收机灵敏度和抗干扰性能</a:t>
            </a:r>
            <a:endParaRPr lang="en-US" altLang="zh-CN" sz="2000" dirty="0"/>
          </a:p>
          <a:p>
            <a:pPr lvl="2">
              <a:lnSpc>
                <a:spcPct val="170000"/>
              </a:lnSpc>
            </a:pPr>
            <a:r>
              <a:rPr lang="en-US" altLang="zh-CN" sz="1800" dirty="0" smtClean="0"/>
              <a:t>1bit</a:t>
            </a:r>
            <a:r>
              <a:rPr lang="zh-CN" altLang="en-US" sz="1800" dirty="0" smtClean="0"/>
              <a:t>量化引起的损耗约为</a:t>
            </a:r>
            <a:r>
              <a:rPr lang="en-US" altLang="zh-CN" sz="1800" dirty="0" smtClean="0"/>
              <a:t>3.5dB</a:t>
            </a:r>
            <a:r>
              <a:rPr lang="zh-CN" altLang="en-US" sz="1800" dirty="0" smtClean="0"/>
              <a:t>，</a:t>
            </a:r>
            <a:r>
              <a:rPr lang="en-US" altLang="zh-CN" sz="1800" dirty="0" smtClean="0"/>
              <a:t>2bit</a:t>
            </a:r>
            <a:r>
              <a:rPr lang="zh-CN" altLang="en-US" sz="1800" dirty="0" smtClean="0"/>
              <a:t>量化引起的损耗约为</a:t>
            </a:r>
            <a:r>
              <a:rPr lang="en-US" altLang="zh-CN" sz="1800" dirty="0" smtClean="0"/>
              <a:t>1.2dB,3bit</a:t>
            </a:r>
            <a:r>
              <a:rPr lang="zh-CN" altLang="en-US" sz="1800" dirty="0" smtClean="0"/>
              <a:t>量化引起的损耗约为</a:t>
            </a:r>
            <a:r>
              <a:rPr lang="en-US" altLang="zh-CN" sz="1800" dirty="0" smtClean="0"/>
              <a:t>0.6dB</a:t>
            </a:r>
          </a:p>
          <a:p>
            <a:pPr lvl="2">
              <a:lnSpc>
                <a:spcPct val="170000"/>
              </a:lnSpc>
            </a:pPr>
            <a:r>
              <a:rPr lang="zh-CN" altLang="en-US" sz="1800" dirty="0" smtClean="0"/>
              <a:t>超过</a:t>
            </a:r>
            <a:r>
              <a:rPr lang="en-US" altLang="zh-CN" sz="1800" dirty="0" smtClean="0"/>
              <a:t>4bit</a:t>
            </a:r>
            <a:r>
              <a:rPr lang="zh-CN" altLang="en-US" sz="1800" dirty="0" smtClean="0"/>
              <a:t>的量化基本上不再有益于减少量化损耗</a:t>
            </a:r>
            <a:endParaRPr lang="en-US" altLang="zh-CN" sz="1800" dirty="0" smtClean="0"/>
          </a:p>
          <a:p>
            <a:pPr lvl="1">
              <a:lnSpc>
                <a:spcPct val="170000"/>
              </a:lnSpc>
            </a:pPr>
            <a:r>
              <a:rPr lang="zh-CN" altLang="en-US" sz="2000" dirty="0"/>
              <a:t>为充分</a:t>
            </a:r>
            <a:r>
              <a:rPr lang="zh-CN" altLang="en-US" sz="2000" dirty="0" smtClean="0"/>
              <a:t>利用多位</a:t>
            </a:r>
            <a:r>
              <a:rPr lang="en-US" altLang="zh-CN" sz="2000" dirty="0" smtClean="0"/>
              <a:t>ADC</a:t>
            </a:r>
            <a:r>
              <a:rPr lang="zh-CN" altLang="en-US" sz="2000" dirty="0" smtClean="0"/>
              <a:t>的量化</a:t>
            </a:r>
            <a:r>
              <a:rPr lang="zh-CN" altLang="en-US" sz="2000" dirty="0"/>
              <a:t>资源，多位</a:t>
            </a:r>
            <a:r>
              <a:rPr lang="en-US" altLang="zh-CN" sz="2000" dirty="0"/>
              <a:t>ADC</a:t>
            </a:r>
            <a:r>
              <a:rPr lang="zh-CN" altLang="en-US" sz="2000" dirty="0"/>
              <a:t>常配置自动增益控制器件（</a:t>
            </a:r>
            <a:r>
              <a:rPr lang="en-US" altLang="zh-CN" sz="2000" dirty="0"/>
              <a:t>AGC</a:t>
            </a:r>
            <a:r>
              <a:rPr lang="zh-CN" altLang="en-US" sz="2000" dirty="0"/>
              <a:t>），使输入的中频信号幅值大致维持在</a:t>
            </a:r>
            <a:r>
              <a:rPr lang="zh-CN" altLang="en-US" sz="2000" dirty="0" smtClean="0"/>
              <a:t>稳定状态，以便保证输出数字信号的增益</a:t>
            </a:r>
            <a:endParaRPr lang="en-US" altLang="zh-CN" sz="2000" dirty="0"/>
          </a:p>
          <a:p>
            <a:pPr lvl="1">
              <a:lnSpc>
                <a:spcPct val="170000"/>
              </a:lnSpc>
            </a:pPr>
            <a:endParaRPr lang="zh-CN" altLang="en-US" sz="1800" dirty="0"/>
          </a:p>
        </p:txBody>
      </p:sp>
    </p:spTree>
    <p:extLst>
      <p:ext uri="{BB962C8B-B14F-4D97-AF65-F5344CB8AC3E}">
        <p14:creationId xmlns:p14="http://schemas.microsoft.com/office/powerpoint/2010/main" val="30410997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回顾</a:t>
            </a:r>
          </a:p>
        </p:txBody>
      </p:sp>
      <p:sp>
        <p:nvSpPr>
          <p:cNvPr id="3" name="内容占位符 2"/>
          <p:cNvSpPr>
            <a:spLocks noGrp="1"/>
          </p:cNvSpPr>
          <p:nvPr>
            <p:ph idx="1"/>
          </p:nvPr>
        </p:nvSpPr>
        <p:spPr/>
        <p:txBody>
          <a:bodyPr>
            <a:normAutofit fontScale="92500"/>
          </a:bodyPr>
          <a:lstStyle/>
          <a:p>
            <a:r>
              <a:rPr lang="zh-CN" altLang="en-US" sz="2400" dirty="0" smtClean="0"/>
              <a:t>接收机的主要类型（掌握）</a:t>
            </a:r>
            <a:endParaRPr lang="en-US" altLang="zh-CN" sz="2400" dirty="0" smtClean="0"/>
          </a:p>
          <a:p>
            <a:pPr lvl="1"/>
            <a:r>
              <a:rPr lang="zh-CN" altLang="en-US" sz="2000" dirty="0" smtClean="0"/>
              <a:t>用途、频点、观测手段、载体</a:t>
            </a:r>
            <a:r>
              <a:rPr lang="en-US" altLang="zh-CN" sz="2000" dirty="0" smtClean="0"/>
              <a:t>…</a:t>
            </a:r>
          </a:p>
          <a:p>
            <a:r>
              <a:rPr lang="zh-CN" altLang="en-US" sz="2400" dirty="0" smtClean="0"/>
              <a:t>接收机</a:t>
            </a:r>
            <a:r>
              <a:rPr lang="zh-CN" altLang="en-US" sz="2400" dirty="0"/>
              <a:t>的主要</a:t>
            </a:r>
            <a:r>
              <a:rPr lang="zh-CN" altLang="en-US" sz="2400" dirty="0" smtClean="0"/>
              <a:t>组成和各部分的功能（掌握）</a:t>
            </a:r>
            <a:endParaRPr lang="en-US" altLang="zh-CN" sz="2400" dirty="0" smtClean="0"/>
          </a:p>
          <a:p>
            <a:pPr lvl="1"/>
            <a:r>
              <a:rPr lang="zh-CN" altLang="en-US" sz="2000" dirty="0" smtClean="0">
                <a:solidFill>
                  <a:srgbClr val="C00000"/>
                </a:solidFill>
              </a:rPr>
              <a:t>包括信号接收、射频前端、基带处理、应用处理、显控输出等</a:t>
            </a:r>
            <a:r>
              <a:rPr lang="en-US" altLang="zh-CN" sz="2000" dirty="0" smtClean="0">
                <a:solidFill>
                  <a:srgbClr val="C00000"/>
                </a:solidFill>
              </a:rPr>
              <a:t>5</a:t>
            </a:r>
            <a:r>
              <a:rPr lang="zh-CN" altLang="en-US" sz="2000" dirty="0" smtClean="0">
                <a:solidFill>
                  <a:srgbClr val="C00000"/>
                </a:solidFill>
              </a:rPr>
              <a:t>部分</a:t>
            </a:r>
            <a:endParaRPr lang="en-US" altLang="zh-CN" sz="2000" dirty="0">
              <a:solidFill>
                <a:srgbClr val="C00000"/>
              </a:solidFill>
            </a:endParaRPr>
          </a:p>
          <a:p>
            <a:r>
              <a:rPr lang="zh-CN" altLang="en-US" sz="2400" dirty="0" smtClean="0"/>
              <a:t>接收机</a:t>
            </a:r>
            <a:r>
              <a:rPr lang="zh-CN" altLang="en-US" sz="2400" dirty="0"/>
              <a:t>的关键技术</a:t>
            </a:r>
            <a:r>
              <a:rPr lang="zh-CN" altLang="en-US" sz="2400" dirty="0" smtClean="0"/>
              <a:t>指标</a:t>
            </a:r>
            <a:endParaRPr lang="en-US" altLang="zh-CN" sz="2400" dirty="0" smtClean="0"/>
          </a:p>
          <a:p>
            <a:pPr lvl="1"/>
            <a:r>
              <a:rPr lang="zh-CN" altLang="en-US" sz="2000" dirty="0" smtClean="0">
                <a:solidFill>
                  <a:srgbClr val="C00000"/>
                </a:solidFill>
              </a:rPr>
              <a:t>冷启动和热启动时间</a:t>
            </a:r>
            <a:r>
              <a:rPr lang="zh-CN" altLang="en-US" sz="2000" dirty="0">
                <a:solidFill>
                  <a:srgbClr val="C00000"/>
                </a:solidFill>
              </a:rPr>
              <a:t>的区别（掌握）</a:t>
            </a:r>
            <a:endParaRPr lang="en-US" altLang="zh-CN" sz="2000" dirty="0">
              <a:solidFill>
                <a:srgbClr val="C00000"/>
              </a:solidFill>
            </a:endParaRPr>
          </a:p>
          <a:p>
            <a:r>
              <a:rPr lang="zh-CN" altLang="en-US" sz="2400" dirty="0" smtClean="0"/>
              <a:t>接收机的关键技术</a:t>
            </a:r>
            <a:endParaRPr lang="en-US" altLang="zh-CN" sz="2400" dirty="0" smtClean="0"/>
          </a:p>
          <a:p>
            <a:pPr lvl="1"/>
            <a:r>
              <a:rPr lang="zh-CN" altLang="en-US" sz="2000" dirty="0" smtClean="0">
                <a:solidFill>
                  <a:srgbClr val="C00000"/>
                </a:solidFill>
              </a:rPr>
              <a:t>基带部分（掌握）：捕获技术</a:t>
            </a:r>
            <a:endParaRPr lang="en-US" altLang="zh-CN" sz="2400" dirty="0" smtClean="0"/>
          </a:p>
          <a:p>
            <a:endParaRPr lang="zh-CN" altLang="en-US" sz="2400" dirty="0"/>
          </a:p>
        </p:txBody>
      </p:sp>
    </p:spTree>
    <p:extLst>
      <p:ext uri="{BB962C8B-B14F-4D97-AF65-F5344CB8AC3E}">
        <p14:creationId xmlns:p14="http://schemas.microsoft.com/office/powerpoint/2010/main" val="7224370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捕获技术</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捕获的目的：</a:t>
            </a:r>
            <a:endParaRPr lang="en-US" altLang="zh-CN" dirty="0" smtClean="0"/>
          </a:p>
          <a:p>
            <a:pPr lvl="1"/>
            <a:r>
              <a:rPr lang="zh-CN" altLang="en-US" dirty="0" smtClean="0"/>
              <a:t>从数字信号中，粗略地估计出可见卫星的信号参数值，以帮助接收机初始化跟踪系统开始跟踪卫星信号。</a:t>
            </a:r>
            <a:endParaRPr lang="en-US" altLang="zh-CN" dirty="0" smtClean="0"/>
          </a:p>
          <a:p>
            <a:pPr lvl="1"/>
            <a:r>
              <a:rPr lang="zh-CN" altLang="en-US" dirty="0" smtClean="0"/>
              <a:t>为了能够让接收机成功地跟踪</a:t>
            </a:r>
            <a:r>
              <a:rPr lang="en-US" altLang="zh-CN" dirty="0" smtClean="0"/>
              <a:t>GPS</a:t>
            </a:r>
            <a:r>
              <a:rPr lang="zh-CN" altLang="en-US" dirty="0" smtClean="0"/>
              <a:t>卫星信号，接收机内部所复制的载波和</a:t>
            </a:r>
            <a:r>
              <a:rPr lang="zh-CN" altLang="en-US" dirty="0"/>
              <a:t>测距</a:t>
            </a:r>
            <a:r>
              <a:rPr lang="zh-CN" altLang="en-US" dirty="0" smtClean="0"/>
              <a:t>码信号必须与接收信号吻合到一定程度，否则，若复制信号与接收信号之间的差异超过跟踪系统的牵入范围，会造成对信号的失锁。</a:t>
            </a:r>
            <a:endParaRPr lang="zh-CN" altLang="en-US" dirty="0"/>
          </a:p>
        </p:txBody>
      </p:sp>
    </p:spTree>
    <p:extLst>
      <p:ext uri="{BB962C8B-B14F-4D97-AF65-F5344CB8AC3E}">
        <p14:creationId xmlns:p14="http://schemas.microsoft.com/office/powerpoint/2010/main" val="3791218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基本原理</a:t>
            </a:r>
            <a:endParaRPr lang="zh-CN" altLang="en-US" dirty="0"/>
          </a:p>
        </p:txBody>
      </p:sp>
      <p:sp>
        <p:nvSpPr>
          <p:cNvPr id="3" name="内容占位符 2"/>
          <p:cNvSpPr>
            <a:spLocks noGrp="1"/>
          </p:cNvSpPr>
          <p:nvPr>
            <p:ph idx="1"/>
          </p:nvPr>
        </p:nvSpPr>
        <p:spPr/>
        <p:txBody>
          <a:bodyPr>
            <a:normAutofit fontScale="62500" lnSpcReduction="20000"/>
          </a:bodyPr>
          <a:lstStyle/>
          <a:p>
            <a:pPr marL="0" indent="0">
              <a:lnSpc>
                <a:spcPct val="170000"/>
              </a:lnSpc>
              <a:buNone/>
            </a:pPr>
            <a:r>
              <a:rPr lang="zh-CN" altLang="en-US" sz="4500" dirty="0" smtClean="0"/>
              <a:t>就像</a:t>
            </a:r>
            <a:r>
              <a:rPr lang="zh-CN" altLang="zh-CN" sz="4500" dirty="0" smtClean="0"/>
              <a:t>用</a:t>
            </a:r>
            <a:r>
              <a:rPr lang="zh-CN" altLang="en-US" sz="4500" dirty="0" smtClean="0"/>
              <a:t>照片</a:t>
            </a:r>
            <a:r>
              <a:rPr lang="zh-CN" altLang="zh-CN" sz="4500" dirty="0" smtClean="0"/>
              <a:t>去</a:t>
            </a:r>
            <a:r>
              <a:rPr lang="zh-CN" altLang="zh-CN" sz="4500" dirty="0"/>
              <a:t>对照</a:t>
            </a:r>
            <a:r>
              <a:rPr lang="zh-CN" altLang="zh-CN" sz="4500" dirty="0" smtClean="0"/>
              <a:t>找人</a:t>
            </a:r>
            <a:r>
              <a:rPr lang="zh-CN" altLang="en-US" sz="4500" dirty="0"/>
              <a:t>：</a:t>
            </a:r>
            <a:endParaRPr lang="en-US" altLang="zh-CN" sz="4500" dirty="0" smtClean="0"/>
          </a:p>
          <a:p>
            <a:pPr>
              <a:lnSpc>
                <a:spcPct val="170000"/>
              </a:lnSpc>
            </a:pPr>
            <a:r>
              <a:rPr lang="zh-CN" altLang="en-US" dirty="0" smtClean="0">
                <a:solidFill>
                  <a:schemeClr val="tx1"/>
                </a:solidFill>
              </a:rPr>
              <a:t>照片找人：</a:t>
            </a:r>
            <a:endParaRPr lang="en-US" altLang="zh-CN" dirty="0" smtClean="0">
              <a:solidFill>
                <a:schemeClr val="tx1"/>
              </a:solidFill>
            </a:endParaRPr>
          </a:p>
          <a:p>
            <a:pPr lvl="1">
              <a:lnSpc>
                <a:spcPct val="170000"/>
              </a:lnSpc>
            </a:pPr>
            <a:r>
              <a:rPr lang="zh-CN" altLang="zh-CN" dirty="0" smtClean="0">
                <a:solidFill>
                  <a:schemeClr val="tx1"/>
                </a:solidFill>
              </a:rPr>
              <a:t>在</a:t>
            </a:r>
            <a:r>
              <a:rPr lang="zh-CN" altLang="zh-CN" dirty="0">
                <a:solidFill>
                  <a:schemeClr val="tx1"/>
                </a:solidFill>
              </a:rPr>
              <a:t>一群人中去寻找某个不相识的人，最简单有效的方法就是手里有一张某人的照片，然后用照片一个一个的</a:t>
            </a:r>
            <a:r>
              <a:rPr lang="zh-CN" altLang="zh-CN" dirty="0" smtClean="0">
                <a:solidFill>
                  <a:schemeClr val="tx1"/>
                </a:solidFill>
              </a:rPr>
              <a:t>对比下去，</a:t>
            </a:r>
            <a:r>
              <a:rPr lang="zh-CN" altLang="en-US" dirty="0" smtClean="0">
                <a:solidFill>
                  <a:schemeClr val="tx1"/>
                </a:solidFill>
              </a:rPr>
              <a:t>总</a:t>
            </a:r>
            <a:r>
              <a:rPr lang="zh-CN" altLang="zh-CN" dirty="0" smtClean="0">
                <a:solidFill>
                  <a:schemeClr val="tx1"/>
                </a:solidFill>
              </a:rPr>
              <a:t>能找到某人</a:t>
            </a:r>
            <a:endParaRPr lang="en-US" altLang="zh-CN" dirty="0" smtClean="0">
              <a:solidFill>
                <a:schemeClr val="tx1"/>
              </a:solidFill>
            </a:endParaRPr>
          </a:p>
          <a:p>
            <a:pPr>
              <a:lnSpc>
                <a:spcPct val="170000"/>
              </a:lnSpc>
            </a:pPr>
            <a:r>
              <a:rPr lang="zh-CN" altLang="en-US" dirty="0" smtClean="0">
                <a:solidFill>
                  <a:schemeClr val="tx1"/>
                </a:solidFill>
              </a:rPr>
              <a:t>信号捕获：</a:t>
            </a:r>
            <a:endParaRPr lang="en-US" altLang="zh-CN" dirty="0" smtClean="0">
              <a:solidFill>
                <a:schemeClr val="tx1"/>
              </a:solidFill>
            </a:endParaRPr>
          </a:p>
          <a:p>
            <a:pPr lvl="1">
              <a:lnSpc>
                <a:spcPct val="170000"/>
              </a:lnSpc>
            </a:pPr>
            <a:r>
              <a:rPr lang="zh-CN" altLang="zh-CN" dirty="0" smtClean="0">
                <a:solidFill>
                  <a:schemeClr val="tx1"/>
                </a:solidFill>
              </a:rPr>
              <a:t>同理，</a:t>
            </a:r>
            <a:r>
              <a:rPr lang="zh-CN" altLang="en-US" dirty="0" smtClean="0">
                <a:solidFill>
                  <a:schemeClr val="tx1"/>
                </a:solidFill>
              </a:rPr>
              <a:t>为</a:t>
            </a:r>
            <a:r>
              <a:rPr lang="zh-CN" altLang="zh-CN" dirty="0" smtClean="0">
                <a:solidFill>
                  <a:schemeClr val="tx1"/>
                </a:solidFill>
              </a:rPr>
              <a:t>检测</a:t>
            </a:r>
            <a:r>
              <a:rPr lang="zh-CN" altLang="zh-CN" dirty="0">
                <a:solidFill>
                  <a:schemeClr val="tx1"/>
                </a:solidFill>
              </a:rPr>
              <a:t>出所需要的有用信号，</a:t>
            </a:r>
            <a:r>
              <a:rPr lang="zh-CN" altLang="zh-CN" dirty="0" smtClean="0">
                <a:solidFill>
                  <a:schemeClr val="tx1"/>
                </a:solidFill>
              </a:rPr>
              <a:t>有效方法</a:t>
            </a:r>
            <a:r>
              <a:rPr lang="zh-CN" altLang="zh-CN" dirty="0">
                <a:solidFill>
                  <a:schemeClr val="tx1"/>
                </a:solidFill>
              </a:rPr>
              <a:t>是在本地产生一个相同的信号，然后用它与接收到的信号对比，求其相似性</a:t>
            </a:r>
            <a:r>
              <a:rPr lang="zh-CN" altLang="zh-CN" dirty="0" smtClean="0">
                <a:solidFill>
                  <a:schemeClr val="tx1"/>
                </a:solidFill>
              </a:rPr>
              <a:t>。</a:t>
            </a:r>
            <a:endParaRPr lang="en-US" altLang="zh-CN" dirty="0" smtClean="0">
              <a:solidFill>
                <a:schemeClr val="tx1"/>
              </a:solidFill>
            </a:endParaRPr>
          </a:p>
          <a:p>
            <a:pPr>
              <a:lnSpc>
                <a:spcPct val="170000"/>
              </a:lnSpc>
            </a:pPr>
            <a:r>
              <a:rPr lang="zh-CN" altLang="en-US" dirty="0" smtClean="0">
                <a:solidFill>
                  <a:schemeClr val="tx1"/>
                </a:solidFill>
              </a:rPr>
              <a:t>问题：</a:t>
            </a:r>
            <a:endParaRPr lang="en-US" altLang="zh-CN" dirty="0" smtClean="0">
              <a:solidFill>
                <a:schemeClr val="tx1"/>
              </a:solidFill>
            </a:endParaRPr>
          </a:p>
          <a:p>
            <a:pPr lvl="1">
              <a:lnSpc>
                <a:spcPct val="170000"/>
              </a:lnSpc>
            </a:pPr>
            <a:r>
              <a:rPr lang="zh-CN" altLang="en-US" dirty="0" smtClean="0">
                <a:solidFill>
                  <a:schemeClr val="tx1"/>
                </a:solidFill>
              </a:rPr>
              <a:t>接收信号存在频率偏移</a:t>
            </a:r>
            <a:r>
              <a:rPr lang="zh-CN" altLang="en-US" dirty="0" smtClean="0"/>
              <a:t>和噪声</a:t>
            </a:r>
            <a:r>
              <a:rPr lang="zh-CN" altLang="en-US" dirty="0" smtClean="0">
                <a:solidFill>
                  <a:schemeClr val="tx1"/>
                </a:solidFill>
              </a:rPr>
              <a:t>的变数，就像照片存在变形</a:t>
            </a:r>
            <a:endParaRPr lang="en-US" altLang="zh-CN" dirty="0" smtClean="0">
              <a:solidFill>
                <a:schemeClr val="tx1"/>
              </a:solidFill>
            </a:endParaRPr>
          </a:p>
          <a:p>
            <a:pPr>
              <a:lnSpc>
                <a:spcPct val="170000"/>
              </a:lnSpc>
            </a:pPr>
            <a:endParaRPr lang="zh-CN" altLang="zh-CN" dirty="0"/>
          </a:p>
          <a:p>
            <a:pPr>
              <a:lnSpc>
                <a:spcPct val="170000"/>
              </a:lnSpc>
            </a:pPr>
            <a:endParaRPr lang="zh-CN" altLang="en-US" dirty="0"/>
          </a:p>
        </p:txBody>
      </p:sp>
    </p:spTree>
    <p:extLst>
      <p:ext uri="{BB962C8B-B14F-4D97-AF65-F5344CB8AC3E}">
        <p14:creationId xmlns:p14="http://schemas.microsoft.com/office/powerpoint/2010/main" val="3616424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一、接收机的主要类型</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2250907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关于测距码（扩频码）的再思考</a:t>
            </a:r>
            <a:endParaRPr lang="zh-CN" altLang="en-US" dirty="0"/>
          </a:p>
        </p:txBody>
      </p:sp>
      <p:sp>
        <p:nvSpPr>
          <p:cNvPr id="3" name="内容占位符 2"/>
          <p:cNvSpPr>
            <a:spLocks noGrp="1"/>
          </p:cNvSpPr>
          <p:nvPr>
            <p:ph idx="1"/>
          </p:nvPr>
        </p:nvSpPr>
        <p:spPr/>
        <p:txBody>
          <a:bodyPr>
            <a:normAutofit lnSpcReduction="10000"/>
          </a:bodyPr>
          <a:lstStyle/>
          <a:p>
            <a:r>
              <a:rPr lang="zh-CN" altLang="en-US" sz="2400" dirty="0" smtClean="0"/>
              <a:t>输入信号的组成：</a:t>
            </a:r>
            <a:endParaRPr lang="en-US" altLang="zh-CN" sz="2400" dirty="0" smtClean="0"/>
          </a:p>
          <a:p>
            <a:pPr lvl="1"/>
            <a:r>
              <a:rPr lang="zh-CN" altLang="en-US" sz="2000" dirty="0" smtClean="0"/>
              <a:t>由多颗卫星的混合信号、窄带干扰、噪声等构成</a:t>
            </a:r>
            <a:endParaRPr lang="en-US" altLang="zh-CN" sz="2000" dirty="0" smtClean="0"/>
          </a:p>
          <a:p>
            <a:r>
              <a:rPr lang="zh-CN" altLang="en-US" sz="2400" dirty="0" smtClean="0"/>
              <a:t>根据扩频码原理：</a:t>
            </a:r>
            <a:endParaRPr lang="en-US" altLang="zh-CN" sz="2400" dirty="0" smtClean="0"/>
          </a:p>
          <a:p>
            <a:pPr lvl="1"/>
            <a:r>
              <a:rPr lang="zh-CN" altLang="en-US" sz="2000" dirty="0" smtClean="0"/>
              <a:t>对于其中某一颗卫星信号而言，其他卫星的信号可以视为噪声的组成部分</a:t>
            </a:r>
            <a:endParaRPr lang="en-US" altLang="zh-CN" sz="2000" dirty="0" smtClean="0"/>
          </a:p>
          <a:p>
            <a:pPr lvl="1"/>
            <a:r>
              <a:rPr lang="zh-CN" altLang="en-US" sz="2000" dirty="0" smtClean="0"/>
              <a:t>利用本地复制的扩频码和载波频率对输入信号进行解扩和相关处理，应当能够得到一个很高的相关积分峰值</a:t>
            </a:r>
            <a:endParaRPr lang="en-US" altLang="zh-CN" sz="2000" dirty="0" smtClean="0"/>
          </a:p>
          <a:p>
            <a:pPr lvl="1"/>
            <a:r>
              <a:rPr lang="zh-CN" altLang="en-US" sz="2000" dirty="0" smtClean="0"/>
              <a:t>当得到高精度的扩频码相位值和载波频率值后，能够更为精确地从输入信号中，剥离出某一个卫星的数据码（导航电文）。</a:t>
            </a:r>
            <a:endParaRPr lang="zh-CN" altLang="en-US" sz="2000" dirty="0"/>
          </a:p>
        </p:txBody>
      </p:sp>
    </p:spTree>
    <p:extLst>
      <p:ext uri="{BB962C8B-B14F-4D97-AF65-F5344CB8AC3E}">
        <p14:creationId xmlns:p14="http://schemas.microsoft.com/office/powerpoint/2010/main" val="26627999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信号捕获的基本方法</a:t>
            </a:r>
            <a:endParaRPr lang="zh-CN" altLang="en-US" dirty="0"/>
          </a:p>
        </p:txBody>
      </p:sp>
      <p:sp>
        <p:nvSpPr>
          <p:cNvPr id="3" name="内容占位符 2"/>
          <p:cNvSpPr>
            <a:spLocks noGrp="1"/>
          </p:cNvSpPr>
          <p:nvPr>
            <p:ph idx="1"/>
          </p:nvPr>
        </p:nvSpPr>
        <p:spPr>
          <a:xfrm>
            <a:off x="539552" y="1628800"/>
            <a:ext cx="8229600" cy="4525963"/>
          </a:xfrm>
        </p:spPr>
        <p:txBody>
          <a:bodyPr>
            <a:noAutofit/>
          </a:bodyPr>
          <a:lstStyle/>
          <a:p>
            <a:r>
              <a:rPr lang="zh-CN" altLang="en-US" sz="2000" dirty="0" smtClean="0"/>
              <a:t>基本方法</a:t>
            </a:r>
            <a:endParaRPr lang="en-US" altLang="zh-CN" sz="2000" dirty="0" smtClean="0"/>
          </a:p>
          <a:p>
            <a:pPr lvl="1"/>
            <a:r>
              <a:rPr lang="zh-CN" altLang="en-US" sz="1800" dirty="0" smtClean="0"/>
              <a:t>对每一颗卫星（拥有唯一的测距码）在所有可能的频率和相位范围内，进行二维搜索</a:t>
            </a:r>
            <a:endParaRPr lang="en-US" altLang="zh-CN" sz="1800" dirty="0" smtClean="0"/>
          </a:p>
          <a:p>
            <a:pPr lvl="1"/>
            <a:r>
              <a:rPr lang="zh-CN" altLang="en-US" sz="1800" dirty="0" smtClean="0"/>
              <a:t>频率搜索范围与步长</a:t>
            </a:r>
            <a:endParaRPr lang="en-US" altLang="zh-CN" sz="1800" dirty="0" smtClean="0"/>
          </a:p>
          <a:p>
            <a:pPr lvl="2"/>
            <a:r>
              <a:rPr lang="zh-CN" altLang="en-US" sz="1600" dirty="0" smtClean="0"/>
              <a:t>范围：</a:t>
            </a:r>
            <a:r>
              <a:rPr lang="en-US" altLang="zh-CN" sz="1600" dirty="0" smtClean="0"/>
              <a:t>±10kHz</a:t>
            </a:r>
            <a:r>
              <a:rPr lang="zh-CN" altLang="en-US" sz="1600" dirty="0" smtClean="0"/>
              <a:t>（卫星与接收机之间相对运动引起的多普勒频移小于</a:t>
            </a:r>
            <a:r>
              <a:rPr lang="en-US" altLang="zh-CN" sz="1600" dirty="0" smtClean="0"/>
              <a:t>10Hz</a:t>
            </a:r>
            <a:r>
              <a:rPr lang="zh-CN" altLang="en-US" sz="1600" dirty="0" smtClean="0"/>
              <a:t>）</a:t>
            </a:r>
            <a:endParaRPr lang="en-US" altLang="zh-CN" sz="1600" dirty="0" smtClean="0"/>
          </a:p>
          <a:p>
            <a:pPr lvl="2"/>
            <a:r>
              <a:rPr lang="zh-CN" altLang="en-US" sz="1600" dirty="0" smtClean="0"/>
              <a:t>步长：几百</a:t>
            </a:r>
            <a:r>
              <a:rPr lang="en-US" altLang="zh-CN" sz="1600" dirty="0" smtClean="0"/>
              <a:t>Hz</a:t>
            </a:r>
            <a:r>
              <a:rPr lang="zh-CN" altLang="en-US" sz="1600" dirty="0" smtClean="0"/>
              <a:t>，如：</a:t>
            </a:r>
            <a:r>
              <a:rPr lang="en-US" altLang="zh-CN" sz="1600" dirty="0" smtClean="0"/>
              <a:t>500Hz</a:t>
            </a:r>
          </a:p>
          <a:p>
            <a:pPr lvl="1"/>
            <a:r>
              <a:rPr lang="zh-CN" altLang="en-US" sz="1800" dirty="0" smtClean="0"/>
              <a:t>相位搜索范围与步长</a:t>
            </a:r>
            <a:endParaRPr lang="en-US" altLang="zh-CN" sz="1800" dirty="0" smtClean="0"/>
          </a:p>
          <a:p>
            <a:pPr lvl="2"/>
            <a:r>
              <a:rPr lang="zh-CN" altLang="en-US" sz="1600" dirty="0" smtClean="0"/>
              <a:t>范围：一个测距码长宽度以内，或者一个未知的相位宽度</a:t>
            </a:r>
            <a:endParaRPr lang="en-US" altLang="zh-CN" sz="1600" dirty="0" smtClean="0"/>
          </a:p>
          <a:p>
            <a:pPr lvl="2"/>
            <a:r>
              <a:rPr lang="zh-CN" altLang="en-US" sz="1600" dirty="0" smtClean="0"/>
              <a:t>步长：按照测距码码片的倍数设定，如</a:t>
            </a:r>
            <a:r>
              <a:rPr lang="en-US" altLang="zh-CN" sz="1600" dirty="0" smtClean="0"/>
              <a:t>0.5</a:t>
            </a:r>
            <a:r>
              <a:rPr lang="zh-CN" altLang="en-US" sz="1600" dirty="0" smtClean="0"/>
              <a:t>个码片</a:t>
            </a:r>
            <a:endParaRPr lang="en-US" altLang="zh-CN" sz="1600" dirty="0" smtClean="0"/>
          </a:p>
        </p:txBody>
      </p:sp>
    </p:spTree>
    <p:extLst>
      <p:ext uri="{BB962C8B-B14F-4D97-AF65-F5344CB8AC3E}">
        <p14:creationId xmlns:p14="http://schemas.microsoft.com/office/powerpoint/2010/main" val="19615346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endParaRPr lang="zh-CN" altLang="en-US" dirty="0"/>
          </a:p>
        </p:txBody>
      </p:sp>
      <p:sp>
        <p:nvSpPr>
          <p:cNvPr id="3" name="内容占位符 2"/>
          <p:cNvSpPr>
            <a:spLocks noGrp="1"/>
          </p:cNvSpPr>
          <p:nvPr>
            <p:ph idx="1"/>
          </p:nvPr>
        </p:nvSpPr>
        <p:spPr/>
        <p:txBody>
          <a:bodyPr>
            <a:normAutofit fontScale="77500" lnSpcReduction="20000"/>
          </a:bodyPr>
          <a:lstStyle/>
          <a:p>
            <a:pPr>
              <a:lnSpc>
                <a:spcPct val="170000"/>
              </a:lnSpc>
            </a:pPr>
            <a:r>
              <a:rPr lang="zh-CN" altLang="en-US" dirty="0" smtClean="0">
                <a:solidFill>
                  <a:schemeClr val="tx1"/>
                </a:solidFill>
              </a:rPr>
              <a:t>假设接收机对某颗卫星的</a:t>
            </a:r>
            <a:r>
              <a:rPr lang="zh-CN" altLang="en-US" dirty="0" smtClean="0"/>
              <a:t>频率与码相位搜索范围分别为</a:t>
            </a:r>
            <a:r>
              <a:rPr lang="en-US" altLang="zh-CN" dirty="0"/>
              <a:t>±</a:t>
            </a:r>
            <a:r>
              <a:rPr lang="en-US" altLang="zh-CN" dirty="0" smtClean="0"/>
              <a:t>10kHz</a:t>
            </a:r>
            <a:r>
              <a:rPr lang="zh-CN" altLang="en-US" dirty="0" smtClean="0"/>
              <a:t>和</a:t>
            </a:r>
            <a:r>
              <a:rPr lang="en-US" altLang="zh-CN" dirty="0" smtClean="0"/>
              <a:t>1023</a:t>
            </a:r>
            <a:r>
              <a:rPr lang="zh-CN" altLang="en-US" dirty="0" smtClean="0"/>
              <a:t>个</a:t>
            </a:r>
            <a:r>
              <a:rPr lang="zh-CN" altLang="en-US" dirty="0"/>
              <a:t>码</a:t>
            </a:r>
            <a:r>
              <a:rPr lang="zh-CN" altLang="en-US" dirty="0" smtClean="0"/>
              <a:t>片</a:t>
            </a:r>
            <a:r>
              <a:rPr lang="zh-CN" altLang="en-US" dirty="0" smtClean="0">
                <a:solidFill>
                  <a:schemeClr val="tx1"/>
                </a:solidFill>
              </a:rPr>
              <a:t>，采用</a:t>
            </a:r>
            <a:r>
              <a:rPr lang="en-US" altLang="zh-CN" dirty="0" smtClean="0"/>
              <a:t>500Hz</a:t>
            </a:r>
            <a:r>
              <a:rPr lang="zh-CN" altLang="en-US" dirty="0" smtClean="0"/>
              <a:t>频率搜索步长和</a:t>
            </a:r>
            <a:r>
              <a:rPr lang="en-US" altLang="zh-CN" dirty="0" smtClean="0"/>
              <a:t>0.5</a:t>
            </a:r>
            <a:r>
              <a:rPr lang="zh-CN" altLang="en-US" dirty="0" smtClean="0"/>
              <a:t>码片码相位搜索步长</a:t>
            </a:r>
            <a:r>
              <a:rPr lang="zh-CN" altLang="en-US" dirty="0" smtClean="0">
                <a:solidFill>
                  <a:schemeClr val="tx1"/>
                </a:solidFill>
              </a:rPr>
              <a:t>，试求</a:t>
            </a:r>
            <a:r>
              <a:rPr lang="zh-CN" altLang="en-US" dirty="0" smtClean="0"/>
              <a:t>该二维搜索的搜索单元总数。</a:t>
            </a:r>
            <a:endParaRPr lang="en-US" altLang="zh-CN" dirty="0" smtClean="0"/>
          </a:p>
          <a:p>
            <a:pPr>
              <a:lnSpc>
                <a:spcPct val="170000"/>
              </a:lnSpc>
            </a:pPr>
            <a:r>
              <a:rPr lang="zh-CN" altLang="en-US" dirty="0" smtClean="0">
                <a:solidFill>
                  <a:schemeClr val="tx1"/>
                </a:solidFill>
              </a:rPr>
              <a:t>如果接收机分别</a:t>
            </a:r>
            <a:r>
              <a:rPr lang="zh-CN" altLang="en-US" dirty="0" smtClean="0"/>
              <a:t>配置</a:t>
            </a:r>
            <a:r>
              <a:rPr lang="en-US" altLang="zh-CN" dirty="0" smtClean="0"/>
              <a:t>1</a:t>
            </a:r>
            <a:r>
              <a:rPr lang="zh-CN" altLang="en-US" dirty="0" smtClean="0"/>
              <a:t>个和</a:t>
            </a:r>
            <a:r>
              <a:rPr lang="en-US" altLang="zh-CN" dirty="0" smtClean="0"/>
              <a:t>2046</a:t>
            </a:r>
            <a:r>
              <a:rPr lang="zh-CN" altLang="en-US" dirty="0" smtClean="0"/>
              <a:t>个并行相关器</a:t>
            </a:r>
            <a:r>
              <a:rPr lang="zh-CN" altLang="en-US" dirty="0" smtClean="0">
                <a:solidFill>
                  <a:schemeClr val="tx1"/>
                </a:solidFill>
              </a:rPr>
              <a:t>进行搜索，在每个搜索单元上</a:t>
            </a:r>
            <a:r>
              <a:rPr lang="zh-CN" altLang="en-US" dirty="0" smtClean="0"/>
              <a:t>驻留的时间为</a:t>
            </a:r>
            <a:r>
              <a:rPr lang="en-US" altLang="zh-CN" dirty="0" smtClean="0"/>
              <a:t>4ms</a:t>
            </a:r>
            <a:r>
              <a:rPr lang="zh-CN" altLang="en-US" dirty="0" smtClean="0"/>
              <a:t>，</a:t>
            </a:r>
            <a:r>
              <a:rPr lang="zh-CN" altLang="en-US" dirty="0" smtClean="0">
                <a:solidFill>
                  <a:schemeClr val="tx1"/>
                </a:solidFill>
              </a:rPr>
              <a:t>试求在这两种资源配置情况下，</a:t>
            </a:r>
            <a:r>
              <a:rPr lang="zh-CN" altLang="en-US" dirty="0" smtClean="0"/>
              <a:t>搜索完整个区间所需的时间。</a:t>
            </a:r>
            <a:endParaRPr lang="zh-CN" altLang="en-US" dirty="0"/>
          </a:p>
        </p:txBody>
      </p:sp>
    </p:spTree>
    <p:extLst>
      <p:ext uri="{BB962C8B-B14F-4D97-AF65-F5344CB8AC3E}">
        <p14:creationId xmlns:p14="http://schemas.microsoft.com/office/powerpoint/2010/main" val="20195476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normAutofit fontScale="92500" lnSpcReduction="10000"/>
          </a:bodyPr>
          <a:lstStyle/>
          <a:p>
            <a:r>
              <a:rPr lang="zh-CN" altLang="en-US" dirty="0" smtClean="0"/>
              <a:t>搜索单元总数</a:t>
            </a:r>
            <a:endParaRPr lang="en-US" altLang="zh-CN" dirty="0" smtClean="0"/>
          </a:p>
          <a:p>
            <a:pPr lvl="1"/>
            <a:r>
              <a:rPr lang="zh-CN" altLang="en-US" dirty="0" smtClean="0"/>
              <a:t>频率维：</a:t>
            </a:r>
            <a:r>
              <a:rPr lang="en-US" altLang="zh-CN" dirty="0" smtClean="0"/>
              <a:t>2 x 10000/500 + 1 = 41</a:t>
            </a:r>
          </a:p>
          <a:p>
            <a:pPr lvl="1"/>
            <a:r>
              <a:rPr lang="zh-CN" altLang="en-US" dirty="0" smtClean="0"/>
              <a:t>相位维：</a:t>
            </a:r>
            <a:r>
              <a:rPr lang="en-US" altLang="zh-CN" dirty="0" smtClean="0"/>
              <a:t>1023/0.5 = 2046</a:t>
            </a:r>
          </a:p>
          <a:p>
            <a:pPr lvl="1"/>
            <a:r>
              <a:rPr lang="zh-CN" altLang="en-US" dirty="0" smtClean="0"/>
              <a:t>搜索单元总数： </a:t>
            </a:r>
            <a:r>
              <a:rPr lang="en-US" altLang="zh-CN" dirty="0" smtClean="0"/>
              <a:t>41 x 2046 = 83886</a:t>
            </a:r>
            <a:r>
              <a:rPr lang="zh-CN" altLang="en-US" dirty="0" smtClean="0"/>
              <a:t>个</a:t>
            </a:r>
            <a:endParaRPr lang="en-US" altLang="zh-CN" dirty="0" smtClean="0"/>
          </a:p>
          <a:p>
            <a:r>
              <a:rPr lang="en-US" altLang="zh-CN" dirty="0" smtClean="0"/>
              <a:t>1</a:t>
            </a:r>
            <a:r>
              <a:rPr lang="zh-CN" altLang="en-US" dirty="0" smtClean="0"/>
              <a:t>个相关器的搜索总时间</a:t>
            </a:r>
            <a:endParaRPr lang="en-US" altLang="zh-CN" dirty="0" smtClean="0"/>
          </a:p>
          <a:p>
            <a:pPr lvl="1"/>
            <a:r>
              <a:rPr lang="en-US" altLang="zh-CN" dirty="0" smtClean="0"/>
              <a:t>83886</a:t>
            </a:r>
            <a:r>
              <a:rPr lang="zh-CN" altLang="en-US" dirty="0"/>
              <a:t> </a:t>
            </a:r>
            <a:r>
              <a:rPr lang="en-US" altLang="zh-CN" dirty="0" smtClean="0"/>
              <a:t>x 0.004 = 335.544</a:t>
            </a:r>
            <a:r>
              <a:rPr lang="zh-CN" altLang="en-US" dirty="0" smtClean="0"/>
              <a:t>秒</a:t>
            </a:r>
            <a:endParaRPr lang="en-US" altLang="zh-CN" dirty="0" smtClean="0"/>
          </a:p>
          <a:p>
            <a:r>
              <a:rPr lang="en-US" altLang="zh-CN" dirty="0" smtClean="0"/>
              <a:t>2046</a:t>
            </a:r>
            <a:r>
              <a:rPr lang="zh-CN" altLang="en-US" dirty="0" smtClean="0"/>
              <a:t>个相关器的搜索总时间</a:t>
            </a:r>
            <a:endParaRPr lang="en-US" altLang="zh-CN" dirty="0" smtClean="0"/>
          </a:p>
          <a:p>
            <a:pPr lvl="1"/>
            <a:r>
              <a:rPr lang="en-US" altLang="zh-CN" dirty="0" smtClean="0"/>
              <a:t>335.544/2046 = 0.164</a:t>
            </a:r>
            <a:r>
              <a:rPr lang="zh-CN" altLang="en-US" dirty="0" smtClean="0"/>
              <a:t>秒</a:t>
            </a:r>
            <a:endParaRPr lang="zh-CN" altLang="en-US" dirty="0"/>
          </a:p>
        </p:txBody>
      </p:sp>
    </p:spTree>
    <p:extLst>
      <p:ext uri="{BB962C8B-B14F-4D97-AF65-F5344CB8AC3E}">
        <p14:creationId xmlns:p14="http://schemas.microsoft.com/office/powerpoint/2010/main" val="28179902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2656"/>
            <a:ext cx="8229600" cy="1143000"/>
          </a:xfrm>
        </p:spPr>
        <p:txBody>
          <a:bodyPr/>
          <a:lstStyle/>
          <a:p>
            <a:r>
              <a:rPr lang="zh-CN" altLang="en-US" dirty="0" smtClean="0"/>
              <a:t>捕获时间的受限因素</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五个方面受限因素</a:t>
            </a:r>
            <a:endParaRPr lang="en-US" altLang="zh-CN" dirty="0" smtClean="0"/>
          </a:p>
          <a:p>
            <a:pPr lvl="1"/>
            <a:r>
              <a:rPr lang="zh-CN" altLang="en-US" dirty="0" smtClean="0"/>
              <a:t>通道数：</a:t>
            </a:r>
            <a:r>
              <a:rPr lang="zh-CN" altLang="en-US" sz="2300" dirty="0"/>
              <a:t>接收机自身的能力</a:t>
            </a:r>
            <a:r>
              <a:rPr lang="zh-CN" altLang="en-US" sz="2300" dirty="0" smtClean="0"/>
              <a:t>限制</a:t>
            </a:r>
            <a:endParaRPr lang="en-US" altLang="zh-CN" dirty="0" smtClean="0"/>
          </a:p>
          <a:p>
            <a:pPr lvl="1"/>
            <a:r>
              <a:rPr lang="zh-CN" altLang="en-US" dirty="0" smtClean="0"/>
              <a:t>相关器数量：</a:t>
            </a:r>
            <a:r>
              <a:rPr lang="zh-CN" altLang="en-US" sz="2300" dirty="0" smtClean="0"/>
              <a:t>接收机自身的能力限制</a:t>
            </a:r>
            <a:endParaRPr lang="en-US" altLang="zh-CN" sz="3100" dirty="0" smtClean="0"/>
          </a:p>
          <a:p>
            <a:pPr lvl="1"/>
            <a:r>
              <a:rPr lang="zh-CN" altLang="en-US" dirty="0" smtClean="0"/>
              <a:t>频率维搜索范围</a:t>
            </a:r>
            <a:r>
              <a:rPr lang="zh-CN" altLang="en-US" sz="2000" dirty="0" smtClean="0"/>
              <a:t>：</a:t>
            </a:r>
            <a:r>
              <a:rPr lang="en-US" altLang="zh-CN" sz="2000" dirty="0"/>
              <a:t> </a:t>
            </a:r>
            <a:r>
              <a:rPr lang="zh-CN" altLang="en-US" sz="2300" dirty="0" smtClean="0"/>
              <a:t>普通</a:t>
            </a:r>
            <a:r>
              <a:rPr lang="en-US" altLang="zh-CN" sz="2300" dirty="0" smtClean="0"/>
              <a:t>±5kHz</a:t>
            </a:r>
            <a:r>
              <a:rPr lang="zh-CN" altLang="en-US" sz="2300" dirty="0" smtClean="0"/>
              <a:t>以内，高动态</a:t>
            </a:r>
            <a:r>
              <a:rPr lang="en-US" altLang="zh-CN" sz="2300" dirty="0" smtClean="0"/>
              <a:t> ±10kHz</a:t>
            </a:r>
            <a:r>
              <a:rPr lang="zh-CN" altLang="en-US" sz="2300" dirty="0" smtClean="0"/>
              <a:t>以内</a:t>
            </a:r>
            <a:endParaRPr lang="en-US" altLang="zh-CN" sz="2300" dirty="0" smtClean="0"/>
          </a:p>
          <a:p>
            <a:pPr lvl="1"/>
            <a:r>
              <a:rPr lang="zh-CN" altLang="en-US" dirty="0" smtClean="0"/>
              <a:t>相位维搜索范围：</a:t>
            </a:r>
            <a:r>
              <a:rPr lang="zh-CN" altLang="en-US" sz="2300" dirty="0"/>
              <a:t>一</a:t>
            </a:r>
            <a:r>
              <a:rPr lang="zh-CN" altLang="en-US" sz="2300" dirty="0" smtClean="0"/>
              <a:t>个</a:t>
            </a:r>
            <a:r>
              <a:rPr lang="en-US" altLang="zh-CN" sz="2300" dirty="0" smtClean="0"/>
              <a:t>C/A</a:t>
            </a:r>
            <a:r>
              <a:rPr lang="zh-CN" altLang="en-US" sz="2300" dirty="0" smtClean="0"/>
              <a:t>码码长宽度（</a:t>
            </a:r>
            <a:r>
              <a:rPr lang="en-US" altLang="zh-CN" sz="2300" dirty="0" smtClean="0"/>
              <a:t>1ms</a:t>
            </a:r>
            <a:r>
              <a:rPr lang="zh-CN" altLang="en-US" sz="2300" dirty="0" smtClean="0"/>
              <a:t>）</a:t>
            </a:r>
            <a:endParaRPr lang="en-US" altLang="zh-CN" sz="3100" dirty="0" smtClean="0"/>
          </a:p>
          <a:p>
            <a:pPr lvl="1"/>
            <a:r>
              <a:rPr lang="zh-CN" altLang="en-US" dirty="0" smtClean="0"/>
              <a:t>需要搜索的卫星范围：</a:t>
            </a:r>
            <a:r>
              <a:rPr lang="zh-CN" altLang="en-US" sz="2300" dirty="0"/>
              <a:t>与卫星的位置和接收机当前的位置</a:t>
            </a:r>
            <a:r>
              <a:rPr lang="zh-CN" altLang="en-US" sz="2300" dirty="0" smtClean="0"/>
              <a:t>有关</a:t>
            </a:r>
            <a:endParaRPr lang="en-US" altLang="zh-CN" sz="2300" dirty="0" smtClean="0"/>
          </a:p>
          <a:p>
            <a:pPr lvl="2"/>
            <a:r>
              <a:rPr lang="zh-CN" altLang="en-US" dirty="0" smtClean="0"/>
              <a:t>卫星位置：来自于星历和历书</a:t>
            </a:r>
            <a:endParaRPr lang="en-US" altLang="zh-CN" dirty="0" smtClean="0"/>
          </a:p>
          <a:p>
            <a:pPr lvl="2"/>
            <a:r>
              <a:rPr lang="zh-CN" altLang="en-US" dirty="0" smtClean="0"/>
              <a:t>接收机位置：来自于历史定位解算结果的存储记录</a:t>
            </a:r>
            <a:endParaRPr lang="en-US" altLang="zh-CN" dirty="0" smtClean="0"/>
          </a:p>
          <a:p>
            <a:pPr lvl="2"/>
            <a:r>
              <a:rPr lang="zh-CN" altLang="en-US" dirty="0" smtClean="0"/>
              <a:t>当前时间：来自于历史时间解算结果的存储记录</a:t>
            </a:r>
            <a:endParaRPr lang="zh-CN" altLang="en-US" dirty="0"/>
          </a:p>
        </p:txBody>
      </p:sp>
      <p:sp>
        <p:nvSpPr>
          <p:cNvPr id="4" name="圆角矩形 3"/>
          <p:cNvSpPr/>
          <p:nvPr/>
        </p:nvSpPr>
        <p:spPr>
          <a:xfrm>
            <a:off x="467544" y="2492896"/>
            <a:ext cx="8136904" cy="280831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000" b="1" dirty="0" smtClean="0">
                <a:solidFill>
                  <a:srgbClr val="000099"/>
                </a:solidFill>
                <a:latin typeface="微软雅黑" panose="020B0503020204020204" pitchFamily="34" charset="-122"/>
                <a:ea typeface="微软雅黑" panose="020B0503020204020204" pitchFamily="34" charset="-122"/>
              </a:rPr>
              <a:t>       能够优化的主要是通道数、相关计算速度、需搜索卫星范围三个要素，其中只有卫星范围是影响捕获时间的客观变化要素。捕获时间长短直接决定接收机首次定位的时间，不同条件下的首次定位时间标志了接收机的捕获性能。</a:t>
            </a:r>
            <a:endParaRPr lang="zh-CN" altLang="en-US" sz="2000" b="1" dirty="0">
              <a:solidFill>
                <a:srgbClr val="000099"/>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123728" y="6169308"/>
            <a:ext cx="4801314" cy="461665"/>
          </a:xfrm>
          <a:prstGeom prst="rect">
            <a:avLst/>
          </a:prstGeom>
          <a:noFill/>
        </p:spPr>
        <p:txBody>
          <a:bodyPr wrap="none" rtlCol="0">
            <a:spAutoFit/>
          </a:bodyPr>
          <a:lstStyle/>
          <a:p>
            <a:r>
              <a:rPr lang="zh-CN" altLang="en-US" sz="2400" b="1" dirty="0" smtClean="0">
                <a:solidFill>
                  <a:srgbClr val="0000CC"/>
                </a:solidFill>
                <a:latin typeface="微软雅黑" panose="020B0503020204020204" pitchFamily="34" charset="-122"/>
                <a:ea typeface="微软雅黑" panose="020B0503020204020204" pitchFamily="34" charset="-122"/>
              </a:rPr>
              <a:t>常用的捕获算法将在下一讲中介绍</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328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辅助</a:t>
            </a:r>
            <a:r>
              <a:rPr lang="en-US" altLang="zh-CN" dirty="0" smtClean="0"/>
              <a:t>GPS</a:t>
            </a:r>
            <a:r>
              <a:rPr lang="zh-CN" altLang="en-US" dirty="0" smtClean="0"/>
              <a:t>（</a:t>
            </a:r>
            <a:r>
              <a:rPr lang="en-US" altLang="zh-CN" dirty="0" smtClean="0"/>
              <a:t>AGPS</a:t>
            </a:r>
            <a:r>
              <a:rPr lang="zh-CN" altLang="en-US" dirty="0" smtClean="0"/>
              <a:t>）</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sz="2400" dirty="0" smtClean="0"/>
              <a:t>原理：</a:t>
            </a:r>
            <a:endParaRPr lang="en-US" altLang="zh-CN" sz="2400" dirty="0" smtClean="0"/>
          </a:p>
          <a:p>
            <a:pPr lvl="1"/>
            <a:r>
              <a:rPr lang="zh-CN" altLang="en-US" sz="2000" dirty="0" smtClean="0"/>
              <a:t>如果外界能够在接收机进行信号捕获时所需的接收机位置、时间、可见卫星序列以及各种误差校正参数提供给接收机，则接收机可以大大缩小搜索范围，从而加快信号捕获速度，缩短首次定位时间。</a:t>
            </a:r>
            <a:endParaRPr lang="en-US" altLang="zh-CN" sz="2000" dirty="0" smtClean="0"/>
          </a:p>
          <a:p>
            <a:r>
              <a:rPr lang="zh-CN" altLang="en-US" sz="2400" dirty="0" smtClean="0"/>
              <a:t>定义：</a:t>
            </a:r>
            <a:endParaRPr lang="en-US" altLang="zh-CN" sz="2400" dirty="0" smtClean="0"/>
          </a:p>
          <a:p>
            <a:pPr lvl="1"/>
            <a:r>
              <a:rPr lang="zh-CN" altLang="en-US" sz="2000" dirty="0" smtClean="0"/>
              <a:t>由外界提供捕获信息的技术，称为辅助</a:t>
            </a:r>
            <a:r>
              <a:rPr lang="en-US" altLang="zh-CN" sz="2000" dirty="0" smtClean="0"/>
              <a:t>GPS</a:t>
            </a:r>
            <a:r>
              <a:rPr lang="zh-CN" altLang="en-US" sz="2000" dirty="0" smtClean="0"/>
              <a:t>（</a:t>
            </a:r>
            <a:r>
              <a:rPr lang="en-US" altLang="zh-CN" sz="2000" dirty="0" smtClean="0"/>
              <a:t>AGPS</a:t>
            </a:r>
            <a:r>
              <a:rPr lang="zh-CN" altLang="en-US" sz="2000" dirty="0" smtClean="0"/>
              <a:t>）。</a:t>
            </a:r>
            <a:endParaRPr lang="en-US" altLang="zh-CN" sz="2000" dirty="0" smtClean="0"/>
          </a:p>
          <a:p>
            <a:pPr lvl="1"/>
            <a:r>
              <a:rPr lang="en-US" altLang="zh-CN" sz="2000" dirty="0" smtClean="0"/>
              <a:t>AGPS</a:t>
            </a:r>
            <a:r>
              <a:rPr lang="zh-CN" altLang="en-US" sz="2000" dirty="0" smtClean="0"/>
              <a:t>使接收机的所有启动形式都变成了热启动</a:t>
            </a:r>
            <a:endParaRPr lang="en-US" altLang="zh-CN" sz="2000" dirty="0" smtClean="0"/>
          </a:p>
          <a:p>
            <a:r>
              <a:rPr lang="zh-CN" altLang="en-US" sz="2400" dirty="0" smtClean="0"/>
              <a:t>方法：</a:t>
            </a:r>
            <a:endParaRPr lang="en-US" altLang="zh-CN" sz="2400" dirty="0" smtClean="0"/>
          </a:p>
          <a:p>
            <a:pPr lvl="1"/>
            <a:r>
              <a:rPr lang="zh-CN" altLang="en-US" sz="2000" dirty="0" smtClean="0"/>
              <a:t>通过手机基站向手机提供</a:t>
            </a:r>
            <a:r>
              <a:rPr lang="en-US" altLang="zh-CN" sz="2000" dirty="0" smtClean="0"/>
              <a:t>AGPS</a:t>
            </a:r>
            <a:r>
              <a:rPr lang="zh-CN" altLang="en-US" sz="2000" dirty="0" smtClean="0"/>
              <a:t>信息，是适宜于推广的方式</a:t>
            </a:r>
            <a:endParaRPr lang="en-US" altLang="zh-CN" sz="2000" dirty="0" smtClean="0"/>
          </a:p>
          <a:p>
            <a:pPr lvl="1"/>
            <a:r>
              <a:rPr lang="zh-CN" altLang="en-US" sz="2000" dirty="0" smtClean="0"/>
              <a:t>这</a:t>
            </a:r>
            <a:r>
              <a:rPr lang="zh-CN" altLang="en-US" sz="2000" dirty="0"/>
              <a:t>也</a:t>
            </a:r>
            <a:r>
              <a:rPr lang="zh-CN" altLang="en-US" sz="2000" dirty="0" smtClean="0"/>
              <a:t>是手机进行</a:t>
            </a:r>
            <a:r>
              <a:rPr lang="en-US" altLang="zh-CN" sz="2000" dirty="0" smtClean="0"/>
              <a:t>GPS</a:t>
            </a:r>
            <a:r>
              <a:rPr lang="zh-CN" altLang="en-US" sz="2000" dirty="0" smtClean="0"/>
              <a:t>定位时，首次定位时间非常短的原因</a:t>
            </a:r>
            <a:endParaRPr lang="zh-CN" altLang="en-US" sz="2000" dirty="0"/>
          </a:p>
        </p:txBody>
      </p:sp>
    </p:spTree>
    <p:extLst>
      <p:ext uri="{BB962C8B-B14F-4D97-AF65-F5344CB8AC3E}">
        <p14:creationId xmlns:p14="http://schemas.microsoft.com/office/powerpoint/2010/main" val="21439376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normAutofit/>
          </a:bodyPr>
          <a:lstStyle/>
          <a:p>
            <a:r>
              <a:rPr lang="zh-CN" altLang="en-US" sz="2400" dirty="0" smtClean="0"/>
              <a:t>如果载体运动速度非常快，会带来什么影响？</a:t>
            </a:r>
            <a:endParaRPr lang="en-US" altLang="zh-CN" sz="2400" dirty="0" smtClean="0"/>
          </a:p>
          <a:p>
            <a:r>
              <a:rPr lang="zh-CN" altLang="en-US" sz="2400" dirty="0" smtClean="0"/>
              <a:t>如果载体在高速旋转，会产生什么影响？</a:t>
            </a:r>
            <a:endParaRPr lang="en-US" altLang="zh-CN" sz="2400" dirty="0" smtClean="0"/>
          </a:p>
          <a:p>
            <a:r>
              <a:rPr lang="zh-CN" altLang="en-US" sz="2400" dirty="0" smtClean="0"/>
              <a:t>如果载体在空间暴露的时间非常短，会产生什么影响？</a:t>
            </a:r>
            <a:endParaRPr lang="zh-CN" altLang="en-US" sz="2400" dirty="0"/>
          </a:p>
        </p:txBody>
      </p:sp>
      <p:sp>
        <p:nvSpPr>
          <p:cNvPr id="4" name="圆角矩形 3"/>
          <p:cNvSpPr/>
          <p:nvPr/>
        </p:nvSpPr>
        <p:spPr>
          <a:xfrm>
            <a:off x="683568" y="3717032"/>
            <a:ext cx="8064896" cy="2880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800" b="1" dirty="0" smtClean="0">
                <a:latin typeface="微软雅黑" panose="020B0503020204020204" pitchFamily="34" charset="-122"/>
                <a:ea typeface="微软雅黑" panose="020B0503020204020204" pitchFamily="34" charset="-122"/>
              </a:rPr>
              <a:t>上述情况均要求实现卫星的快速捕获！</a:t>
            </a:r>
            <a:endParaRPr lang="en-US" altLang="zh-CN" sz="2800" b="1" dirty="0" smtClean="0">
              <a:latin typeface="微软雅黑" panose="020B0503020204020204" pitchFamily="34" charset="-122"/>
              <a:ea typeface="微软雅黑" panose="020B0503020204020204" pitchFamily="34" charset="-122"/>
            </a:endParaRPr>
          </a:p>
          <a:p>
            <a:pPr>
              <a:lnSpc>
                <a:spcPct val="150000"/>
              </a:lnSpc>
            </a:pPr>
            <a:r>
              <a:rPr lang="zh-CN" altLang="en-US" sz="2000" b="1" dirty="0" smtClean="0">
                <a:latin typeface="微软雅黑" panose="020B0503020204020204" pitchFamily="34" charset="-122"/>
                <a:ea typeface="微软雅黑" panose="020B0503020204020204" pitchFamily="34" charset="-122"/>
              </a:rPr>
              <a:t>解决方案：</a:t>
            </a:r>
            <a:endParaRPr lang="en-US" altLang="zh-CN" sz="2000" b="1" dirty="0" smtClean="0">
              <a:latin typeface="微软雅黑" panose="020B0503020204020204" pitchFamily="34" charset="-122"/>
              <a:ea typeface="微软雅黑" panose="020B0503020204020204" pitchFamily="34" charset="-122"/>
            </a:endParaRPr>
          </a:p>
          <a:p>
            <a:pPr>
              <a:lnSpc>
                <a:spcPct val="150000"/>
              </a:lnSpc>
            </a:pPr>
            <a:r>
              <a:rPr lang="zh-CN" altLang="en-US" sz="2000" b="1" dirty="0" smtClean="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）增强信号接收能力，如：采用双天线技术；</a:t>
            </a:r>
            <a:endParaRPr lang="en-US" altLang="zh-CN" sz="2000" b="1" dirty="0" smtClean="0">
              <a:latin typeface="微软雅黑" panose="020B0503020204020204" pitchFamily="34" charset="-122"/>
              <a:ea typeface="微软雅黑" panose="020B0503020204020204" pitchFamily="34" charset="-122"/>
            </a:endParaRPr>
          </a:p>
          <a:p>
            <a:pPr>
              <a:lnSpc>
                <a:spcPct val="150000"/>
              </a:lnSpc>
            </a:pPr>
            <a:r>
              <a:rPr lang="zh-CN" altLang="en-US" sz="2000" b="1" dirty="0" smtClean="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2</a:t>
            </a:r>
            <a:r>
              <a:rPr lang="zh-CN" altLang="en-US" sz="2000" b="1" dirty="0" smtClean="0">
                <a:latin typeface="微软雅黑" panose="020B0503020204020204" pitchFamily="34" charset="-122"/>
                <a:ea typeface="微软雅黑" panose="020B0503020204020204" pitchFamily="34" charset="-122"/>
              </a:rPr>
              <a:t>）加强信号处理能力，如：多通道并行捕获、增加相关器数量；</a:t>
            </a:r>
            <a:endParaRPr lang="en-US" altLang="zh-CN" sz="2000" b="1" dirty="0" smtClean="0">
              <a:latin typeface="微软雅黑" panose="020B0503020204020204" pitchFamily="34" charset="-122"/>
              <a:ea typeface="微软雅黑" panose="020B0503020204020204" pitchFamily="34" charset="-122"/>
            </a:endParaRPr>
          </a:p>
          <a:p>
            <a:pPr>
              <a:lnSpc>
                <a:spcPct val="150000"/>
              </a:lnSpc>
            </a:pPr>
            <a:r>
              <a:rPr lang="zh-CN" altLang="en-US" sz="2000" b="1" dirty="0" smtClean="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3</a:t>
            </a:r>
            <a:r>
              <a:rPr lang="zh-CN" altLang="en-US" sz="2000" b="1" dirty="0" smtClean="0">
                <a:latin typeface="微软雅黑" panose="020B0503020204020204" pitchFamily="34" charset="-122"/>
                <a:ea typeface="微软雅黑" panose="020B0503020204020204" pitchFamily="34" charset="-122"/>
              </a:rPr>
              <a:t>）减小搜索范围，如：限制频率范围、</a:t>
            </a:r>
            <a:r>
              <a:rPr lang="zh-CN" altLang="en-US" sz="2000" b="1" dirty="0">
                <a:latin typeface="微软雅黑" panose="020B0503020204020204" pitchFamily="34" charset="-122"/>
                <a:ea typeface="微软雅黑" panose="020B0503020204020204" pitchFamily="34" charset="-122"/>
              </a:rPr>
              <a:t>事前</a:t>
            </a:r>
            <a:r>
              <a:rPr lang="zh-CN" altLang="en-US" sz="2000" b="1" dirty="0" smtClean="0">
                <a:latin typeface="微软雅黑" panose="020B0503020204020204" pitchFamily="34" charset="-122"/>
                <a:ea typeface="微软雅黑" panose="020B0503020204020204" pitchFamily="34" charset="-122"/>
              </a:rPr>
              <a:t>预装历书。</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63456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 </a:t>
            </a:r>
            <a:r>
              <a:rPr lang="zh-CN" altLang="en-US" dirty="0" smtClean="0"/>
              <a:t>跟踪技术</a:t>
            </a:r>
            <a:endParaRPr lang="zh-CN" altLang="en-US" dirty="0"/>
          </a:p>
        </p:txBody>
      </p:sp>
      <p:sp>
        <p:nvSpPr>
          <p:cNvPr id="3" name="内容占位符 2"/>
          <p:cNvSpPr>
            <a:spLocks noGrp="1"/>
          </p:cNvSpPr>
          <p:nvPr>
            <p:ph idx="1"/>
          </p:nvPr>
        </p:nvSpPr>
        <p:spPr>
          <a:xfrm>
            <a:off x="463523" y="1417638"/>
            <a:ext cx="8229600" cy="4525963"/>
          </a:xfrm>
        </p:spPr>
        <p:txBody>
          <a:bodyPr>
            <a:normAutofit/>
          </a:bodyPr>
          <a:lstStyle/>
          <a:p>
            <a:r>
              <a:rPr lang="zh-CN" altLang="en-US" sz="2400" dirty="0" smtClean="0"/>
              <a:t>信号跟踪</a:t>
            </a:r>
            <a:r>
              <a:rPr lang="zh-CN" altLang="en-US" sz="2400" dirty="0" smtClean="0"/>
              <a:t>：</a:t>
            </a:r>
            <a:endParaRPr lang="en-US" altLang="zh-CN" sz="2400" dirty="0" smtClean="0"/>
          </a:p>
          <a:p>
            <a:pPr lvl="1"/>
            <a:r>
              <a:rPr lang="zh-CN" altLang="en-US" sz="2000" dirty="0" smtClean="0"/>
              <a:t>捕获所需时间较长，因此在捕获卫星后需要一种技术机制长时间锁定卫星信号，以便有连续稳定的输出</a:t>
            </a:r>
            <a:endParaRPr lang="en-US" altLang="zh-CN" sz="2000" dirty="0" smtClean="0"/>
          </a:p>
          <a:p>
            <a:pPr lvl="1"/>
            <a:r>
              <a:rPr lang="zh-CN" altLang="en-US" sz="2000" dirty="0" smtClean="0"/>
              <a:t>需要技术手段对载波频率、码相位等</a:t>
            </a:r>
            <a:r>
              <a:rPr lang="zh-CN" altLang="en-US" sz="2000" dirty="0" smtClean="0">
                <a:solidFill>
                  <a:schemeClr val="tx1"/>
                </a:solidFill>
              </a:rPr>
              <a:t>信号</a:t>
            </a:r>
            <a:r>
              <a:rPr lang="zh-CN" altLang="en-US" sz="2000" dirty="0" smtClean="0">
                <a:solidFill>
                  <a:schemeClr val="tx1"/>
                </a:solidFill>
              </a:rPr>
              <a:t>参量进行精细估计，输出对信号的各种</a:t>
            </a:r>
            <a:r>
              <a:rPr lang="en-US" altLang="zh-CN" sz="2000" dirty="0" smtClean="0">
                <a:solidFill>
                  <a:schemeClr val="tx1"/>
                </a:solidFill>
              </a:rPr>
              <a:t>GPS</a:t>
            </a:r>
            <a:r>
              <a:rPr lang="zh-CN" altLang="en-US" sz="2000" dirty="0" smtClean="0">
                <a:solidFill>
                  <a:schemeClr val="tx1"/>
                </a:solidFill>
              </a:rPr>
              <a:t>精确测量</a:t>
            </a:r>
            <a:r>
              <a:rPr lang="zh-CN" altLang="en-US" sz="2000" dirty="0" smtClean="0">
                <a:solidFill>
                  <a:schemeClr val="tx1"/>
                </a:solidFill>
              </a:rPr>
              <a:t>值</a:t>
            </a:r>
            <a:endParaRPr lang="en-US" altLang="zh-CN" sz="2000" dirty="0" smtClean="0">
              <a:solidFill>
                <a:schemeClr val="tx1"/>
              </a:solidFill>
            </a:endParaRPr>
          </a:p>
          <a:p>
            <a:r>
              <a:rPr lang="zh-CN" altLang="en-US" sz="2400" dirty="0" smtClean="0"/>
              <a:t>实现方法：</a:t>
            </a:r>
            <a:r>
              <a:rPr lang="zh-CN" altLang="en-US" sz="2400" dirty="0">
                <a:solidFill>
                  <a:schemeClr val="tx1"/>
                </a:solidFill>
              </a:rPr>
              <a:t>以闭路反馈形式对卫星信号进行周期性地连续处理，通常称为</a:t>
            </a:r>
            <a:r>
              <a:rPr lang="zh-CN" altLang="en-US" sz="2400" dirty="0"/>
              <a:t>跟踪环路</a:t>
            </a:r>
            <a:r>
              <a:rPr lang="zh-CN" altLang="en-US" sz="2400" dirty="0" smtClean="0">
                <a:solidFill>
                  <a:schemeClr val="tx1"/>
                </a:solidFill>
              </a:rPr>
              <a:t>。</a:t>
            </a:r>
            <a:endParaRPr lang="zh-CN" altLang="en-US" sz="2400" dirty="0"/>
          </a:p>
        </p:txBody>
      </p:sp>
      <p:sp>
        <p:nvSpPr>
          <p:cNvPr id="4" name="文本框 3"/>
          <p:cNvSpPr txBox="1"/>
          <p:nvPr/>
        </p:nvSpPr>
        <p:spPr>
          <a:xfrm>
            <a:off x="1979712" y="5476478"/>
            <a:ext cx="4801314" cy="461665"/>
          </a:xfrm>
          <a:prstGeom prst="rect">
            <a:avLst/>
          </a:prstGeom>
          <a:noFill/>
        </p:spPr>
        <p:txBody>
          <a:bodyPr wrap="none" rtlCol="0">
            <a:spAutoFit/>
          </a:bodyPr>
          <a:lstStyle/>
          <a:p>
            <a:r>
              <a:rPr lang="zh-CN" altLang="en-US" sz="2400" b="1" dirty="0" smtClean="0">
                <a:solidFill>
                  <a:srgbClr val="0000CC"/>
                </a:solidFill>
                <a:latin typeface="微软雅黑" panose="020B0503020204020204" pitchFamily="34" charset="-122"/>
                <a:ea typeface="微软雅黑" panose="020B0503020204020204" pitchFamily="34" charset="-122"/>
              </a:rPr>
              <a:t>常用的</a:t>
            </a:r>
            <a:r>
              <a:rPr lang="zh-CN" altLang="en-US" sz="2400" b="1" dirty="0">
                <a:solidFill>
                  <a:srgbClr val="0000CC"/>
                </a:solidFill>
                <a:latin typeface="微软雅黑" panose="020B0503020204020204" pitchFamily="34" charset="-122"/>
                <a:ea typeface="微软雅黑" panose="020B0503020204020204" pitchFamily="34" charset="-122"/>
              </a:rPr>
              <a:t>跟踪</a:t>
            </a:r>
            <a:r>
              <a:rPr lang="zh-CN" altLang="en-US" sz="2400" b="1" dirty="0" smtClean="0">
                <a:solidFill>
                  <a:srgbClr val="0000CC"/>
                </a:solidFill>
                <a:latin typeface="微软雅黑" panose="020B0503020204020204" pitchFamily="34" charset="-122"/>
                <a:ea typeface="微软雅黑" panose="020B0503020204020204" pitchFamily="34" charset="-122"/>
              </a:rPr>
              <a:t>算法将在下一讲中介绍</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46278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 </a:t>
            </a:r>
            <a:r>
              <a:rPr lang="zh-CN" altLang="en-US" dirty="0" smtClean="0"/>
              <a:t>位同步</a:t>
            </a:r>
            <a:endParaRPr lang="zh-CN" altLang="en-US" dirty="0"/>
          </a:p>
        </p:txBody>
      </p:sp>
      <p:sp>
        <p:nvSpPr>
          <p:cNvPr id="3" name="内容占位符 2"/>
          <p:cNvSpPr>
            <a:spLocks noGrp="1"/>
          </p:cNvSpPr>
          <p:nvPr>
            <p:ph idx="1"/>
          </p:nvPr>
        </p:nvSpPr>
        <p:spPr/>
        <p:txBody>
          <a:bodyPr>
            <a:normAutofit fontScale="92500"/>
          </a:bodyPr>
          <a:lstStyle/>
          <a:p>
            <a:r>
              <a:rPr lang="zh-CN" altLang="en-US" sz="2800" dirty="0" smtClean="0"/>
              <a:t>问题：</a:t>
            </a:r>
            <a:endParaRPr lang="en-US" altLang="zh-CN" sz="2800" dirty="0" smtClean="0"/>
          </a:p>
          <a:p>
            <a:pPr lvl="1"/>
            <a:r>
              <a:rPr lang="zh-CN" altLang="en-US" sz="2400" dirty="0" smtClean="0"/>
              <a:t>捕获和跟踪过程保证了从输入信号中剥离出了特定卫星的测距码序列、测距码周期</a:t>
            </a:r>
            <a:endParaRPr lang="en-US" altLang="zh-CN" sz="2400" dirty="0" smtClean="0"/>
          </a:p>
          <a:p>
            <a:pPr lvl="1"/>
            <a:r>
              <a:rPr lang="zh-CN" altLang="en-US" sz="2400" dirty="0" smtClean="0"/>
              <a:t>但导航电文中一个数据比特对应着</a:t>
            </a:r>
            <a:r>
              <a:rPr lang="en-US" altLang="zh-CN" sz="2400" dirty="0" smtClean="0"/>
              <a:t>20</a:t>
            </a:r>
            <a:r>
              <a:rPr lang="zh-CN" altLang="en-US" sz="2400" dirty="0" smtClean="0"/>
              <a:t>个测距码周期</a:t>
            </a:r>
            <a:endParaRPr lang="en-US" altLang="zh-CN" sz="2400" dirty="0" smtClean="0"/>
          </a:p>
          <a:p>
            <a:pPr lvl="1"/>
            <a:r>
              <a:rPr lang="zh-CN" altLang="en-US" sz="2400" dirty="0" smtClean="0"/>
              <a:t>如何确定</a:t>
            </a:r>
            <a:r>
              <a:rPr lang="zh-CN" altLang="en-US" sz="2400" dirty="0"/>
              <a:t>导航电文的数据比特</a:t>
            </a:r>
            <a:r>
              <a:rPr lang="zh-CN" altLang="en-US" sz="2400" dirty="0" smtClean="0"/>
              <a:t>起始位是在哪个测距码周期？</a:t>
            </a:r>
            <a:endParaRPr lang="en-US" altLang="zh-CN" sz="2400" dirty="0" smtClean="0"/>
          </a:p>
          <a:p>
            <a:r>
              <a:rPr lang="zh-CN" altLang="en-US" sz="2800" dirty="0" smtClean="0"/>
              <a:t>位同步（比特同步）：</a:t>
            </a:r>
            <a:endParaRPr lang="en-US" altLang="zh-CN" sz="2800" dirty="0" smtClean="0"/>
          </a:p>
          <a:p>
            <a:pPr lvl="1"/>
            <a:r>
              <a:rPr lang="zh-CN" altLang="en-US" sz="2400" dirty="0" smtClean="0"/>
              <a:t>通过一定算法，确定接收</a:t>
            </a:r>
            <a:r>
              <a:rPr lang="zh-CN" altLang="en-US" sz="2400" dirty="0"/>
              <a:t>信号</a:t>
            </a:r>
            <a:r>
              <a:rPr lang="zh-CN" altLang="en-US" sz="2400" dirty="0" smtClean="0"/>
              <a:t>中电文数据</a:t>
            </a:r>
            <a:r>
              <a:rPr lang="zh-CN" altLang="en-US" sz="2400" dirty="0"/>
              <a:t>比特</a:t>
            </a:r>
            <a:r>
              <a:rPr lang="zh-CN" altLang="en-US" sz="2400" dirty="0" smtClean="0"/>
              <a:t>的起始沿位置</a:t>
            </a:r>
            <a:endParaRPr lang="en-US" altLang="zh-CN" sz="2400" dirty="0"/>
          </a:p>
          <a:p>
            <a:endParaRPr lang="zh-CN" altLang="en-US" sz="2800" dirty="0"/>
          </a:p>
        </p:txBody>
      </p:sp>
    </p:spTree>
    <p:extLst>
      <p:ext uri="{BB962C8B-B14F-4D97-AF65-F5344CB8AC3E}">
        <p14:creationId xmlns:p14="http://schemas.microsoft.com/office/powerpoint/2010/main" val="32224703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normAutofit/>
          </a:bodyPr>
          <a:lstStyle/>
          <a:p>
            <a:r>
              <a:rPr lang="zh-CN" altLang="en-US" sz="2400" dirty="0" smtClean="0"/>
              <a:t>问题分析：</a:t>
            </a:r>
            <a:endParaRPr lang="en-US" altLang="zh-CN" sz="2400" dirty="0" smtClean="0"/>
          </a:p>
          <a:p>
            <a:pPr lvl="1"/>
            <a:r>
              <a:rPr lang="zh-CN" altLang="en-US" sz="2000" dirty="0" smtClean="0"/>
              <a:t>测距码：</a:t>
            </a:r>
            <a:r>
              <a:rPr lang="en-US" altLang="zh-CN" sz="2000" dirty="0" smtClean="0"/>
              <a:t>1ms</a:t>
            </a:r>
            <a:r>
              <a:rPr lang="zh-CN" altLang="en-US" sz="2000" dirty="0" smtClean="0"/>
              <a:t>周期（</a:t>
            </a:r>
            <a:r>
              <a:rPr lang="en-US" altLang="zh-CN" sz="2000" dirty="0" smtClean="0"/>
              <a:t>1023</a:t>
            </a:r>
            <a:r>
              <a:rPr lang="zh-CN" altLang="en-US" sz="2000" dirty="0" smtClean="0"/>
              <a:t>个码元，经跟踪环路后被剥离出来）</a:t>
            </a:r>
            <a:endParaRPr lang="en-US" altLang="zh-CN" sz="2000" dirty="0" smtClean="0"/>
          </a:p>
          <a:p>
            <a:pPr lvl="1"/>
            <a:r>
              <a:rPr lang="zh-CN" altLang="en-US" sz="2000" dirty="0" smtClean="0"/>
              <a:t>导航电文：每个导航电文的数据比特包含</a:t>
            </a:r>
            <a:r>
              <a:rPr lang="en-US" altLang="zh-CN" sz="2000" dirty="0" smtClean="0"/>
              <a:t>20</a:t>
            </a:r>
            <a:r>
              <a:rPr lang="zh-CN" altLang="en-US" sz="2000" dirty="0" smtClean="0"/>
              <a:t>个测距码周期</a:t>
            </a:r>
            <a:endParaRPr lang="en-US" altLang="zh-CN" sz="2000" dirty="0" smtClean="0"/>
          </a:p>
          <a:p>
            <a:pPr lvl="1"/>
            <a:r>
              <a:rPr lang="zh-CN" altLang="en-US" sz="2000" dirty="0" smtClean="0"/>
              <a:t>如何将一连串测距码序列合并成</a:t>
            </a:r>
            <a:r>
              <a:rPr lang="en-US" altLang="zh-CN" sz="2000" dirty="0" smtClean="0"/>
              <a:t>20</a:t>
            </a:r>
            <a:r>
              <a:rPr lang="zh-CN" altLang="en-US" sz="2000" dirty="0" smtClean="0"/>
              <a:t>个一组的电文数据比特？</a:t>
            </a:r>
            <a:endParaRPr lang="en-US" altLang="zh-CN" sz="2000" dirty="0" smtClean="0"/>
          </a:p>
          <a:p>
            <a:pPr lvl="1"/>
            <a:endParaRPr lang="en-US" altLang="zh-CN" sz="2000" dirty="0" smtClean="0"/>
          </a:p>
          <a:p>
            <a:pPr lvl="1"/>
            <a:endParaRPr lang="en-US" altLang="zh-CN" sz="2000" dirty="0"/>
          </a:p>
          <a:p>
            <a:pPr lvl="1"/>
            <a:endParaRPr lang="en-US" altLang="zh-CN" sz="2000" dirty="0" smtClean="0"/>
          </a:p>
          <a:p>
            <a:pPr lvl="1"/>
            <a:endParaRPr lang="en-US" altLang="zh-CN" sz="2000" dirty="0"/>
          </a:p>
        </p:txBody>
      </p:sp>
      <p:sp>
        <p:nvSpPr>
          <p:cNvPr id="4" name="TextBox 3"/>
          <p:cNvSpPr txBox="1"/>
          <p:nvPr/>
        </p:nvSpPr>
        <p:spPr>
          <a:xfrm>
            <a:off x="2133026" y="4151366"/>
            <a:ext cx="317716" cy="369332"/>
          </a:xfrm>
          <a:prstGeom prst="rect">
            <a:avLst/>
          </a:prstGeom>
          <a:noFill/>
          <a:ln>
            <a:solidFill>
              <a:schemeClr val="accent1"/>
            </a:solidFill>
          </a:ln>
        </p:spPr>
        <p:txBody>
          <a:bodyPr wrap="none" rtlCol="0">
            <a:spAutoFit/>
          </a:bodyPr>
          <a:lstStyle/>
          <a:p>
            <a:r>
              <a:rPr lang="en-US" altLang="zh-CN" dirty="0" smtClean="0"/>
              <a:t>A</a:t>
            </a:r>
            <a:endParaRPr lang="zh-CN" altLang="en-US" dirty="0"/>
          </a:p>
        </p:txBody>
      </p:sp>
      <p:sp>
        <p:nvSpPr>
          <p:cNvPr id="5" name="TextBox 4"/>
          <p:cNvSpPr txBox="1"/>
          <p:nvPr/>
        </p:nvSpPr>
        <p:spPr>
          <a:xfrm>
            <a:off x="2463382" y="4151366"/>
            <a:ext cx="317716" cy="369332"/>
          </a:xfrm>
          <a:prstGeom prst="rect">
            <a:avLst/>
          </a:prstGeom>
          <a:noFill/>
          <a:ln>
            <a:solidFill>
              <a:schemeClr val="accent1"/>
            </a:solidFill>
          </a:ln>
        </p:spPr>
        <p:txBody>
          <a:bodyPr wrap="none" rtlCol="0">
            <a:spAutoFit/>
          </a:bodyPr>
          <a:lstStyle/>
          <a:p>
            <a:r>
              <a:rPr lang="en-US" altLang="zh-CN" dirty="0" smtClean="0"/>
              <a:t>A</a:t>
            </a:r>
            <a:endParaRPr lang="zh-CN" altLang="en-US" dirty="0"/>
          </a:p>
        </p:txBody>
      </p:sp>
      <p:sp>
        <p:nvSpPr>
          <p:cNvPr id="6" name="TextBox 5"/>
          <p:cNvSpPr txBox="1"/>
          <p:nvPr/>
        </p:nvSpPr>
        <p:spPr>
          <a:xfrm>
            <a:off x="2781098" y="4151366"/>
            <a:ext cx="317716" cy="369332"/>
          </a:xfrm>
          <a:prstGeom prst="rect">
            <a:avLst/>
          </a:prstGeom>
          <a:noFill/>
          <a:ln>
            <a:solidFill>
              <a:schemeClr val="accent1"/>
            </a:solidFill>
          </a:ln>
        </p:spPr>
        <p:txBody>
          <a:bodyPr wrap="none" rtlCol="0">
            <a:spAutoFit/>
          </a:bodyPr>
          <a:lstStyle/>
          <a:p>
            <a:r>
              <a:rPr lang="en-US" altLang="zh-CN" dirty="0" smtClean="0"/>
              <a:t>A</a:t>
            </a:r>
            <a:endParaRPr lang="zh-CN" altLang="en-US" dirty="0"/>
          </a:p>
        </p:txBody>
      </p:sp>
      <p:sp>
        <p:nvSpPr>
          <p:cNvPr id="7" name="TextBox 6"/>
          <p:cNvSpPr txBox="1"/>
          <p:nvPr/>
        </p:nvSpPr>
        <p:spPr>
          <a:xfrm>
            <a:off x="3111454" y="4151366"/>
            <a:ext cx="317716" cy="369332"/>
          </a:xfrm>
          <a:prstGeom prst="rect">
            <a:avLst/>
          </a:prstGeom>
          <a:noFill/>
          <a:ln>
            <a:solidFill>
              <a:schemeClr val="accent1"/>
            </a:solidFill>
          </a:ln>
        </p:spPr>
        <p:txBody>
          <a:bodyPr wrap="none" rtlCol="0">
            <a:spAutoFit/>
          </a:bodyPr>
          <a:lstStyle/>
          <a:p>
            <a:r>
              <a:rPr lang="en-US" altLang="zh-CN" dirty="0" smtClean="0"/>
              <a:t>B</a:t>
            </a:r>
            <a:endParaRPr lang="zh-CN" altLang="en-US" dirty="0"/>
          </a:p>
        </p:txBody>
      </p:sp>
      <p:sp>
        <p:nvSpPr>
          <p:cNvPr id="8" name="TextBox 7"/>
          <p:cNvSpPr txBox="1"/>
          <p:nvPr/>
        </p:nvSpPr>
        <p:spPr>
          <a:xfrm>
            <a:off x="3429170" y="4151366"/>
            <a:ext cx="317716" cy="369332"/>
          </a:xfrm>
          <a:prstGeom prst="rect">
            <a:avLst/>
          </a:prstGeom>
          <a:noFill/>
          <a:ln>
            <a:solidFill>
              <a:schemeClr val="accent1"/>
            </a:solidFill>
          </a:ln>
        </p:spPr>
        <p:txBody>
          <a:bodyPr wrap="none" rtlCol="0">
            <a:spAutoFit/>
          </a:bodyPr>
          <a:lstStyle/>
          <a:p>
            <a:r>
              <a:rPr lang="en-US" altLang="zh-CN" dirty="0" smtClean="0"/>
              <a:t>B</a:t>
            </a:r>
            <a:endParaRPr lang="zh-CN" altLang="en-US" dirty="0"/>
          </a:p>
        </p:txBody>
      </p:sp>
      <p:sp>
        <p:nvSpPr>
          <p:cNvPr id="9" name="TextBox 8"/>
          <p:cNvSpPr txBox="1"/>
          <p:nvPr/>
        </p:nvSpPr>
        <p:spPr>
          <a:xfrm>
            <a:off x="3759526" y="4151366"/>
            <a:ext cx="317716" cy="369332"/>
          </a:xfrm>
          <a:prstGeom prst="rect">
            <a:avLst/>
          </a:prstGeom>
          <a:noFill/>
          <a:ln>
            <a:solidFill>
              <a:schemeClr val="accent1"/>
            </a:solidFill>
          </a:ln>
        </p:spPr>
        <p:txBody>
          <a:bodyPr wrap="none" rtlCol="0">
            <a:spAutoFit/>
          </a:bodyPr>
          <a:lstStyle/>
          <a:p>
            <a:r>
              <a:rPr lang="en-US" altLang="zh-CN" dirty="0" smtClean="0"/>
              <a:t>B</a:t>
            </a:r>
            <a:endParaRPr lang="zh-CN" altLang="en-US" dirty="0"/>
          </a:p>
        </p:txBody>
      </p:sp>
      <p:sp>
        <p:nvSpPr>
          <p:cNvPr id="10" name="TextBox 9"/>
          <p:cNvSpPr txBox="1"/>
          <p:nvPr/>
        </p:nvSpPr>
        <p:spPr>
          <a:xfrm>
            <a:off x="4077242" y="4151366"/>
            <a:ext cx="317716" cy="369332"/>
          </a:xfrm>
          <a:prstGeom prst="rect">
            <a:avLst/>
          </a:prstGeom>
          <a:noFill/>
          <a:ln>
            <a:solidFill>
              <a:schemeClr val="accent1"/>
            </a:solidFill>
          </a:ln>
        </p:spPr>
        <p:txBody>
          <a:bodyPr wrap="none" rtlCol="0">
            <a:spAutoFit/>
          </a:bodyPr>
          <a:lstStyle/>
          <a:p>
            <a:r>
              <a:rPr lang="en-US" altLang="zh-CN" dirty="0" smtClean="0"/>
              <a:t>B</a:t>
            </a:r>
            <a:endParaRPr lang="zh-CN" altLang="en-US" dirty="0"/>
          </a:p>
        </p:txBody>
      </p:sp>
      <p:sp>
        <p:nvSpPr>
          <p:cNvPr id="11" name="TextBox 10"/>
          <p:cNvSpPr txBox="1"/>
          <p:nvPr/>
        </p:nvSpPr>
        <p:spPr>
          <a:xfrm>
            <a:off x="4372652" y="4151366"/>
            <a:ext cx="343364" cy="369332"/>
          </a:xfrm>
          <a:prstGeom prst="rect">
            <a:avLst/>
          </a:prstGeom>
          <a:noFill/>
          <a:ln>
            <a:solidFill>
              <a:schemeClr val="accent1"/>
            </a:solidFill>
          </a:ln>
        </p:spPr>
        <p:txBody>
          <a:bodyPr wrap="none" rtlCol="0">
            <a:spAutoFit/>
          </a:bodyPr>
          <a:lstStyle/>
          <a:p>
            <a:r>
              <a:rPr lang="en-US" altLang="zh-CN" dirty="0" smtClean="0"/>
              <a:t>…</a:t>
            </a:r>
            <a:endParaRPr lang="zh-CN" altLang="en-US" dirty="0"/>
          </a:p>
        </p:txBody>
      </p:sp>
      <p:sp>
        <p:nvSpPr>
          <p:cNvPr id="13" name="TextBox 12"/>
          <p:cNvSpPr txBox="1"/>
          <p:nvPr/>
        </p:nvSpPr>
        <p:spPr>
          <a:xfrm>
            <a:off x="4725314" y="4151366"/>
            <a:ext cx="317716" cy="369332"/>
          </a:xfrm>
          <a:prstGeom prst="rect">
            <a:avLst/>
          </a:prstGeom>
          <a:noFill/>
          <a:ln>
            <a:solidFill>
              <a:schemeClr val="accent1"/>
            </a:solidFill>
          </a:ln>
        </p:spPr>
        <p:txBody>
          <a:bodyPr wrap="none" rtlCol="0">
            <a:spAutoFit/>
          </a:bodyPr>
          <a:lstStyle/>
          <a:p>
            <a:r>
              <a:rPr lang="en-US" altLang="zh-CN" dirty="0" smtClean="0"/>
              <a:t>B</a:t>
            </a:r>
            <a:endParaRPr lang="zh-CN" altLang="en-US" dirty="0"/>
          </a:p>
        </p:txBody>
      </p:sp>
      <p:sp>
        <p:nvSpPr>
          <p:cNvPr id="14" name="TextBox 13"/>
          <p:cNvSpPr txBox="1"/>
          <p:nvPr/>
        </p:nvSpPr>
        <p:spPr>
          <a:xfrm>
            <a:off x="5043030" y="4151366"/>
            <a:ext cx="317716" cy="369332"/>
          </a:xfrm>
          <a:prstGeom prst="rect">
            <a:avLst/>
          </a:prstGeom>
          <a:noFill/>
          <a:ln>
            <a:solidFill>
              <a:schemeClr val="accent1"/>
            </a:solidFill>
          </a:ln>
        </p:spPr>
        <p:txBody>
          <a:bodyPr wrap="none" rtlCol="0">
            <a:spAutoFit/>
          </a:bodyPr>
          <a:lstStyle/>
          <a:p>
            <a:r>
              <a:rPr lang="en-US" altLang="zh-CN" dirty="0" smtClean="0"/>
              <a:t>B</a:t>
            </a:r>
            <a:endParaRPr lang="zh-CN" altLang="en-US" dirty="0"/>
          </a:p>
        </p:txBody>
      </p:sp>
      <p:sp>
        <p:nvSpPr>
          <p:cNvPr id="15" name="TextBox 14"/>
          <p:cNvSpPr txBox="1"/>
          <p:nvPr/>
        </p:nvSpPr>
        <p:spPr>
          <a:xfrm>
            <a:off x="5373386" y="4151366"/>
            <a:ext cx="317716" cy="369332"/>
          </a:xfrm>
          <a:prstGeom prst="rect">
            <a:avLst/>
          </a:prstGeom>
          <a:noFill/>
          <a:ln>
            <a:solidFill>
              <a:schemeClr val="accent1"/>
            </a:solidFill>
          </a:ln>
        </p:spPr>
        <p:txBody>
          <a:bodyPr wrap="none" rtlCol="0">
            <a:spAutoFit/>
          </a:bodyPr>
          <a:lstStyle/>
          <a:p>
            <a:r>
              <a:rPr lang="en-US" altLang="zh-CN" dirty="0" smtClean="0"/>
              <a:t>B</a:t>
            </a:r>
            <a:endParaRPr lang="zh-CN" altLang="en-US" dirty="0"/>
          </a:p>
        </p:txBody>
      </p:sp>
      <p:sp>
        <p:nvSpPr>
          <p:cNvPr id="16" name="TextBox 15"/>
          <p:cNvSpPr txBox="1"/>
          <p:nvPr/>
        </p:nvSpPr>
        <p:spPr>
          <a:xfrm>
            <a:off x="5691102" y="4151366"/>
            <a:ext cx="317716" cy="369332"/>
          </a:xfrm>
          <a:prstGeom prst="rect">
            <a:avLst/>
          </a:prstGeom>
          <a:noFill/>
          <a:ln>
            <a:solidFill>
              <a:schemeClr val="accent1"/>
            </a:solidFill>
          </a:ln>
        </p:spPr>
        <p:txBody>
          <a:bodyPr wrap="none" rtlCol="0">
            <a:spAutoFit/>
          </a:bodyPr>
          <a:lstStyle/>
          <a:p>
            <a:r>
              <a:rPr lang="en-US" altLang="zh-CN" dirty="0" smtClean="0"/>
              <a:t>B</a:t>
            </a:r>
            <a:endParaRPr lang="zh-CN" altLang="en-US" dirty="0"/>
          </a:p>
        </p:txBody>
      </p:sp>
      <p:sp>
        <p:nvSpPr>
          <p:cNvPr id="17" name="TextBox 16"/>
          <p:cNvSpPr txBox="1"/>
          <p:nvPr/>
        </p:nvSpPr>
        <p:spPr>
          <a:xfrm>
            <a:off x="6021458" y="4151366"/>
            <a:ext cx="317716" cy="369332"/>
          </a:xfrm>
          <a:prstGeom prst="rect">
            <a:avLst/>
          </a:prstGeom>
          <a:noFill/>
          <a:ln>
            <a:solidFill>
              <a:schemeClr val="accent1"/>
            </a:solidFill>
          </a:ln>
        </p:spPr>
        <p:txBody>
          <a:bodyPr wrap="none" rtlCol="0">
            <a:spAutoFit/>
          </a:bodyPr>
          <a:lstStyle/>
          <a:p>
            <a:r>
              <a:rPr lang="en-US" altLang="zh-CN" dirty="0" smtClean="0"/>
              <a:t>C</a:t>
            </a:r>
            <a:endParaRPr lang="zh-CN" altLang="en-US" dirty="0"/>
          </a:p>
        </p:txBody>
      </p:sp>
      <p:sp>
        <p:nvSpPr>
          <p:cNvPr id="18" name="TextBox 17"/>
          <p:cNvSpPr txBox="1"/>
          <p:nvPr/>
        </p:nvSpPr>
        <p:spPr>
          <a:xfrm>
            <a:off x="6339174" y="4151366"/>
            <a:ext cx="317716" cy="369332"/>
          </a:xfrm>
          <a:prstGeom prst="rect">
            <a:avLst/>
          </a:prstGeom>
          <a:noFill/>
          <a:ln>
            <a:solidFill>
              <a:schemeClr val="accent1"/>
            </a:solidFill>
          </a:ln>
        </p:spPr>
        <p:txBody>
          <a:bodyPr wrap="none" rtlCol="0">
            <a:spAutoFit/>
          </a:bodyPr>
          <a:lstStyle/>
          <a:p>
            <a:r>
              <a:rPr lang="en-US" altLang="zh-CN" dirty="0" smtClean="0"/>
              <a:t>C</a:t>
            </a:r>
            <a:endParaRPr lang="zh-CN" altLang="en-US" dirty="0"/>
          </a:p>
        </p:txBody>
      </p:sp>
      <p:sp>
        <p:nvSpPr>
          <p:cNvPr id="19" name="TextBox 18"/>
          <p:cNvSpPr txBox="1"/>
          <p:nvPr/>
        </p:nvSpPr>
        <p:spPr>
          <a:xfrm>
            <a:off x="6669530" y="4151366"/>
            <a:ext cx="317716" cy="369332"/>
          </a:xfrm>
          <a:prstGeom prst="rect">
            <a:avLst/>
          </a:prstGeom>
          <a:noFill/>
          <a:ln>
            <a:solidFill>
              <a:schemeClr val="accent1"/>
            </a:solidFill>
          </a:ln>
        </p:spPr>
        <p:txBody>
          <a:bodyPr wrap="none" rtlCol="0">
            <a:spAutoFit/>
          </a:bodyPr>
          <a:lstStyle/>
          <a:p>
            <a:r>
              <a:rPr lang="en-US" altLang="zh-CN" dirty="0" smtClean="0"/>
              <a:t>C</a:t>
            </a:r>
            <a:endParaRPr lang="zh-CN" altLang="en-US" dirty="0"/>
          </a:p>
        </p:txBody>
      </p:sp>
      <p:sp>
        <p:nvSpPr>
          <p:cNvPr id="20" name="TextBox 19"/>
          <p:cNvSpPr txBox="1"/>
          <p:nvPr/>
        </p:nvSpPr>
        <p:spPr>
          <a:xfrm>
            <a:off x="6987246" y="4151366"/>
            <a:ext cx="343364" cy="369332"/>
          </a:xfrm>
          <a:prstGeom prst="rect">
            <a:avLst/>
          </a:prstGeom>
          <a:noFill/>
          <a:ln>
            <a:solidFill>
              <a:schemeClr val="accent1"/>
            </a:solidFill>
          </a:ln>
        </p:spPr>
        <p:txBody>
          <a:bodyPr wrap="none" rtlCol="0">
            <a:spAutoFit/>
          </a:bodyPr>
          <a:lstStyle/>
          <a:p>
            <a:r>
              <a:rPr lang="en-US" altLang="zh-CN" dirty="0" smtClean="0"/>
              <a:t>…</a:t>
            </a:r>
            <a:endParaRPr lang="zh-CN" altLang="en-US" dirty="0"/>
          </a:p>
        </p:txBody>
      </p:sp>
      <p:sp>
        <p:nvSpPr>
          <p:cNvPr id="21" name="TextBox 20"/>
          <p:cNvSpPr txBox="1"/>
          <p:nvPr/>
        </p:nvSpPr>
        <p:spPr>
          <a:xfrm>
            <a:off x="1789662" y="4146793"/>
            <a:ext cx="343364" cy="369332"/>
          </a:xfrm>
          <a:prstGeom prst="rect">
            <a:avLst/>
          </a:prstGeom>
          <a:noFill/>
          <a:ln>
            <a:solidFill>
              <a:schemeClr val="accent1"/>
            </a:solidFill>
          </a:ln>
        </p:spPr>
        <p:txBody>
          <a:bodyPr wrap="none" rtlCol="0">
            <a:spAutoFit/>
          </a:bodyPr>
          <a:lstStyle/>
          <a:p>
            <a:r>
              <a:rPr lang="en-US" altLang="zh-CN" dirty="0" smtClean="0"/>
              <a:t>…</a:t>
            </a:r>
            <a:endParaRPr lang="zh-CN" altLang="en-US" dirty="0"/>
          </a:p>
        </p:txBody>
      </p:sp>
      <p:cxnSp>
        <p:nvCxnSpPr>
          <p:cNvPr id="23" name="直接连接符 22"/>
          <p:cNvCxnSpPr/>
          <p:nvPr/>
        </p:nvCxnSpPr>
        <p:spPr>
          <a:xfrm flipH="1">
            <a:off x="3098814" y="4007350"/>
            <a:ext cx="12640" cy="936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6008818" y="4007350"/>
            <a:ext cx="12640" cy="936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1789662" y="4799438"/>
            <a:ext cx="13091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3111454" y="4799438"/>
            <a:ext cx="2897364"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6002314" y="4799438"/>
            <a:ext cx="1309152" cy="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411213" y="4871446"/>
            <a:ext cx="2496196" cy="646331"/>
          </a:xfrm>
          <a:prstGeom prst="rect">
            <a:avLst/>
          </a:prstGeom>
          <a:noFill/>
        </p:spPr>
        <p:txBody>
          <a:bodyPr wrap="none" rtlCol="0">
            <a:spAutoFit/>
          </a:bodyPr>
          <a:lstStyle/>
          <a:p>
            <a:r>
              <a:rPr lang="en-US" altLang="zh-CN" dirty="0" smtClean="0"/>
              <a:t>1</a:t>
            </a:r>
            <a:r>
              <a:rPr lang="zh-CN" altLang="en-US" dirty="0" smtClean="0"/>
              <a:t>个电文数据比特</a:t>
            </a:r>
            <a:r>
              <a:rPr lang="en-US" altLang="zh-CN" dirty="0" smtClean="0"/>
              <a:t>B</a:t>
            </a:r>
          </a:p>
          <a:p>
            <a:r>
              <a:rPr lang="zh-CN" altLang="en-US" dirty="0" smtClean="0"/>
              <a:t>由</a:t>
            </a:r>
            <a:r>
              <a:rPr lang="en-US" altLang="zh-CN" dirty="0" smtClean="0"/>
              <a:t>20</a:t>
            </a:r>
            <a:r>
              <a:rPr lang="zh-CN" altLang="en-US" dirty="0" smtClean="0"/>
              <a:t>个测距码周期组成</a:t>
            </a:r>
            <a:endParaRPr lang="zh-CN" altLang="en-US" dirty="0"/>
          </a:p>
        </p:txBody>
      </p:sp>
      <p:sp>
        <p:nvSpPr>
          <p:cNvPr id="35" name="TextBox 34"/>
          <p:cNvSpPr txBox="1"/>
          <p:nvPr/>
        </p:nvSpPr>
        <p:spPr>
          <a:xfrm>
            <a:off x="6122867" y="4871446"/>
            <a:ext cx="1231427" cy="369332"/>
          </a:xfrm>
          <a:prstGeom prst="rect">
            <a:avLst/>
          </a:prstGeom>
          <a:noFill/>
        </p:spPr>
        <p:txBody>
          <a:bodyPr wrap="none" rtlCol="0">
            <a:spAutoFit/>
          </a:bodyPr>
          <a:lstStyle/>
          <a:p>
            <a:r>
              <a:rPr lang="zh-CN" altLang="en-US" dirty="0" smtClean="0"/>
              <a:t>数据比特</a:t>
            </a:r>
            <a:r>
              <a:rPr lang="en-US" altLang="zh-CN" dirty="0"/>
              <a:t>C</a:t>
            </a:r>
            <a:endParaRPr lang="zh-CN" altLang="en-US" dirty="0"/>
          </a:p>
        </p:txBody>
      </p:sp>
      <p:sp>
        <p:nvSpPr>
          <p:cNvPr id="36" name="TextBox 35"/>
          <p:cNvSpPr txBox="1"/>
          <p:nvPr/>
        </p:nvSpPr>
        <p:spPr>
          <a:xfrm>
            <a:off x="1763688" y="4943454"/>
            <a:ext cx="1231427" cy="369332"/>
          </a:xfrm>
          <a:prstGeom prst="rect">
            <a:avLst/>
          </a:prstGeom>
          <a:noFill/>
        </p:spPr>
        <p:txBody>
          <a:bodyPr wrap="none" rtlCol="0">
            <a:spAutoFit/>
          </a:bodyPr>
          <a:lstStyle/>
          <a:p>
            <a:r>
              <a:rPr lang="zh-CN" altLang="en-US" dirty="0" smtClean="0"/>
              <a:t>数据比特</a:t>
            </a:r>
            <a:r>
              <a:rPr lang="en-US" altLang="zh-CN" dirty="0" smtClean="0"/>
              <a:t>A</a:t>
            </a:r>
            <a:endParaRPr lang="zh-CN" altLang="en-US" dirty="0"/>
          </a:p>
        </p:txBody>
      </p:sp>
      <p:cxnSp>
        <p:nvCxnSpPr>
          <p:cNvPr id="12" name="直接箭头连接符 11"/>
          <p:cNvCxnSpPr/>
          <p:nvPr/>
        </p:nvCxnSpPr>
        <p:spPr>
          <a:xfrm>
            <a:off x="2195736" y="3728610"/>
            <a:ext cx="144016"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496412" y="3356992"/>
            <a:ext cx="1686680" cy="369332"/>
          </a:xfrm>
          <a:prstGeom prst="rect">
            <a:avLst/>
          </a:prstGeom>
          <a:noFill/>
        </p:spPr>
        <p:txBody>
          <a:bodyPr wrap="none" rtlCol="0">
            <a:spAutoFit/>
          </a:bodyPr>
          <a:lstStyle/>
          <a:p>
            <a:r>
              <a:rPr lang="en-US" altLang="zh-CN" dirty="0" smtClean="0"/>
              <a:t>1</a:t>
            </a:r>
            <a:r>
              <a:rPr lang="zh-CN" altLang="en-US" dirty="0" smtClean="0"/>
              <a:t>个测距码周期</a:t>
            </a:r>
            <a:endParaRPr lang="zh-CN" altLang="en-US" dirty="0"/>
          </a:p>
        </p:txBody>
      </p:sp>
    </p:spTree>
    <p:extLst>
      <p:ext uri="{BB962C8B-B14F-4D97-AF65-F5344CB8AC3E}">
        <p14:creationId xmlns:p14="http://schemas.microsoft.com/office/powerpoint/2010/main" val="3991812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按照用途区分</a:t>
            </a:r>
            <a:endParaRPr lang="zh-CN" altLang="en-US" dirty="0"/>
          </a:p>
        </p:txBody>
      </p:sp>
      <p:sp>
        <p:nvSpPr>
          <p:cNvPr id="3" name="内容占位符 2"/>
          <p:cNvSpPr>
            <a:spLocks noGrp="1"/>
          </p:cNvSpPr>
          <p:nvPr>
            <p:ph idx="1"/>
          </p:nvPr>
        </p:nvSpPr>
        <p:spPr/>
        <p:txBody>
          <a:bodyPr>
            <a:noAutofit/>
          </a:bodyPr>
          <a:lstStyle/>
          <a:p>
            <a:r>
              <a:rPr lang="zh-CN" altLang="en-US" sz="2000" dirty="0" smtClean="0"/>
              <a:t>导航型</a:t>
            </a:r>
            <a:endParaRPr lang="en-US" altLang="zh-CN" sz="2000" dirty="0" smtClean="0"/>
          </a:p>
          <a:p>
            <a:pPr lvl="1"/>
            <a:r>
              <a:rPr lang="zh-CN" altLang="en-US" sz="1600" dirty="0" smtClean="0"/>
              <a:t>主要</a:t>
            </a:r>
            <a:r>
              <a:rPr lang="zh-CN" altLang="en-US" sz="1600" dirty="0"/>
              <a:t>用于运动载体的</a:t>
            </a:r>
            <a:r>
              <a:rPr lang="zh-CN" altLang="en-US" sz="1600" dirty="0" smtClean="0"/>
              <a:t>导航，一般</a:t>
            </a:r>
            <a:r>
              <a:rPr lang="zh-CN" altLang="en-US" sz="1600" dirty="0"/>
              <a:t>采用</a:t>
            </a:r>
            <a:r>
              <a:rPr lang="en-US" altLang="zh-CN" sz="1600" dirty="0"/>
              <a:t>C/A</a:t>
            </a:r>
            <a:r>
              <a:rPr lang="zh-CN" altLang="en-US" sz="1600" dirty="0"/>
              <a:t>码伪距测量</a:t>
            </a:r>
            <a:r>
              <a:rPr lang="zh-CN" altLang="en-US" sz="1600" dirty="0" smtClean="0"/>
              <a:t>，精度一般为米级。</a:t>
            </a:r>
            <a:endParaRPr lang="en-US" altLang="zh-CN" sz="1600" dirty="0" smtClean="0"/>
          </a:p>
          <a:p>
            <a:pPr lvl="1"/>
            <a:r>
              <a:rPr lang="zh-CN" altLang="en-US" sz="1600" dirty="0" smtClean="0"/>
              <a:t>根据</a:t>
            </a:r>
            <a:r>
              <a:rPr lang="zh-CN" altLang="en-US" sz="1600" dirty="0"/>
              <a:t>应用</a:t>
            </a:r>
            <a:r>
              <a:rPr lang="zh-CN" altLang="en-US" sz="1600" dirty="0" smtClean="0"/>
              <a:t>领域不同，分为</a:t>
            </a:r>
            <a:r>
              <a:rPr lang="en-US" altLang="zh-CN" sz="1600" dirty="0" smtClean="0"/>
              <a:t>:</a:t>
            </a:r>
          </a:p>
          <a:p>
            <a:pPr lvl="2"/>
            <a:r>
              <a:rPr lang="zh-CN" altLang="en-US" sz="1400" dirty="0" smtClean="0"/>
              <a:t>手持型、车载型、航空型、航海型</a:t>
            </a:r>
            <a:endParaRPr lang="en-US" altLang="zh-CN" sz="1400" dirty="0" smtClean="0"/>
          </a:p>
          <a:p>
            <a:r>
              <a:rPr lang="zh-CN" altLang="en-US" sz="2000" dirty="0"/>
              <a:t>测</a:t>
            </a:r>
            <a:r>
              <a:rPr lang="zh-CN" altLang="en-US" sz="2000" dirty="0" smtClean="0"/>
              <a:t>地型</a:t>
            </a:r>
            <a:endParaRPr lang="en-US" altLang="zh-CN" sz="2000" dirty="0" smtClean="0"/>
          </a:p>
          <a:p>
            <a:pPr lvl="1"/>
            <a:r>
              <a:rPr lang="zh-CN" altLang="en-US" sz="1600" dirty="0"/>
              <a:t>测地型接收机主要用于精密大地测量和精密工程测量。此类仪器主要采用载波</a:t>
            </a:r>
            <a:r>
              <a:rPr lang="zh-CN" altLang="en-US" sz="1600" dirty="0" smtClean="0"/>
              <a:t>相位观测量进行</a:t>
            </a:r>
            <a:r>
              <a:rPr lang="zh-CN" altLang="en-US" sz="1600" dirty="0"/>
              <a:t>相对定位，相对定位精度高。但是其仪器结构复杂，价格较贵</a:t>
            </a:r>
            <a:r>
              <a:rPr lang="zh-CN" altLang="en-US" sz="1600" dirty="0" smtClean="0"/>
              <a:t>。</a:t>
            </a:r>
            <a:endParaRPr lang="en-US" altLang="zh-CN" sz="1600" dirty="0" smtClean="0"/>
          </a:p>
          <a:p>
            <a:r>
              <a:rPr lang="zh-CN" altLang="en-US" sz="2000" dirty="0"/>
              <a:t>授时</a:t>
            </a:r>
            <a:r>
              <a:rPr lang="zh-CN" altLang="en-US" sz="2000" dirty="0" smtClean="0"/>
              <a:t>型</a:t>
            </a:r>
            <a:endParaRPr lang="en-US" altLang="zh-CN" sz="2000" dirty="0" smtClean="0"/>
          </a:p>
          <a:p>
            <a:pPr lvl="1"/>
            <a:r>
              <a:rPr lang="zh-CN" altLang="en-US" sz="1600" dirty="0"/>
              <a:t> 授时型接收机主要利用</a:t>
            </a:r>
            <a:r>
              <a:rPr lang="en-US" altLang="zh-CN" sz="1600" dirty="0"/>
              <a:t>GPS</a:t>
            </a:r>
            <a:r>
              <a:rPr lang="zh-CN" altLang="en-US" sz="1600" dirty="0"/>
              <a:t>卫星提供的高精度时间标准进行授时，常用于天文台</a:t>
            </a:r>
            <a:r>
              <a:rPr lang="zh-CN" altLang="en-US" sz="1600" dirty="0" smtClean="0"/>
              <a:t>及无线电通信</a:t>
            </a:r>
            <a:r>
              <a:rPr lang="zh-CN" altLang="en-US" sz="1600" dirty="0"/>
              <a:t>中的时间同步。</a:t>
            </a:r>
          </a:p>
        </p:txBody>
      </p:sp>
    </p:spTree>
    <p:extLst>
      <p:ext uri="{BB962C8B-B14F-4D97-AF65-F5344CB8AC3E}">
        <p14:creationId xmlns:p14="http://schemas.microsoft.com/office/powerpoint/2010/main" val="31249365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lstStyle/>
          <a:p>
            <a:r>
              <a:rPr lang="zh-CN" altLang="en-US" dirty="0" smtClean="0"/>
              <a:t>实现原理（大概率假设）：</a:t>
            </a:r>
            <a:endParaRPr lang="en-US" altLang="zh-CN" dirty="0" smtClean="0"/>
          </a:p>
          <a:p>
            <a:pPr lvl="1"/>
            <a:r>
              <a:rPr lang="zh-CN" altLang="en-US" sz="2400" dirty="0" smtClean="0">
                <a:solidFill>
                  <a:srgbClr val="000099"/>
                </a:solidFill>
              </a:rPr>
              <a:t>条件</a:t>
            </a:r>
            <a:r>
              <a:rPr lang="en-US" altLang="zh-CN" sz="2400" dirty="0" smtClean="0">
                <a:solidFill>
                  <a:srgbClr val="000099"/>
                </a:solidFill>
              </a:rPr>
              <a:t>1</a:t>
            </a:r>
            <a:r>
              <a:rPr lang="zh-CN" altLang="en-US" sz="2400" dirty="0" smtClean="0">
                <a:solidFill>
                  <a:srgbClr val="000099"/>
                </a:solidFill>
              </a:rPr>
              <a:t>：</a:t>
            </a:r>
            <a:r>
              <a:rPr lang="zh-CN" altLang="en-US" sz="2400" dirty="0" smtClean="0"/>
              <a:t>在没有噪声的情况下，测距码序列只在两</a:t>
            </a:r>
            <a:r>
              <a:rPr lang="zh-CN" altLang="en-US" sz="2400" dirty="0"/>
              <a:t>个电文数据</a:t>
            </a:r>
            <a:r>
              <a:rPr lang="zh-CN" altLang="en-US" sz="2400" dirty="0" smtClean="0"/>
              <a:t>比特之间发生跳变；</a:t>
            </a:r>
            <a:endParaRPr lang="en-US" altLang="zh-CN" sz="2400" dirty="0" smtClean="0"/>
          </a:p>
          <a:p>
            <a:pPr lvl="1"/>
            <a:r>
              <a:rPr lang="zh-CN" altLang="en-US" sz="2400" dirty="0" smtClean="0">
                <a:solidFill>
                  <a:srgbClr val="000099"/>
                </a:solidFill>
              </a:rPr>
              <a:t>条件</a:t>
            </a:r>
            <a:r>
              <a:rPr lang="en-US" altLang="zh-CN" sz="2400" dirty="0" smtClean="0">
                <a:solidFill>
                  <a:srgbClr val="000099"/>
                </a:solidFill>
              </a:rPr>
              <a:t>2</a:t>
            </a:r>
            <a:r>
              <a:rPr lang="zh-CN" altLang="en-US" sz="2400" dirty="0" smtClean="0">
                <a:solidFill>
                  <a:srgbClr val="000099"/>
                </a:solidFill>
              </a:rPr>
              <a:t>：</a:t>
            </a:r>
            <a:r>
              <a:rPr lang="zh-CN" altLang="en-US" sz="2400" dirty="0" smtClean="0"/>
              <a:t>正常情况下，接收到的导航电文必然存在数据比特的跳变，而且是大概率事件；</a:t>
            </a:r>
            <a:endParaRPr lang="en-US" altLang="zh-CN" sz="2400" dirty="0" smtClean="0"/>
          </a:p>
          <a:p>
            <a:pPr lvl="1"/>
            <a:r>
              <a:rPr lang="zh-CN" altLang="en-US" sz="2400" dirty="0">
                <a:solidFill>
                  <a:srgbClr val="000099"/>
                </a:solidFill>
              </a:rPr>
              <a:t>条件</a:t>
            </a:r>
            <a:r>
              <a:rPr lang="en-US" altLang="zh-CN" sz="2400" dirty="0" smtClean="0">
                <a:solidFill>
                  <a:srgbClr val="000099"/>
                </a:solidFill>
              </a:rPr>
              <a:t>3</a:t>
            </a:r>
            <a:r>
              <a:rPr lang="zh-CN" altLang="en-US" sz="2400" dirty="0" smtClean="0">
                <a:solidFill>
                  <a:srgbClr val="000099"/>
                </a:solidFill>
              </a:rPr>
              <a:t>：</a:t>
            </a:r>
            <a:r>
              <a:rPr lang="zh-CN" altLang="en-US" sz="2400" dirty="0" smtClean="0"/>
              <a:t>每一个</a:t>
            </a:r>
            <a:r>
              <a:rPr lang="en-US" altLang="zh-CN" sz="2400" dirty="0" smtClean="0"/>
              <a:t>20ms</a:t>
            </a:r>
            <a:r>
              <a:rPr lang="zh-CN" altLang="en-US" sz="2400" dirty="0" smtClean="0"/>
              <a:t>宽的数据比特起始沿与测距码的第一个码片起始沿重合。</a:t>
            </a:r>
            <a:endParaRPr lang="zh-CN" altLang="en-US" sz="2400" dirty="0"/>
          </a:p>
        </p:txBody>
      </p:sp>
    </p:spTree>
    <p:extLst>
      <p:ext uri="{BB962C8B-B14F-4D97-AF65-F5344CB8AC3E}">
        <p14:creationId xmlns:p14="http://schemas.microsoft.com/office/powerpoint/2010/main" val="3433883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normAutofit/>
          </a:bodyPr>
          <a:lstStyle/>
          <a:p>
            <a:pPr>
              <a:lnSpc>
                <a:spcPct val="170000"/>
              </a:lnSpc>
            </a:pPr>
            <a:r>
              <a:rPr lang="zh-CN" altLang="en-US" sz="2800" dirty="0" smtClean="0"/>
              <a:t>实现方案</a:t>
            </a:r>
            <a:r>
              <a:rPr lang="zh-CN" altLang="en-US" sz="2800" dirty="0"/>
              <a:t>：直方图法</a:t>
            </a:r>
            <a:endParaRPr lang="en-US" altLang="zh-CN" sz="2800" dirty="0" smtClean="0"/>
          </a:p>
          <a:p>
            <a:pPr marL="0" indent="0">
              <a:lnSpc>
                <a:spcPct val="170000"/>
              </a:lnSpc>
              <a:buNone/>
            </a:pPr>
            <a:r>
              <a:rPr lang="zh-CN" altLang="en-US" sz="2000" dirty="0"/>
              <a:t> </a:t>
            </a:r>
            <a:r>
              <a:rPr lang="zh-CN" altLang="en-US" sz="2000" dirty="0" smtClean="0"/>
              <a:t>    对跟踪输出的测距码序列用</a:t>
            </a:r>
            <a:r>
              <a:rPr lang="en-US" altLang="zh-CN" sz="2000" dirty="0" smtClean="0"/>
              <a:t>1~20</a:t>
            </a:r>
            <a:r>
              <a:rPr lang="zh-CN" altLang="en-US" sz="2000" dirty="0" smtClean="0"/>
              <a:t>顺序编号（每个测距码周期</a:t>
            </a:r>
            <a:r>
              <a:rPr lang="en-US" altLang="zh-CN" sz="2000" dirty="0" smtClean="0"/>
              <a:t>1</a:t>
            </a:r>
            <a:r>
              <a:rPr lang="zh-CN" altLang="en-US" sz="2000" dirty="0" smtClean="0"/>
              <a:t>个编号），然后逐个统计相邻两个测距码周期之间的数据跳变情况：</a:t>
            </a:r>
            <a:endParaRPr lang="en-US" altLang="zh-CN" sz="2800" dirty="0" smtClean="0"/>
          </a:p>
          <a:p>
            <a:pPr lvl="1">
              <a:lnSpc>
                <a:spcPct val="170000"/>
              </a:lnSpc>
            </a:pPr>
            <a:r>
              <a:rPr lang="zh-CN" altLang="en-US" sz="2000" dirty="0" smtClean="0"/>
              <a:t>设置</a:t>
            </a:r>
            <a:r>
              <a:rPr lang="en-US" altLang="zh-CN" sz="2000" dirty="0" smtClean="0"/>
              <a:t>20</a:t>
            </a:r>
            <a:r>
              <a:rPr lang="zh-CN" altLang="en-US" sz="2000" dirty="0" smtClean="0"/>
              <a:t>个计数器</a:t>
            </a:r>
            <a:endParaRPr lang="en-US" altLang="zh-CN" sz="2000" dirty="0" smtClean="0"/>
          </a:p>
          <a:p>
            <a:pPr lvl="1">
              <a:lnSpc>
                <a:spcPct val="170000"/>
              </a:lnSpc>
            </a:pPr>
            <a:r>
              <a:rPr lang="zh-CN" altLang="en-US" sz="2000" dirty="0" smtClean="0"/>
              <a:t>当第</a:t>
            </a:r>
            <a:r>
              <a:rPr lang="en-US" altLang="zh-CN" sz="2000" dirty="0" err="1" smtClean="0"/>
              <a:t>i</a:t>
            </a:r>
            <a:r>
              <a:rPr lang="zh-CN" altLang="en-US" sz="2000" dirty="0" smtClean="0"/>
              <a:t>个测距码周期到第</a:t>
            </a:r>
            <a:r>
              <a:rPr lang="en-US" altLang="zh-CN" sz="2000" dirty="0" smtClean="0"/>
              <a:t>i+1</a:t>
            </a:r>
            <a:r>
              <a:rPr lang="zh-CN" altLang="en-US" sz="2000" dirty="0" smtClean="0"/>
              <a:t>个测距码周期发生了数值跳变，则第</a:t>
            </a:r>
            <a:r>
              <a:rPr lang="en-US" altLang="zh-CN" sz="2000" dirty="0" smtClean="0"/>
              <a:t>i+1</a:t>
            </a:r>
            <a:r>
              <a:rPr lang="zh-CN" altLang="en-US" sz="2000" dirty="0" smtClean="0"/>
              <a:t>个计数器加</a:t>
            </a:r>
            <a:r>
              <a:rPr lang="en-US" altLang="zh-CN" sz="2000" dirty="0" smtClean="0"/>
              <a:t>1</a:t>
            </a:r>
            <a:r>
              <a:rPr lang="zh-CN" altLang="en-US" sz="2000" dirty="0" smtClean="0"/>
              <a:t>；</a:t>
            </a:r>
            <a:endParaRPr lang="en-US" altLang="zh-CN" sz="2000" dirty="0" smtClean="0"/>
          </a:p>
          <a:p>
            <a:pPr lvl="1">
              <a:lnSpc>
                <a:spcPct val="170000"/>
              </a:lnSpc>
            </a:pPr>
            <a:r>
              <a:rPr lang="zh-CN" altLang="en-US" sz="2000" dirty="0" smtClean="0"/>
              <a:t>每个</a:t>
            </a:r>
            <a:r>
              <a:rPr lang="en-US" altLang="zh-CN" sz="2000" dirty="0" smtClean="0"/>
              <a:t>20ms</a:t>
            </a:r>
            <a:r>
              <a:rPr lang="zh-CN" altLang="en-US" sz="2000" dirty="0" smtClean="0"/>
              <a:t>重复一次统计；</a:t>
            </a:r>
            <a:endParaRPr lang="en-US" altLang="zh-CN" sz="2000" dirty="0" smtClean="0"/>
          </a:p>
          <a:p>
            <a:pPr lvl="1">
              <a:lnSpc>
                <a:spcPct val="170000"/>
              </a:lnSpc>
            </a:pPr>
            <a:r>
              <a:rPr lang="zh-CN" altLang="en-US" sz="2000" dirty="0" smtClean="0"/>
              <a:t>经过若干个</a:t>
            </a:r>
            <a:r>
              <a:rPr lang="en-US" altLang="zh-CN" sz="2000" dirty="0" smtClean="0"/>
              <a:t>20ms</a:t>
            </a:r>
            <a:r>
              <a:rPr lang="zh-CN" altLang="en-US" sz="2000" dirty="0" smtClean="0"/>
              <a:t>周期后，即可通过计数器判断电文数据比特的起始位置。</a:t>
            </a:r>
            <a:endParaRPr lang="en-US" altLang="zh-CN" sz="2000" dirty="0" smtClean="0"/>
          </a:p>
          <a:p>
            <a:pPr lvl="1">
              <a:lnSpc>
                <a:spcPct val="170000"/>
              </a:lnSpc>
            </a:pPr>
            <a:endParaRPr lang="zh-CN" altLang="en-US" sz="2000" dirty="0"/>
          </a:p>
        </p:txBody>
      </p:sp>
    </p:spTree>
    <p:extLst>
      <p:ext uri="{BB962C8B-B14F-4D97-AF65-F5344CB8AC3E}">
        <p14:creationId xmlns:p14="http://schemas.microsoft.com/office/powerpoint/2010/main" val="24191377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3026" y="1484784"/>
            <a:ext cx="317716" cy="369332"/>
          </a:xfrm>
          <a:prstGeom prst="rect">
            <a:avLst/>
          </a:prstGeom>
          <a:noFill/>
          <a:ln>
            <a:solidFill>
              <a:schemeClr val="accent1"/>
            </a:solidFill>
          </a:ln>
        </p:spPr>
        <p:txBody>
          <a:bodyPr wrap="none" rtlCol="0">
            <a:spAutoFit/>
          </a:bodyPr>
          <a:lstStyle/>
          <a:p>
            <a:r>
              <a:rPr lang="en-US" altLang="zh-CN" dirty="0" smtClean="0"/>
              <a:t>A</a:t>
            </a:r>
            <a:endParaRPr lang="zh-CN" altLang="en-US" dirty="0"/>
          </a:p>
        </p:txBody>
      </p:sp>
      <p:sp>
        <p:nvSpPr>
          <p:cNvPr id="5" name="TextBox 4"/>
          <p:cNvSpPr txBox="1"/>
          <p:nvPr/>
        </p:nvSpPr>
        <p:spPr>
          <a:xfrm>
            <a:off x="2463382" y="1484784"/>
            <a:ext cx="317716" cy="369332"/>
          </a:xfrm>
          <a:prstGeom prst="rect">
            <a:avLst/>
          </a:prstGeom>
          <a:noFill/>
          <a:ln>
            <a:solidFill>
              <a:schemeClr val="accent1"/>
            </a:solidFill>
          </a:ln>
        </p:spPr>
        <p:txBody>
          <a:bodyPr wrap="none" rtlCol="0">
            <a:spAutoFit/>
          </a:bodyPr>
          <a:lstStyle/>
          <a:p>
            <a:r>
              <a:rPr lang="en-US" altLang="zh-CN" dirty="0" smtClean="0"/>
              <a:t>A</a:t>
            </a:r>
            <a:endParaRPr lang="zh-CN" altLang="en-US" dirty="0"/>
          </a:p>
        </p:txBody>
      </p:sp>
      <p:sp>
        <p:nvSpPr>
          <p:cNvPr id="6" name="TextBox 5"/>
          <p:cNvSpPr txBox="1"/>
          <p:nvPr/>
        </p:nvSpPr>
        <p:spPr>
          <a:xfrm>
            <a:off x="2781098" y="1484784"/>
            <a:ext cx="317716" cy="369332"/>
          </a:xfrm>
          <a:prstGeom prst="rect">
            <a:avLst/>
          </a:prstGeom>
          <a:noFill/>
          <a:ln>
            <a:solidFill>
              <a:schemeClr val="accent1"/>
            </a:solidFill>
          </a:ln>
        </p:spPr>
        <p:txBody>
          <a:bodyPr wrap="none" rtlCol="0">
            <a:spAutoFit/>
          </a:bodyPr>
          <a:lstStyle/>
          <a:p>
            <a:r>
              <a:rPr lang="en-US" altLang="zh-CN" dirty="0" smtClean="0"/>
              <a:t>A</a:t>
            </a:r>
            <a:endParaRPr lang="zh-CN" altLang="en-US" dirty="0"/>
          </a:p>
        </p:txBody>
      </p:sp>
      <p:sp>
        <p:nvSpPr>
          <p:cNvPr id="7" name="TextBox 6"/>
          <p:cNvSpPr txBox="1"/>
          <p:nvPr/>
        </p:nvSpPr>
        <p:spPr>
          <a:xfrm>
            <a:off x="3111454" y="1484784"/>
            <a:ext cx="317716" cy="369332"/>
          </a:xfrm>
          <a:prstGeom prst="rect">
            <a:avLst/>
          </a:prstGeom>
          <a:noFill/>
          <a:ln>
            <a:solidFill>
              <a:schemeClr val="accent1"/>
            </a:solidFill>
          </a:ln>
        </p:spPr>
        <p:txBody>
          <a:bodyPr wrap="none" rtlCol="0">
            <a:spAutoFit/>
          </a:bodyPr>
          <a:lstStyle/>
          <a:p>
            <a:r>
              <a:rPr lang="en-US" altLang="zh-CN" dirty="0" smtClean="0"/>
              <a:t>B</a:t>
            </a:r>
            <a:endParaRPr lang="zh-CN" altLang="en-US" dirty="0"/>
          </a:p>
        </p:txBody>
      </p:sp>
      <p:sp>
        <p:nvSpPr>
          <p:cNvPr id="8" name="TextBox 7"/>
          <p:cNvSpPr txBox="1"/>
          <p:nvPr/>
        </p:nvSpPr>
        <p:spPr>
          <a:xfrm>
            <a:off x="3429170" y="1484784"/>
            <a:ext cx="317716" cy="369332"/>
          </a:xfrm>
          <a:prstGeom prst="rect">
            <a:avLst/>
          </a:prstGeom>
          <a:noFill/>
          <a:ln>
            <a:solidFill>
              <a:schemeClr val="accent1"/>
            </a:solidFill>
          </a:ln>
        </p:spPr>
        <p:txBody>
          <a:bodyPr wrap="none" rtlCol="0">
            <a:spAutoFit/>
          </a:bodyPr>
          <a:lstStyle/>
          <a:p>
            <a:r>
              <a:rPr lang="en-US" altLang="zh-CN" dirty="0" smtClean="0"/>
              <a:t>B</a:t>
            </a:r>
            <a:endParaRPr lang="zh-CN" altLang="en-US" dirty="0"/>
          </a:p>
        </p:txBody>
      </p:sp>
      <p:sp>
        <p:nvSpPr>
          <p:cNvPr id="9" name="TextBox 8"/>
          <p:cNvSpPr txBox="1"/>
          <p:nvPr/>
        </p:nvSpPr>
        <p:spPr>
          <a:xfrm>
            <a:off x="3759526" y="1484784"/>
            <a:ext cx="317716" cy="369332"/>
          </a:xfrm>
          <a:prstGeom prst="rect">
            <a:avLst/>
          </a:prstGeom>
          <a:noFill/>
          <a:ln>
            <a:solidFill>
              <a:schemeClr val="accent1"/>
            </a:solidFill>
          </a:ln>
        </p:spPr>
        <p:txBody>
          <a:bodyPr wrap="none" rtlCol="0">
            <a:spAutoFit/>
          </a:bodyPr>
          <a:lstStyle/>
          <a:p>
            <a:r>
              <a:rPr lang="en-US" altLang="zh-CN" dirty="0" smtClean="0"/>
              <a:t>B</a:t>
            </a:r>
            <a:endParaRPr lang="zh-CN" altLang="en-US" dirty="0"/>
          </a:p>
        </p:txBody>
      </p:sp>
      <p:sp>
        <p:nvSpPr>
          <p:cNvPr id="10" name="TextBox 9"/>
          <p:cNvSpPr txBox="1"/>
          <p:nvPr/>
        </p:nvSpPr>
        <p:spPr>
          <a:xfrm>
            <a:off x="4077242" y="1484784"/>
            <a:ext cx="317716" cy="369332"/>
          </a:xfrm>
          <a:prstGeom prst="rect">
            <a:avLst/>
          </a:prstGeom>
          <a:noFill/>
          <a:ln>
            <a:solidFill>
              <a:schemeClr val="accent1"/>
            </a:solidFill>
          </a:ln>
        </p:spPr>
        <p:txBody>
          <a:bodyPr wrap="none" rtlCol="0">
            <a:spAutoFit/>
          </a:bodyPr>
          <a:lstStyle/>
          <a:p>
            <a:r>
              <a:rPr lang="en-US" altLang="zh-CN" dirty="0" smtClean="0"/>
              <a:t>B</a:t>
            </a:r>
            <a:endParaRPr lang="zh-CN" altLang="en-US" dirty="0"/>
          </a:p>
        </p:txBody>
      </p:sp>
      <p:sp>
        <p:nvSpPr>
          <p:cNvPr id="11" name="TextBox 10"/>
          <p:cNvSpPr txBox="1"/>
          <p:nvPr/>
        </p:nvSpPr>
        <p:spPr>
          <a:xfrm>
            <a:off x="4372652" y="1484784"/>
            <a:ext cx="343364" cy="369332"/>
          </a:xfrm>
          <a:prstGeom prst="rect">
            <a:avLst/>
          </a:prstGeom>
          <a:noFill/>
          <a:ln>
            <a:solidFill>
              <a:schemeClr val="accent1"/>
            </a:solidFill>
          </a:ln>
        </p:spPr>
        <p:txBody>
          <a:bodyPr wrap="none" rtlCol="0">
            <a:spAutoFit/>
          </a:bodyPr>
          <a:lstStyle/>
          <a:p>
            <a:r>
              <a:rPr lang="en-US" altLang="zh-CN" dirty="0" smtClean="0"/>
              <a:t>…</a:t>
            </a:r>
            <a:endParaRPr lang="zh-CN" altLang="en-US" dirty="0"/>
          </a:p>
        </p:txBody>
      </p:sp>
      <p:sp>
        <p:nvSpPr>
          <p:cNvPr id="12" name="TextBox 11"/>
          <p:cNvSpPr txBox="1"/>
          <p:nvPr/>
        </p:nvSpPr>
        <p:spPr>
          <a:xfrm>
            <a:off x="4725314" y="1484784"/>
            <a:ext cx="317716" cy="369332"/>
          </a:xfrm>
          <a:prstGeom prst="rect">
            <a:avLst/>
          </a:prstGeom>
          <a:noFill/>
          <a:ln>
            <a:solidFill>
              <a:schemeClr val="accent1"/>
            </a:solidFill>
          </a:ln>
        </p:spPr>
        <p:txBody>
          <a:bodyPr wrap="none" rtlCol="0">
            <a:spAutoFit/>
          </a:bodyPr>
          <a:lstStyle/>
          <a:p>
            <a:r>
              <a:rPr lang="en-US" altLang="zh-CN" dirty="0" smtClean="0"/>
              <a:t>B</a:t>
            </a:r>
            <a:endParaRPr lang="zh-CN" altLang="en-US" dirty="0"/>
          </a:p>
        </p:txBody>
      </p:sp>
      <p:sp>
        <p:nvSpPr>
          <p:cNvPr id="13" name="TextBox 12"/>
          <p:cNvSpPr txBox="1"/>
          <p:nvPr/>
        </p:nvSpPr>
        <p:spPr>
          <a:xfrm>
            <a:off x="5043030" y="1484784"/>
            <a:ext cx="317716" cy="369332"/>
          </a:xfrm>
          <a:prstGeom prst="rect">
            <a:avLst/>
          </a:prstGeom>
          <a:noFill/>
          <a:ln>
            <a:solidFill>
              <a:schemeClr val="accent1"/>
            </a:solidFill>
          </a:ln>
        </p:spPr>
        <p:txBody>
          <a:bodyPr wrap="none" rtlCol="0">
            <a:spAutoFit/>
          </a:bodyPr>
          <a:lstStyle/>
          <a:p>
            <a:r>
              <a:rPr lang="en-US" altLang="zh-CN" dirty="0" smtClean="0"/>
              <a:t>B</a:t>
            </a:r>
            <a:endParaRPr lang="zh-CN" altLang="en-US" dirty="0"/>
          </a:p>
        </p:txBody>
      </p:sp>
      <p:sp>
        <p:nvSpPr>
          <p:cNvPr id="14" name="TextBox 13"/>
          <p:cNvSpPr txBox="1"/>
          <p:nvPr/>
        </p:nvSpPr>
        <p:spPr>
          <a:xfrm>
            <a:off x="5373386" y="1484784"/>
            <a:ext cx="317716" cy="369332"/>
          </a:xfrm>
          <a:prstGeom prst="rect">
            <a:avLst/>
          </a:prstGeom>
          <a:noFill/>
          <a:ln>
            <a:solidFill>
              <a:schemeClr val="accent1"/>
            </a:solidFill>
          </a:ln>
        </p:spPr>
        <p:txBody>
          <a:bodyPr wrap="none" rtlCol="0">
            <a:spAutoFit/>
          </a:bodyPr>
          <a:lstStyle/>
          <a:p>
            <a:r>
              <a:rPr lang="en-US" altLang="zh-CN" dirty="0" smtClean="0"/>
              <a:t>B</a:t>
            </a:r>
            <a:endParaRPr lang="zh-CN" altLang="en-US" dirty="0"/>
          </a:p>
        </p:txBody>
      </p:sp>
      <p:sp>
        <p:nvSpPr>
          <p:cNvPr id="15" name="TextBox 14"/>
          <p:cNvSpPr txBox="1"/>
          <p:nvPr/>
        </p:nvSpPr>
        <p:spPr>
          <a:xfrm>
            <a:off x="5691102" y="1484784"/>
            <a:ext cx="317716" cy="369332"/>
          </a:xfrm>
          <a:prstGeom prst="rect">
            <a:avLst/>
          </a:prstGeom>
          <a:noFill/>
          <a:ln>
            <a:solidFill>
              <a:schemeClr val="accent1"/>
            </a:solidFill>
          </a:ln>
        </p:spPr>
        <p:txBody>
          <a:bodyPr wrap="none" rtlCol="0">
            <a:spAutoFit/>
          </a:bodyPr>
          <a:lstStyle/>
          <a:p>
            <a:r>
              <a:rPr lang="en-US" altLang="zh-CN" dirty="0" smtClean="0"/>
              <a:t>B</a:t>
            </a:r>
            <a:endParaRPr lang="zh-CN" altLang="en-US" dirty="0"/>
          </a:p>
        </p:txBody>
      </p:sp>
      <p:sp>
        <p:nvSpPr>
          <p:cNvPr id="16" name="TextBox 15"/>
          <p:cNvSpPr txBox="1"/>
          <p:nvPr/>
        </p:nvSpPr>
        <p:spPr>
          <a:xfrm>
            <a:off x="6021458" y="1484784"/>
            <a:ext cx="317716" cy="369332"/>
          </a:xfrm>
          <a:prstGeom prst="rect">
            <a:avLst/>
          </a:prstGeom>
          <a:noFill/>
          <a:ln>
            <a:solidFill>
              <a:schemeClr val="accent1"/>
            </a:solidFill>
          </a:ln>
        </p:spPr>
        <p:txBody>
          <a:bodyPr wrap="none" rtlCol="0">
            <a:spAutoFit/>
          </a:bodyPr>
          <a:lstStyle/>
          <a:p>
            <a:r>
              <a:rPr lang="en-US" altLang="zh-CN" dirty="0" smtClean="0"/>
              <a:t>C</a:t>
            </a:r>
            <a:endParaRPr lang="zh-CN" altLang="en-US" dirty="0"/>
          </a:p>
        </p:txBody>
      </p:sp>
      <p:sp>
        <p:nvSpPr>
          <p:cNvPr id="17" name="TextBox 16"/>
          <p:cNvSpPr txBox="1"/>
          <p:nvPr/>
        </p:nvSpPr>
        <p:spPr>
          <a:xfrm>
            <a:off x="6339174" y="1484784"/>
            <a:ext cx="317716" cy="369332"/>
          </a:xfrm>
          <a:prstGeom prst="rect">
            <a:avLst/>
          </a:prstGeom>
          <a:noFill/>
          <a:ln>
            <a:solidFill>
              <a:schemeClr val="accent1"/>
            </a:solidFill>
          </a:ln>
        </p:spPr>
        <p:txBody>
          <a:bodyPr wrap="none" rtlCol="0">
            <a:spAutoFit/>
          </a:bodyPr>
          <a:lstStyle/>
          <a:p>
            <a:r>
              <a:rPr lang="en-US" altLang="zh-CN" dirty="0" smtClean="0"/>
              <a:t>C</a:t>
            </a:r>
            <a:endParaRPr lang="zh-CN" altLang="en-US" dirty="0"/>
          </a:p>
        </p:txBody>
      </p:sp>
      <p:sp>
        <p:nvSpPr>
          <p:cNvPr id="18" name="TextBox 17"/>
          <p:cNvSpPr txBox="1"/>
          <p:nvPr/>
        </p:nvSpPr>
        <p:spPr>
          <a:xfrm>
            <a:off x="6669530" y="1484784"/>
            <a:ext cx="317716" cy="369332"/>
          </a:xfrm>
          <a:prstGeom prst="rect">
            <a:avLst/>
          </a:prstGeom>
          <a:noFill/>
          <a:ln>
            <a:solidFill>
              <a:schemeClr val="accent1"/>
            </a:solidFill>
          </a:ln>
        </p:spPr>
        <p:txBody>
          <a:bodyPr wrap="none" rtlCol="0">
            <a:spAutoFit/>
          </a:bodyPr>
          <a:lstStyle/>
          <a:p>
            <a:r>
              <a:rPr lang="en-US" altLang="zh-CN" dirty="0" smtClean="0"/>
              <a:t>C</a:t>
            </a:r>
            <a:endParaRPr lang="zh-CN" altLang="en-US" dirty="0"/>
          </a:p>
        </p:txBody>
      </p:sp>
      <p:sp>
        <p:nvSpPr>
          <p:cNvPr id="19" name="TextBox 18"/>
          <p:cNvSpPr txBox="1"/>
          <p:nvPr/>
        </p:nvSpPr>
        <p:spPr>
          <a:xfrm>
            <a:off x="6987246" y="1484784"/>
            <a:ext cx="343364" cy="369332"/>
          </a:xfrm>
          <a:prstGeom prst="rect">
            <a:avLst/>
          </a:prstGeom>
          <a:noFill/>
          <a:ln>
            <a:solidFill>
              <a:schemeClr val="accent1"/>
            </a:solidFill>
          </a:ln>
        </p:spPr>
        <p:txBody>
          <a:bodyPr wrap="none" rtlCol="0">
            <a:spAutoFit/>
          </a:bodyPr>
          <a:lstStyle/>
          <a:p>
            <a:r>
              <a:rPr lang="en-US" altLang="zh-CN" dirty="0" smtClean="0"/>
              <a:t>…</a:t>
            </a:r>
            <a:endParaRPr lang="zh-CN" altLang="en-US" dirty="0"/>
          </a:p>
        </p:txBody>
      </p:sp>
      <p:sp>
        <p:nvSpPr>
          <p:cNvPr id="20" name="TextBox 19"/>
          <p:cNvSpPr txBox="1"/>
          <p:nvPr/>
        </p:nvSpPr>
        <p:spPr>
          <a:xfrm>
            <a:off x="1789662" y="1480211"/>
            <a:ext cx="343364" cy="369332"/>
          </a:xfrm>
          <a:prstGeom prst="rect">
            <a:avLst/>
          </a:prstGeom>
          <a:noFill/>
          <a:ln>
            <a:solidFill>
              <a:schemeClr val="accent1"/>
            </a:solidFill>
          </a:ln>
        </p:spPr>
        <p:txBody>
          <a:bodyPr wrap="none" rtlCol="0">
            <a:spAutoFit/>
          </a:bodyPr>
          <a:lstStyle/>
          <a:p>
            <a:r>
              <a:rPr lang="en-US" altLang="zh-CN" dirty="0" smtClean="0"/>
              <a:t>…</a:t>
            </a:r>
            <a:endParaRPr lang="zh-CN" altLang="en-US" dirty="0"/>
          </a:p>
        </p:txBody>
      </p:sp>
      <p:cxnSp>
        <p:nvCxnSpPr>
          <p:cNvPr id="21" name="直接连接符 20"/>
          <p:cNvCxnSpPr/>
          <p:nvPr/>
        </p:nvCxnSpPr>
        <p:spPr>
          <a:xfrm flipH="1">
            <a:off x="3098814" y="1340768"/>
            <a:ext cx="12640" cy="936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6008818" y="1340768"/>
            <a:ext cx="12640" cy="936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1789662" y="2132856"/>
            <a:ext cx="13091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3111454" y="2132856"/>
            <a:ext cx="2897364"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6002314" y="2132856"/>
            <a:ext cx="1309152" cy="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501178" y="2195572"/>
            <a:ext cx="2202847" cy="369332"/>
          </a:xfrm>
          <a:prstGeom prst="rect">
            <a:avLst/>
          </a:prstGeom>
          <a:noFill/>
        </p:spPr>
        <p:txBody>
          <a:bodyPr wrap="none" rtlCol="0">
            <a:spAutoFit/>
          </a:bodyPr>
          <a:lstStyle/>
          <a:p>
            <a:r>
              <a:rPr lang="en-US" altLang="zh-CN" dirty="0" smtClean="0"/>
              <a:t>20ms</a:t>
            </a:r>
            <a:r>
              <a:rPr lang="zh-CN" altLang="en-US" dirty="0" smtClean="0"/>
              <a:t>宽的数据比特</a:t>
            </a:r>
            <a:r>
              <a:rPr lang="en-US" altLang="zh-CN" dirty="0" smtClean="0"/>
              <a:t>B</a:t>
            </a:r>
            <a:endParaRPr lang="zh-CN" altLang="en-US" dirty="0"/>
          </a:p>
        </p:txBody>
      </p:sp>
      <p:sp>
        <p:nvSpPr>
          <p:cNvPr id="27" name="TextBox 26"/>
          <p:cNvSpPr txBox="1"/>
          <p:nvPr/>
        </p:nvSpPr>
        <p:spPr>
          <a:xfrm>
            <a:off x="6122867" y="2204864"/>
            <a:ext cx="1231427" cy="369332"/>
          </a:xfrm>
          <a:prstGeom prst="rect">
            <a:avLst/>
          </a:prstGeom>
          <a:noFill/>
        </p:spPr>
        <p:txBody>
          <a:bodyPr wrap="none" rtlCol="0">
            <a:spAutoFit/>
          </a:bodyPr>
          <a:lstStyle/>
          <a:p>
            <a:r>
              <a:rPr lang="zh-CN" altLang="en-US" dirty="0" smtClean="0"/>
              <a:t>数据比特</a:t>
            </a:r>
            <a:r>
              <a:rPr lang="en-US" altLang="zh-CN" dirty="0"/>
              <a:t>C</a:t>
            </a:r>
            <a:endParaRPr lang="zh-CN" altLang="en-US" dirty="0"/>
          </a:p>
        </p:txBody>
      </p:sp>
      <p:cxnSp>
        <p:nvCxnSpPr>
          <p:cNvPr id="28" name="直接箭头连接符 27"/>
          <p:cNvCxnSpPr/>
          <p:nvPr/>
        </p:nvCxnSpPr>
        <p:spPr>
          <a:xfrm>
            <a:off x="1789662" y="2123564"/>
            <a:ext cx="13091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763688" y="2267580"/>
            <a:ext cx="1231427" cy="369332"/>
          </a:xfrm>
          <a:prstGeom prst="rect">
            <a:avLst/>
          </a:prstGeom>
          <a:noFill/>
        </p:spPr>
        <p:txBody>
          <a:bodyPr wrap="none" rtlCol="0">
            <a:spAutoFit/>
          </a:bodyPr>
          <a:lstStyle/>
          <a:p>
            <a:r>
              <a:rPr lang="zh-CN" altLang="en-US" dirty="0" smtClean="0"/>
              <a:t>数据比特</a:t>
            </a:r>
            <a:r>
              <a:rPr lang="en-US" altLang="zh-CN" dirty="0" smtClean="0"/>
              <a:t>A</a:t>
            </a:r>
            <a:endParaRPr lang="zh-CN" altLang="en-US" dirty="0"/>
          </a:p>
        </p:txBody>
      </p:sp>
      <p:sp>
        <p:nvSpPr>
          <p:cNvPr id="30" name="TextBox 29"/>
          <p:cNvSpPr txBox="1"/>
          <p:nvPr/>
        </p:nvSpPr>
        <p:spPr>
          <a:xfrm>
            <a:off x="2123728" y="1115452"/>
            <a:ext cx="301686" cy="369332"/>
          </a:xfrm>
          <a:prstGeom prst="rect">
            <a:avLst/>
          </a:prstGeom>
          <a:noFill/>
          <a:ln>
            <a:noFill/>
          </a:ln>
        </p:spPr>
        <p:txBody>
          <a:bodyPr wrap="none" rtlCol="0">
            <a:spAutoFit/>
          </a:bodyPr>
          <a:lstStyle/>
          <a:p>
            <a:r>
              <a:rPr lang="en-US" altLang="zh-CN" dirty="0" smtClean="0"/>
              <a:t>1</a:t>
            </a:r>
            <a:endParaRPr lang="zh-CN" altLang="en-US" dirty="0"/>
          </a:p>
        </p:txBody>
      </p:sp>
      <p:sp>
        <p:nvSpPr>
          <p:cNvPr id="31" name="TextBox 30"/>
          <p:cNvSpPr txBox="1"/>
          <p:nvPr/>
        </p:nvSpPr>
        <p:spPr>
          <a:xfrm>
            <a:off x="2454084" y="1115452"/>
            <a:ext cx="301686" cy="369332"/>
          </a:xfrm>
          <a:prstGeom prst="rect">
            <a:avLst/>
          </a:prstGeom>
          <a:noFill/>
          <a:ln>
            <a:noFill/>
          </a:ln>
        </p:spPr>
        <p:txBody>
          <a:bodyPr wrap="none" rtlCol="0">
            <a:spAutoFit/>
          </a:bodyPr>
          <a:lstStyle/>
          <a:p>
            <a:r>
              <a:rPr lang="en-US" altLang="zh-CN" dirty="0"/>
              <a:t>2</a:t>
            </a:r>
            <a:endParaRPr lang="zh-CN" altLang="en-US" dirty="0"/>
          </a:p>
        </p:txBody>
      </p:sp>
      <p:sp>
        <p:nvSpPr>
          <p:cNvPr id="32" name="TextBox 31"/>
          <p:cNvSpPr txBox="1"/>
          <p:nvPr/>
        </p:nvSpPr>
        <p:spPr>
          <a:xfrm>
            <a:off x="2771800" y="1115452"/>
            <a:ext cx="301686" cy="369332"/>
          </a:xfrm>
          <a:prstGeom prst="rect">
            <a:avLst/>
          </a:prstGeom>
          <a:noFill/>
          <a:ln>
            <a:noFill/>
          </a:ln>
        </p:spPr>
        <p:txBody>
          <a:bodyPr wrap="none" rtlCol="0">
            <a:spAutoFit/>
          </a:bodyPr>
          <a:lstStyle/>
          <a:p>
            <a:r>
              <a:rPr lang="en-US" altLang="zh-CN" dirty="0" smtClean="0"/>
              <a:t>3</a:t>
            </a:r>
            <a:endParaRPr lang="zh-CN" altLang="en-US" dirty="0"/>
          </a:p>
        </p:txBody>
      </p:sp>
      <p:sp>
        <p:nvSpPr>
          <p:cNvPr id="33" name="TextBox 32"/>
          <p:cNvSpPr txBox="1"/>
          <p:nvPr/>
        </p:nvSpPr>
        <p:spPr>
          <a:xfrm>
            <a:off x="3102156" y="1115452"/>
            <a:ext cx="301686" cy="369332"/>
          </a:xfrm>
          <a:prstGeom prst="rect">
            <a:avLst/>
          </a:prstGeom>
          <a:noFill/>
          <a:ln>
            <a:noFill/>
          </a:ln>
        </p:spPr>
        <p:txBody>
          <a:bodyPr wrap="none" rtlCol="0">
            <a:spAutoFit/>
          </a:bodyPr>
          <a:lstStyle/>
          <a:p>
            <a:r>
              <a:rPr lang="en-US" altLang="zh-CN" dirty="0"/>
              <a:t>4</a:t>
            </a:r>
            <a:endParaRPr lang="zh-CN" altLang="en-US" dirty="0"/>
          </a:p>
        </p:txBody>
      </p:sp>
      <p:sp>
        <p:nvSpPr>
          <p:cNvPr id="34" name="TextBox 33"/>
          <p:cNvSpPr txBox="1"/>
          <p:nvPr/>
        </p:nvSpPr>
        <p:spPr>
          <a:xfrm>
            <a:off x="3419872" y="1115452"/>
            <a:ext cx="301686" cy="369332"/>
          </a:xfrm>
          <a:prstGeom prst="rect">
            <a:avLst/>
          </a:prstGeom>
          <a:noFill/>
          <a:ln>
            <a:noFill/>
          </a:ln>
        </p:spPr>
        <p:txBody>
          <a:bodyPr wrap="none" rtlCol="0">
            <a:spAutoFit/>
          </a:bodyPr>
          <a:lstStyle/>
          <a:p>
            <a:r>
              <a:rPr lang="en-US" altLang="zh-CN" dirty="0"/>
              <a:t>5</a:t>
            </a:r>
            <a:endParaRPr lang="zh-CN" altLang="en-US" dirty="0"/>
          </a:p>
        </p:txBody>
      </p:sp>
      <p:sp>
        <p:nvSpPr>
          <p:cNvPr id="35" name="TextBox 34"/>
          <p:cNvSpPr txBox="1"/>
          <p:nvPr/>
        </p:nvSpPr>
        <p:spPr>
          <a:xfrm>
            <a:off x="3750228" y="1115452"/>
            <a:ext cx="301686" cy="369332"/>
          </a:xfrm>
          <a:prstGeom prst="rect">
            <a:avLst/>
          </a:prstGeom>
          <a:noFill/>
          <a:ln>
            <a:noFill/>
          </a:ln>
        </p:spPr>
        <p:txBody>
          <a:bodyPr wrap="none" rtlCol="0">
            <a:spAutoFit/>
          </a:bodyPr>
          <a:lstStyle/>
          <a:p>
            <a:r>
              <a:rPr lang="en-US" altLang="zh-CN" dirty="0"/>
              <a:t>6</a:t>
            </a:r>
            <a:endParaRPr lang="zh-CN" altLang="en-US" dirty="0"/>
          </a:p>
        </p:txBody>
      </p:sp>
      <p:sp>
        <p:nvSpPr>
          <p:cNvPr id="36" name="TextBox 35"/>
          <p:cNvSpPr txBox="1"/>
          <p:nvPr/>
        </p:nvSpPr>
        <p:spPr>
          <a:xfrm>
            <a:off x="4067944" y="1115452"/>
            <a:ext cx="301686" cy="369332"/>
          </a:xfrm>
          <a:prstGeom prst="rect">
            <a:avLst/>
          </a:prstGeom>
          <a:noFill/>
          <a:ln>
            <a:noFill/>
          </a:ln>
        </p:spPr>
        <p:txBody>
          <a:bodyPr wrap="none" rtlCol="0">
            <a:spAutoFit/>
          </a:bodyPr>
          <a:lstStyle/>
          <a:p>
            <a:r>
              <a:rPr lang="en-US" altLang="zh-CN" dirty="0"/>
              <a:t>7</a:t>
            </a:r>
            <a:endParaRPr lang="zh-CN" altLang="en-US" dirty="0"/>
          </a:p>
        </p:txBody>
      </p:sp>
      <p:sp>
        <p:nvSpPr>
          <p:cNvPr id="37" name="TextBox 36"/>
          <p:cNvSpPr txBox="1"/>
          <p:nvPr/>
        </p:nvSpPr>
        <p:spPr>
          <a:xfrm>
            <a:off x="4363354" y="1115452"/>
            <a:ext cx="343364" cy="369332"/>
          </a:xfrm>
          <a:prstGeom prst="rect">
            <a:avLst/>
          </a:prstGeom>
          <a:noFill/>
          <a:ln>
            <a:noFill/>
          </a:ln>
        </p:spPr>
        <p:txBody>
          <a:bodyPr wrap="none" rtlCol="0">
            <a:spAutoFit/>
          </a:bodyPr>
          <a:lstStyle/>
          <a:p>
            <a:r>
              <a:rPr lang="en-US" altLang="zh-CN" dirty="0" smtClean="0"/>
              <a:t>…</a:t>
            </a:r>
            <a:endParaRPr lang="zh-CN" altLang="en-US" dirty="0"/>
          </a:p>
        </p:txBody>
      </p:sp>
      <p:sp>
        <p:nvSpPr>
          <p:cNvPr id="38" name="TextBox 37"/>
          <p:cNvSpPr txBox="1"/>
          <p:nvPr/>
        </p:nvSpPr>
        <p:spPr>
          <a:xfrm>
            <a:off x="4716016" y="1115452"/>
            <a:ext cx="418704" cy="369332"/>
          </a:xfrm>
          <a:prstGeom prst="rect">
            <a:avLst/>
          </a:prstGeom>
          <a:noFill/>
          <a:ln>
            <a:noFill/>
          </a:ln>
        </p:spPr>
        <p:txBody>
          <a:bodyPr wrap="none" rtlCol="0">
            <a:spAutoFit/>
          </a:bodyPr>
          <a:lstStyle/>
          <a:p>
            <a:r>
              <a:rPr lang="en-US" altLang="zh-CN" dirty="0" smtClean="0"/>
              <a:t>20</a:t>
            </a:r>
            <a:endParaRPr lang="zh-CN" altLang="en-US" dirty="0"/>
          </a:p>
        </p:txBody>
      </p:sp>
      <p:sp>
        <p:nvSpPr>
          <p:cNvPr id="39" name="TextBox 38"/>
          <p:cNvSpPr txBox="1"/>
          <p:nvPr/>
        </p:nvSpPr>
        <p:spPr>
          <a:xfrm>
            <a:off x="5033732" y="1115452"/>
            <a:ext cx="301686" cy="369332"/>
          </a:xfrm>
          <a:prstGeom prst="rect">
            <a:avLst/>
          </a:prstGeom>
          <a:noFill/>
          <a:ln>
            <a:noFill/>
          </a:ln>
        </p:spPr>
        <p:txBody>
          <a:bodyPr wrap="none" rtlCol="0">
            <a:spAutoFit/>
          </a:bodyPr>
          <a:lstStyle/>
          <a:p>
            <a:r>
              <a:rPr lang="en-US" altLang="zh-CN" dirty="0" smtClean="0"/>
              <a:t>1</a:t>
            </a:r>
            <a:endParaRPr lang="zh-CN" altLang="en-US" dirty="0"/>
          </a:p>
        </p:txBody>
      </p:sp>
      <p:sp>
        <p:nvSpPr>
          <p:cNvPr id="40" name="TextBox 39"/>
          <p:cNvSpPr txBox="1"/>
          <p:nvPr/>
        </p:nvSpPr>
        <p:spPr>
          <a:xfrm>
            <a:off x="5364088" y="1115452"/>
            <a:ext cx="301686" cy="369332"/>
          </a:xfrm>
          <a:prstGeom prst="rect">
            <a:avLst/>
          </a:prstGeom>
          <a:noFill/>
          <a:ln>
            <a:noFill/>
          </a:ln>
        </p:spPr>
        <p:txBody>
          <a:bodyPr wrap="none" rtlCol="0">
            <a:spAutoFit/>
          </a:bodyPr>
          <a:lstStyle/>
          <a:p>
            <a:r>
              <a:rPr lang="en-US" altLang="zh-CN" dirty="0" smtClean="0"/>
              <a:t>2</a:t>
            </a:r>
            <a:endParaRPr lang="zh-CN" altLang="en-US" dirty="0"/>
          </a:p>
        </p:txBody>
      </p:sp>
      <p:sp>
        <p:nvSpPr>
          <p:cNvPr id="41" name="TextBox 40"/>
          <p:cNvSpPr txBox="1"/>
          <p:nvPr/>
        </p:nvSpPr>
        <p:spPr>
          <a:xfrm>
            <a:off x="5681804" y="1115452"/>
            <a:ext cx="301686" cy="369332"/>
          </a:xfrm>
          <a:prstGeom prst="rect">
            <a:avLst/>
          </a:prstGeom>
          <a:noFill/>
          <a:ln>
            <a:noFill/>
          </a:ln>
        </p:spPr>
        <p:txBody>
          <a:bodyPr wrap="none" rtlCol="0">
            <a:spAutoFit/>
          </a:bodyPr>
          <a:lstStyle/>
          <a:p>
            <a:r>
              <a:rPr lang="en-US" altLang="zh-CN" dirty="0" smtClean="0"/>
              <a:t>3</a:t>
            </a:r>
            <a:endParaRPr lang="zh-CN" altLang="en-US" dirty="0"/>
          </a:p>
        </p:txBody>
      </p:sp>
      <p:sp>
        <p:nvSpPr>
          <p:cNvPr id="42" name="TextBox 41"/>
          <p:cNvSpPr txBox="1"/>
          <p:nvPr/>
        </p:nvSpPr>
        <p:spPr>
          <a:xfrm>
            <a:off x="6012160" y="1115452"/>
            <a:ext cx="301686" cy="369332"/>
          </a:xfrm>
          <a:prstGeom prst="rect">
            <a:avLst/>
          </a:prstGeom>
          <a:noFill/>
          <a:ln>
            <a:noFill/>
          </a:ln>
        </p:spPr>
        <p:txBody>
          <a:bodyPr wrap="none" rtlCol="0">
            <a:spAutoFit/>
          </a:bodyPr>
          <a:lstStyle/>
          <a:p>
            <a:r>
              <a:rPr lang="en-US" altLang="zh-CN" dirty="0" smtClean="0"/>
              <a:t>4</a:t>
            </a:r>
            <a:endParaRPr lang="zh-CN" altLang="en-US" dirty="0"/>
          </a:p>
        </p:txBody>
      </p:sp>
      <p:sp>
        <p:nvSpPr>
          <p:cNvPr id="43" name="TextBox 42"/>
          <p:cNvSpPr txBox="1"/>
          <p:nvPr/>
        </p:nvSpPr>
        <p:spPr>
          <a:xfrm>
            <a:off x="6329876" y="1115452"/>
            <a:ext cx="301686" cy="369332"/>
          </a:xfrm>
          <a:prstGeom prst="rect">
            <a:avLst/>
          </a:prstGeom>
          <a:noFill/>
          <a:ln>
            <a:noFill/>
          </a:ln>
        </p:spPr>
        <p:txBody>
          <a:bodyPr wrap="none" rtlCol="0">
            <a:spAutoFit/>
          </a:bodyPr>
          <a:lstStyle/>
          <a:p>
            <a:r>
              <a:rPr lang="en-US" altLang="zh-CN" dirty="0" smtClean="0"/>
              <a:t>5</a:t>
            </a:r>
            <a:endParaRPr lang="zh-CN" altLang="en-US" dirty="0"/>
          </a:p>
        </p:txBody>
      </p:sp>
      <p:sp>
        <p:nvSpPr>
          <p:cNvPr id="44" name="TextBox 43"/>
          <p:cNvSpPr txBox="1"/>
          <p:nvPr/>
        </p:nvSpPr>
        <p:spPr>
          <a:xfrm>
            <a:off x="6660232" y="1115452"/>
            <a:ext cx="301686" cy="369332"/>
          </a:xfrm>
          <a:prstGeom prst="rect">
            <a:avLst/>
          </a:prstGeom>
          <a:noFill/>
          <a:ln>
            <a:noFill/>
          </a:ln>
        </p:spPr>
        <p:txBody>
          <a:bodyPr wrap="none" rtlCol="0">
            <a:spAutoFit/>
          </a:bodyPr>
          <a:lstStyle/>
          <a:p>
            <a:r>
              <a:rPr lang="en-US" altLang="zh-CN" dirty="0" smtClean="0"/>
              <a:t>6</a:t>
            </a:r>
            <a:endParaRPr lang="zh-CN" altLang="en-US" dirty="0"/>
          </a:p>
        </p:txBody>
      </p:sp>
      <p:graphicFrame>
        <p:nvGraphicFramePr>
          <p:cNvPr id="45" name="图表 44"/>
          <p:cNvGraphicFramePr/>
          <p:nvPr>
            <p:extLst>
              <p:ext uri="{D42A27DB-BD31-4B8C-83A1-F6EECF244321}">
                <p14:modId xmlns:p14="http://schemas.microsoft.com/office/powerpoint/2010/main" val="928137571"/>
              </p:ext>
            </p:extLst>
          </p:nvPr>
        </p:nvGraphicFramePr>
        <p:xfrm>
          <a:off x="1524000" y="2852936"/>
          <a:ext cx="6096000" cy="2608064"/>
        </p:xfrm>
        <a:graphic>
          <a:graphicData uri="http://schemas.openxmlformats.org/drawingml/2006/chart">
            <c:chart xmlns:c="http://schemas.openxmlformats.org/drawingml/2006/chart" xmlns:r="http://schemas.openxmlformats.org/officeDocument/2006/relationships" r:id="rId2"/>
          </a:graphicData>
        </a:graphic>
      </p:graphicFrame>
      <p:sp>
        <p:nvSpPr>
          <p:cNvPr id="47" name="下箭头 46"/>
          <p:cNvSpPr/>
          <p:nvPr/>
        </p:nvSpPr>
        <p:spPr>
          <a:xfrm rot="10800000">
            <a:off x="2872811" y="5383241"/>
            <a:ext cx="244607" cy="4680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47"/>
          <p:cNvSpPr txBox="1"/>
          <p:nvPr/>
        </p:nvSpPr>
        <p:spPr>
          <a:xfrm>
            <a:off x="1278785" y="6021288"/>
            <a:ext cx="7109639" cy="369332"/>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跳变计数大于某一门限值时，认为该比特位为电文数据比特的起始位</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610912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4.5 </a:t>
            </a:r>
            <a:r>
              <a:rPr lang="zh-CN" altLang="en-US" dirty="0" smtClean="0"/>
              <a:t>帧</a:t>
            </a:r>
            <a:r>
              <a:rPr lang="zh-CN" altLang="en-US" dirty="0"/>
              <a:t>同步</a:t>
            </a:r>
          </a:p>
        </p:txBody>
      </p:sp>
      <p:sp>
        <p:nvSpPr>
          <p:cNvPr id="3" name="内容占位符 2"/>
          <p:cNvSpPr>
            <a:spLocks noGrp="1"/>
          </p:cNvSpPr>
          <p:nvPr>
            <p:ph idx="1"/>
          </p:nvPr>
        </p:nvSpPr>
        <p:spPr/>
        <p:txBody>
          <a:bodyPr>
            <a:noAutofit/>
          </a:bodyPr>
          <a:lstStyle/>
          <a:p>
            <a:r>
              <a:rPr lang="zh-CN" altLang="en-US" sz="2400" dirty="0" smtClean="0"/>
              <a:t>目的：</a:t>
            </a:r>
            <a:endParaRPr lang="en-US" altLang="zh-CN" sz="2400" dirty="0" smtClean="0"/>
          </a:p>
          <a:p>
            <a:pPr lvl="1"/>
            <a:r>
              <a:rPr lang="zh-CN" altLang="en-US" sz="2000" dirty="0" smtClean="0"/>
              <a:t>确定导航电文中帧的起始位置，以便解析导航电文</a:t>
            </a:r>
            <a:endParaRPr lang="en-US" altLang="zh-CN" sz="2000" dirty="0" smtClean="0"/>
          </a:p>
          <a:p>
            <a:r>
              <a:rPr lang="zh-CN" altLang="en-US" sz="2400" dirty="0" smtClean="0"/>
              <a:t>回顾导航电文格式：</a:t>
            </a:r>
            <a:endParaRPr lang="en-US" altLang="zh-CN" sz="2400" dirty="0" smtClean="0"/>
          </a:p>
          <a:p>
            <a:pPr lvl="1"/>
            <a:r>
              <a:rPr lang="zh-CN" altLang="en-US" sz="2000" dirty="0"/>
              <a:t>导航电文按帧向外播送。每帧电文含有</a:t>
            </a:r>
            <a:r>
              <a:rPr lang="en-US" altLang="zh-CN" sz="2000" dirty="0"/>
              <a:t>1500</a:t>
            </a:r>
            <a:r>
              <a:rPr lang="zh-CN" altLang="en-US" sz="2000" dirty="0" smtClean="0"/>
              <a:t>比特</a:t>
            </a:r>
            <a:endParaRPr lang="zh-CN" altLang="en-US" sz="2000" dirty="0"/>
          </a:p>
          <a:p>
            <a:pPr lvl="1"/>
            <a:r>
              <a:rPr lang="zh-CN" altLang="en-US" sz="2000" dirty="0"/>
              <a:t>每帧导航电文含</a:t>
            </a:r>
            <a:r>
              <a:rPr lang="en-US" altLang="zh-CN" sz="2000" dirty="0"/>
              <a:t>5</a:t>
            </a:r>
            <a:r>
              <a:rPr lang="zh-CN" altLang="en-US" sz="2000" dirty="0"/>
              <a:t>个子</a:t>
            </a:r>
            <a:r>
              <a:rPr lang="zh-CN" altLang="en-US" sz="2000" dirty="0" smtClean="0"/>
              <a:t>帧，</a:t>
            </a:r>
            <a:r>
              <a:rPr lang="zh-CN" altLang="en-US" sz="2000" dirty="0"/>
              <a:t>每</a:t>
            </a:r>
            <a:r>
              <a:rPr lang="zh-CN" altLang="en-US" sz="2000" dirty="0" smtClean="0"/>
              <a:t>个子帧</a:t>
            </a:r>
            <a:r>
              <a:rPr lang="en-US" altLang="zh-CN" sz="2000" dirty="0" smtClean="0"/>
              <a:t>300</a:t>
            </a:r>
            <a:r>
              <a:rPr lang="zh-CN" altLang="en-US" sz="2000" dirty="0" smtClean="0"/>
              <a:t>个比特</a:t>
            </a:r>
            <a:endParaRPr lang="en-US" altLang="zh-CN" sz="2000" dirty="0" smtClean="0"/>
          </a:p>
          <a:p>
            <a:pPr lvl="1"/>
            <a:r>
              <a:rPr lang="zh-CN" altLang="en-US" sz="2000" dirty="0" smtClean="0"/>
              <a:t>子</a:t>
            </a:r>
            <a:r>
              <a:rPr lang="zh-CN" altLang="en-US" sz="2000" dirty="0"/>
              <a:t>帧</a:t>
            </a:r>
            <a:r>
              <a:rPr lang="en-US" altLang="zh-CN" sz="2000" dirty="0"/>
              <a:t>1</a:t>
            </a:r>
            <a:r>
              <a:rPr lang="zh-CN" altLang="en-US" sz="2000" dirty="0"/>
              <a:t>、</a:t>
            </a:r>
            <a:r>
              <a:rPr lang="en-US" altLang="zh-CN" sz="2000" dirty="0"/>
              <a:t>2</a:t>
            </a:r>
            <a:r>
              <a:rPr lang="zh-CN" altLang="en-US" sz="2000" dirty="0"/>
              <a:t>、</a:t>
            </a:r>
            <a:r>
              <a:rPr lang="en-US" altLang="zh-CN" sz="2000" dirty="0"/>
              <a:t>3</a:t>
            </a:r>
            <a:r>
              <a:rPr lang="zh-CN" altLang="en-US" sz="2000" dirty="0"/>
              <a:t>为该卫星星历数据，每小时更新一次</a:t>
            </a:r>
            <a:endParaRPr lang="en-US" altLang="zh-CN" sz="2000" dirty="0"/>
          </a:p>
          <a:p>
            <a:pPr lvl="1"/>
            <a:r>
              <a:rPr lang="zh-CN" altLang="en-US" sz="2000" dirty="0"/>
              <a:t>子帧</a:t>
            </a:r>
            <a:r>
              <a:rPr lang="en-US" altLang="zh-CN" sz="2000" dirty="0"/>
              <a:t>4</a:t>
            </a:r>
            <a:r>
              <a:rPr lang="zh-CN" altLang="en-US" sz="2000" dirty="0"/>
              <a:t>、</a:t>
            </a:r>
            <a:r>
              <a:rPr lang="en-US" altLang="zh-CN" sz="2000" dirty="0"/>
              <a:t>5</a:t>
            </a:r>
            <a:r>
              <a:rPr lang="zh-CN" altLang="en-US" sz="2000" dirty="0"/>
              <a:t>含有</a:t>
            </a:r>
            <a:r>
              <a:rPr lang="en-US" altLang="zh-CN" sz="2000" dirty="0"/>
              <a:t>25</a:t>
            </a:r>
            <a:r>
              <a:rPr lang="zh-CN" altLang="en-US" sz="2000" dirty="0"/>
              <a:t>个卫星的历书，在不同帧中依次播发</a:t>
            </a:r>
          </a:p>
          <a:p>
            <a:pPr lvl="1"/>
            <a:endParaRPr lang="en-US" altLang="zh-CN" sz="2000" dirty="0" smtClean="0"/>
          </a:p>
          <a:p>
            <a:pPr lvl="1"/>
            <a:endParaRPr lang="zh-CN" altLang="en-US" sz="2000" dirty="0"/>
          </a:p>
        </p:txBody>
      </p:sp>
    </p:spTree>
    <p:extLst>
      <p:ext uri="{BB962C8B-B14F-4D97-AF65-F5344CB8AC3E}">
        <p14:creationId xmlns:p14="http://schemas.microsoft.com/office/powerpoint/2010/main" val="23043970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页脚占位符 4"/>
          <p:cNvSpPr>
            <a:spLocks noGrp="1"/>
          </p:cNvSpPr>
          <p:nvPr>
            <p:ph type="ftr" sz="quarter" idx="11"/>
          </p:nvPr>
        </p:nvSpPr>
        <p:spPr/>
        <p:txBody>
          <a:bodyPr/>
          <a:lstStyle/>
          <a:p>
            <a:endParaRPr lang="en-US" altLang="zh-CN" dirty="0"/>
          </a:p>
        </p:txBody>
      </p:sp>
      <p:sp>
        <p:nvSpPr>
          <p:cNvPr id="41987" name="Rectangle 3"/>
          <p:cNvSpPr>
            <a:spLocks noGrp="1" noChangeArrowheads="1"/>
          </p:cNvSpPr>
          <p:nvPr>
            <p:ph type="body" idx="1"/>
          </p:nvPr>
        </p:nvSpPr>
        <p:spPr>
          <a:xfrm>
            <a:off x="914399" y="548680"/>
            <a:ext cx="4960471" cy="457200"/>
          </a:xfrm>
        </p:spPr>
        <p:txBody>
          <a:bodyPr>
            <a:noAutofit/>
          </a:bodyPr>
          <a:lstStyle/>
          <a:p>
            <a:pPr>
              <a:buFont typeface="Wingdings" pitchFamily="2" charset="2"/>
              <a:buNone/>
            </a:pPr>
            <a:r>
              <a:rPr lang="zh-CN" altLang="en-US" sz="2800" dirty="0"/>
              <a:t>导航电文</a:t>
            </a:r>
            <a:r>
              <a:rPr lang="zh-CN" altLang="en-US" sz="2800" dirty="0" smtClean="0"/>
              <a:t>的帧格式</a:t>
            </a:r>
            <a:r>
              <a:rPr lang="zh-CN" altLang="en-US" sz="2800" dirty="0"/>
              <a:t>：</a:t>
            </a:r>
          </a:p>
        </p:txBody>
      </p:sp>
      <p:grpSp>
        <p:nvGrpSpPr>
          <p:cNvPr id="42134" name="Group 150"/>
          <p:cNvGrpSpPr>
            <a:grpSpLocks/>
          </p:cNvGrpSpPr>
          <p:nvPr/>
        </p:nvGrpSpPr>
        <p:grpSpPr bwMode="auto">
          <a:xfrm>
            <a:off x="179605" y="1828800"/>
            <a:ext cx="7745195" cy="3963988"/>
            <a:chOff x="10" y="672"/>
            <a:chExt cx="5078" cy="2984"/>
          </a:xfrm>
        </p:grpSpPr>
        <p:grpSp>
          <p:nvGrpSpPr>
            <p:cNvPr id="42128" name="Group 144"/>
            <p:cNvGrpSpPr>
              <a:grpSpLocks/>
            </p:cNvGrpSpPr>
            <p:nvPr/>
          </p:nvGrpSpPr>
          <p:grpSpPr bwMode="auto">
            <a:xfrm>
              <a:off x="1056" y="672"/>
              <a:ext cx="4032" cy="2984"/>
              <a:chOff x="672" y="672"/>
              <a:chExt cx="4032" cy="2984"/>
            </a:xfrm>
          </p:grpSpPr>
          <p:sp>
            <p:nvSpPr>
              <p:cNvPr id="41988" name="Rectangle 4"/>
              <p:cNvSpPr>
                <a:spLocks noChangeArrowheads="1"/>
              </p:cNvSpPr>
              <p:nvPr/>
            </p:nvSpPr>
            <p:spPr bwMode="auto">
              <a:xfrm>
                <a:off x="864"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89" name="Rectangle 5"/>
              <p:cNvSpPr>
                <a:spLocks noChangeArrowheads="1"/>
              </p:cNvSpPr>
              <p:nvPr/>
            </p:nvSpPr>
            <p:spPr bwMode="auto">
              <a:xfrm>
                <a:off x="1536"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2020" name="Group 36"/>
              <p:cNvGrpSpPr>
                <a:grpSpLocks/>
              </p:cNvGrpSpPr>
              <p:nvPr/>
            </p:nvGrpSpPr>
            <p:grpSpPr bwMode="auto">
              <a:xfrm>
                <a:off x="2880" y="1104"/>
                <a:ext cx="1344" cy="384"/>
                <a:chOff x="2880" y="1104"/>
                <a:chExt cx="1344" cy="384"/>
              </a:xfrm>
            </p:grpSpPr>
            <p:sp>
              <p:nvSpPr>
                <p:cNvPr id="41993" name="Rectangle 9"/>
                <p:cNvSpPr>
                  <a:spLocks noChangeArrowheads="1"/>
                </p:cNvSpPr>
                <p:nvPr/>
              </p:nvSpPr>
              <p:spPr bwMode="auto">
                <a:xfrm>
                  <a:off x="3552"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4" name="Rectangle 10"/>
                <p:cNvSpPr>
                  <a:spLocks noChangeArrowheads="1"/>
                </p:cNvSpPr>
                <p:nvPr/>
              </p:nvSpPr>
              <p:spPr bwMode="auto">
                <a:xfrm>
                  <a:off x="2880"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1995" name="Rectangle 11"/>
              <p:cNvSpPr>
                <a:spLocks noChangeArrowheads="1"/>
              </p:cNvSpPr>
              <p:nvPr/>
            </p:nvSpPr>
            <p:spPr bwMode="auto">
              <a:xfrm>
                <a:off x="2208"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2021" name="Group 37"/>
              <p:cNvGrpSpPr>
                <a:grpSpLocks/>
              </p:cNvGrpSpPr>
              <p:nvPr/>
            </p:nvGrpSpPr>
            <p:grpSpPr bwMode="auto">
              <a:xfrm>
                <a:off x="2928" y="1152"/>
                <a:ext cx="1344" cy="384"/>
                <a:chOff x="2880" y="1104"/>
                <a:chExt cx="1344" cy="384"/>
              </a:xfrm>
            </p:grpSpPr>
            <p:sp>
              <p:nvSpPr>
                <p:cNvPr id="42022" name="Rectangle 38"/>
                <p:cNvSpPr>
                  <a:spLocks noChangeArrowheads="1"/>
                </p:cNvSpPr>
                <p:nvPr/>
              </p:nvSpPr>
              <p:spPr bwMode="auto">
                <a:xfrm>
                  <a:off x="3552"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3" name="Rectangle 39"/>
                <p:cNvSpPr>
                  <a:spLocks noChangeArrowheads="1"/>
                </p:cNvSpPr>
                <p:nvPr/>
              </p:nvSpPr>
              <p:spPr bwMode="auto">
                <a:xfrm>
                  <a:off x="2880"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2024" name="Group 40"/>
              <p:cNvGrpSpPr>
                <a:grpSpLocks/>
              </p:cNvGrpSpPr>
              <p:nvPr/>
            </p:nvGrpSpPr>
            <p:grpSpPr bwMode="auto">
              <a:xfrm>
                <a:off x="2976" y="1200"/>
                <a:ext cx="1344" cy="384"/>
                <a:chOff x="2880" y="1104"/>
                <a:chExt cx="1344" cy="384"/>
              </a:xfrm>
            </p:grpSpPr>
            <p:sp>
              <p:nvSpPr>
                <p:cNvPr id="42025" name="Rectangle 41"/>
                <p:cNvSpPr>
                  <a:spLocks noChangeArrowheads="1"/>
                </p:cNvSpPr>
                <p:nvPr/>
              </p:nvSpPr>
              <p:spPr bwMode="auto">
                <a:xfrm>
                  <a:off x="3552"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6" name="Rectangle 42"/>
                <p:cNvSpPr>
                  <a:spLocks noChangeArrowheads="1"/>
                </p:cNvSpPr>
                <p:nvPr/>
              </p:nvSpPr>
              <p:spPr bwMode="auto">
                <a:xfrm>
                  <a:off x="2880"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2027" name="Group 43"/>
              <p:cNvGrpSpPr>
                <a:grpSpLocks/>
              </p:cNvGrpSpPr>
              <p:nvPr/>
            </p:nvGrpSpPr>
            <p:grpSpPr bwMode="auto">
              <a:xfrm>
                <a:off x="3024" y="1248"/>
                <a:ext cx="1344" cy="384"/>
                <a:chOff x="2880" y="1104"/>
                <a:chExt cx="1344" cy="384"/>
              </a:xfrm>
            </p:grpSpPr>
            <p:sp>
              <p:nvSpPr>
                <p:cNvPr id="42028" name="Rectangle 44"/>
                <p:cNvSpPr>
                  <a:spLocks noChangeArrowheads="1"/>
                </p:cNvSpPr>
                <p:nvPr/>
              </p:nvSpPr>
              <p:spPr bwMode="auto">
                <a:xfrm>
                  <a:off x="3552"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9" name="Rectangle 45"/>
                <p:cNvSpPr>
                  <a:spLocks noChangeArrowheads="1"/>
                </p:cNvSpPr>
                <p:nvPr/>
              </p:nvSpPr>
              <p:spPr bwMode="auto">
                <a:xfrm>
                  <a:off x="2880"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2030" name="Group 46"/>
              <p:cNvGrpSpPr>
                <a:grpSpLocks/>
              </p:cNvGrpSpPr>
              <p:nvPr/>
            </p:nvGrpSpPr>
            <p:grpSpPr bwMode="auto">
              <a:xfrm>
                <a:off x="3072" y="1296"/>
                <a:ext cx="1344" cy="384"/>
                <a:chOff x="2880" y="1104"/>
                <a:chExt cx="1344" cy="384"/>
              </a:xfrm>
            </p:grpSpPr>
            <p:sp>
              <p:nvSpPr>
                <p:cNvPr id="42031" name="Rectangle 47"/>
                <p:cNvSpPr>
                  <a:spLocks noChangeArrowheads="1"/>
                </p:cNvSpPr>
                <p:nvPr/>
              </p:nvSpPr>
              <p:spPr bwMode="auto">
                <a:xfrm>
                  <a:off x="3552"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32" name="Rectangle 48"/>
                <p:cNvSpPr>
                  <a:spLocks noChangeArrowheads="1"/>
                </p:cNvSpPr>
                <p:nvPr/>
              </p:nvSpPr>
              <p:spPr bwMode="auto">
                <a:xfrm>
                  <a:off x="2880"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2033" name="Group 49"/>
              <p:cNvGrpSpPr>
                <a:grpSpLocks/>
              </p:cNvGrpSpPr>
              <p:nvPr/>
            </p:nvGrpSpPr>
            <p:grpSpPr bwMode="auto">
              <a:xfrm>
                <a:off x="3120" y="1344"/>
                <a:ext cx="1344" cy="384"/>
                <a:chOff x="2880" y="1104"/>
                <a:chExt cx="1344" cy="384"/>
              </a:xfrm>
            </p:grpSpPr>
            <p:sp>
              <p:nvSpPr>
                <p:cNvPr id="42034" name="Rectangle 50"/>
                <p:cNvSpPr>
                  <a:spLocks noChangeArrowheads="1"/>
                </p:cNvSpPr>
                <p:nvPr/>
              </p:nvSpPr>
              <p:spPr bwMode="auto">
                <a:xfrm>
                  <a:off x="3552"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35" name="Rectangle 51"/>
                <p:cNvSpPr>
                  <a:spLocks noChangeArrowheads="1"/>
                </p:cNvSpPr>
                <p:nvPr/>
              </p:nvSpPr>
              <p:spPr bwMode="auto">
                <a:xfrm>
                  <a:off x="2880"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2036" name="Group 52"/>
              <p:cNvGrpSpPr>
                <a:grpSpLocks/>
              </p:cNvGrpSpPr>
              <p:nvPr/>
            </p:nvGrpSpPr>
            <p:grpSpPr bwMode="auto">
              <a:xfrm>
                <a:off x="3168" y="1392"/>
                <a:ext cx="1344" cy="384"/>
                <a:chOff x="2880" y="1104"/>
                <a:chExt cx="1344" cy="384"/>
              </a:xfrm>
            </p:grpSpPr>
            <p:sp>
              <p:nvSpPr>
                <p:cNvPr id="42037" name="Rectangle 53"/>
                <p:cNvSpPr>
                  <a:spLocks noChangeArrowheads="1"/>
                </p:cNvSpPr>
                <p:nvPr/>
              </p:nvSpPr>
              <p:spPr bwMode="auto">
                <a:xfrm>
                  <a:off x="3552"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38" name="Rectangle 54"/>
                <p:cNvSpPr>
                  <a:spLocks noChangeArrowheads="1"/>
                </p:cNvSpPr>
                <p:nvPr/>
              </p:nvSpPr>
              <p:spPr bwMode="auto">
                <a:xfrm>
                  <a:off x="2880"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2039" name="Group 55"/>
              <p:cNvGrpSpPr>
                <a:grpSpLocks/>
              </p:cNvGrpSpPr>
              <p:nvPr/>
            </p:nvGrpSpPr>
            <p:grpSpPr bwMode="auto">
              <a:xfrm>
                <a:off x="3216" y="1440"/>
                <a:ext cx="1344" cy="384"/>
                <a:chOff x="2880" y="1104"/>
                <a:chExt cx="1344" cy="384"/>
              </a:xfrm>
            </p:grpSpPr>
            <p:sp>
              <p:nvSpPr>
                <p:cNvPr id="42040" name="Rectangle 56"/>
                <p:cNvSpPr>
                  <a:spLocks noChangeArrowheads="1"/>
                </p:cNvSpPr>
                <p:nvPr/>
              </p:nvSpPr>
              <p:spPr bwMode="auto">
                <a:xfrm>
                  <a:off x="3552"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41" name="Rectangle 57"/>
                <p:cNvSpPr>
                  <a:spLocks noChangeArrowheads="1"/>
                </p:cNvSpPr>
                <p:nvPr/>
              </p:nvSpPr>
              <p:spPr bwMode="auto">
                <a:xfrm>
                  <a:off x="2880"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2042" name="Group 58"/>
              <p:cNvGrpSpPr>
                <a:grpSpLocks/>
              </p:cNvGrpSpPr>
              <p:nvPr/>
            </p:nvGrpSpPr>
            <p:grpSpPr bwMode="auto">
              <a:xfrm>
                <a:off x="3264" y="1488"/>
                <a:ext cx="1344" cy="384"/>
                <a:chOff x="2880" y="1104"/>
                <a:chExt cx="1344" cy="384"/>
              </a:xfrm>
            </p:grpSpPr>
            <p:sp>
              <p:nvSpPr>
                <p:cNvPr id="42043" name="Rectangle 59"/>
                <p:cNvSpPr>
                  <a:spLocks noChangeArrowheads="1"/>
                </p:cNvSpPr>
                <p:nvPr/>
              </p:nvSpPr>
              <p:spPr bwMode="auto">
                <a:xfrm>
                  <a:off x="3552"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44" name="Rectangle 60"/>
                <p:cNvSpPr>
                  <a:spLocks noChangeArrowheads="1"/>
                </p:cNvSpPr>
                <p:nvPr/>
              </p:nvSpPr>
              <p:spPr bwMode="auto">
                <a:xfrm>
                  <a:off x="2880"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2045" name="Group 61"/>
              <p:cNvGrpSpPr>
                <a:grpSpLocks/>
              </p:cNvGrpSpPr>
              <p:nvPr/>
            </p:nvGrpSpPr>
            <p:grpSpPr bwMode="auto">
              <a:xfrm>
                <a:off x="3312" y="1536"/>
                <a:ext cx="1344" cy="384"/>
                <a:chOff x="2880" y="1104"/>
                <a:chExt cx="1344" cy="384"/>
              </a:xfrm>
            </p:grpSpPr>
            <p:sp>
              <p:nvSpPr>
                <p:cNvPr id="42046" name="Rectangle 62"/>
                <p:cNvSpPr>
                  <a:spLocks noChangeArrowheads="1"/>
                </p:cNvSpPr>
                <p:nvPr/>
              </p:nvSpPr>
              <p:spPr bwMode="auto">
                <a:xfrm>
                  <a:off x="3552"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47" name="Rectangle 63"/>
                <p:cNvSpPr>
                  <a:spLocks noChangeArrowheads="1"/>
                </p:cNvSpPr>
                <p:nvPr/>
              </p:nvSpPr>
              <p:spPr bwMode="auto">
                <a:xfrm>
                  <a:off x="2880"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2048" name="Group 64"/>
              <p:cNvGrpSpPr>
                <a:grpSpLocks/>
              </p:cNvGrpSpPr>
              <p:nvPr/>
            </p:nvGrpSpPr>
            <p:grpSpPr bwMode="auto">
              <a:xfrm>
                <a:off x="3360" y="1584"/>
                <a:ext cx="1344" cy="384"/>
                <a:chOff x="2880" y="1104"/>
                <a:chExt cx="1344" cy="384"/>
              </a:xfrm>
            </p:grpSpPr>
            <p:sp>
              <p:nvSpPr>
                <p:cNvPr id="42049" name="Rectangle 65"/>
                <p:cNvSpPr>
                  <a:spLocks noChangeArrowheads="1"/>
                </p:cNvSpPr>
                <p:nvPr/>
              </p:nvSpPr>
              <p:spPr bwMode="auto">
                <a:xfrm>
                  <a:off x="3552"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50" name="Rectangle 66"/>
                <p:cNvSpPr>
                  <a:spLocks noChangeArrowheads="1"/>
                </p:cNvSpPr>
                <p:nvPr/>
              </p:nvSpPr>
              <p:spPr bwMode="auto">
                <a:xfrm>
                  <a:off x="2880"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2051" name="Text Box 67"/>
              <p:cNvSpPr txBox="1">
                <a:spLocks noChangeArrowheads="1"/>
              </p:cNvSpPr>
              <p:nvPr/>
            </p:nvSpPr>
            <p:spPr bwMode="auto">
              <a:xfrm>
                <a:off x="1104" y="1152"/>
                <a:ext cx="192"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1</a:t>
                </a:r>
              </a:p>
            </p:txBody>
          </p:sp>
          <p:sp>
            <p:nvSpPr>
              <p:cNvPr id="42052" name="Text Box 68"/>
              <p:cNvSpPr txBox="1">
                <a:spLocks noChangeArrowheads="1"/>
              </p:cNvSpPr>
              <p:nvPr/>
            </p:nvSpPr>
            <p:spPr bwMode="auto">
              <a:xfrm>
                <a:off x="1776" y="1152"/>
                <a:ext cx="192"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2</a:t>
                </a:r>
              </a:p>
            </p:txBody>
          </p:sp>
          <p:sp>
            <p:nvSpPr>
              <p:cNvPr id="42053" name="Text Box 69"/>
              <p:cNvSpPr txBox="1">
                <a:spLocks noChangeArrowheads="1"/>
              </p:cNvSpPr>
              <p:nvPr/>
            </p:nvSpPr>
            <p:spPr bwMode="auto">
              <a:xfrm>
                <a:off x="2448" y="1152"/>
                <a:ext cx="192"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3</a:t>
                </a:r>
              </a:p>
            </p:txBody>
          </p:sp>
          <p:sp>
            <p:nvSpPr>
              <p:cNvPr id="42054" name="Text Box 70"/>
              <p:cNvSpPr txBox="1">
                <a:spLocks noChangeArrowheads="1"/>
              </p:cNvSpPr>
              <p:nvPr/>
            </p:nvSpPr>
            <p:spPr bwMode="auto">
              <a:xfrm>
                <a:off x="3600" y="1632"/>
                <a:ext cx="192"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4</a:t>
                </a:r>
              </a:p>
            </p:txBody>
          </p:sp>
          <p:sp>
            <p:nvSpPr>
              <p:cNvPr id="42055" name="Text Box 71"/>
              <p:cNvSpPr txBox="1">
                <a:spLocks noChangeArrowheads="1"/>
              </p:cNvSpPr>
              <p:nvPr/>
            </p:nvSpPr>
            <p:spPr bwMode="auto">
              <a:xfrm>
                <a:off x="4368" y="1632"/>
                <a:ext cx="192"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5</a:t>
                </a:r>
              </a:p>
            </p:txBody>
          </p:sp>
          <p:grpSp>
            <p:nvGrpSpPr>
              <p:cNvPr id="42066" name="Group 82"/>
              <p:cNvGrpSpPr>
                <a:grpSpLocks/>
              </p:cNvGrpSpPr>
              <p:nvPr/>
            </p:nvGrpSpPr>
            <p:grpSpPr bwMode="auto">
              <a:xfrm>
                <a:off x="672" y="2337"/>
                <a:ext cx="2927" cy="328"/>
                <a:chOff x="576" y="2593"/>
                <a:chExt cx="2927" cy="328"/>
              </a:xfrm>
            </p:grpSpPr>
            <p:sp>
              <p:nvSpPr>
                <p:cNvPr id="42056" name="Text Box 72"/>
                <p:cNvSpPr txBox="1">
                  <a:spLocks noChangeArrowheads="1"/>
                </p:cNvSpPr>
                <p:nvPr/>
              </p:nvSpPr>
              <p:spPr bwMode="auto">
                <a:xfrm>
                  <a:off x="576" y="2593"/>
                  <a:ext cx="288" cy="3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000"/>
                    <a:t>1</a:t>
                  </a:r>
                </a:p>
              </p:txBody>
            </p:sp>
            <p:sp>
              <p:nvSpPr>
                <p:cNvPr id="42057" name="Text Box 73"/>
                <p:cNvSpPr txBox="1">
                  <a:spLocks noChangeArrowheads="1"/>
                </p:cNvSpPr>
                <p:nvPr/>
              </p:nvSpPr>
              <p:spPr bwMode="auto">
                <a:xfrm>
                  <a:off x="864" y="2593"/>
                  <a:ext cx="287" cy="3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000"/>
                    <a:t>2</a:t>
                  </a:r>
                </a:p>
              </p:txBody>
            </p:sp>
            <p:sp>
              <p:nvSpPr>
                <p:cNvPr id="42058" name="Text Box 74"/>
                <p:cNvSpPr txBox="1">
                  <a:spLocks noChangeArrowheads="1"/>
                </p:cNvSpPr>
                <p:nvPr/>
              </p:nvSpPr>
              <p:spPr bwMode="auto">
                <a:xfrm>
                  <a:off x="1151" y="2593"/>
                  <a:ext cx="289" cy="3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000"/>
                    <a:t>3</a:t>
                  </a:r>
                </a:p>
              </p:txBody>
            </p:sp>
            <p:sp>
              <p:nvSpPr>
                <p:cNvPr id="42059" name="Text Box 75"/>
                <p:cNvSpPr txBox="1">
                  <a:spLocks noChangeArrowheads="1"/>
                </p:cNvSpPr>
                <p:nvPr/>
              </p:nvSpPr>
              <p:spPr bwMode="auto">
                <a:xfrm>
                  <a:off x="1440" y="2593"/>
                  <a:ext cx="289" cy="3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000"/>
                    <a:t>4</a:t>
                  </a:r>
                </a:p>
              </p:txBody>
            </p:sp>
            <p:sp>
              <p:nvSpPr>
                <p:cNvPr id="42060" name="Text Box 76"/>
                <p:cNvSpPr txBox="1">
                  <a:spLocks noChangeArrowheads="1"/>
                </p:cNvSpPr>
                <p:nvPr/>
              </p:nvSpPr>
              <p:spPr bwMode="auto">
                <a:xfrm>
                  <a:off x="1729" y="2593"/>
                  <a:ext cx="287" cy="3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000"/>
                    <a:t>5</a:t>
                  </a:r>
                </a:p>
              </p:txBody>
            </p:sp>
            <p:sp>
              <p:nvSpPr>
                <p:cNvPr id="42061" name="Text Box 77"/>
                <p:cNvSpPr txBox="1">
                  <a:spLocks noChangeArrowheads="1"/>
                </p:cNvSpPr>
                <p:nvPr/>
              </p:nvSpPr>
              <p:spPr bwMode="auto">
                <a:xfrm>
                  <a:off x="2016" y="2593"/>
                  <a:ext cx="288" cy="3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000"/>
                    <a:t>6</a:t>
                  </a:r>
                </a:p>
              </p:txBody>
            </p:sp>
            <p:sp>
              <p:nvSpPr>
                <p:cNvPr id="42062" name="Text Box 78"/>
                <p:cNvSpPr txBox="1">
                  <a:spLocks noChangeArrowheads="1"/>
                </p:cNvSpPr>
                <p:nvPr/>
              </p:nvSpPr>
              <p:spPr bwMode="auto">
                <a:xfrm>
                  <a:off x="2304" y="2593"/>
                  <a:ext cx="288" cy="3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000"/>
                    <a:t>7</a:t>
                  </a:r>
                </a:p>
              </p:txBody>
            </p:sp>
            <p:sp>
              <p:nvSpPr>
                <p:cNvPr id="42063" name="Text Box 79"/>
                <p:cNvSpPr txBox="1">
                  <a:spLocks noChangeArrowheads="1"/>
                </p:cNvSpPr>
                <p:nvPr/>
              </p:nvSpPr>
              <p:spPr bwMode="auto">
                <a:xfrm>
                  <a:off x="2592" y="2593"/>
                  <a:ext cx="288" cy="3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000"/>
                    <a:t>8</a:t>
                  </a:r>
                </a:p>
              </p:txBody>
            </p:sp>
            <p:sp>
              <p:nvSpPr>
                <p:cNvPr id="42064" name="Text Box 80"/>
                <p:cNvSpPr txBox="1">
                  <a:spLocks noChangeArrowheads="1"/>
                </p:cNvSpPr>
                <p:nvPr/>
              </p:nvSpPr>
              <p:spPr bwMode="auto">
                <a:xfrm>
                  <a:off x="2880" y="2593"/>
                  <a:ext cx="289" cy="3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000"/>
                    <a:t>9</a:t>
                  </a:r>
                </a:p>
              </p:txBody>
            </p:sp>
            <p:sp>
              <p:nvSpPr>
                <p:cNvPr id="42065" name="Text Box 81"/>
                <p:cNvSpPr txBox="1">
                  <a:spLocks noChangeArrowheads="1"/>
                </p:cNvSpPr>
                <p:nvPr/>
              </p:nvSpPr>
              <p:spPr bwMode="auto">
                <a:xfrm>
                  <a:off x="3168" y="2620"/>
                  <a:ext cx="335" cy="3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00000"/>
                    </a:lnSpc>
                    <a:spcBef>
                      <a:spcPct val="50000"/>
                    </a:spcBef>
                    <a:buSzTx/>
                    <a:buFontTx/>
                    <a:buNone/>
                  </a:pPr>
                  <a:r>
                    <a:rPr lang="en-US" altLang="zh-CN" sz="2000" dirty="0"/>
                    <a:t>10</a:t>
                  </a:r>
                </a:p>
              </p:txBody>
            </p:sp>
          </p:grpSp>
          <p:sp>
            <p:nvSpPr>
              <p:cNvPr id="42067" name="Line 83"/>
              <p:cNvSpPr>
                <a:spLocks noChangeShapeType="1"/>
              </p:cNvSpPr>
              <p:nvPr/>
            </p:nvSpPr>
            <p:spPr bwMode="auto">
              <a:xfrm flipH="1">
                <a:off x="672" y="1488"/>
                <a:ext cx="864"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68" name="Line 84"/>
              <p:cNvSpPr>
                <a:spLocks noChangeShapeType="1"/>
              </p:cNvSpPr>
              <p:nvPr/>
            </p:nvSpPr>
            <p:spPr bwMode="auto">
              <a:xfrm>
                <a:off x="2208" y="1488"/>
                <a:ext cx="1344"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2081" name="Group 97"/>
              <p:cNvGrpSpPr>
                <a:grpSpLocks/>
              </p:cNvGrpSpPr>
              <p:nvPr/>
            </p:nvGrpSpPr>
            <p:grpSpPr bwMode="auto">
              <a:xfrm>
                <a:off x="912" y="3216"/>
                <a:ext cx="525" cy="48"/>
                <a:chOff x="912" y="3216"/>
                <a:chExt cx="525" cy="48"/>
              </a:xfrm>
            </p:grpSpPr>
            <p:sp>
              <p:nvSpPr>
                <p:cNvPr id="42069" name="Text Box 85"/>
                <p:cNvSpPr txBox="1">
                  <a:spLocks noChangeArrowheads="1"/>
                </p:cNvSpPr>
                <p:nvPr/>
              </p:nvSpPr>
              <p:spPr bwMode="auto">
                <a:xfrm>
                  <a:off x="912"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71" name="Text Box 87"/>
                <p:cNvSpPr txBox="1">
                  <a:spLocks noChangeArrowheads="1"/>
                </p:cNvSpPr>
                <p:nvPr/>
              </p:nvSpPr>
              <p:spPr bwMode="auto">
                <a:xfrm>
                  <a:off x="960"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72" name="Text Box 88"/>
                <p:cNvSpPr txBox="1">
                  <a:spLocks noChangeArrowheads="1"/>
                </p:cNvSpPr>
                <p:nvPr/>
              </p:nvSpPr>
              <p:spPr bwMode="auto">
                <a:xfrm>
                  <a:off x="1008"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73" name="Text Box 89"/>
                <p:cNvSpPr txBox="1">
                  <a:spLocks noChangeArrowheads="1"/>
                </p:cNvSpPr>
                <p:nvPr/>
              </p:nvSpPr>
              <p:spPr bwMode="auto">
                <a:xfrm>
                  <a:off x="1056"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74" name="Text Box 90"/>
                <p:cNvSpPr txBox="1">
                  <a:spLocks noChangeArrowheads="1"/>
                </p:cNvSpPr>
                <p:nvPr/>
              </p:nvSpPr>
              <p:spPr bwMode="auto">
                <a:xfrm>
                  <a:off x="1104"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75" name="Text Box 91"/>
                <p:cNvSpPr txBox="1">
                  <a:spLocks noChangeArrowheads="1"/>
                </p:cNvSpPr>
                <p:nvPr/>
              </p:nvSpPr>
              <p:spPr bwMode="auto">
                <a:xfrm>
                  <a:off x="1152"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76" name="Text Box 92"/>
                <p:cNvSpPr txBox="1">
                  <a:spLocks noChangeArrowheads="1"/>
                </p:cNvSpPr>
                <p:nvPr/>
              </p:nvSpPr>
              <p:spPr bwMode="auto">
                <a:xfrm>
                  <a:off x="1200"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77" name="Text Box 93"/>
                <p:cNvSpPr txBox="1">
                  <a:spLocks noChangeArrowheads="1"/>
                </p:cNvSpPr>
                <p:nvPr/>
              </p:nvSpPr>
              <p:spPr bwMode="auto">
                <a:xfrm>
                  <a:off x="1248"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78" name="Text Box 94"/>
                <p:cNvSpPr txBox="1">
                  <a:spLocks noChangeArrowheads="1"/>
                </p:cNvSpPr>
                <p:nvPr/>
              </p:nvSpPr>
              <p:spPr bwMode="auto">
                <a:xfrm>
                  <a:off x="1296"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79" name="Text Box 95"/>
                <p:cNvSpPr txBox="1">
                  <a:spLocks noChangeArrowheads="1"/>
                </p:cNvSpPr>
                <p:nvPr/>
              </p:nvSpPr>
              <p:spPr bwMode="auto">
                <a:xfrm>
                  <a:off x="1344" y="3219"/>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80" name="Text Box 96"/>
                <p:cNvSpPr txBox="1">
                  <a:spLocks noChangeArrowheads="1"/>
                </p:cNvSpPr>
                <p:nvPr/>
              </p:nvSpPr>
              <p:spPr bwMode="auto">
                <a:xfrm>
                  <a:off x="1392"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grpSp>
          <p:grpSp>
            <p:nvGrpSpPr>
              <p:cNvPr id="42082" name="Group 98"/>
              <p:cNvGrpSpPr>
                <a:grpSpLocks/>
              </p:cNvGrpSpPr>
              <p:nvPr/>
            </p:nvGrpSpPr>
            <p:grpSpPr bwMode="auto">
              <a:xfrm>
                <a:off x="1443" y="3216"/>
                <a:ext cx="525" cy="48"/>
                <a:chOff x="912" y="3216"/>
                <a:chExt cx="525" cy="48"/>
              </a:xfrm>
            </p:grpSpPr>
            <p:sp>
              <p:nvSpPr>
                <p:cNvPr id="42083" name="Text Box 99"/>
                <p:cNvSpPr txBox="1">
                  <a:spLocks noChangeArrowheads="1"/>
                </p:cNvSpPr>
                <p:nvPr/>
              </p:nvSpPr>
              <p:spPr bwMode="auto">
                <a:xfrm>
                  <a:off x="912"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84" name="Text Box 100"/>
                <p:cNvSpPr txBox="1">
                  <a:spLocks noChangeArrowheads="1"/>
                </p:cNvSpPr>
                <p:nvPr/>
              </p:nvSpPr>
              <p:spPr bwMode="auto">
                <a:xfrm>
                  <a:off x="960"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85" name="Text Box 101"/>
                <p:cNvSpPr txBox="1">
                  <a:spLocks noChangeArrowheads="1"/>
                </p:cNvSpPr>
                <p:nvPr/>
              </p:nvSpPr>
              <p:spPr bwMode="auto">
                <a:xfrm>
                  <a:off x="1008"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86" name="Text Box 102"/>
                <p:cNvSpPr txBox="1">
                  <a:spLocks noChangeArrowheads="1"/>
                </p:cNvSpPr>
                <p:nvPr/>
              </p:nvSpPr>
              <p:spPr bwMode="auto">
                <a:xfrm>
                  <a:off x="1056"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87" name="Text Box 103"/>
                <p:cNvSpPr txBox="1">
                  <a:spLocks noChangeArrowheads="1"/>
                </p:cNvSpPr>
                <p:nvPr/>
              </p:nvSpPr>
              <p:spPr bwMode="auto">
                <a:xfrm>
                  <a:off x="1104"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88" name="Text Box 104"/>
                <p:cNvSpPr txBox="1">
                  <a:spLocks noChangeArrowheads="1"/>
                </p:cNvSpPr>
                <p:nvPr/>
              </p:nvSpPr>
              <p:spPr bwMode="auto">
                <a:xfrm>
                  <a:off x="1152"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89" name="Text Box 105"/>
                <p:cNvSpPr txBox="1">
                  <a:spLocks noChangeArrowheads="1"/>
                </p:cNvSpPr>
                <p:nvPr/>
              </p:nvSpPr>
              <p:spPr bwMode="auto">
                <a:xfrm>
                  <a:off x="1200"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90" name="Text Box 106"/>
                <p:cNvSpPr txBox="1">
                  <a:spLocks noChangeArrowheads="1"/>
                </p:cNvSpPr>
                <p:nvPr/>
              </p:nvSpPr>
              <p:spPr bwMode="auto">
                <a:xfrm>
                  <a:off x="1248"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91" name="Text Box 107"/>
                <p:cNvSpPr txBox="1">
                  <a:spLocks noChangeArrowheads="1"/>
                </p:cNvSpPr>
                <p:nvPr/>
              </p:nvSpPr>
              <p:spPr bwMode="auto">
                <a:xfrm>
                  <a:off x="1296"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92" name="Text Box 108"/>
                <p:cNvSpPr txBox="1">
                  <a:spLocks noChangeArrowheads="1"/>
                </p:cNvSpPr>
                <p:nvPr/>
              </p:nvSpPr>
              <p:spPr bwMode="auto">
                <a:xfrm>
                  <a:off x="1344" y="3219"/>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93" name="Text Box 109"/>
                <p:cNvSpPr txBox="1">
                  <a:spLocks noChangeArrowheads="1"/>
                </p:cNvSpPr>
                <p:nvPr/>
              </p:nvSpPr>
              <p:spPr bwMode="auto">
                <a:xfrm>
                  <a:off x="1392"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grpSp>
          <p:grpSp>
            <p:nvGrpSpPr>
              <p:cNvPr id="42094" name="Group 110"/>
              <p:cNvGrpSpPr>
                <a:grpSpLocks/>
              </p:cNvGrpSpPr>
              <p:nvPr/>
            </p:nvGrpSpPr>
            <p:grpSpPr bwMode="auto">
              <a:xfrm>
                <a:off x="1971" y="3216"/>
                <a:ext cx="525" cy="48"/>
                <a:chOff x="912" y="3216"/>
                <a:chExt cx="525" cy="48"/>
              </a:xfrm>
            </p:grpSpPr>
            <p:sp>
              <p:nvSpPr>
                <p:cNvPr id="42095" name="Text Box 111"/>
                <p:cNvSpPr txBox="1">
                  <a:spLocks noChangeArrowheads="1"/>
                </p:cNvSpPr>
                <p:nvPr/>
              </p:nvSpPr>
              <p:spPr bwMode="auto">
                <a:xfrm>
                  <a:off x="912"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96" name="Text Box 112"/>
                <p:cNvSpPr txBox="1">
                  <a:spLocks noChangeArrowheads="1"/>
                </p:cNvSpPr>
                <p:nvPr/>
              </p:nvSpPr>
              <p:spPr bwMode="auto">
                <a:xfrm>
                  <a:off x="960"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97" name="Text Box 113"/>
                <p:cNvSpPr txBox="1">
                  <a:spLocks noChangeArrowheads="1"/>
                </p:cNvSpPr>
                <p:nvPr/>
              </p:nvSpPr>
              <p:spPr bwMode="auto">
                <a:xfrm>
                  <a:off x="1008"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98" name="Text Box 114"/>
                <p:cNvSpPr txBox="1">
                  <a:spLocks noChangeArrowheads="1"/>
                </p:cNvSpPr>
                <p:nvPr/>
              </p:nvSpPr>
              <p:spPr bwMode="auto">
                <a:xfrm>
                  <a:off x="1056"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99" name="Text Box 115"/>
                <p:cNvSpPr txBox="1">
                  <a:spLocks noChangeArrowheads="1"/>
                </p:cNvSpPr>
                <p:nvPr/>
              </p:nvSpPr>
              <p:spPr bwMode="auto">
                <a:xfrm>
                  <a:off x="1104"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100" name="Text Box 116"/>
                <p:cNvSpPr txBox="1">
                  <a:spLocks noChangeArrowheads="1"/>
                </p:cNvSpPr>
                <p:nvPr/>
              </p:nvSpPr>
              <p:spPr bwMode="auto">
                <a:xfrm>
                  <a:off x="1152"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101" name="Text Box 117"/>
                <p:cNvSpPr txBox="1">
                  <a:spLocks noChangeArrowheads="1"/>
                </p:cNvSpPr>
                <p:nvPr/>
              </p:nvSpPr>
              <p:spPr bwMode="auto">
                <a:xfrm>
                  <a:off x="1200"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102" name="Text Box 118"/>
                <p:cNvSpPr txBox="1">
                  <a:spLocks noChangeArrowheads="1"/>
                </p:cNvSpPr>
                <p:nvPr/>
              </p:nvSpPr>
              <p:spPr bwMode="auto">
                <a:xfrm>
                  <a:off x="1248"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103" name="Text Box 119"/>
                <p:cNvSpPr txBox="1">
                  <a:spLocks noChangeArrowheads="1"/>
                </p:cNvSpPr>
                <p:nvPr/>
              </p:nvSpPr>
              <p:spPr bwMode="auto">
                <a:xfrm>
                  <a:off x="1296"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104" name="Text Box 120"/>
                <p:cNvSpPr txBox="1">
                  <a:spLocks noChangeArrowheads="1"/>
                </p:cNvSpPr>
                <p:nvPr/>
              </p:nvSpPr>
              <p:spPr bwMode="auto">
                <a:xfrm>
                  <a:off x="1344" y="3219"/>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105" name="Text Box 121"/>
                <p:cNvSpPr txBox="1">
                  <a:spLocks noChangeArrowheads="1"/>
                </p:cNvSpPr>
                <p:nvPr/>
              </p:nvSpPr>
              <p:spPr bwMode="auto">
                <a:xfrm>
                  <a:off x="1392"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grpSp>
          <p:sp>
            <p:nvSpPr>
              <p:cNvPr id="42106" name="Line 122"/>
              <p:cNvSpPr>
                <a:spLocks noChangeShapeType="1"/>
              </p:cNvSpPr>
              <p:nvPr/>
            </p:nvSpPr>
            <p:spPr bwMode="auto">
              <a:xfrm flipH="1">
                <a:off x="912" y="2592"/>
                <a:ext cx="336"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07" name="Line 123"/>
              <p:cNvSpPr>
                <a:spLocks noChangeShapeType="1"/>
              </p:cNvSpPr>
              <p:nvPr/>
            </p:nvSpPr>
            <p:spPr bwMode="auto">
              <a:xfrm>
                <a:off x="1536" y="2592"/>
                <a:ext cx="96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08" name="Line 124"/>
              <p:cNvSpPr>
                <a:spLocks noChangeShapeType="1"/>
              </p:cNvSpPr>
              <p:nvPr/>
            </p:nvSpPr>
            <p:spPr bwMode="auto">
              <a:xfrm>
                <a:off x="864" y="72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09" name="Line 125"/>
              <p:cNvSpPr>
                <a:spLocks noChangeShapeType="1"/>
              </p:cNvSpPr>
              <p:nvPr/>
            </p:nvSpPr>
            <p:spPr bwMode="auto">
              <a:xfrm flipV="1">
                <a:off x="4224" y="72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10" name="Line 126"/>
              <p:cNvSpPr>
                <a:spLocks noChangeShapeType="1"/>
              </p:cNvSpPr>
              <p:nvPr/>
            </p:nvSpPr>
            <p:spPr bwMode="auto">
              <a:xfrm flipH="1">
                <a:off x="864" y="816"/>
                <a:ext cx="1152" cy="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11" name="Line 127"/>
              <p:cNvSpPr>
                <a:spLocks noChangeShapeType="1"/>
              </p:cNvSpPr>
              <p:nvPr/>
            </p:nvSpPr>
            <p:spPr bwMode="auto">
              <a:xfrm>
                <a:off x="2544" y="816"/>
                <a:ext cx="1680" cy="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12" name="Text Box 128"/>
              <p:cNvSpPr txBox="1">
                <a:spLocks noChangeArrowheads="1"/>
              </p:cNvSpPr>
              <p:nvPr/>
            </p:nvSpPr>
            <p:spPr bwMode="auto">
              <a:xfrm>
                <a:off x="2063" y="672"/>
                <a:ext cx="481"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30s</a:t>
                </a:r>
              </a:p>
            </p:txBody>
          </p:sp>
          <p:sp>
            <p:nvSpPr>
              <p:cNvPr id="42113" name="Line 129"/>
              <p:cNvSpPr>
                <a:spLocks noChangeShapeType="1"/>
              </p:cNvSpPr>
              <p:nvPr/>
            </p:nvSpPr>
            <p:spPr bwMode="auto">
              <a:xfrm flipV="1">
                <a:off x="672" y="192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14" name="Line 130"/>
              <p:cNvSpPr>
                <a:spLocks noChangeShapeType="1"/>
              </p:cNvSpPr>
              <p:nvPr/>
            </p:nvSpPr>
            <p:spPr bwMode="auto">
              <a:xfrm flipV="1">
                <a:off x="3552" y="206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15" name="Line 131"/>
              <p:cNvSpPr>
                <a:spLocks noChangeShapeType="1"/>
              </p:cNvSpPr>
              <p:nvPr/>
            </p:nvSpPr>
            <p:spPr bwMode="auto">
              <a:xfrm flipH="1">
                <a:off x="672" y="2112"/>
                <a:ext cx="1008" cy="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16" name="Line 132"/>
              <p:cNvSpPr>
                <a:spLocks noChangeShapeType="1"/>
              </p:cNvSpPr>
              <p:nvPr/>
            </p:nvSpPr>
            <p:spPr bwMode="auto">
              <a:xfrm>
                <a:off x="2256" y="2112"/>
                <a:ext cx="1248" cy="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17" name="Text Box 133"/>
              <p:cNvSpPr txBox="1">
                <a:spLocks noChangeArrowheads="1"/>
              </p:cNvSpPr>
              <p:nvPr/>
            </p:nvSpPr>
            <p:spPr bwMode="auto">
              <a:xfrm>
                <a:off x="1776" y="1967"/>
                <a:ext cx="384"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6s</a:t>
                </a:r>
              </a:p>
            </p:txBody>
          </p:sp>
          <p:sp>
            <p:nvSpPr>
              <p:cNvPr id="42118" name="Line 134"/>
              <p:cNvSpPr>
                <a:spLocks noChangeShapeType="1"/>
              </p:cNvSpPr>
              <p:nvPr/>
            </p:nvSpPr>
            <p:spPr bwMode="auto">
              <a:xfrm>
                <a:off x="1632" y="331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19" name="Line 135"/>
              <p:cNvSpPr>
                <a:spLocks noChangeShapeType="1"/>
              </p:cNvSpPr>
              <p:nvPr/>
            </p:nvSpPr>
            <p:spPr bwMode="auto">
              <a:xfrm>
                <a:off x="1680" y="331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20" name="Line 136"/>
              <p:cNvSpPr>
                <a:spLocks noChangeShapeType="1"/>
              </p:cNvSpPr>
              <p:nvPr/>
            </p:nvSpPr>
            <p:spPr bwMode="auto">
              <a:xfrm>
                <a:off x="1392" y="3456"/>
                <a:ext cx="240" cy="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21" name="Line 137"/>
              <p:cNvSpPr>
                <a:spLocks noChangeShapeType="1"/>
              </p:cNvSpPr>
              <p:nvPr/>
            </p:nvSpPr>
            <p:spPr bwMode="auto">
              <a:xfrm flipH="1">
                <a:off x="1680" y="3456"/>
                <a:ext cx="288" cy="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22" name="Text Box 138"/>
              <p:cNvSpPr txBox="1">
                <a:spLocks noChangeArrowheads="1"/>
              </p:cNvSpPr>
              <p:nvPr/>
            </p:nvSpPr>
            <p:spPr bwMode="auto">
              <a:xfrm>
                <a:off x="1920" y="3312"/>
                <a:ext cx="610"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0.02s</a:t>
                </a:r>
              </a:p>
            </p:txBody>
          </p:sp>
          <p:sp>
            <p:nvSpPr>
              <p:cNvPr id="42123" name="Line 139"/>
              <p:cNvSpPr>
                <a:spLocks noChangeShapeType="1"/>
              </p:cNvSpPr>
              <p:nvPr/>
            </p:nvSpPr>
            <p:spPr bwMode="auto">
              <a:xfrm flipV="1">
                <a:off x="912" y="288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24" name="Line 140"/>
              <p:cNvSpPr>
                <a:spLocks noChangeShapeType="1"/>
              </p:cNvSpPr>
              <p:nvPr/>
            </p:nvSpPr>
            <p:spPr bwMode="auto">
              <a:xfrm flipV="1">
                <a:off x="2496" y="288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25" name="Line 141"/>
              <p:cNvSpPr>
                <a:spLocks noChangeShapeType="1"/>
              </p:cNvSpPr>
              <p:nvPr/>
            </p:nvSpPr>
            <p:spPr bwMode="auto">
              <a:xfrm flipH="1">
                <a:off x="912" y="3024"/>
                <a:ext cx="480" cy="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26" name="Line 142"/>
              <p:cNvSpPr>
                <a:spLocks noChangeShapeType="1"/>
              </p:cNvSpPr>
              <p:nvPr/>
            </p:nvSpPr>
            <p:spPr bwMode="auto">
              <a:xfrm>
                <a:off x="1920" y="3024"/>
                <a:ext cx="576" cy="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27" name="Text Box 143"/>
              <p:cNvSpPr txBox="1">
                <a:spLocks noChangeArrowheads="1"/>
              </p:cNvSpPr>
              <p:nvPr/>
            </p:nvSpPr>
            <p:spPr bwMode="auto">
              <a:xfrm>
                <a:off x="1440" y="2880"/>
                <a:ext cx="480"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0.6s</a:t>
                </a:r>
              </a:p>
            </p:txBody>
          </p:sp>
        </p:grpSp>
        <p:sp>
          <p:nvSpPr>
            <p:cNvPr id="42129" name="Text Box 145"/>
            <p:cNvSpPr txBox="1">
              <a:spLocks noChangeArrowheads="1"/>
            </p:cNvSpPr>
            <p:nvPr/>
          </p:nvSpPr>
          <p:spPr bwMode="auto">
            <a:xfrm>
              <a:off x="4368" y="2833"/>
              <a:ext cx="624"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25</a:t>
              </a:r>
              <a:r>
                <a:rPr lang="zh-CN" altLang="en-US" sz="2400"/>
                <a:t>页</a:t>
              </a:r>
            </a:p>
          </p:txBody>
        </p:sp>
        <p:sp>
          <p:nvSpPr>
            <p:cNvPr id="42130" name="Line 146"/>
            <p:cNvSpPr>
              <a:spLocks noChangeShapeType="1"/>
            </p:cNvSpPr>
            <p:nvPr/>
          </p:nvSpPr>
          <p:spPr bwMode="auto">
            <a:xfrm flipH="1" flipV="1">
              <a:off x="4224" y="2016"/>
              <a:ext cx="384" cy="7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31" name="Line 147"/>
            <p:cNvSpPr>
              <a:spLocks noChangeShapeType="1"/>
            </p:cNvSpPr>
            <p:nvPr/>
          </p:nvSpPr>
          <p:spPr bwMode="auto">
            <a:xfrm flipV="1">
              <a:off x="4608" y="2016"/>
              <a:ext cx="144" cy="7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32" name="Text Box 148"/>
            <p:cNvSpPr txBox="1">
              <a:spLocks noChangeArrowheads="1"/>
            </p:cNvSpPr>
            <p:nvPr/>
          </p:nvSpPr>
          <p:spPr bwMode="auto">
            <a:xfrm>
              <a:off x="10" y="2403"/>
              <a:ext cx="998"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00000"/>
                </a:lnSpc>
                <a:spcBef>
                  <a:spcPct val="50000"/>
                </a:spcBef>
                <a:buSzTx/>
                <a:buFontTx/>
                <a:buNone/>
              </a:pPr>
              <a:r>
                <a:rPr lang="zh-CN" altLang="en-US" sz="1400" dirty="0" smtClean="0"/>
                <a:t>一个子帧</a:t>
              </a:r>
              <a:r>
                <a:rPr lang="en-US" altLang="zh-CN" sz="1400" dirty="0" smtClean="0"/>
                <a:t>10</a:t>
              </a:r>
              <a:r>
                <a:rPr lang="zh-CN" altLang="en-US" sz="1400" dirty="0"/>
                <a:t>个字</a:t>
              </a:r>
            </a:p>
          </p:txBody>
        </p:sp>
        <p:sp>
          <p:nvSpPr>
            <p:cNvPr id="42133" name="Text Box 149"/>
            <p:cNvSpPr txBox="1">
              <a:spLocks noChangeArrowheads="1"/>
            </p:cNvSpPr>
            <p:nvPr/>
          </p:nvSpPr>
          <p:spPr bwMode="auto">
            <a:xfrm>
              <a:off x="199" y="3072"/>
              <a:ext cx="1193"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00000"/>
                </a:lnSpc>
                <a:spcBef>
                  <a:spcPct val="50000"/>
                </a:spcBef>
                <a:buSzTx/>
                <a:buFontTx/>
                <a:buNone/>
              </a:pPr>
              <a:r>
                <a:rPr lang="zh-CN" altLang="en-US" sz="1400" dirty="0" smtClean="0"/>
                <a:t>每个字</a:t>
              </a:r>
              <a:r>
                <a:rPr lang="en-US" altLang="zh-CN" sz="1400" dirty="0" smtClean="0"/>
                <a:t>30</a:t>
              </a:r>
              <a:r>
                <a:rPr lang="zh-CN" altLang="en-US" sz="1400" dirty="0"/>
                <a:t>比特</a:t>
              </a:r>
            </a:p>
          </p:txBody>
        </p:sp>
      </p:grpSp>
    </p:spTree>
    <p:extLst>
      <p:ext uri="{BB962C8B-B14F-4D97-AF65-F5344CB8AC3E}">
        <p14:creationId xmlns:p14="http://schemas.microsoft.com/office/powerpoint/2010/main" val="447401709"/>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页脚占位符 4"/>
          <p:cNvSpPr>
            <a:spLocks noGrp="1"/>
          </p:cNvSpPr>
          <p:nvPr>
            <p:ph type="ftr" sz="quarter" idx="11"/>
          </p:nvPr>
        </p:nvSpPr>
        <p:spPr/>
        <p:txBody>
          <a:bodyPr/>
          <a:lstStyle/>
          <a:p>
            <a:endParaRPr lang="en-US" altLang="zh-CN" dirty="0"/>
          </a:p>
        </p:txBody>
      </p:sp>
      <p:sp>
        <p:nvSpPr>
          <p:cNvPr id="43011" name="Rectangle 3"/>
          <p:cNvSpPr>
            <a:spLocks noGrp="1" noChangeArrowheads="1"/>
          </p:cNvSpPr>
          <p:nvPr>
            <p:ph type="body" idx="1"/>
          </p:nvPr>
        </p:nvSpPr>
        <p:spPr>
          <a:xfrm>
            <a:off x="685800" y="990600"/>
            <a:ext cx="3505200" cy="533400"/>
          </a:xfrm>
        </p:spPr>
        <p:txBody>
          <a:bodyPr>
            <a:normAutofit fontScale="92500" lnSpcReduction="20000"/>
          </a:bodyPr>
          <a:lstStyle/>
          <a:p>
            <a:pPr>
              <a:buFont typeface="Wingdings" pitchFamily="2" charset="2"/>
              <a:buNone/>
            </a:pPr>
            <a:r>
              <a:rPr lang="zh-CN" altLang="en-US" sz="2400"/>
              <a:t>一帧导航电文的内容</a:t>
            </a:r>
          </a:p>
        </p:txBody>
      </p:sp>
      <p:grpSp>
        <p:nvGrpSpPr>
          <p:cNvPr id="43050" name="Group 42"/>
          <p:cNvGrpSpPr>
            <a:grpSpLocks/>
          </p:cNvGrpSpPr>
          <p:nvPr/>
        </p:nvGrpSpPr>
        <p:grpSpPr bwMode="auto">
          <a:xfrm>
            <a:off x="762000" y="1600200"/>
            <a:ext cx="7010400" cy="3962400"/>
            <a:chOff x="480" y="1008"/>
            <a:chExt cx="4416" cy="2496"/>
          </a:xfrm>
        </p:grpSpPr>
        <p:grpSp>
          <p:nvGrpSpPr>
            <p:cNvPr id="43034" name="Group 26"/>
            <p:cNvGrpSpPr>
              <a:grpSpLocks/>
            </p:cNvGrpSpPr>
            <p:nvPr/>
          </p:nvGrpSpPr>
          <p:grpSpPr bwMode="auto">
            <a:xfrm>
              <a:off x="816" y="1482"/>
              <a:ext cx="3456" cy="2022"/>
              <a:chOff x="1152" y="1056"/>
              <a:chExt cx="3456" cy="2022"/>
            </a:xfrm>
          </p:grpSpPr>
          <p:grpSp>
            <p:nvGrpSpPr>
              <p:cNvPr id="43017" name="Group 9"/>
              <p:cNvGrpSpPr>
                <a:grpSpLocks/>
              </p:cNvGrpSpPr>
              <p:nvPr/>
            </p:nvGrpSpPr>
            <p:grpSpPr bwMode="auto">
              <a:xfrm>
                <a:off x="1152" y="1056"/>
                <a:ext cx="3456" cy="294"/>
                <a:chOff x="1152" y="1056"/>
                <a:chExt cx="3456" cy="294"/>
              </a:xfrm>
            </p:grpSpPr>
            <p:sp>
              <p:nvSpPr>
                <p:cNvPr id="43013" name="Text Box 5"/>
                <p:cNvSpPr txBox="1">
                  <a:spLocks noChangeArrowheads="1"/>
                </p:cNvSpPr>
                <p:nvPr/>
              </p:nvSpPr>
              <p:spPr bwMode="auto">
                <a:xfrm>
                  <a:off x="1152" y="1056"/>
                  <a:ext cx="528"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TLM</a:t>
                  </a:r>
                </a:p>
              </p:txBody>
            </p:sp>
            <p:sp>
              <p:nvSpPr>
                <p:cNvPr id="43014" name="Text Box 6"/>
                <p:cNvSpPr txBox="1">
                  <a:spLocks noChangeArrowheads="1"/>
                </p:cNvSpPr>
                <p:nvPr/>
              </p:nvSpPr>
              <p:spPr bwMode="auto">
                <a:xfrm>
                  <a:off x="1680" y="1056"/>
                  <a:ext cx="624"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HOW</a:t>
                  </a:r>
                </a:p>
              </p:txBody>
            </p:sp>
            <p:sp>
              <p:nvSpPr>
                <p:cNvPr id="43016" name="Text Box 8"/>
                <p:cNvSpPr txBox="1">
                  <a:spLocks noChangeArrowheads="1"/>
                </p:cNvSpPr>
                <p:nvPr/>
              </p:nvSpPr>
              <p:spPr bwMode="auto">
                <a:xfrm>
                  <a:off x="2304" y="1056"/>
                  <a:ext cx="2304"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zh-CN" altLang="en-US" sz="2400"/>
                    <a:t>数据块</a:t>
                  </a:r>
                  <a:r>
                    <a:rPr lang="en-US" altLang="zh-CN" sz="2400"/>
                    <a:t>—1</a:t>
                  </a:r>
                  <a:r>
                    <a:rPr lang="zh-CN" altLang="en-US" sz="2400"/>
                    <a:t>时钟修正参数</a:t>
                  </a:r>
                </a:p>
              </p:txBody>
            </p:sp>
          </p:grpSp>
          <p:grpSp>
            <p:nvGrpSpPr>
              <p:cNvPr id="43018" name="Group 10"/>
              <p:cNvGrpSpPr>
                <a:grpSpLocks/>
              </p:cNvGrpSpPr>
              <p:nvPr/>
            </p:nvGrpSpPr>
            <p:grpSpPr bwMode="auto">
              <a:xfrm>
                <a:off x="1152" y="1482"/>
                <a:ext cx="3456" cy="294"/>
                <a:chOff x="1152" y="1056"/>
                <a:chExt cx="3456" cy="294"/>
              </a:xfrm>
            </p:grpSpPr>
            <p:sp>
              <p:nvSpPr>
                <p:cNvPr id="43019" name="Text Box 11"/>
                <p:cNvSpPr txBox="1">
                  <a:spLocks noChangeArrowheads="1"/>
                </p:cNvSpPr>
                <p:nvPr/>
              </p:nvSpPr>
              <p:spPr bwMode="auto">
                <a:xfrm>
                  <a:off x="1152" y="1056"/>
                  <a:ext cx="528"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TLM</a:t>
                  </a:r>
                </a:p>
              </p:txBody>
            </p:sp>
            <p:sp>
              <p:nvSpPr>
                <p:cNvPr id="43020" name="Text Box 12"/>
                <p:cNvSpPr txBox="1">
                  <a:spLocks noChangeArrowheads="1"/>
                </p:cNvSpPr>
                <p:nvPr/>
              </p:nvSpPr>
              <p:spPr bwMode="auto">
                <a:xfrm>
                  <a:off x="1680" y="1056"/>
                  <a:ext cx="624"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HOW</a:t>
                  </a:r>
                </a:p>
              </p:txBody>
            </p:sp>
            <p:sp>
              <p:nvSpPr>
                <p:cNvPr id="43021" name="Text Box 13"/>
                <p:cNvSpPr txBox="1">
                  <a:spLocks noChangeArrowheads="1"/>
                </p:cNvSpPr>
                <p:nvPr/>
              </p:nvSpPr>
              <p:spPr bwMode="auto">
                <a:xfrm>
                  <a:off x="2304" y="1056"/>
                  <a:ext cx="2304"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zh-CN" altLang="en-US" sz="2400"/>
                    <a:t>数据块</a:t>
                  </a:r>
                  <a:r>
                    <a:rPr lang="en-US" altLang="zh-CN" sz="2400"/>
                    <a:t>—2</a:t>
                  </a:r>
                  <a:r>
                    <a:rPr lang="zh-CN" altLang="en-US" sz="2400"/>
                    <a:t>星历表</a:t>
                  </a:r>
                </a:p>
              </p:txBody>
            </p:sp>
          </p:grpSp>
          <p:grpSp>
            <p:nvGrpSpPr>
              <p:cNvPr id="43022" name="Group 14"/>
              <p:cNvGrpSpPr>
                <a:grpSpLocks/>
              </p:cNvGrpSpPr>
              <p:nvPr/>
            </p:nvGrpSpPr>
            <p:grpSpPr bwMode="auto">
              <a:xfrm>
                <a:off x="1152" y="1914"/>
                <a:ext cx="3456" cy="294"/>
                <a:chOff x="1152" y="1056"/>
                <a:chExt cx="3456" cy="294"/>
              </a:xfrm>
            </p:grpSpPr>
            <p:sp>
              <p:nvSpPr>
                <p:cNvPr id="43023" name="Text Box 15"/>
                <p:cNvSpPr txBox="1">
                  <a:spLocks noChangeArrowheads="1"/>
                </p:cNvSpPr>
                <p:nvPr/>
              </p:nvSpPr>
              <p:spPr bwMode="auto">
                <a:xfrm>
                  <a:off x="1152" y="1056"/>
                  <a:ext cx="528"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TLM</a:t>
                  </a:r>
                </a:p>
              </p:txBody>
            </p:sp>
            <p:sp>
              <p:nvSpPr>
                <p:cNvPr id="43024" name="Text Box 16"/>
                <p:cNvSpPr txBox="1">
                  <a:spLocks noChangeArrowheads="1"/>
                </p:cNvSpPr>
                <p:nvPr/>
              </p:nvSpPr>
              <p:spPr bwMode="auto">
                <a:xfrm>
                  <a:off x="1680" y="1056"/>
                  <a:ext cx="624"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HOW</a:t>
                  </a:r>
                </a:p>
              </p:txBody>
            </p:sp>
            <p:sp>
              <p:nvSpPr>
                <p:cNvPr id="43025" name="Text Box 17"/>
                <p:cNvSpPr txBox="1">
                  <a:spLocks noChangeArrowheads="1"/>
                </p:cNvSpPr>
                <p:nvPr/>
              </p:nvSpPr>
              <p:spPr bwMode="auto">
                <a:xfrm>
                  <a:off x="2304" y="1056"/>
                  <a:ext cx="2304"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zh-CN" altLang="en-US" sz="2400"/>
                    <a:t>数据块</a:t>
                  </a:r>
                  <a:r>
                    <a:rPr lang="en-US" altLang="zh-CN" sz="2400"/>
                    <a:t>—2</a:t>
                  </a:r>
                  <a:r>
                    <a:rPr lang="zh-CN" altLang="en-US" sz="2400"/>
                    <a:t>星历表继续</a:t>
                  </a:r>
                </a:p>
              </p:txBody>
            </p:sp>
          </p:grpSp>
          <p:grpSp>
            <p:nvGrpSpPr>
              <p:cNvPr id="43026" name="Group 18"/>
              <p:cNvGrpSpPr>
                <a:grpSpLocks/>
              </p:cNvGrpSpPr>
              <p:nvPr/>
            </p:nvGrpSpPr>
            <p:grpSpPr bwMode="auto">
              <a:xfrm>
                <a:off x="1152" y="2346"/>
                <a:ext cx="3456" cy="294"/>
                <a:chOff x="1152" y="1056"/>
                <a:chExt cx="3456" cy="294"/>
              </a:xfrm>
            </p:grpSpPr>
            <p:sp>
              <p:nvSpPr>
                <p:cNvPr id="43027" name="Text Box 19"/>
                <p:cNvSpPr txBox="1">
                  <a:spLocks noChangeArrowheads="1"/>
                </p:cNvSpPr>
                <p:nvPr/>
              </p:nvSpPr>
              <p:spPr bwMode="auto">
                <a:xfrm>
                  <a:off x="1152" y="1056"/>
                  <a:ext cx="528"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TLM</a:t>
                  </a:r>
                </a:p>
              </p:txBody>
            </p:sp>
            <p:sp>
              <p:nvSpPr>
                <p:cNvPr id="43028" name="Text Box 20"/>
                <p:cNvSpPr txBox="1">
                  <a:spLocks noChangeArrowheads="1"/>
                </p:cNvSpPr>
                <p:nvPr/>
              </p:nvSpPr>
              <p:spPr bwMode="auto">
                <a:xfrm>
                  <a:off x="1680" y="1056"/>
                  <a:ext cx="624"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HOW</a:t>
                  </a:r>
                </a:p>
              </p:txBody>
            </p:sp>
            <p:sp>
              <p:nvSpPr>
                <p:cNvPr id="43029" name="Text Box 21"/>
                <p:cNvSpPr txBox="1">
                  <a:spLocks noChangeArrowheads="1"/>
                </p:cNvSpPr>
                <p:nvPr/>
              </p:nvSpPr>
              <p:spPr bwMode="auto">
                <a:xfrm>
                  <a:off x="2304" y="1056"/>
                  <a:ext cx="2304"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zh-CN" altLang="en-US" sz="2400"/>
                    <a:t>数据块</a:t>
                  </a:r>
                  <a:r>
                    <a:rPr lang="en-US" altLang="zh-CN" sz="2400"/>
                    <a:t>—3</a:t>
                  </a:r>
                  <a:r>
                    <a:rPr lang="zh-CN" altLang="en-US" sz="2400"/>
                    <a:t>卫星历书等</a:t>
                  </a:r>
                </a:p>
              </p:txBody>
            </p:sp>
          </p:grpSp>
          <p:grpSp>
            <p:nvGrpSpPr>
              <p:cNvPr id="43030" name="Group 22"/>
              <p:cNvGrpSpPr>
                <a:grpSpLocks/>
              </p:cNvGrpSpPr>
              <p:nvPr/>
            </p:nvGrpSpPr>
            <p:grpSpPr bwMode="auto">
              <a:xfrm>
                <a:off x="1152" y="2784"/>
                <a:ext cx="3456" cy="294"/>
                <a:chOff x="1152" y="1056"/>
                <a:chExt cx="3456" cy="294"/>
              </a:xfrm>
            </p:grpSpPr>
            <p:sp>
              <p:nvSpPr>
                <p:cNvPr id="43031" name="Text Box 23"/>
                <p:cNvSpPr txBox="1">
                  <a:spLocks noChangeArrowheads="1"/>
                </p:cNvSpPr>
                <p:nvPr/>
              </p:nvSpPr>
              <p:spPr bwMode="auto">
                <a:xfrm>
                  <a:off x="1152" y="1056"/>
                  <a:ext cx="528"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TLM</a:t>
                  </a:r>
                </a:p>
              </p:txBody>
            </p:sp>
            <p:sp>
              <p:nvSpPr>
                <p:cNvPr id="43032" name="Text Box 24"/>
                <p:cNvSpPr txBox="1">
                  <a:spLocks noChangeArrowheads="1"/>
                </p:cNvSpPr>
                <p:nvPr/>
              </p:nvSpPr>
              <p:spPr bwMode="auto">
                <a:xfrm>
                  <a:off x="1680" y="1056"/>
                  <a:ext cx="624"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HOW</a:t>
                  </a:r>
                </a:p>
              </p:txBody>
            </p:sp>
            <p:sp>
              <p:nvSpPr>
                <p:cNvPr id="43033" name="Text Box 25"/>
                <p:cNvSpPr txBox="1">
                  <a:spLocks noChangeArrowheads="1"/>
                </p:cNvSpPr>
                <p:nvPr/>
              </p:nvSpPr>
              <p:spPr bwMode="auto">
                <a:xfrm>
                  <a:off x="2304" y="1056"/>
                  <a:ext cx="2304"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zh-CN" altLang="en-US" sz="2400"/>
                    <a:t>数据块</a:t>
                  </a:r>
                  <a:r>
                    <a:rPr lang="en-US" altLang="zh-CN" sz="2400"/>
                    <a:t>—3</a:t>
                  </a:r>
                  <a:r>
                    <a:rPr lang="zh-CN" altLang="en-US" sz="2400"/>
                    <a:t>卫星历书等</a:t>
                  </a:r>
                </a:p>
              </p:txBody>
            </p:sp>
          </p:grpSp>
        </p:grpSp>
        <p:sp>
          <p:nvSpPr>
            <p:cNvPr id="43035" name="Text Box 27"/>
            <p:cNvSpPr txBox="1">
              <a:spLocks noChangeArrowheads="1"/>
            </p:cNvSpPr>
            <p:nvPr/>
          </p:nvSpPr>
          <p:spPr bwMode="auto">
            <a:xfrm>
              <a:off x="480" y="153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1</a:t>
              </a:r>
            </a:p>
          </p:txBody>
        </p:sp>
        <p:sp>
          <p:nvSpPr>
            <p:cNvPr id="43036" name="Text Box 28"/>
            <p:cNvSpPr txBox="1">
              <a:spLocks noChangeArrowheads="1"/>
            </p:cNvSpPr>
            <p:nvPr/>
          </p:nvSpPr>
          <p:spPr bwMode="auto">
            <a:xfrm>
              <a:off x="480" y="192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2</a:t>
              </a:r>
            </a:p>
          </p:txBody>
        </p:sp>
        <p:sp>
          <p:nvSpPr>
            <p:cNvPr id="43037" name="Text Box 29"/>
            <p:cNvSpPr txBox="1">
              <a:spLocks noChangeArrowheads="1"/>
            </p:cNvSpPr>
            <p:nvPr/>
          </p:nvSpPr>
          <p:spPr bwMode="auto">
            <a:xfrm>
              <a:off x="480" y="235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3</a:t>
              </a:r>
            </a:p>
          </p:txBody>
        </p:sp>
        <p:sp>
          <p:nvSpPr>
            <p:cNvPr id="43038" name="Text Box 30"/>
            <p:cNvSpPr txBox="1">
              <a:spLocks noChangeArrowheads="1"/>
            </p:cNvSpPr>
            <p:nvPr/>
          </p:nvSpPr>
          <p:spPr bwMode="auto">
            <a:xfrm>
              <a:off x="480" y="278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4</a:t>
              </a:r>
            </a:p>
          </p:txBody>
        </p:sp>
        <p:sp>
          <p:nvSpPr>
            <p:cNvPr id="43039" name="Text Box 31"/>
            <p:cNvSpPr txBox="1">
              <a:spLocks noChangeArrowheads="1"/>
            </p:cNvSpPr>
            <p:nvPr/>
          </p:nvSpPr>
          <p:spPr bwMode="auto">
            <a:xfrm>
              <a:off x="480" y="321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5</a:t>
              </a:r>
            </a:p>
          </p:txBody>
        </p:sp>
        <p:sp>
          <p:nvSpPr>
            <p:cNvPr id="43040" name="Line 32"/>
            <p:cNvSpPr>
              <a:spLocks noChangeShapeType="1"/>
            </p:cNvSpPr>
            <p:nvPr/>
          </p:nvSpPr>
          <p:spPr bwMode="auto">
            <a:xfrm flipV="1">
              <a:off x="816" y="105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41" name="Line 33"/>
            <p:cNvSpPr>
              <a:spLocks noChangeShapeType="1"/>
            </p:cNvSpPr>
            <p:nvPr/>
          </p:nvSpPr>
          <p:spPr bwMode="auto">
            <a:xfrm flipV="1">
              <a:off x="4272" y="100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42" name="Text Box 34"/>
            <p:cNvSpPr txBox="1">
              <a:spLocks noChangeArrowheads="1"/>
            </p:cNvSpPr>
            <p:nvPr/>
          </p:nvSpPr>
          <p:spPr bwMode="auto">
            <a:xfrm>
              <a:off x="1056" y="1056"/>
              <a:ext cx="30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zh-CN" altLang="en-US" sz="2000"/>
                <a:t>一个子帧</a:t>
              </a:r>
              <a:r>
                <a:rPr lang="en-US" altLang="zh-CN" sz="2000"/>
                <a:t>6s</a:t>
              </a:r>
              <a:r>
                <a:rPr lang="zh-CN" altLang="en-US" sz="2000"/>
                <a:t>长，</a:t>
              </a:r>
              <a:r>
                <a:rPr lang="en-US" altLang="zh-CN" sz="2000"/>
                <a:t>10</a:t>
              </a:r>
              <a:r>
                <a:rPr lang="zh-CN" altLang="en-US" sz="2000"/>
                <a:t>个字，每字</a:t>
              </a:r>
              <a:r>
                <a:rPr lang="en-US" altLang="zh-CN" sz="2000"/>
                <a:t>30</a:t>
              </a:r>
              <a:r>
                <a:rPr lang="zh-CN" altLang="en-US" sz="2000"/>
                <a:t>比特</a:t>
              </a:r>
            </a:p>
          </p:txBody>
        </p:sp>
        <p:sp>
          <p:nvSpPr>
            <p:cNvPr id="43043" name="Line 35"/>
            <p:cNvSpPr>
              <a:spLocks noChangeShapeType="1"/>
            </p:cNvSpPr>
            <p:nvPr/>
          </p:nvSpPr>
          <p:spPr bwMode="auto">
            <a:xfrm flipH="1">
              <a:off x="816" y="1152"/>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44" name="Line 36"/>
            <p:cNvSpPr>
              <a:spLocks noChangeShapeType="1"/>
            </p:cNvSpPr>
            <p:nvPr/>
          </p:nvSpPr>
          <p:spPr bwMode="auto">
            <a:xfrm>
              <a:off x="3744" y="1152"/>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45" name="Line 37"/>
            <p:cNvSpPr>
              <a:spLocks noChangeShapeType="1"/>
            </p:cNvSpPr>
            <p:nvPr/>
          </p:nvSpPr>
          <p:spPr bwMode="auto">
            <a:xfrm>
              <a:off x="4320" y="1488"/>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46" name="Line 38"/>
            <p:cNvSpPr>
              <a:spLocks noChangeShapeType="1"/>
            </p:cNvSpPr>
            <p:nvPr/>
          </p:nvSpPr>
          <p:spPr bwMode="auto">
            <a:xfrm>
              <a:off x="4320" y="3504"/>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47" name="Text Box 39"/>
            <p:cNvSpPr txBox="1">
              <a:spLocks noChangeArrowheads="1"/>
            </p:cNvSpPr>
            <p:nvPr/>
          </p:nvSpPr>
          <p:spPr bwMode="auto">
            <a:xfrm>
              <a:off x="4368" y="1872"/>
              <a:ext cx="528"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000"/>
                <a:t>1</a:t>
              </a:r>
              <a:r>
                <a:rPr lang="zh-CN" altLang="en-US" sz="2000"/>
                <a:t>帧</a:t>
              </a:r>
            </a:p>
            <a:p>
              <a:pPr>
                <a:lnSpc>
                  <a:spcPct val="100000"/>
                </a:lnSpc>
                <a:spcBef>
                  <a:spcPct val="50000"/>
                </a:spcBef>
                <a:buSzTx/>
                <a:buFontTx/>
                <a:buNone/>
              </a:pPr>
              <a:r>
                <a:rPr lang="en-US" altLang="zh-CN" sz="2000"/>
                <a:t>30s</a:t>
              </a:r>
            </a:p>
            <a:p>
              <a:pPr>
                <a:lnSpc>
                  <a:spcPct val="100000"/>
                </a:lnSpc>
                <a:spcBef>
                  <a:spcPct val="50000"/>
                </a:spcBef>
                <a:buSzTx/>
                <a:buFontTx/>
                <a:buNone/>
              </a:pPr>
              <a:r>
                <a:rPr lang="en-US" altLang="zh-CN" sz="2000"/>
                <a:t>1500</a:t>
              </a:r>
              <a:r>
                <a:rPr lang="zh-CN" altLang="en-US" sz="2000"/>
                <a:t>比特</a:t>
              </a:r>
            </a:p>
          </p:txBody>
        </p:sp>
        <p:sp>
          <p:nvSpPr>
            <p:cNvPr id="43048" name="Line 40"/>
            <p:cNvSpPr>
              <a:spLocks noChangeShapeType="1"/>
            </p:cNvSpPr>
            <p:nvPr/>
          </p:nvSpPr>
          <p:spPr bwMode="auto">
            <a:xfrm>
              <a:off x="4608" y="2928"/>
              <a:ext cx="0"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49" name="Line 41"/>
            <p:cNvSpPr>
              <a:spLocks noChangeShapeType="1"/>
            </p:cNvSpPr>
            <p:nvPr/>
          </p:nvSpPr>
          <p:spPr bwMode="auto">
            <a:xfrm flipV="1">
              <a:off x="4560" y="1488"/>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 name="下箭头 1"/>
          <p:cNvSpPr/>
          <p:nvPr/>
        </p:nvSpPr>
        <p:spPr>
          <a:xfrm>
            <a:off x="1547664" y="5634608"/>
            <a:ext cx="457200" cy="386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827584" y="5877272"/>
            <a:ext cx="7560840" cy="923330"/>
          </a:xfrm>
          <a:prstGeom prst="rect">
            <a:avLst/>
          </a:prstGeom>
          <a:noFill/>
        </p:spPr>
        <p:txBody>
          <a:bodyPr wrap="square" rtlCol="0">
            <a:spAutoFit/>
          </a:bodyPr>
          <a:lstStyle/>
          <a:p>
            <a:pPr>
              <a:lnSpc>
                <a:spcPct val="150000"/>
              </a:lnSpc>
            </a:pPr>
            <a:r>
              <a:rPr lang="zh-CN" altLang="en-US" b="1" dirty="0" smtClean="0">
                <a:latin typeface="微软雅黑" panose="020B0503020204020204" pitchFamily="34" charset="-122"/>
                <a:ea typeface="微软雅黑" panose="020B0503020204020204" pitchFamily="34" charset="-122"/>
              </a:rPr>
              <a:t>遥测字前</a:t>
            </a:r>
            <a:r>
              <a:rPr lang="en-US" altLang="zh-CN" b="1" dirty="0" smtClean="0">
                <a:latin typeface="微软雅黑" panose="020B0503020204020204" pitchFamily="34" charset="-122"/>
                <a:ea typeface="微软雅黑" panose="020B0503020204020204" pitchFamily="34" charset="-122"/>
              </a:rPr>
              <a:t>8</a:t>
            </a:r>
            <a:r>
              <a:rPr lang="zh-CN" altLang="en-US" b="1" dirty="0" smtClean="0">
                <a:latin typeface="微软雅黑" panose="020B0503020204020204" pitchFamily="34" charset="-122"/>
                <a:ea typeface="微软雅黑" panose="020B0503020204020204" pitchFamily="34" charset="-122"/>
              </a:rPr>
              <a:t>位为</a:t>
            </a:r>
            <a:r>
              <a:rPr lang="en-US" altLang="zh-CN" b="1" dirty="0" smtClean="0">
                <a:latin typeface="微软雅黑" panose="020B0503020204020204" pitchFamily="34" charset="-122"/>
                <a:ea typeface="微软雅黑" panose="020B0503020204020204" pitchFamily="34" charset="-122"/>
              </a:rPr>
              <a:t>10001011</a:t>
            </a:r>
            <a:r>
              <a:rPr lang="zh-CN" altLang="en-US" b="1" dirty="0" smtClean="0">
                <a:latin typeface="微软雅黑" panose="020B0503020204020204" pitchFamily="34" charset="-122"/>
                <a:ea typeface="微软雅黑" panose="020B0503020204020204" pitchFamily="34" charset="-122"/>
              </a:rPr>
              <a:t>，作为帧同步的同步码，由于每一帧最后两个比特始终被控制为零，因此通常将同步码设为</a:t>
            </a:r>
            <a:r>
              <a:rPr lang="en-US" altLang="zh-CN" b="1" dirty="0" smtClean="0">
                <a:latin typeface="微软雅黑" panose="020B0503020204020204" pitchFamily="34" charset="-122"/>
                <a:ea typeface="微软雅黑" panose="020B0503020204020204" pitchFamily="34" charset="-122"/>
              </a:rPr>
              <a:t>0010001011</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9074794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noAutofit/>
          </a:bodyPr>
          <a:lstStyle/>
          <a:p>
            <a:pPr>
              <a:lnSpc>
                <a:spcPct val="200000"/>
              </a:lnSpc>
            </a:pPr>
            <a:r>
              <a:rPr lang="zh-CN" altLang="en-US" dirty="0" smtClean="0"/>
              <a:t>帧同步原理：</a:t>
            </a:r>
            <a:endParaRPr lang="en-US" altLang="zh-CN" dirty="0" smtClean="0"/>
          </a:p>
          <a:p>
            <a:pPr lvl="1">
              <a:lnSpc>
                <a:spcPct val="200000"/>
              </a:lnSpc>
            </a:pPr>
            <a:r>
              <a:rPr lang="zh-CN" altLang="en-US" dirty="0" smtClean="0"/>
              <a:t>假设导航电文数据比特中</a:t>
            </a:r>
            <a:r>
              <a:rPr lang="en-US" altLang="zh-CN" dirty="0" smtClean="0"/>
              <a:t>0</a:t>
            </a:r>
            <a:r>
              <a:rPr lang="zh-CN" altLang="en-US" dirty="0" smtClean="0"/>
              <a:t>与</a:t>
            </a:r>
            <a:r>
              <a:rPr lang="en-US" altLang="zh-CN" dirty="0" smtClean="0"/>
              <a:t>1</a:t>
            </a:r>
            <a:r>
              <a:rPr lang="zh-CN" altLang="en-US" dirty="0" smtClean="0"/>
              <a:t>是随机的，则连续</a:t>
            </a:r>
            <a:r>
              <a:rPr lang="en-US" altLang="zh-CN" dirty="0" smtClean="0"/>
              <a:t>10</a:t>
            </a:r>
            <a:r>
              <a:rPr lang="zh-CN" altLang="en-US" dirty="0" smtClean="0"/>
              <a:t>个比特刚好为同步码的概率为</a:t>
            </a:r>
            <a:r>
              <a:rPr lang="en-US" altLang="zh-CN" dirty="0" smtClean="0"/>
              <a:t>0.5</a:t>
            </a:r>
            <a:r>
              <a:rPr lang="en-US" altLang="zh-CN" baseline="30000" dirty="0" smtClean="0"/>
              <a:t>10</a:t>
            </a:r>
          </a:p>
          <a:p>
            <a:pPr marL="457200" lvl="1" indent="0">
              <a:lnSpc>
                <a:spcPct val="200000"/>
              </a:lnSpc>
              <a:buNone/>
            </a:pPr>
            <a:r>
              <a:rPr lang="zh-CN" altLang="en-US" baseline="30000" dirty="0" smtClean="0"/>
              <a:t>①在数据比特流中逐个比特搜索</a:t>
            </a:r>
            <a:r>
              <a:rPr lang="en-US" altLang="zh-CN" baseline="30000" dirty="0" smtClean="0"/>
              <a:t>10</a:t>
            </a:r>
            <a:r>
              <a:rPr lang="zh-CN" altLang="en-US" baseline="30000" dirty="0" smtClean="0"/>
              <a:t>比特的同步码，直至成功为止</a:t>
            </a:r>
            <a:endParaRPr lang="en-US" altLang="zh-CN" baseline="30000" dirty="0" smtClean="0"/>
          </a:p>
          <a:p>
            <a:pPr marL="457200" lvl="1" indent="0">
              <a:lnSpc>
                <a:spcPct val="200000"/>
              </a:lnSpc>
              <a:buNone/>
            </a:pPr>
            <a:r>
              <a:rPr lang="zh-CN" altLang="en-US" baseline="30000" dirty="0" smtClean="0"/>
              <a:t>②为避免随机比特造成的错误，收集接下来的</a:t>
            </a:r>
            <a:r>
              <a:rPr lang="en-US" altLang="zh-CN" baseline="30000" dirty="0" smtClean="0"/>
              <a:t>22</a:t>
            </a:r>
            <a:r>
              <a:rPr lang="zh-CN" altLang="en-US" baseline="30000" dirty="0" smtClean="0"/>
              <a:t>个比特，做奇偶校验</a:t>
            </a:r>
            <a:endParaRPr lang="en-US" altLang="zh-CN" baseline="30000" dirty="0" smtClean="0"/>
          </a:p>
          <a:p>
            <a:pPr marL="457200" lvl="1" indent="0">
              <a:lnSpc>
                <a:spcPct val="200000"/>
              </a:lnSpc>
              <a:buNone/>
            </a:pPr>
            <a:r>
              <a:rPr lang="zh-CN" altLang="en-US" baseline="30000" dirty="0" smtClean="0"/>
              <a:t>③通过同步码后的</a:t>
            </a:r>
            <a:r>
              <a:rPr lang="en-US" altLang="zh-CN" baseline="30000" dirty="0" smtClean="0"/>
              <a:t>HOW</a:t>
            </a:r>
            <a:r>
              <a:rPr lang="zh-CN" altLang="en-US" baseline="30000" dirty="0" smtClean="0"/>
              <a:t>交接字信息进一步验证真实性</a:t>
            </a:r>
            <a:endParaRPr lang="en-US" altLang="zh-CN" baseline="30000" dirty="0" smtClean="0"/>
          </a:p>
        </p:txBody>
      </p:sp>
    </p:spTree>
    <p:extLst>
      <p:ext uri="{BB962C8B-B14F-4D97-AF65-F5344CB8AC3E}">
        <p14:creationId xmlns:p14="http://schemas.microsoft.com/office/powerpoint/2010/main" val="23964952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 PVT</a:t>
            </a:r>
            <a:r>
              <a:rPr lang="zh-CN" altLang="en-US" dirty="0" smtClean="0"/>
              <a:t>解算</a:t>
            </a:r>
            <a:endParaRPr lang="zh-CN" altLang="en-US" dirty="0"/>
          </a:p>
        </p:txBody>
      </p:sp>
      <p:sp>
        <p:nvSpPr>
          <p:cNvPr id="3" name="内容占位符 2"/>
          <p:cNvSpPr>
            <a:spLocks noGrp="1"/>
          </p:cNvSpPr>
          <p:nvPr>
            <p:ph idx="1"/>
          </p:nvPr>
        </p:nvSpPr>
        <p:spPr/>
        <p:txBody>
          <a:bodyPr>
            <a:normAutofit/>
          </a:bodyPr>
          <a:lstStyle/>
          <a:p>
            <a:r>
              <a:rPr lang="zh-CN" altLang="en-US" sz="2800" dirty="0" smtClean="0">
                <a:solidFill>
                  <a:schemeClr val="tx1"/>
                </a:solidFill>
              </a:rPr>
              <a:t>在接收机的微处理器中，通过</a:t>
            </a:r>
            <a:r>
              <a:rPr lang="zh-CN" altLang="en-US" sz="2800" dirty="0" smtClean="0"/>
              <a:t>牛顿迭代法</a:t>
            </a:r>
            <a:r>
              <a:rPr lang="zh-CN" altLang="en-US" sz="2800" dirty="0" smtClean="0">
                <a:solidFill>
                  <a:schemeClr val="tx1"/>
                </a:solidFill>
              </a:rPr>
              <a:t>和</a:t>
            </a:r>
            <a:r>
              <a:rPr lang="zh-CN" altLang="en-US" sz="2800" dirty="0" smtClean="0"/>
              <a:t>最小二乘法</a:t>
            </a:r>
            <a:r>
              <a:rPr lang="zh-CN" altLang="en-US" sz="2800" dirty="0" smtClean="0">
                <a:solidFill>
                  <a:schemeClr val="tx1"/>
                </a:solidFill>
              </a:rPr>
              <a:t>对卫星观测方程进行求解，得到接收机位置、钟差、卫星钟差、卫星坐标误差等未知数，未知数的选择根据应用需求确定。</a:t>
            </a:r>
            <a:endParaRPr lang="zh-CN" altLang="en-US" sz="2800" dirty="0">
              <a:solidFill>
                <a:schemeClr val="tx1"/>
              </a:solidFill>
            </a:endParaRPr>
          </a:p>
        </p:txBody>
      </p:sp>
    </p:spTree>
    <p:extLst>
      <p:ext uri="{BB962C8B-B14F-4D97-AF65-F5344CB8AC3E}">
        <p14:creationId xmlns:p14="http://schemas.microsoft.com/office/powerpoint/2010/main" val="36317633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具体过程</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第一步：</a:t>
            </a:r>
            <a:r>
              <a:rPr lang="zh-CN" altLang="en-US" dirty="0" smtClean="0">
                <a:solidFill>
                  <a:schemeClr val="tx1"/>
                </a:solidFill>
              </a:rPr>
              <a:t>准备数据与设置初始解；</a:t>
            </a:r>
            <a:endParaRPr lang="en-US" altLang="zh-CN" dirty="0" smtClean="0">
              <a:solidFill>
                <a:schemeClr val="tx1"/>
              </a:solidFill>
            </a:endParaRPr>
          </a:p>
          <a:p>
            <a:r>
              <a:rPr lang="zh-CN" altLang="en-US" dirty="0" smtClean="0"/>
              <a:t>第二步：</a:t>
            </a:r>
            <a:r>
              <a:rPr lang="zh-CN" altLang="en-US" dirty="0" smtClean="0">
                <a:solidFill>
                  <a:schemeClr val="tx1"/>
                </a:solidFill>
              </a:rPr>
              <a:t>获得多颗卫星构成的观测方程组；</a:t>
            </a:r>
            <a:endParaRPr lang="en-US" altLang="zh-CN" dirty="0" smtClean="0">
              <a:solidFill>
                <a:schemeClr val="tx1"/>
              </a:solidFill>
            </a:endParaRPr>
          </a:p>
          <a:p>
            <a:r>
              <a:rPr lang="zh-CN" altLang="en-US" dirty="0"/>
              <a:t>第三</a:t>
            </a:r>
            <a:r>
              <a:rPr lang="zh-CN" altLang="en-US" dirty="0" smtClean="0"/>
              <a:t>步：</a:t>
            </a:r>
            <a:r>
              <a:rPr lang="zh-CN" altLang="en-US" dirty="0" smtClean="0">
                <a:solidFill>
                  <a:schemeClr val="tx1"/>
                </a:solidFill>
              </a:rPr>
              <a:t>利用最小二乘法求解观测方程组；</a:t>
            </a:r>
            <a:endParaRPr lang="en-US" altLang="zh-CN" dirty="0" smtClean="0">
              <a:solidFill>
                <a:schemeClr val="tx1"/>
              </a:solidFill>
            </a:endParaRPr>
          </a:p>
          <a:p>
            <a:r>
              <a:rPr lang="zh-CN" altLang="en-US" dirty="0" smtClean="0"/>
              <a:t>第四步：</a:t>
            </a:r>
            <a:r>
              <a:rPr lang="zh-CN" altLang="en-US" dirty="0" smtClean="0">
                <a:solidFill>
                  <a:schemeClr val="tx1"/>
                </a:solidFill>
              </a:rPr>
              <a:t>更新未知数的解；</a:t>
            </a:r>
            <a:endParaRPr lang="en-US" altLang="zh-CN" dirty="0" smtClean="0">
              <a:solidFill>
                <a:schemeClr val="tx1"/>
              </a:solidFill>
            </a:endParaRPr>
          </a:p>
          <a:p>
            <a:r>
              <a:rPr lang="zh-CN" altLang="en-US" dirty="0"/>
              <a:t>第五</a:t>
            </a:r>
            <a:r>
              <a:rPr lang="zh-CN" altLang="en-US" dirty="0" smtClean="0"/>
              <a:t>步：</a:t>
            </a:r>
            <a:r>
              <a:rPr lang="zh-CN" altLang="en-US" dirty="0" smtClean="0">
                <a:solidFill>
                  <a:schemeClr val="tx1"/>
                </a:solidFill>
              </a:rPr>
              <a:t>判断牛顿迭代的收敛性</a:t>
            </a:r>
            <a:endParaRPr lang="en-US" altLang="zh-CN" dirty="0" smtClean="0">
              <a:solidFill>
                <a:schemeClr val="tx1"/>
              </a:solidFill>
            </a:endParaRPr>
          </a:p>
          <a:p>
            <a:pPr lvl="1"/>
            <a:r>
              <a:rPr lang="zh-CN" altLang="en-US" dirty="0" smtClean="0"/>
              <a:t>如果收敛，输出解算结果（通常用两次迭代之间解的差值作为收敛依据，达到一定门限值，即认为收敛）</a:t>
            </a:r>
            <a:endParaRPr lang="en-US" altLang="zh-CN" dirty="0" smtClean="0"/>
          </a:p>
          <a:p>
            <a:pPr lvl="1"/>
            <a:r>
              <a:rPr lang="zh-CN" altLang="en-US" dirty="0" smtClean="0"/>
              <a:t>如果不收敛，</a:t>
            </a:r>
            <a:r>
              <a:rPr lang="zh-CN" altLang="en-US" dirty="0"/>
              <a:t>转</a:t>
            </a:r>
            <a:r>
              <a:rPr lang="zh-CN" altLang="en-US" dirty="0" smtClean="0"/>
              <a:t>到第二步，进行后续迭代</a:t>
            </a:r>
            <a:endParaRPr lang="en-US" altLang="zh-CN" dirty="0" smtClean="0"/>
          </a:p>
          <a:p>
            <a:endParaRPr lang="zh-CN" altLang="en-US" dirty="0"/>
          </a:p>
        </p:txBody>
      </p:sp>
      <p:sp>
        <p:nvSpPr>
          <p:cNvPr id="4" name="文本框 3"/>
          <p:cNvSpPr txBox="1"/>
          <p:nvPr/>
        </p:nvSpPr>
        <p:spPr>
          <a:xfrm>
            <a:off x="1475656" y="6021288"/>
            <a:ext cx="5929828" cy="523220"/>
          </a:xfrm>
          <a:prstGeom prst="rect">
            <a:avLst/>
          </a:prstGeom>
          <a:noFill/>
        </p:spPr>
        <p:txBody>
          <a:bodyPr wrap="none" rtlCol="0">
            <a:spAutoFit/>
          </a:bodyPr>
          <a:lstStyle/>
          <a:p>
            <a:r>
              <a:rPr lang="zh-CN" altLang="en-US" sz="2800" b="1" dirty="0" smtClean="0">
                <a:solidFill>
                  <a:srgbClr val="0000CC"/>
                </a:solidFill>
                <a:latin typeface="微软雅黑" panose="020B0503020204020204" pitchFamily="34" charset="-122"/>
                <a:ea typeface="微软雅黑" panose="020B0503020204020204" pitchFamily="34" charset="-122"/>
              </a:rPr>
              <a:t>具体观测方程的构成后面的课时讲解</a:t>
            </a:r>
            <a:endParaRPr lang="zh-CN" altLang="en-US" sz="28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61215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二维定位方法</a:t>
            </a:r>
            <a:endParaRPr lang="zh-CN" altLang="en-US" dirty="0"/>
          </a:p>
        </p:txBody>
      </p:sp>
      <p:sp>
        <p:nvSpPr>
          <p:cNvPr id="3" name="内容占位符 2"/>
          <p:cNvSpPr>
            <a:spLocks noGrp="1"/>
          </p:cNvSpPr>
          <p:nvPr>
            <p:ph idx="1"/>
          </p:nvPr>
        </p:nvSpPr>
        <p:spPr/>
        <p:txBody>
          <a:bodyPr>
            <a:normAutofit lnSpcReduction="10000"/>
          </a:bodyPr>
          <a:lstStyle/>
          <a:p>
            <a:r>
              <a:rPr lang="zh-CN" altLang="en-US" sz="2400" dirty="0" smtClean="0"/>
              <a:t>二维定位：</a:t>
            </a:r>
            <a:endParaRPr lang="en-US" altLang="zh-CN" sz="2400" dirty="0" smtClean="0"/>
          </a:p>
          <a:p>
            <a:pPr lvl="1"/>
            <a:r>
              <a:rPr lang="zh-CN" altLang="en-US" sz="2000" dirty="0" smtClean="0">
                <a:solidFill>
                  <a:schemeClr val="tx1"/>
                </a:solidFill>
              </a:rPr>
              <a:t>当可见卫星数量只有</a:t>
            </a:r>
            <a:r>
              <a:rPr lang="en-US" altLang="zh-CN" sz="2000" dirty="0" smtClean="0">
                <a:solidFill>
                  <a:schemeClr val="tx1"/>
                </a:solidFill>
              </a:rPr>
              <a:t>3</a:t>
            </a:r>
            <a:r>
              <a:rPr lang="zh-CN" altLang="en-US" sz="2000" dirty="0" smtClean="0">
                <a:solidFill>
                  <a:schemeClr val="tx1"/>
                </a:solidFill>
              </a:rPr>
              <a:t>颗时，如果对高程要求不高，也可以解算出二维</a:t>
            </a:r>
            <a:r>
              <a:rPr lang="en-US" altLang="zh-CN" sz="2000" dirty="0" smtClean="0">
                <a:solidFill>
                  <a:schemeClr val="tx1"/>
                </a:solidFill>
              </a:rPr>
              <a:t>X</a:t>
            </a:r>
            <a:r>
              <a:rPr lang="zh-CN" altLang="en-US" sz="2000" dirty="0" smtClean="0">
                <a:solidFill>
                  <a:schemeClr val="tx1"/>
                </a:solidFill>
              </a:rPr>
              <a:t>，</a:t>
            </a:r>
            <a:r>
              <a:rPr lang="en-US" altLang="zh-CN" sz="2000" dirty="0" smtClean="0">
                <a:solidFill>
                  <a:schemeClr val="tx1"/>
                </a:solidFill>
              </a:rPr>
              <a:t>Y</a:t>
            </a:r>
            <a:r>
              <a:rPr lang="zh-CN" altLang="en-US" sz="2000" dirty="0" smtClean="0">
                <a:solidFill>
                  <a:schemeClr val="tx1"/>
                </a:solidFill>
              </a:rPr>
              <a:t>坐标</a:t>
            </a:r>
            <a:endParaRPr lang="en-US" altLang="zh-CN" sz="2000" dirty="0" smtClean="0">
              <a:solidFill>
                <a:schemeClr val="tx1"/>
              </a:solidFill>
            </a:endParaRPr>
          </a:p>
          <a:p>
            <a:r>
              <a:rPr lang="zh-CN" altLang="en-US" sz="2400" dirty="0" smtClean="0"/>
              <a:t>方法：</a:t>
            </a:r>
            <a:endParaRPr lang="en-US" altLang="zh-CN" sz="2400" dirty="0" smtClean="0"/>
          </a:p>
          <a:p>
            <a:pPr lvl="1"/>
            <a:r>
              <a:rPr lang="zh-CN" altLang="en-US" sz="2000" dirty="0" smtClean="0">
                <a:solidFill>
                  <a:schemeClr val="tx1"/>
                </a:solidFill>
              </a:rPr>
              <a:t>给出高程的一个固定解，不再将其作为未知数解算，从而在三颗星时，</a:t>
            </a:r>
            <a:r>
              <a:rPr lang="zh-CN" altLang="en-US" sz="2000" dirty="0" smtClean="0"/>
              <a:t>通过三个方程解算出</a:t>
            </a:r>
            <a:r>
              <a:rPr lang="en-US" altLang="zh-CN" sz="2000" dirty="0" smtClean="0"/>
              <a:t>X</a:t>
            </a:r>
            <a:r>
              <a:rPr lang="zh-CN" altLang="en-US" sz="2000" dirty="0" smtClean="0"/>
              <a:t>、</a:t>
            </a:r>
            <a:r>
              <a:rPr lang="en-US" altLang="zh-CN" sz="2000" dirty="0" smtClean="0"/>
              <a:t>Y</a:t>
            </a:r>
            <a:r>
              <a:rPr lang="zh-CN" altLang="en-US" sz="2000" dirty="0" smtClean="0"/>
              <a:t>和钟差三个未知数</a:t>
            </a:r>
            <a:endParaRPr lang="en-US" altLang="zh-CN" sz="2000" dirty="0" smtClean="0"/>
          </a:p>
          <a:p>
            <a:r>
              <a:rPr lang="zh-CN" altLang="en-US" sz="2400" dirty="0"/>
              <a:t>高程值的来源：</a:t>
            </a:r>
            <a:endParaRPr lang="en-US" altLang="zh-CN" sz="2400" dirty="0"/>
          </a:p>
          <a:p>
            <a:pPr lvl="1"/>
            <a:r>
              <a:rPr lang="zh-CN" altLang="en-US" sz="2000" dirty="0" smtClean="0">
                <a:solidFill>
                  <a:schemeClr val="tx1"/>
                </a:solidFill>
              </a:rPr>
              <a:t>稍早定位结果、气压高度计、数字高程模型、海平面高程、陆地平均高程</a:t>
            </a:r>
            <a:endParaRPr lang="zh-CN" altLang="en-US" sz="2000" dirty="0">
              <a:solidFill>
                <a:schemeClr val="tx1"/>
              </a:solidFill>
            </a:endParaRPr>
          </a:p>
        </p:txBody>
      </p:sp>
    </p:spTree>
    <p:extLst>
      <p:ext uri="{BB962C8B-B14F-4D97-AF65-F5344CB8AC3E}">
        <p14:creationId xmlns:p14="http://schemas.microsoft.com/office/powerpoint/2010/main" val="2626275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按照频点区分</a:t>
            </a:r>
            <a:endParaRPr lang="zh-CN" altLang="en-US" dirty="0"/>
          </a:p>
        </p:txBody>
      </p:sp>
      <p:sp>
        <p:nvSpPr>
          <p:cNvPr id="3" name="内容占位符 2"/>
          <p:cNvSpPr>
            <a:spLocks noGrp="1"/>
          </p:cNvSpPr>
          <p:nvPr>
            <p:ph idx="1"/>
          </p:nvPr>
        </p:nvSpPr>
        <p:spPr/>
        <p:txBody>
          <a:bodyPr>
            <a:normAutofit fontScale="77500" lnSpcReduction="20000"/>
          </a:bodyPr>
          <a:lstStyle/>
          <a:p>
            <a:pPr>
              <a:lnSpc>
                <a:spcPct val="170000"/>
              </a:lnSpc>
            </a:pPr>
            <a:r>
              <a:rPr lang="zh-CN" altLang="en-US" dirty="0"/>
              <a:t>单</a:t>
            </a:r>
            <a:r>
              <a:rPr lang="zh-CN" altLang="en-US" dirty="0" smtClean="0"/>
              <a:t>频接收机</a:t>
            </a:r>
            <a:endParaRPr lang="en-US" altLang="zh-CN" dirty="0" smtClean="0"/>
          </a:p>
          <a:p>
            <a:pPr lvl="1">
              <a:lnSpc>
                <a:spcPct val="170000"/>
              </a:lnSpc>
            </a:pPr>
            <a:r>
              <a:rPr lang="zh-CN" altLang="en-US" dirty="0"/>
              <a:t> 单频接收机只能接收</a:t>
            </a:r>
            <a:r>
              <a:rPr lang="en-US" altLang="zh-CN" dirty="0"/>
              <a:t>L1</a:t>
            </a:r>
            <a:r>
              <a:rPr lang="zh-CN" altLang="en-US" dirty="0"/>
              <a:t>载波信号，测定载波相位观测值进行定位。由于不能</a:t>
            </a:r>
            <a:r>
              <a:rPr lang="zh-CN" altLang="en-US" dirty="0" smtClean="0"/>
              <a:t>有效消除</a:t>
            </a:r>
            <a:r>
              <a:rPr lang="zh-CN" altLang="en-US" dirty="0"/>
              <a:t>电离层时延影响，单频</a:t>
            </a:r>
            <a:r>
              <a:rPr lang="zh-CN" altLang="en-US" dirty="0" smtClean="0"/>
              <a:t>接收机</a:t>
            </a:r>
            <a:r>
              <a:rPr lang="zh-CN" altLang="en-US" dirty="0"/>
              <a:t>多</a:t>
            </a:r>
            <a:r>
              <a:rPr lang="zh-CN" altLang="en-US" dirty="0" smtClean="0"/>
              <a:t>适用于</a:t>
            </a:r>
            <a:r>
              <a:rPr lang="zh-CN" altLang="en-US" dirty="0"/>
              <a:t>短基线</a:t>
            </a:r>
            <a:r>
              <a:rPr lang="en-US" altLang="zh-CN" dirty="0"/>
              <a:t>(&lt; 15km)</a:t>
            </a:r>
            <a:r>
              <a:rPr lang="zh-CN" altLang="en-US" dirty="0"/>
              <a:t>的精密定位。</a:t>
            </a:r>
            <a:endParaRPr lang="en-US" altLang="zh-CN" dirty="0" smtClean="0"/>
          </a:p>
          <a:p>
            <a:pPr>
              <a:lnSpc>
                <a:spcPct val="170000"/>
              </a:lnSpc>
            </a:pPr>
            <a:r>
              <a:rPr lang="zh-CN" altLang="en-US" dirty="0"/>
              <a:t>双</a:t>
            </a:r>
            <a:r>
              <a:rPr lang="zh-CN" altLang="en-US" dirty="0" smtClean="0"/>
              <a:t>频接收机</a:t>
            </a:r>
            <a:endParaRPr lang="en-US" altLang="zh-CN" dirty="0" smtClean="0"/>
          </a:p>
          <a:p>
            <a:pPr lvl="1">
              <a:lnSpc>
                <a:spcPct val="170000"/>
              </a:lnSpc>
            </a:pPr>
            <a:r>
              <a:rPr lang="zh-CN" altLang="en-US" dirty="0"/>
              <a:t> 双频接收机可以同时接收</a:t>
            </a:r>
            <a:r>
              <a:rPr lang="en-US" altLang="zh-CN" dirty="0" smtClean="0"/>
              <a:t>L1,L2</a:t>
            </a:r>
            <a:r>
              <a:rPr lang="zh-CN" altLang="en-US" dirty="0"/>
              <a:t>载波信号。利用双</a:t>
            </a:r>
            <a:r>
              <a:rPr lang="zh-CN" altLang="en-US" dirty="0" smtClean="0"/>
              <a:t>频消除</a:t>
            </a:r>
            <a:r>
              <a:rPr lang="zh-CN" altLang="en-US" dirty="0"/>
              <a:t>电离层对电磁波信号时延的影响</a:t>
            </a:r>
            <a:r>
              <a:rPr lang="zh-CN" altLang="en-US" dirty="0" smtClean="0"/>
              <a:t>，可用</a:t>
            </a:r>
            <a:r>
              <a:rPr lang="zh-CN" altLang="en-US" dirty="0"/>
              <a:t>于长达</a:t>
            </a:r>
            <a:r>
              <a:rPr lang="zh-CN" altLang="en-US" dirty="0" smtClean="0"/>
              <a:t>几千公里的</a:t>
            </a:r>
            <a:r>
              <a:rPr lang="zh-CN" altLang="en-US" dirty="0"/>
              <a:t>精密定位。</a:t>
            </a:r>
          </a:p>
        </p:txBody>
      </p:sp>
    </p:spTree>
    <p:extLst>
      <p:ext uri="{BB962C8B-B14F-4D97-AF65-F5344CB8AC3E}">
        <p14:creationId xmlns:p14="http://schemas.microsoft.com/office/powerpoint/2010/main" val="387505379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辅助方程的推广</a:t>
            </a:r>
            <a:endParaRPr lang="zh-CN" altLang="en-US" dirty="0"/>
          </a:p>
        </p:txBody>
      </p:sp>
      <p:sp>
        <p:nvSpPr>
          <p:cNvPr id="3" name="内容占位符 2"/>
          <p:cNvSpPr>
            <a:spLocks noGrp="1"/>
          </p:cNvSpPr>
          <p:nvPr>
            <p:ph idx="1"/>
          </p:nvPr>
        </p:nvSpPr>
        <p:spPr/>
        <p:txBody>
          <a:bodyPr>
            <a:normAutofit lnSpcReduction="10000"/>
          </a:bodyPr>
          <a:lstStyle/>
          <a:p>
            <a:r>
              <a:rPr lang="zh-CN" altLang="en-US" sz="2400" dirty="0" smtClean="0"/>
              <a:t>该思路可以进一步推广至两颗甚至一颗卫星的定位算法上。</a:t>
            </a:r>
            <a:endParaRPr lang="en-US" altLang="zh-CN" sz="2400" dirty="0" smtClean="0"/>
          </a:p>
          <a:p>
            <a:pPr lvl="1"/>
            <a:r>
              <a:rPr lang="zh-CN" altLang="en-US" sz="2000" dirty="0" smtClean="0"/>
              <a:t>两颗星：假设高程不变、运动方向不变、运动速度不变、钟差不变，选其二</a:t>
            </a:r>
            <a:endParaRPr lang="en-US" altLang="zh-CN" sz="2000" dirty="0" smtClean="0"/>
          </a:p>
          <a:p>
            <a:pPr lvl="1"/>
            <a:r>
              <a:rPr lang="zh-CN" altLang="en-US" sz="2000" dirty="0"/>
              <a:t>一颗</a:t>
            </a:r>
            <a:r>
              <a:rPr lang="zh-CN" altLang="en-US" sz="2000" dirty="0" smtClean="0"/>
              <a:t>星：假设高程</a:t>
            </a:r>
            <a:r>
              <a:rPr lang="zh-CN" altLang="en-US" sz="2000" dirty="0"/>
              <a:t>不变、运动方向不变、运动速度不变、钟差</a:t>
            </a:r>
            <a:r>
              <a:rPr lang="zh-CN" altLang="en-US" sz="2000" dirty="0" smtClean="0"/>
              <a:t>不变，选其三</a:t>
            </a:r>
            <a:endParaRPr lang="en-US" altLang="zh-CN" sz="2000" dirty="0" smtClean="0"/>
          </a:p>
          <a:p>
            <a:r>
              <a:rPr lang="zh-CN" altLang="en-US" sz="2400" dirty="0" smtClean="0"/>
              <a:t>该思路非常重要，将来可用于：</a:t>
            </a:r>
            <a:endParaRPr lang="en-US" altLang="zh-CN" sz="2400" dirty="0" smtClean="0"/>
          </a:p>
          <a:p>
            <a:pPr lvl="1"/>
            <a:r>
              <a:rPr lang="zh-CN" altLang="en-US" sz="2000" dirty="0" smtClean="0"/>
              <a:t>通过添加基于地图信息的辅助方程，来实现地图匹配；</a:t>
            </a:r>
            <a:endParaRPr lang="en-US" altLang="zh-CN" sz="2000" dirty="0" smtClean="0"/>
          </a:p>
          <a:p>
            <a:pPr lvl="1"/>
            <a:r>
              <a:rPr lang="zh-CN" altLang="en-US" sz="2000" dirty="0" smtClean="0"/>
              <a:t>通过添加高程、运动方向、运动速度、钟差等辅助方程，实现航位推算</a:t>
            </a:r>
            <a:endParaRPr lang="zh-CN" altLang="en-US" sz="2000" dirty="0"/>
          </a:p>
        </p:txBody>
      </p:sp>
    </p:spTree>
    <p:extLst>
      <p:ext uri="{BB962C8B-B14F-4D97-AF65-F5344CB8AC3E}">
        <p14:creationId xmlns:p14="http://schemas.microsoft.com/office/powerpoint/2010/main" val="395524440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五、软件</a:t>
            </a:r>
            <a:r>
              <a:rPr lang="zh-CN" altLang="en-US" dirty="0" smtClean="0"/>
              <a:t>接收机</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4774152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 </a:t>
            </a:r>
            <a:r>
              <a:rPr lang="zh-CN" altLang="en-US" dirty="0" smtClean="0"/>
              <a:t>何为软件接收机？</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接收机的处理过程</a:t>
            </a:r>
            <a:endParaRPr lang="en-US" altLang="zh-CN" sz="2800" dirty="0" smtClean="0"/>
          </a:p>
          <a:p>
            <a:pPr lvl="1"/>
            <a:r>
              <a:rPr lang="zh-CN" altLang="en-US" sz="2400" dirty="0" smtClean="0"/>
              <a:t>天线</a:t>
            </a:r>
            <a:r>
              <a:rPr lang="en-US" altLang="zh-CN" sz="2400" dirty="0" smtClean="0">
                <a:sym typeface="Wingdings" panose="05000000000000000000" pitchFamily="2" charset="2"/>
              </a:rPr>
              <a:t></a:t>
            </a:r>
            <a:r>
              <a:rPr lang="zh-CN" altLang="en-US" sz="2400" dirty="0" smtClean="0">
                <a:sym typeface="Wingdings" panose="05000000000000000000" pitchFamily="2" charset="2"/>
              </a:rPr>
              <a:t>射频处理</a:t>
            </a:r>
            <a:r>
              <a:rPr lang="en-US" altLang="zh-CN" sz="2400" dirty="0" smtClean="0">
                <a:sym typeface="Wingdings" panose="05000000000000000000" pitchFamily="2" charset="2"/>
              </a:rPr>
              <a:t></a:t>
            </a:r>
            <a:r>
              <a:rPr lang="zh-CN" altLang="en-US" sz="2400" dirty="0" smtClean="0">
                <a:sym typeface="Wingdings" panose="05000000000000000000" pitchFamily="2" charset="2"/>
              </a:rPr>
              <a:t>中频处理</a:t>
            </a:r>
            <a:r>
              <a:rPr lang="en-US" altLang="zh-CN" sz="2400" dirty="0" smtClean="0">
                <a:sym typeface="Wingdings" panose="05000000000000000000" pitchFamily="2" charset="2"/>
              </a:rPr>
              <a:t></a:t>
            </a:r>
            <a:r>
              <a:rPr lang="zh-CN" altLang="en-US" sz="2400" dirty="0" smtClean="0">
                <a:sym typeface="Wingdings" panose="05000000000000000000" pitchFamily="2" charset="2"/>
              </a:rPr>
              <a:t>基带处理</a:t>
            </a:r>
            <a:r>
              <a:rPr lang="en-US" altLang="zh-CN" sz="2400" dirty="0" smtClean="0">
                <a:sym typeface="Wingdings" panose="05000000000000000000" pitchFamily="2" charset="2"/>
              </a:rPr>
              <a:t></a:t>
            </a:r>
            <a:r>
              <a:rPr lang="zh-CN" altLang="en-US" sz="2400" dirty="0" smtClean="0">
                <a:sym typeface="Wingdings" panose="05000000000000000000" pitchFamily="2" charset="2"/>
              </a:rPr>
              <a:t>解算</a:t>
            </a:r>
            <a:r>
              <a:rPr lang="en-US" altLang="zh-CN" sz="2400" dirty="0" smtClean="0">
                <a:sym typeface="Wingdings" panose="05000000000000000000" pitchFamily="2" charset="2"/>
              </a:rPr>
              <a:t></a:t>
            </a:r>
            <a:r>
              <a:rPr lang="zh-CN" altLang="en-US" sz="2400" dirty="0" smtClean="0">
                <a:sym typeface="Wingdings" panose="05000000000000000000" pitchFamily="2" charset="2"/>
              </a:rPr>
              <a:t>输出</a:t>
            </a:r>
            <a:endParaRPr lang="en-US" altLang="zh-CN" sz="2400" dirty="0" smtClean="0">
              <a:sym typeface="Wingdings" panose="05000000000000000000" pitchFamily="2" charset="2"/>
            </a:endParaRPr>
          </a:p>
          <a:p>
            <a:r>
              <a:rPr lang="zh-CN" altLang="en-US" sz="2800" dirty="0">
                <a:sym typeface="Wingdings" panose="05000000000000000000" pitchFamily="2" charset="2"/>
              </a:rPr>
              <a:t>分析：</a:t>
            </a:r>
            <a:endParaRPr lang="en-US" altLang="zh-CN" sz="2800" dirty="0">
              <a:sym typeface="Wingdings" panose="05000000000000000000" pitchFamily="2" charset="2"/>
            </a:endParaRPr>
          </a:p>
          <a:p>
            <a:pPr lvl="1"/>
            <a:r>
              <a:rPr lang="zh-CN" altLang="en-US" sz="2400" dirty="0" smtClean="0"/>
              <a:t>经过采样后的数字信号，均可通过软件进行处理</a:t>
            </a:r>
            <a:endParaRPr lang="en-US" altLang="zh-CN" sz="2400" dirty="0" smtClean="0"/>
          </a:p>
          <a:p>
            <a:pPr lvl="1"/>
            <a:r>
              <a:rPr lang="zh-CN" altLang="en-US" sz="2400" dirty="0" smtClean="0"/>
              <a:t>采用上述软件方式实现的接收机被称为</a:t>
            </a:r>
            <a:r>
              <a:rPr lang="zh-CN" altLang="en-US" sz="2400" dirty="0" smtClean="0">
                <a:solidFill>
                  <a:srgbClr val="000099"/>
                </a:solidFill>
              </a:rPr>
              <a:t>软件接收机</a:t>
            </a:r>
            <a:endParaRPr lang="en-US" altLang="zh-CN" sz="2400" dirty="0" smtClean="0">
              <a:solidFill>
                <a:srgbClr val="000099"/>
              </a:solidFill>
            </a:endParaRPr>
          </a:p>
          <a:p>
            <a:pPr lvl="1"/>
            <a:endParaRPr lang="zh-CN" altLang="en-US" sz="2400" dirty="0"/>
          </a:p>
        </p:txBody>
      </p:sp>
      <p:sp>
        <p:nvSpPr>
          <p:cNvPr id="6" name="下箭头 5"/>
          <p:cNvSpPr/>
          <p:nvPr/>
        </p:nvSpPr>
        <p:spPr>
          <a:xfrm rot="10800000">
            <a:off x="4945800" y="2852936"/>
            <a:ext cx="504056" cy="8058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9492198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5.2 </a:t>
            </a:r>
            <a:r>
              <a:rPr lang="zh-CN" altLang="en-US" dirty="0" smtClean="0"/>
              <a:t>数字信号生成的时间点</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方案一：</a:t>
            </a:r>
            <a:endParaRPr lang="en-US" altLang="zh-CN" sz="2800" dirty="0" smtClean="0"/>
          </a:p>
          <a:p>
            <a:pPr lvl="1"/>
            <a:r>
              <a:rPr lang="zh-CN" altLang="en-US" sz="2400" dirty="0"/>
              <a:t>对</a:t>
            </a:r>
            <a:r>
              <a:rPr lang="zh-CN" altLang="en-US" sz="2400" dirty="0" smtClean="0"/>
              <a:t>高频信号进行采样，采样频率要求更高，生成的数字信号数据量庞大，后续数字信号处理代价很高</a:t>
            </a:r>
            <a:endParaRPr lang="en-US" altLang="zh-CN" sz="2400" dirty="0" smtClean="0"/>
          </a:p>
          <a:p>
            <a:r>
              <a:rPr lang="zh-CN" altLang="en-US" sz="2800" dirty="0" smtClean="0"/>
              <a:t>方案二：</a:t>
            </a:r>
            <a:endParaRPr lang="en-US" altLang="zh-CN" sz="2800" dirty="0" smtClean="0"/>
          </a:p>
          <a:p>
            <a:pPr lvl="1"/>
            <a:r>
              <a:rPr lang="zh-CN" altLang="en-US" sz="2400" dirty="0" smtClean="0"/>
              <a:t>对中频信号进行模数转换，采样频率要求低，数据量相对较少、后续数字信号处理代价低，是主要方案</a:t>
            </a:r>
            <a:endParaRPr lang="zh-CN" altLang="en-US" sz="2400" dirty="0"/>
          </a:p>
        </p:txBody>
      </p:sp>
    </p:spTree>
    <p:extLst>
      <p:ext uri="{BB962C8B-B14F-4D97-AF65-F5344CB8AC3E}">
        <p14:creationId xmlns:p14="http://schemas.microsoft.com/office/powerpoint/2010/main" val="168376441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典型的软件接收机方案</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99288"/>
            <a:ext cx="8599008" cy="4294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右箭头 2"/>
          <p:cNvSpPr/>
          <p:nvPr/>
        </p:nvSpPr>
        <p:spPr>
          <a:xfrm rot="19725899">
            <a:off x="2267744" y="4152218"/>
            <a:ext cx="648072"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403648" y="4509120"/>
            <a:ext cx="1569660" cy="369332"/>
          </a:xfrm>
          <a:prstGeom prst="rect">
            <a:avLst/>
          </a:prstGeom>
          <a:noFill/>
        </p:spPr>
        <p:txBody>
          <a:bodyPr wrap="none" rtlCol="0">
            <a:spAutoFit/>
          </a:bodyPr>
          <a:lstStyle/>
          <a:p>
            <a:r>
              <a:rPr lang="zh-CN" altLang="en-US" dirty="0" smtClean="0"/>
              <a:t>数字中频输入</a:t>
            </a:r>
            <a:endParaRPr lang="zh-CN" altLang="en-US" dirty="0"/>
          </a:p>
        </p:txBody>
      </p:sp>
    </p:spTree>
    <p:extLst>
      <p:ext uri="{BB962C8B-B14F-4D97-AF65-F5344CB8AC3E}">
        <p14:creationId xmlns:p14="http://schemas.microsoft.com/office/powerpoint/2010/main" val="425555014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典型的软件接收机配置</a:t>
            </a:r>
            <a:endParaRPr lang="zh-CN" altLang="en-US"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0197"/>
          <a:stretch/>
        </p:blipFill>
        <p:spPr bwMode="auto">
          <a:xfrm>
            <a:off x="827584" y="1628800"/>
            <a:ext cx="7752309" cy="4608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043870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传统接收机与软件接收机对比</a:t>
            </a:r>
            <a:endParaRPr lang="zh-CN" altLang="en-US" dirty="0"/>
          </a:p>
        </p:txBody>
      </p:sp>
      <p:sp>
        <p:nvSpPr>
          <p:cNvPr id="4" name="内容占位符 3"/>
          <p:cNvSpPr>
            <a:spLocks noGrp="1"/>
          </p:cNvSpPr>
          <p:nvPr>
            <p:ph idx="1"/>
          </p:nvPr>
        </p:nvSpPr>
        <p:spPr/>
        <p:txBody>
          <a:bodyPr>
            <a:noAutofit/>
          </a:bodyPr>
          <a:lstStyle/>
          <a:p>
            <a:r>
              <a:rPr lang="zh-CN" altLang="en-US" sz="2000" dirty="0" smtClean="0"/>
              <a:t>相同</a:t>
            </a:r>
            <a:r>
              <a:rPr lang="zh-CN" altLang="en-US" sz="2000" dirty="0"/>
              <a:t>的</a:t>
            </a:r>
            <a:r>
              <a:rPr lang="zh-CN" altLang="en-US" sz="2000" dirty="0" smtClean="0"/>
              <a:t>方面：</a:t>
            </a:r>
            <a:endParaRPr lang="en-US" altLang="zh-CN" sz="2000" dirty="0" smtClean="0"/>
          </a:p>
          <a:p>
            <a:pPr lvl="1"/>
            <a:r>
              <a:rPr lang="zh-CN" altLang="en-US" sz="1600" dirty="0" smtClean="0"/>
              <a:t>天线、射频前端都一致</a:t>
            </a:r>
            <a:endParaRPr lang="en-US" altLang="zh-CN" sz="1600" dirty="0" smtClean="0"/>
          </a:p>
          <a:p>
            <a:pPr lvl="1"/>
            <a:r>
              <a:rPr lang="zh-CN" altLang="en-US" sz="1600" dirty="0"/>
              <a:t>解</a:t>
            </a:r>
            <a:r>
              <a:rPr lang="zh-CN" altLang="en-US" sz="1600" dirty="0" smtClean="0"/>
              <a:t>算结果的输出接口都相同</a:t>
            </a:r>
            <a:endParaRPr lang="en-US" altLang="zh-CN" sz="1600" dirty="0" smtClean="0"/>
          </a:p>
          <a:p>
            <a:r>
              <a:rPr lang="zh-CN" altLang="en-US" sz="2000" dirty="0" smtClean="0"/>
              <a:t>不同</a:t>
            </a:r>
            <a:r>
              <a:rPr lang="zh-CN" altLang="en-US" sz="2000" dirty="0"/>
              <a:t>的</a:t>
            </a:r>
            <a:r>
              <a:rPr lang="zh-CN" altLang="en-US" sz="2000" dirty="0" smtClean="0"/>
              <a:t>方面：</a:t>
            </a:r>
            <a:endParaRPr lang="en-US" altLang="zh-CN" sz="2000" dirty="0" smtClean="0"/>
          </a:p>
          <a:p>
            <a:pPr lvl="1"/>
            <a:r>
              <a:rPr lang="zh-CN" altLang="en-US" sz="1600" dirty="0" smtClean="0"/>
              <a:t>传统</a:t>
            </a:r>
            <a:r>
              <a:rPr lang="zh-CN" altLang="en-US" sz="1600" dirty="0"/>
              <a:t>接收机：使用专用</a:t>
            </a:r>
            <a:r>
              <a:rPr lang="en-US" altLang="zh-CN" sz="1600" dirty="0"/>
              <a:t>ASIC</a:t>
            </a:r>
            <a:r>
              <a:rPr lang="zh-CN" altLang="en-US" sz="1600" dirty="0"/>
              <a:t>硬件</a:t>
            </a:r>
            <a:r>
              <a:rPr lang="zh-CN" altLang="en-US" sz="1600" dirty="0" smtClean="0"/>
              <a:t>电路实现捕获、跟踪，通过基于</a:t>
            </a:r>
            <a:r>
              <a:rPr lang="en-US" altLang="zh-CN" sz="1600" dirty="0" smtClean="0"/>
              <a:t>ARM</a:t>
            </a:r>
            <a:r>
              <a:rPr lang="zh-CN" altLang="en-US" sz="1600" dirty="0" smtClean="0"/>
              <a:t>的嵌入式软件实现位同步、帧同步和</a:t>
            </a:r>
            <a:r>
              <a:rPr lang="en-US" altLang="zh-CN" sz="1600" dirty="0" smtClean="0"/>
              <a:t>P.V.T</a:t>
            </a:r>
            <a:r>
              <a:rPr lang="zh-CN" altLang="en-US" sz="1600" dirty="0" smtClean="0"/>
              <a:t>解算</a:t>
            </a:r>
            <a:endParaRPr lang="en-US" altLang="zh-CN" sz="1600" dirty="0" smtClean="0"/>
          </a:p>
          <a:p>
            <a:pPr lvl="1"/>
            <a:r>
              <a:rPr lang="zh-CN" altLang="en-US" sz="1600" dirty="0" smtClean="0"/>
              <a:t>软件接收机：捕获、跟踪、位同步、帧同步、</a:t>
            </a:r>
            <a:r>
              <a:rPr lang="en-US" altLang="zh-CN" sz="1600" dirty="0" smtClean="0"/>
              <a:t>P.V.T</a:t>
            </a:r>
            <a:r>
              <a:rPr lang="zh-CN" altLang="en-US" sz="1600" dirty="0" smtClean="0"/>
              <a:t>解算全都通过软件实现</a:t>
            </a:r>
            <a:endParaRPr lang="en-US" altLang="zh-CN" sz="1600" dirty="0" smtClean="0"/>
          </a:p>
          <a:p>
            <a:r>
              <a:rPr lang="zh-CN" altLang="en-US" sz="2000" dirty="0" smtClean="0"/>
              <a:t>优缺点：</a:t>
            </a:r>
            <a:endParaRPr lang="en-US" altLang="zh-CN" sz="2000" dirty="0" smtClean="0"/>
          </a:p>
          <a:p>
            <a:pPr lvl="1"/>
            <a:r>
              <a:rPr lang="zh-CN" altLang="en-US" sz="1600" dirty="0" smtClean="0"/>
              <a:t>缺点：速度慢，消弱</a:t>
            </a:r>
            <a:r>
              <a:rPr lang="zh-CN" altLang="en-US" sz="1600" dirty="0"/>
              <a:t>了传统接收机信号对即时</a:t>
            </a:r>
            <a:r>
              <a:rPr lang="zh-CN" altLang="en-US" sz="1600" dirty="0" smtClean="0"/>
              <a:t>数字信号</a:t>
            </a:r>
            <a:r>
              <a:rPr lang="zh-CN" altLang="en-US" sz="1600" dirty="0"/>
              <a:t>并行处理速度快的</a:t>
            </a:r>
            <a:r>
              <a:rPr lang="zh-CN" altLang="en-US" sz="1600" dirty="0" smtClean="0"/>
              <a:t>优点</a:t>
            </a:r>
            <a:endParaRPr lang="en-US" altLang="zh-CN" sz="1600" dirty="0" smtClean="0"/>
          </a:p>
          <a:p>
            <a:pPr lvl="1"/>
            <a:r>
              <a:rPr lang="zh-CN" altLang="en-US" sz="1600" dirty="0" smtClean="0"/>
              <a:t>优点：灵活性，为</a:t>
            </a:r>
            <a:r>
              <a:rPr lang="zh-CN" altLang="en-US" sz="1600" dirty="0"/>
              <a:t>接收机的发展开辟</a:t>
            </a:r>
            <a:r>
              <a:rPr lang="zh-CN" altLang="en-US" sz="1600" dirty="0" smtClean="0"/>
              <a:t>了新</a:t>
            </a:r>
            <a:r>
              <a:rPr lang="zh-CN" altLang="en-US" sz="1600" dirty="0"/>
              <a:t>的</a:t>
            </a:r>
            <a:r>
              <a:rPr lang="zh-CN" altLang="en-US" sz="1600" dirty="0" smtClean="0"/>
              <a:t>道路，随着</a:t>
            </a:r>
            <a:r>
              <a:rPr lang="zh-CN" altLang="en-US" sz="1600" dirty="0"/>
              <a:t>处理器运算速度的不断提高</a:t>
            </a:r>
            <a:r>
              <a:rPr lang="en-US" altLang="zh-CN" sz="1600" dirty="0"/>
              <a:t>,</a:t>
            </a:r>
            <a:r>
              <a:rPr lang="zh-CN" altLang="en-US" sz="1600" dirty="0"/>
              <a:t>信号处理速度必定不会成为软件</a:t>
            </a:r>
            <a:r>
              <a:rPr lang="zh-CN" altLang="en-US" sz="1600" dirty="0" smtClean="0"/>
              <a:t>接收机发展</a:t>
            </a:r>
            <a:r>
              <a:rPr lang="zh-CN" altLang="en-US" sz="1600" dirty="0"/>
              <a:t>的</a:t>
            </a:r>
            <a:r>
              <a:rPr lang="zh-CN" altLang="en-US" sz="1600" dirty="0" smtClean="0"/>
              <a:t>障碍</a:t>
            </a:r>
            <a:endParaRPr lang="zh-CN" altLang="en-US" sz="1600" dirty="0"/>
          </a:p>
        </p:txBody>
      </p:sp>
    </p:spTree>
    <p:extLst>
      <p:ext uri="{BB962C8B-B14F-4D97-AF65-F5344CB8AC3E}">
        <p14:creationId xmlns:p14="http://schemas.microsoft.com/office/powerpoint/2010/main" val="424470669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本节结束</a:t>
            </a:r>
            <a:endParaRPr lang="zh-CN" altLang="en-US"/>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5498022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按照通道区分</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多通道接收机</a:t>
            </a:r>
            <a:endParaRPr lang="en-US" altLang="zh-CN" dirty="0" smtClean="0"/>
          </a:p>
          <a:p>
            <a:pPr lvl="1"/>
            <a:r>
              <a:rPr lang="zh-CN" altLang="en-US" dirty="0" smtClean="0"/>
              <a:t>具有</a:t>
            </a:r>
            <a:r>
              <a:rPr lang="zh-CN" altLang="en-US" dirty="0"/>
              <a:t>多个卫星信号通道</a:t>
            </a:r>
            <a:r>
              <a:rPr lang="zh-CN" altLang="en-US" dirty="0" smtClean="0"/>
              <a:t>，每个</a:t>
            </a:r>
            <a:r>
              <a:rPr lang="zh-CN" altLang="en-US" dirty="0"/>
              <a:t>通道只连续跟踪一个卫星</a:t>
            </a:r>
            <a:r>
              <a:rPr lang="zh-CN" altLang="en-US" dirty="0" smtClean="0"/>
              <a:t>信号</a:t>
            </a:r>
            <a:endParaRPr lang="en-US" altLang="zh-CN" dirty="0" smtClean="0"/>
          </a:p>
          <a:p>
            <a:r>
              <a:rPr lang="zh-CN" altLang="en-US" dirty="0" smtClean="0"/>
              <a:t>序贯通道接收机</a:t>
            </a:r>
            <a:endParaRPr lang="en-US" altLang="zh-CN" dirty="0" smtClean="0"/>
          </a:p>
          <a:p>
            <a:pPr lvl="1"/>
            <a:r>
              <a:rPr lang="zh-CN" altLang="en-US" dirty="0" smtClean="0"/>
              <a:t>具有多个信号通道，为跟踪</a:t>
            </a:r>
            <a:r>
              <a:rPr lang="zh-CN" altLang="en-US" dirty="0"/>
              <a:t>多个卫星信号</a:t>
            </a:r>
            <a:r>
              <a:rPr lang="zh-CN" altLang="en-US" dirty="0" smtClean="0"/>
              <a:t>，在软件控制</a:t>
            </a:r>
            <a:r>
              <a:rPr lang="zh-CN" altLang="en-US" dirty="0"/>
              <a:t>下</a:t>
            </a:r>
            <a:r>
              <a:rPr lang="zh-CN" altLang="en-US" dirty="0" smtClean="0"/>
              <a:t>，采用串行时序</a:t>
            </a:r>
            <a:r>
              <a:rPr lang="zh-CN" altLang="en-US" dirty="0"/>
              <a:t>依次对各个卫星信号进行跟踪和量测，一</a:t>
            </a:r>
            <a:r>
              <a:rPr lang="zh-CN" altLang="en-US" dirty="0" smtClean="0"/>
              <a:t>个卫星信号循环</a:t>
            </a:r>
            <a:r>
              <a:rPr lang="zh-CN" altLang="en-US" dirty="0"/>
              <a:t>所需时间较长</a:t>
            </a:r>
            <a:r>
              <a:rPr lang="en-US" altLang="zh-CN" dirty="0" smtClean="0"/>
              <a:t>(&gt;20ms )</a:t>
            </a:r>
          </a:p>
          <a:p>
            <a:r>
              <a:rPr lang="zh-CN" altLang="en-US" dirty="0" smtClean="0"/>
              <a:t>多路复用通道接收机</a:t>
            </a:r>
            <a:endParaRPr lang="en-US" altLang="zh-CN" dirty="0" smtClean="0"/>
          </a:p>
          <a:p>
            <a:pPr lvl="1"/>
            <a:r>
              <a:rPr lang="zh-CN" altLang="en-US" dirty="0" smtClean="0"/>
              <a:t>类似序贯通道接收机，但通过并发调度，使得卫星信号循环时间片段很短</a:t>
            </a:r>
            <a:r>
              <a:rPr lang="en-US" altLang="zh-CN" smtClean="0"/>
              <a:t>(&lt;20ms ),</a:t>
            </a:r>
            <a:endParaRPr lang="en-US" altLang="zh-CN" dirty="0" smtClean="0"/>
          </a:p>
          <a:p>
            <a:pPr lvl="1"/>
            <a:endParaRPr lang="zh-CN" altLang="en-US" dirty="0"/>
          </a:p>
        </p:txBody>
      </p:sp>
    </p:spTree>
    <p:extLst>
      <p:ext uri="{BB962C8B-B14F-4D97-AF65-F5344CB8AC3E}">
        <p14:creationId xmlns:p14="http://schemas.microsoft.com/office/powerpoint/2010/main" val="3693844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按测距方法区分</a:t>
            </a:r>
            <a:endParaRPr lang="zh-CN" altLang="en-US" dirty="0"/>
          </a:p>
        </p:txBody>
      </p:sp>
      <p:sp>
        <p:nvSpPr>
          <p:cNvPr id="3" name="内容占位符 2"/>
          <p:cNvSpPr>
            <a:spLocks noGrp="1"/>
          </p:cNvSpPr>
          <p:nvPr>
            <p:ph idx="1"/>
          </p:nvPr>
        </p:nvSpPr>
        <p:spPr/>
        <p:txBody>
          <a:bodyPr/>
          <a:lstStyle/>
          <a:p>
            <a:r>
              <a:rPr lang="en-US" altLang="zh-CN" dirty="0" smtClean="0"/>
              <a:t>PPS</a:t>
            </a:r>
            <a:r>
              <a:rPr lang="zh-CN" altLang="en-US" dirty="0" smtClean="0"/>
              <a:t>接收机：</a:t>
            </a:r>
            <a:endParaRPr lang="en-US" altLang="zh-CN" dirty="0" smtClean="0"/>
          </a:p>
          <a:p>
            <a:pPr lvl="1"/>
            <a:r>
              <a:rPr lang="en-US" altLang="zh-CN" dirty="0" smtClean="0"/>
              <a:t>C/A</a:t>
            </a:r>
            <a:r>
              <a:rPr lang="zh-CN" altLang="en-US" dirty="0" smtClean="0"/>
              <a:t>码 </a:t>
            </a:r>
            <a:r>
              <a:rPr lang="en-US" altLang="zh-CN" dirty="0" smtClean="0"/>
              <a:t>+ P</a:t>
            </a:r>
            <a:r>
              <a:rPr lang="zh-CN" altLang="en-US" dirty="0" smtClean="0"/>
              <a:t>码测距接收机</a:t>
            </a:r>
            <a:endParaRPr lang="en-US" altLang="zh-CN" dirty="0" smtClean="0"/>
          </a:p>
          <a:p>
            <a:r>
              <a:rPr lang="en-US" altLang="zh-CN" dirty="0" smtClean="0"/>
              <a:t>SPS</a:t>
            </a:r>
            <a:r>
              <a:rPr lang="zh-CN" altLang="en-US" dirty="0" smtClean="0"/>
              <a:t>接收机：</a:t>
            </a:r>
            <a:endParaRPr lang="en-US" altLang="zh-CN" dirty="0" smtClean="0"/>
          </a:p>
          <a:p>
            <a:pPr lvl="1"/>
            <a:r>
              <a:rPr lang="zh-CN" altLang="en-US" dirty="0" smtClean="0"/>
              <a:t>仅接收</a:t>
            </a:r>
            <a:r>
              <a:rPr lang="en-US" altLang="zh-CN" dirty="0" smtClean="0"/>
              <a:t>C/A</a:t>
            </a:r>
            <a:r>
              <a:rPr lang="zh-CN" altLang="en-US" dirty="0" smtClean="0"/>
              <a:t>码</a:t>
            </a:r>
            <a:endParaRPr lang="en-US" altLang="zh-CN" dirty="0" smtClean="0"/>
          </a:p>
          <a:p>
            <a:r>
              <a:rPr lang="zh-CN" altLang="en-US" dirty="0" smtClean="0"/>
              <a:t>载波相位测距接收机</a:t>
            </a:r>
            <a:endParaRPr lang="en-US" altLang="zh-CN" dirty="0" smtClean="0"/>
          </a:p>
          <a:p>
            <a:endParaRPr lang="zh-CN" altLang="en-US" dirty="0"/>
          </a:p>
        </p:txBody>
      </p:sp>
    </p:spTree>
    <p:extLst>
      <p:ext uri="{BB962C8B-B14F-4D97-AF65-F5344CB8AC3E}">
        <p14:creationId xmlns:p14="http://schemas.microsoft.com/office/powerpoint/2010/main" val="807535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00514"/>
            <a:ext cx="9158882" cy="5320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71479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6187</TotalTime>
  <Words>4965</Words>
  <Application>Microsoft Office PowerPoint</Application>
  <PresentationFormat>全屏显示(4:3)</PresentationFormat>
  <Paragraphs>626</Paragraphs>
  <Slides>67</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67</vt:i4>
      </vt:variant>
    </vt:vector>
  </HeadingPairs>
  <TitlesOfParts>
    <vt:vector size="75" baseType="lpstr">
      <vt:lpstr>华文新魏</vt:lpstr>
      <vt:lpstr>宋体</vt:lpstr>
      <vt:lpstr>微软雅黑</vt:lpstr>
      <vt:lpstr>Arial</vt:lpstr>
      <vt:lpstr>Calibri</vt:lpstr>
      <vt:lpstr>Symbol</vt:lpstr>
      <vt:lpstr>Wingdings</vt:lpstr>
      <vt:lpstr>Office 主题​​</vt:lpstr>
      <vt:lpstr>第一篇 卫星定位导航原理与方法 第三节 接收机原理</vt:lpstr>
      <vt:lpstr>主题：接收机的组成与工作原理</vt:lpstr>
      <vt:lpstr>课程内容</vt:lpstr>
      <vt:lpstr>一、接收机的主要类型</vt:lpstr>
      <vt:lpstr>按照用途区分</vt:lpstr>
      <vt:lpstr>按照频点区分</vt:lpstr>
      <vt:lpstr>按照通道区分</vt:lpstr>
      <vt:lpstr>按测距方法区分</vt:lpstr>
      <vt:lpstr>PowerPoint 演示文稿</vt:lpstr>
      <vt:lpstr>二、接收机的主要组成</vt:lpstr>
      <vt:lpstr>接收机的主要功能</vt:lpstr>
      <vt:lpstr>PowerPoint 演示文稿</vt:lpstr>
      <vt:lpstr>PowerPoint 演示文稿</vt:lpstr>
      <vt:lpstr>PowerPoint 演示文稿</vt:lpstr>
      <vt:lpstr>PowerPoint 演示文稿</vt:lpstr>
      <vt:lpstr>PowerPoint 演示文稿</vt:lpstr>
      <vt:lpstr>PowerPoint 演示文稿</vt:lpstr>
      <vt:lpstr>关于接收机芯片的说明</vt:lpstr>
      <vt:lpstr>三、接收机的关键技术指标</vt:lpstr>
      <vt:lpstr>关于启动时间</vt:lpstr>
      <vt:lpstr>四种启动时间</vt:lpstr>
      <vt:lpstr>单点动态定位接收机的典型指标</vt:lpstr>
      <vt:lpstr>伪距差分接收机的典型指标</vt:lpstr>
      <vt:lpstr>载波相位测量接收机的典型指标</vt:lpstr>
      <vt:lpstr>RTK接收机的典型指标</vt:lpstr>
      <vt:lpstr>四、接收机的核心关键技术</vt:lpstr>
      <vt:lpstr>接收机涉及的关键技术</vt:lpstr>
      <vt:lpstr>再看GPS卫星信号构成</vt:lpstr>
      <vt:lpstr>4.1 射频处理</vt:lpstr>
      <vt:lpstr>典型流程</vt:lpstr>
      <vt:lpstr>PowerPoint 演示文稿</vt:lpstr>
      <vt:lpstr>（1）射频信号的滤波</vt:lpstr>
      <vt:lpstr>（2）下变频混频</vt:lpstr>
      <vt:lpstr>（3）射频信号的放大</vt:lpstr>
      <vt:lpstr>（4）模数转换ADC</vt:lpstr>
      <vt:lpstr>PowerPoint 演示文稿</vt:lpstr>
      <vt:lpstr>回顾</vt:lpstr>
      <vt:lpstr>4.2 捕获技术</vt:lpstr>
      <vt:lpstr>基本原理</vt:lpstr>
      <vt:lpstr>关于测距码（扩频码）的再思考</vt:lpstr>
      <vt:lpstr>信号捕获的基本方法</vt:lpstr>
      <vt:lpstr>案例</vt:lpstr>
      <vt:lpstr>PowerPoint 演示文稿</vt:lpstr>
      <vt:lpstr>捕获时间的受限因素</vt:lpstr>
      <vt:lpstr>辅助GPS（AGPS）</vt:lpstr>
      <vt:lpstr>思考</vt:lpstr>
      <vt:lpstr>4.3 跟踪技术</vt:lpstr>
      <vt:lpstr>4.4 位同步</vt:lpstr>
      <vt:lpstr>PowerPoint 演示文稿</vt:lpstr>
      <vt:lpstr>PowerPoint 演示文稿</vt:lpstr>
      <vt:lpstr>PowerPoint 演示文稿</vt:lpstr>
      <vt:lpstr>PowerPoint 演示文稿</vt:lpstr>
      <vt:lpstr>4.5 帧同步</vt:lpstr>
      <vt:lpstr>PowerPoint 演示文稿</vt:lpstr>
      <vt:lpstr>PowerPoint 演示文稿</vt:lpstr>
      <vt:lpstr>PowerPoint 演示文稿</vt:lpstr>
      <vt:lpstr>4.6 PVT解算</vt:lpstr>
      <vt:lpstr>具体过程</vt:lpstr>
      <vt:lpstr>二维定位方法</vt:lpstr>
      <vt:lpstr>辅助方程的推广</vt:lpstr>
      <vt:lpstr>五、软件接收机</vt:lpstr>
      <vt:lpstr>5.1 何为软件接收机？</vt:lpstr>
      <vt:lpstr>5.2 数字信号生成的时间点</vt:lpstr>
      <vt:lpstr>典型的软件接收机方案</vt:lpstr>
      <vt:lpstr>典型的软件接收机配置</vt:lpstr>
      <vt:lpstr>传统接收机与软件接收机对比</vt:lpstr>
      <vt:lpstr>本节结束</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gy</dc:creator>
  <cp:lastModifiedBy>濮国梁</cp:lastModifiedBy>
  <cp:revision>245</cp:revision>
  <dcterms:created xsi:type="dcterms:W3CDTF">2014-02-15T02:28:57Z</dcterms:created>
  <dcterms:modified xsi:type="dcterms:W3CDTF">2017-03-22T05:34:49Z</dcterms:modified>
</cp:coreProperties>
</file>