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734" r:id="rId3"/>
    <p:sldId id="618" r:id="rId4"/>
    <p:sldId id="712" r:id="rId5"/>
    <p:sldId id="716" r:id="rId6"/>
    <p:sldId id="717" r:id="rId7"/>
    <p:sldId id="718" r:id="rId8"/>
    <p:sldId id="726" r:id="rId9"/>
    <p:sldId id="725" r:id="rId10"/>
    <p:sldId id="713" r:id="rId11"/>
    <p:sldId id="709" r:id="rId12"/>
    <p:sldId id="652" r:id="rId13"/>
    <p:sldId id="691" r:id="rId14"/>
    <p:sldId id="694" r:id="rId15"/>
    <p:sldId id="696" r:id="rId16"/>
    <p:sldId id="738" r:id="rId17"/>
    <p:sldId id="727" r:id="rId18"/>
    <p:sldId id="728" r:id="rId19"/>
    <p:sldId id="729" r:id="rId20"/>
    <p:sldId id="692" r:id="rId21"/>
    <p:sldId id="697" r:id="rId22"/>
    <p:sldId id="698" r:id="rId23"/>
    <p:sldId id="739" r:id="rId24"/>
    <p:sldId id="730" r:id="rId25"/>
    <p:sldId id="731" r:id="rId26"/>
    <p:sldId id="693" r:id="rId27"/>
    <p:sldId id="701" r:id="rId28"/>
    <p:sldId id="702" r:id="rId29"/>
    <p:sldId id="699" r:id="rId30"/>
    <p:sldId id="700" r:id="rId31"/>
    <p:sldId id="732" r:id="rId32"/>
    <p:sldId id="733" r:id="rId33"/>
    <p:sldId id="703" r:id="rId34"/>
    <p:sldId id="724" r:id="rId35"/>
    <p:sldId id="710" r:id="rId36"/>
    <p:sldId id="661" r:id="rId37"/>
    <p:sldId id="663" r:id="rId38"/>
    <p:sldId id="664" r:id="rId39"/>
    <p:sldId id="737" r:id="rId40"/>
    <p:sldId id="751" r:id="rId41"/>
    <p:sldId id="722" r:id="rId42"/>
    <p:sldId id="736" r:id="rId43"/>
    <p:sldId id="743" r:id="rId44"/>
    <p:sldId id="721" r:id="rId45"/>
    <p:sldId id="740" r:id="rId46"/>
    <p:sldId id="741" r:id="rId47"/>
    <p:sldId id="742" r:id="rId48"/>
    <p:sldId id="704" r:id="rId49"/>
    <p:sldId id="744" r:id="rId50"/>
    <p:sldId id="752" r:id="rId51"/>
    <p:sldId id="720" r:id="rId52"/>
    <p:sldId id="745" r:id="rId53"/>
    <p:sldId id="746" r:id="rId54"/>
    <p:sldId id="749" r:id="rId55"/>
    <p:sldId id="747" r:id="rId56"/>
    <p:sldId id="748" r:id="rId57"/>
    <p:sldId id="750" r:id="rId58"/>
    <p:sldId id="735" r:id="rId59"/>
    <p:sldId id="753" r:id="rId60"/>
    <p:sldId id="617"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1858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4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 Id="rId5" Type="http://schemas.openxmlformats.org/officeDocument/2006/relationships/image" Target="../media/image28.emf"/><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a:t>第一</a:t>
            </a:r>
            <a:r>
              <a:rPr lang="zh-CN" altLang="en-US" dirty="0" smtClean="0"/>
              <a:t>篇 卫星定位导航原理与方法</a:t>
            </a:r>
            <a:r>
              <a:rPr lang="en-US" altLang="zh-CN" dirty="0" smtClean="0"/>
              <a:t/>
            </a:r>
            <a:br>
              <a:rPr lang="en-US" altLang="zh-CN" dirty="0" smtClean="0"/>
            </a:br>
            <a:r>
              <a:rPr lang="zh-CN" altLang="en-US" sz="3200" dirty="0" smtClean="0">
                <a:solidFill>
                  <a:srgbClr val="0000CC"/>
                </a:solidFill>
              </a:rPr>
              <a:t>第五节 卫星捕获与跟踪技术</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5" name="TextBox 3"/>
          <p:cNvSpPr txBox="1"/>
          <p:nvPr/>
        </p:nvSpPr>
        <p:spPr>
          <a:xfrm>
            <a:off x="1401902" y="1484784"/>
            <a:ext cx="6340197"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实施策略</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两步走：</a:t>
                </a:r>
                <a:endParaRPr lang="en-US" altLang="zh-CN" sz="2400" dirty="0" smtClean="0"/>
              </a:p>
              <a:p>
                <a:pPr lvl="1"/>
                <a:r>
                  <a:rPr lang="zh-CN" altLang="en-US" sz="2000" dirty="0" smtClean="0"/>
                  <a:t>捕获：</a:t>
                </a:r>
                <a:endParaRPr lang="en-US" altLang="zh-CN" sz="2000" dirty="0" smtClean="0"/>
              </a:p>
              <a:p>
                <a:pPr lvl="2"/>
                <a:r>
                  <a:rPr lang="zh-CN" altLang="en-US" sz="1800" dirty="0" smtClean="0"/>
                  <a:t>接收机根据上述原理先找到卫星信号是否在输入信号中</a:t>
                </a:r>
                <a:endParaRPr lang="en-US" altLang="zh-CN" sz="1800" dirty="0" smtClean="0"/>
              </a:p>
              <a:p>
                <a:pPr lvl="2"/>
                <a:r>
                  <a:rPr lang="zh-CN" altLang="en-US" sz="1800" dirty="0"/>
                  <a:t>输出</a:t>
                </a:r>
                <a:r>
                  <a:rPr lang="zh-CN" altLang="en-US" sz="1800" dirty="0" smtClean="0"/>
                  <a:t>粗略的频率偏移（</a:t>
                </a:r>
                <a:r>
                  <a:rPr lang="en-US" altLang="zh-CN" sz="1800" dirty="0" smtClean="0"/>
                  <a:t>500Hz</a:t>
                </a:r>
                <a:r>
                  <a:rPr lang="zh-CN" altLang="en-US" sz="1800" dirty="0" smtClean="0"/>
                  <a:t>）和时间偏移（</a:t>
                </a:r>
                <a:r>
                  <a:rPr lang="en-US" altLang="zh-CN" sz="1800" dirty="0" smtClean="0"/>
                  <a:t>0.5</a:t>
                </a:r>
                <a:r>
                  <a:rPr lang="zh-CN" altLang="en-US" sz="1800" dirty="0" smtClean="0"/>
                  <a:t>个码片）</a:t>
                </a:r>
                <a:endParaRPr lang="en-US" altLang="zh-CN" sz="1800" dirty="0" smtClean="0"/>
              </a:p>
              <a:p>
                <a:pPr lvl="1"/>
                <a:r>
                  <a:rPr lang="zh-CN" altLang="en-US" sz="2200" dirty="0" smtClean="0"/>
                  <a:t>跟踪：</a:t>
                </a:r>
                <a:endParaRPr lang="en-US" altLang="zh-CN" sz="2200" dirty="0" smtClean="0"/>
              </a:p>
              <a:p>
                <a:pPr lvl="2"/>
                <a:r>
                  <a:rPr lang="zh-CN" altLang="en-US" sz="1800" dirty="0" smtClean="0"/>
                  <a:t>利用捕获结果，对卫星信号进行锁定，直至失锁</a:t>
                </a:r>
                <a:endParaRPr lang="en-US" altLang="zh-CN" sz="1800" dirty="0" smtClean="0"/>
              </a:p>
              <a:p>
                <a:pPr lvl="2"/>
                <a:r>
                  <a:rPr lang="zh-CN" altLang="en-US" sz="1800" dirty="0" smtClean="0"/>
                  <a:t>输出精确的</a:t>
                </a:r>
                <a:r>
                  <a:rPr lang="zh-CN" altLang="en-US" sz="1800" dirty="0"/>
                  <a:t>频率偏移∆𝒇（</a:t>
                </a:r>
                <a:r>
                  <a:rPr lang="en-US" altLang="zh-CN" sz="1800" dirty="0" smtClean="0"/>
                  <a:t>10Hz</a:t>
                </a:r>
                <a:r>
                  <a:rPr lang="zh-CN" altLang="en-US" sz="1800" dirty="0" smtClean="0"/>
                  <a:t>）、载波相位差</a:t>
                </a:r>
                <a14:m>
                  <m:oMath xmlns:m="http://schemas.openxmlformats.org/officeDocument/2006/math">
                    <m:r>
                      <a:rPr lang="zh-CN" altLang="en-US" sz="1800" i="1">
                        <a:latin typeface="Cambria Math" panose="02040503050406030204" pitchFamily="18" charset="0"/>
                      </a:rPr>
                      <m:t>𝚫</m:t>
                    </m:r>
                    <m:r>
                      <a:rPr lang="zh-CN" altLang="en-US" sz="1800" i="1">
                        <a:latin typeface="Cambria Math" panose="02040503050406030204" pitchFamily="18" charset="0"/>
                      </a:rPr>
                      <m:t>𝝓</m:t>
                    </m:r>
                  </m:oMath>
                </a14:m>
                <a:r>
                  <a:rPr lang="zh-CN" altLang="en-US" sz="1800" dirty="0" smtClean="0"/>
                  <a:t>和码相位偏移</a:t>
                </a:r>
                <a:r>
                  <a:rPr lang="zh-CN" altLang="en-US" sz="1800" dirty="0"/>
                  <a:t>∆𝒕（</a:t>
                </a:r>
                <a:r>
                  <a:rPr lang="en-US" altLang="zh-CN" sz="1800" dirty="0" smtClean="0"/>
                  <a:t>0.01</a:t>
                </a:r>
                <a:r>
                  <a:rPr lang="zh-CN" altLang="en-US" sz="1800" dirty="0" smtClean="0"/>
                  <a:t>个码片）</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453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二</a:t>
            </a:r>
            <a:r>
              <a:rPr lang="zh-CN" altLang="en-US" dirty="0" smtClean="0"/>
              <a:t>、捕获算法</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254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常见的三种卫星信号捕获算法</a:t>
            </a:r>
            <a:endParaRPr lang="zh-CN" altLang="en-US" dirty="0"/>
          </a:p>
        </p:txBody>
      </p:sp>
      <p:sp>
        <p:nvSpPr>
          <p:cNvPr id="3" name="内容占位符 2"/>
          <p:cNvSpPr>
            <a:spLocks noGrp="1"/>
          </p:cNvSpPr>
          <p:nvPr>
            <p:ph idx="1"/>
          </p:nvPr>
        </p:nvSpPr>
        <p:spPr>
          <a:xfrm>
            <a:off x="539552" y="1628800"/>
            <a:ext cx="8229600" cy="4525963"/>
          </a:xfrm>
        </p:spPr>
        <p:txBody>
          <a:bodyPr>
            <a:noAutofit/>
          </a:bodyPr>
          <a:lstStyle/>
          <a:p>
            <a:pPr>
              <a:lnSpc>
                <a:spcPct val="200000"/>
              </a:lnSpc>
            </a:pPr>
            <a:r>
              <a:rPr lang="zh-CN" altLang="en-US" sz="2000" dirty="0" smtClean="0"/>
              <a:t>线性捕获算法</a:t>
            </a:r>
            <a:endParaRPr lang="en-US" altLang="zh-CN" sz="2000" dirty="0" smtClean="0"/>
          </a:p>
          <a:p>
            <a:pPr lvl="1">
              <a:lnSpc>
                <a:spcPct val="200000"/>
              </a:lnSpc>
            </a:pPr>
            <a:r>
              <a:rPr lang="zh-CN" altLang="en-US" sz="1600" dirty="0" smtClean="0"/>
              <a:t>按照频率维和码相位维做串行地遍历相干积分处理，耗时较长</a:t>
            </a:r>
            <a:endParaRPr lang="en-US" altLang="zh-CN" sz="1600" dirty="0" smtClean="0"/>
          </a:p>
          <a:p>
            <a:pPr>
              <a:lnSpc>
                <a:spcPct val="200000"/>
              </a:lnSpc>
            </a:pPr>
            <a:r>
              <a:rPr lang="zh-CN" altLang="en-US" sz="2000" dirty="0" smtClean="0"/>
              <a:t>频率并行捕获算法</a:t>
            </a:r>
            <a:endParaRPr lang="en-US" altLang="zh-CN" sz="2000" dirty="0" smtClean="0"/>
          </a:p>
          <a:p>
            <a:pPr lvl="1">
              <a:lnSpc>
                <a:spcPct val="200000"/>
              </a:lnSpc>
            </a:pPr>
            <a:r>
              <a:rPr lang="zh-CN" altLang="en-US" sz="1600" dirty="0" smtClean="0"/>
              <a:t>对每一个码相位分量，先做测距码剥离，而后通过频谱分析得到结果</a:t>
            </a:r>
            <a:endParaRPr lang="en-US" altLang="zh-CN" sz="1600" dirty="0" smtClean="0"/>
          </a:p>
          <a:p>
            <a:pPr>
              <a:lnSpc>
                <a:spcPct val="200000"/>
              </a:lnSpc>
            </a:pPr>
            <a:r>
              <a:rPr lang="zh-CN" altLang="en-US" sz="2000" dirty="0" smtClean="0"/>
              <a:t>码相位并行捕获算法</a:t>
            </a:r>
            <a:endParaRPr lang="en-US" altLang="zh-CN" sz="2000" dirty="0" smtClean="0"/>
          </a:p>
          <a:p>
            <a:pPr lvl="1">
              <a:lnSpc>
                <a:spcPct val="200000"/>
              </a:lnSpc>
            </a:pPr>
            <a:r>
              <a:rPr lang="zh-CN" altLang="en-US" sz="1600" dirty="0" smtClean="0"/>
              <a:t>利用循环相关的时域</a:t>
            </a:r>
            <a:r>
              <a:rPr lang="en-US" altLang="zh-CN" sz="1600" dirty="0" smtClean="0"/>
              <a:t>/</a:t>
            </a:r>
            <a:r>
              <a:rPr lang="zh-CN" altLang="en-US" sz="1600" dirty="0" smtClean="0"/>
              <a:t>频域转换特性，对每一个频率分量进行并行的码相位分析</a:t>
            </a:r>
            <a:endParaRPr lang="en-US" altLang="zh-CN" sz="1200" dirty="0" smtClean="0"/>
          </a:p>
        </p:txBody>
      </p:sp>
    </p:spTree>
    <p:extLst>
      <p:ext uri="{BB962C8B-B14F-4D97-AF65-F5344CB8AC3E}">
        <p14:creationId xmlns:p14="http://schemas.microsoft.com/office/powerpoint/2010/main" val="1961534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en-US" altLang="zh-CN" dirty="0" smtClean="0"/>
              <a:t>1</a:t>
            </a:r>
            <a:r>
              <a:rPr lang="zh-CN" altLang="en-US" dirty="0" smtClean="0"/>
              <a:t>：线性捕获算法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400" dirty="0" smtClean="0"/>
              <a:t>适用场景：</a:t>
            </a:r>
            <a:endParaRPr lang="en-US" altLang="zh-CN" sz="2400" dirty="0" smtClean="0"/>
          </a:p>
          <a:p>
            <a:pPr lvl="1"/>
            <a:r>
              <a:rPr lang="zh-CN" altLang="en-US" sz="2000" dirty="0" smtClean="0"/>
              <a:t>相关器较少，进行频率和相位维的串行相关</a:t>
            </a:r>
            <a:endParaRPr lang="en-US" altLang="zh-CN" sz="2000" dirty="0" smtClean="0"/>
          </a:p>
          <a:p>
            <a:r>
              <a:rPr lang="zh-CN" altLang="en-US" sz="2400" dirty="0" smtClean="0"/>
              <a:t>假设：</a:t>
            </a:r>
            <a:endParaRPr lang="en-US" altLang="zh-CN" sz="2400" dirty="0" smtClean="0"/>
          </a:p>
          <a:p>
            <a:pPr lvl="1"/>
            <a:r>
              <a:rPr lang="zh-CN" altLang="en-US" sz="2000" dirty="0" smtClean="0"/>
              <a:t>只有一个相关器</a:t>
            </a:r>
            <a:endParaRPr lang="en-US" altLang="zh-CN" sz="2000" dirty="0" smtClean="0"/>
          </a:p>
          <a:p>
            <a:pPr lvl="1"/>
            <a:r>
              <a:rPr lang="zh-CN" altLang="en-US" sz="2000" dirty="0" smtClean="0"/>
              <a:t>频率维范围为正负</a:t>
            </a:r>
            <a:r>
              <a:rPr lang="en-US" altLang="zh-CN" sz="2000" dirty="0" smtClean="0"/>
              <a:t>10Hz</a:t>
            </a:r>
            <a:r>
              <a:rPr lang="zh-CN" altLang="en-US" sz="2000" dirty="0" smtClean="0"/>
              <a:t>，</a:t>
            </a:r>
            <a:r>
              <a:rPr lang="en-US" altLang="zh-CN" sz="2000" dirty="0" smtClean="0"/>
              <a:t>500Hz</a:t>
            </a:r>
            <a:r>
              <a:rPr lang="zh-CN" altLang="en-US" sz="2000" dirty="0" smtClean="0"/>
              <a:t>步长，共</a:t>
            </a:r>
            <a:r>
              <a:rPr lang="en-US" altLang="zh-CN" sz="2000" dirty="0" smtClean="0"/>
              <a:t>41</a:t>
            </a:r>
            <a:r>
              <a:rPr lang="zh-CN" altLang="en-US" sz="2000" dirty="0" smtClean="0"/>
              <a:t>个区间</a:t>
            </a:r>
            <a:endParaRPr lang="en-US" altLang="zh-CN" sz="2000" dirty="0" smtClean="0"/>
          </a:p>
          <a:p>
            <a:pPr lvl="1"/>
            <a:r>
              <a:rPr lang="zh-CN" altLang="en-US" sz="2000" dirty="0" smtClean="0"/>
              <a:t>相位维步长为</a:t>
            </a:r>
            <a:r>
              <a:rPr lang="en-US" altLang="zh-CN" sz="2000" dirty="0" smtClean="0"/>
              <a:t>0.5</a:t>
            </a:r>
            <a:r>
              <a:rPr lang="zh-CN" altLang="en-US" sz="2000" dirty="0" smtClean="0"/>
              <a:t>个码片长度，共</a:t>
            </a:r>
            <a:r>
              <a:rPr lang="en-US" altLang="zh-CN" sz="2000" dirty="0" smtClean="0"/>
              <a:t>1023</a:t>
            </a:r>
            <a:r>
              <a:rPr lang="zh-CN" altLang="en-US" sz="2000" dirty="0" smtClean="0"/>
              <a:t>*</a:t>
            </a:r>
            <a:r>
              <a:rPr lang="en-US" altLang="zh-CN" sz="2000" dirty="0" smtClean="0"/>
              <a:t>2=2046</a:t>
            </a:r>
            <a:r>
              <a:rPr lang="zh-CN" altLang="en-US" sz="2000" dirty="0" smtClean="0"/>
              <a:t>个区间</a:t>
            </a:r>
            <a:endParaRPr lang="en-US" altLang="zh-CN" sz="2000" dirty="0" smtClean="0"/>
          </a:p>
          <a:p>
            <a:pPr lvl="1"/>
            <a:r>
              <a:rPr lang="zh-CN" altLang="en-US" sz="2000" dirty="0" smtClean="0"/>
              <a:t>则对于一颗卫星</a:t>
            </a:r>
            <a:endParaRPr lang="en-US" altLang="zh-CN" sz="2000" dirty="0" smtClean="0"/>
          </a:p>
          <a:p>
            <a:pPr lvl="2"/>
            <a:r>
              <a:rPr lang="zh-CN" altLang="en-US" sz="1600" dirty="0" smtClean="0"/>
              <a:t>需要做</a:t>
            </a:r>
            <a:r>
              <a:rPr lang="en-US" altLang="zh-CN" sz="1600" dirty="0" smtClean="0"/>
              <a:t>41x2046=83886</a:t>
            </a:r>
            <a:r>
              <a:rPr lang="zh-CN" altLang="en-US" sz="1600" dirty="0" smtClean="0"/>
              <a:t>次相关运算才能完成捕获</a:t>
            </a:r>
            <a:endParaRPr lang="en-US" altLang="zh-CN" sz="1600" dirty="0" smtClean="0"/>
          </a:p>
          <a:p>
            <a:r>
              <a:rPr lang="zh-CN" altLang="en-US" sz="2400" dirty="0" smtClean="0"/>
              <a:t>判决依据：</a:t>
            </a:r>
            <a:endParaRPr lang="en-US" altLang="zh-CN" sz="2400" dirty="0" smtClean="0"/>
          </a:p>
          <a:p>
            <a:pPr lvl="1"/>
            <a:r>
              <a:rPr lang="zh-CN" altLang="en-US" sz="2000" dirty="0" smtClean="0"/>
              <a:t>当所有单元相关结果中出现峰值时，判定信号中包含该颗卫星信号</a:t>
            </a:r>
            <a:endParaRPr lang="en-US" altLang="zh-CN" sz="2000" dirty="0" smtClean="0"/>
          </a:p>
          <a:p>
            <a:pPr lvl="1"/>
            <a:r>
              <a:rPr lang="zh-CN" altLang="en-US" sz="2000" dirty="0" smtClean="0"/>
              <a:t>同时输出：频率偏移和码相位偏移两个电参量</a:t>
            </a:r>
            <a:endParaRPr lang="zh-CN" altLang="en-US" sz="2000" dirty="0"/>
          </a:p>
        </p:txBody>
      </p:sp>
    </p:spTree>
    <p:extLst>
      <p:ext uri="{BB962C8B-B14F-4D97-AF65-F5344CB8AC3E}">
        <p14:creationId xmlns:p14="http://schemas.microsoft.com/office/powerpoint/2010/main" val="2983878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线性捕获的算法实现</a:t>
            </a:r>
            <a:endParaRPr lang="zh-CN" altLang="en-US" dirty="0"/>
          </a:p>
        </p:txBody>
      </p:sp>
      <p:sp>
        <p:nvSpPr>
          <p:cNvPr id="3" name="内容占位符 2"/>
          <p:cNvSpPr>
            <a:spLocks noGrp="1"/>
          </p:cNvSpPr>
          <p:nvPr>
            <p:ph idx="1"/>
          </p:nvPr>
        </p:nvSpPr>
        <p:spPr/>
        <p:txBody>
          <a:bodyPr>
            <a:noAutofit/>
          </a:bodyPr>
          <a:lstStyle/>
          <a:p>
            <a:r>
              <a:rPr lang="zh-CN" altLang="en-US" sz="2000" dirty="0" smtClean="0"/>
              <a:t>输入：</a:t>
            </a:r>
            <a:endParaRPr lang="en-US" altLang="zh-CN" sz="2000" dirty="0" smtClean="0"/>
          </a:p>
          <a:p>
            <a:pPr lvl="1"/>
            <a:r>
              <a:rPr lang="en-US" altLang="zh-CN" sz="1600" dirty="0" smtClean="0"/>
              <a:t>1ms</a:t>
            </a:r>
            <a:r>
              <a:rPr lang="zh-CN" altLang="en-US" sz="1600" dirty="0" smtClean="0"/>
              <a:t>中频输入采样信号，中频为</a:t>
            </a:r>
            <a:r>
              <a:rPr lang="en-US" altLang="zh-CN" sz="1600" dirty="0" smtClean="0"/>
              <a:t>f</a:t>
            </a:r>
            <a:r>
              <a:rPr lang="en-US" altLang="zh-CN" sz="1600" baseline="-25000" dirty="0" smtClean="0"/>
              <a:t>0</a:t>
            </a:r>
            <a:r>
              <a:rPr lang="zh-CN" altLang="en-US" sz="1600" dirty="0" smtClean="0"/>
              <a:t>，采样频率为</a:t>
            </a:r>
            <a:r>
              <a:rPr lang="en-US" altLang="zh-CN" sz="1600" dirty="0" err="1" smtClean="0"/>
              <a:t>f</a:t>
            </a:r>
            <a:r>
              <a:rPr lang="en-US" altLang="zh-CN" sz="1600" baseline="-25000" dirty="0" err="1" smtClean="0"/>
              <a:t>s</a:t>
            </a:r>
            <a:endParaRPr lang="en-US" altLang="zh-CN" sz="1600" baseline="-25000" dirty="0" smtClean="0"/>
          </a:p>
          <a:p>
            <a:r>
              <a:rPr lang="zh-CN" altLang="en-US" sz="2000" dirty="0" smtClean="0"/>
              <a:t>步骤</a:t>
            </a:r>
            <a:r>
              <a:rPr lang="en-US" altLang="zh-CN" sz="2000" dirty="0" smtClean="0"/>
              <a:t>1</a:t>
            </a:r>
            <a:r>
              <a:rPr lang="zh-CN" altLang="en-US" sz="2000" dirty="0" smtClean="0"/>
              <a:t>：</a:t>
            </a:r>
            <a:r>
              <a:rPr lang="zh-CN" altLang="en-US" sz="2000" dirty="0"/>
              <a:t>生成</a:t>
            </a:r>
            <a:r>
              <a:rPr lang="zh-CN" altLang="en-US" sz="2000" dirty="0" smtClean="0"/>
              <a:t>本地测距码参考信号</a:t>
            </a:r>
            <a:endParaRPr lang="en-US" altLang="zh-CN" sz="2000" dirty="0" smtClean="0"/>
          </a:p>
          <a:p>
            <a:pPr lvl="1"/>
            <a:r>
              <a:rPr lang="zh-CN" altLang="en-US" sz="1600" dirty="0" smtClean="0"/>
              <a:t>复制某一颗卫星的</a:t>
            </a:r>
            <a:r>
              <a:rPr lang="zh-CN" altLang="en-US" sz="1600" dirty="0"/>
              <a:t>测距</a:t>
            </a:r>
            <a:r>
              <a:rPr lang="zh-CN" altLang="en-US" sz="1600" dirty="0" smtClean="0"/>
              <a:t>码，按</a:t>
            </a:r>
            <a:r>
              <a:rPr lang="en-US" altLang="zh-CN" sz="1600" dirty="0" err="1" smtClean="0"/>
              <a:t>f</a:t>
            </a:r>
            <a:r>
              <a:rPr lang="en-US" altLang="zh-CN" sz="1600" baseline="-25000" dirty="0" err="1" smtClean="0"/>
              <a:t>s</a:t>
            </a:r>
            <a:r>
              <a:rPr lang="zh-CN" altLang="en-US" sz="1600" dirty="0" smtClean="0"/>
              <a:t>采样频率生成</a:t>
            </a:r>
            <a:r>
              <a:rPr lang="en-US" altLang="zh-CN" sz="1600" dirty="0" smtClean="0"/>
              <a:t>1ms</a:t>
            </a:r>
            <a:r>
              <a:rPr lang="zh-CN" altLang="en-US" sz="1600" dirty="0" smtClean="0"/>
              <a:t>采样信号（值为正负</a:t>
            </a:r>
            <a:r>
              <a:rPr lang="en-US" altLang="zh-CN" sz="1600" dirty="0" smtClean="0"/>
              <a:t>1</a:t>
            </a:r>
            <a:r>
              <a:rPr lang="zh-CN" altLang="en-US" sz="1600" dirty="0" smtClean="0"/>
              <a:t>）</a:t>
            </a:r>
            <a:endParaRPr lang="en-US" altLang="zh-CN" sz="1600" dirty="0" smtClean="0"/>
          </a:p>
          <a:p>
            <a:r>
              <a:rPr lang="zh-CN" altLang="en-US" sz="2000" dirty="0" smtClean="0"/>
              <a:t>步骤</a:t>
            </a:r>
            <a:r>
              <a:rPr lang="en-US" altLang="zh-CN" sz="2000" dirty="0" smtClean="0"/>
              <a:t>2</a:t>
            </a:r>
            <a:r>
              <a:rPr lang="zh-CN" altLang="en-US" sz="2000" dirty="0" smtClean="0"/>
              <a:t>：码相位维循环</a:t>
            </a:r>
            <a:endParaRPr lang="en-US" altLang="zh-CN" sz="2000" dirty="0" smtClean="0"/>
          </a:p>
          <a:p>
            <a:pPr lvl="1"/>
            <a:r>
              <a:rPr lang="zh-CN" altLang="en-US" sz="1600" dirty="0" smtClean="0"/>
              <a:t>按照</a:t>
            </a:r>
            <a:r>
              <a:rPr lang="en-US" altLang="zh-CN" sz="1600" dirty="0" smtClean="0"/>
              <a:t>0.5</a:t>
            </a:r>
            <a:r>
              <a:rPr lang="zh-CN" altLang="en-US" sz="1600" dirty="0" smtClean="0"/>
              <a:t>码片间隔对测距码信号做码相位搬移，生成</a:t>
            </a:r>
            <a:r>
              <a:rPr lang="en-US" altLang="zh-CN" sz="1600" dirty="0" smtClean="0"/>
              <a:t>2046</a:t>
            </a:r>
            <a:r>
              <a:rPr lang="zh-CN" altLang="en-US" sz="1600" dirty="0" smtClean="0"/>
              <a:t>组不同码相位信号</a:t>
            </a:r>
            <a:endParaRPr lang="en-US" altLang="zh-CN" sz="1600" dirty="0" smtClean="0"/>
          </a:p>
          <a:p>
            <a:pPr lvl="1"/>
            <a:r>
              <a:rPr lang="zh-CN" altLang="en-US" sz="1600" dirty="0" smtClean="0"/>
              <a:t>分别与输入的中频数字信号相乘，得到</a:t>
            </a:r>
            <a:r>
              <a:rPr lang="en-US" altLang="zh-CN" sz="1600" dirty="0" smtClean="0"/>
              <a:t>2046</a:t>
            </a:r>
            <a:r>
              <a:rPr lang="zh-CN" altLang="en-US" sz="1600" dirty="0" smtClean="0"/>
              <a:t>组乘积信号</a:t>
            </a:r>
            <a:endParaRPr lang="en-US" altLang="zh-CN" sz="1600" dirty="0" smtClean="0"/>
          </a:p>
          <a:p>
            <a:endParaRPr lang="en-US" altLang="zh-CN" sz="2000" dirty="0" smtClean="0"/>
          </a:p>
          <a:p>
            <a:endParaRPr lang="en-US" altLang="zh-CN" sz="2000" dirty="0" smtClean="0"/>
          </a:p>
          <a:p>
            <a:endParaRPr lang="zh-CN" altLang="en-US" sz="2000" baseline="-25000" dirty="0"/>
          </a:p>
        </p:txBody>
      </p:sp>
    </p:spTree>
    <p:extLst>
      <p:ext uri="{BB962C8B-B14F-4D97-AF65-F5344CB8AC3E}">
        <p14:creationId xmlns:p14="http://schemas.microsoft.com/office/powerpoint/2010/main" val="290201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sz="2400" dirty="0" smtClean="0"/>
              <a:t>步骤</a:t>
            </a:r>
            <a:r>
              <a:rPr lang="en-US" altLang="zh-CN" sz="2400" dirty="0" smtClean="0"/>
              <a:t>3</a:t>
            </a:r>
            <a:r>
              <a:rPr lang="zh-CN" altLang="en-US" sz="2400" dirty="0" smtClean="0"/>
              <a:t>：频率维循环</a:t>
            </a:r>
            <a:endParaRPr lang="en-US" altLang="zh-CN" sz="2400" dirty="0"/>
          </a:p>
          <a:p>
            <a:pPr lvl="1"/>
            <a:r>
              <a:rPr lang="zh-CN" altLang="en-US" sz="1800" dirty="0"/>
              <a:t>从中心频率开始，向外围扩展（</a:t>
            </a:r>
            <a:r>
              <a:rPr lang="en-US" altLang="zh-CN" sz="1800" dirty="0"/>
              <a:t>f</a:t>
            </a:r>
            <a:r>
              <a:rPr lang="en-US" altLang="zh-CN" sz="1800" baseline="-25000" dirty="0"/>
              <a:t>0</a:t>
            </a:r>
            <a:r>
              <a:rPr lang="en-US" altLang="zh-CN" sz="1800" dirty="0"/>
              <a:t>±n*</a:t>
            </a:r>
            <a:r>
              <a:rPr lang="en-US" altLang="zh-CN" sz="1800" dirty="0" err="1"/>
              <a:t>Δf</a:t>
            </a:r>
            <a:r>
              <a:rPr lang="en-US" altLang="zh-CN" sz="1800" dirty="0"/>
              <a:t>)</a:t>
            </a:r>
            <a:r>
              <a:rPr lang="zh-CN" altLang="en-US" sz="1800" dirty="0"/>
              <a:t>，按</a:t>
            </a:r>
            <a:r>
              <a:rPr lang="en-US" altLang="zh-CN" sz="1800" dirty="0"/>
              <a:t>f</a:t>
            </a:r>
            <a:r>
              <a:rPr lang="en-US" altLang="zh-CN" sz="1800" baseline="-25000" dirty="0"/>
              <a:t>s</a:t>
            </a:r>
            <a:r>
              <a:rPr lang="zh-CN" altLang="en-US" sz="1800" dirty="0"/>
              <a:t>采样频率生成</a:t>
            </a:r>
            <a:r>
              <a:rPr lang="en-US" altLang="zh-CN" sz="1800" dirty="0"/>
              <a:t>1ms</a:t>
            </a:r>
            <a:r>
              <a:rPr lang="zh-CN" altLang="en-US" sz="1800" dirty="0"/>
              <a:t>本地载波信号</a:t>
            </a:r>
            <a:endParaRPr lang="en-US" altLang="zh-CN" sz="1800" dirty="0"/>
          </a:p>
          <a:p>
            <a:pPr lvl="1"/>
            <a:r>
              <a:rPr lang="zh-CN" altLang="en-US" sz="1800" dirty="0" smtClean="0"/>
              <a:t>（</a:t>
            </a:r>
            <a:r>
              <a:rPr lang="en-US" altLang="zh-CN" sz="1800" dirty="0" err="1" smtClean="0"/>
              <a:t>Δf</a:t>
            </a:r>
            <a:r>
              <a:rPr lang="zh-CN" altLang="en-US" sz="1800" dirty="0"/>
              <a:t>通常为</a:t>
            </a:r>
            <a:r>
              <a:rPr lang="en-US" altLang="zh-CN" sz="1800" dirty="0"/>
              <a:t>500Hz</a:t>
            </a:r>
            <a:r>
              <a:rPr lang="zh-CN" altLang="en-US" sz="1800" dirty="0"/>
              <a:t>，共生成</a:t>
            </a:r>
            <a:r>
              <a:rPr lang="en-US" altLang="zh-CN" sz="1800" dirty="0"/>
              <a:t>41</a:t>
            </a:r>
            <a:r>
              <a:rPr lang="zh-CN" altLang="en-US" sz="1800" dirty="0"/>
              <a:t>组不同频率的</a:t>
            </a:r>
            <a:r>
              <a:rPr lang="en-US" altLang="zh-CN" sz="1800" dirty="0"/>
              <a:t>1ms</a:t>
            </a:r>
            <a:r>
              <a:rPr lang="zh-CN" altLang="en-US" sz="1800" dirty="0"/>
              <a:t>本地参考载波</a:t>
            </a:r>
            <a:r>
              <a:rPr lang="zh-CN" altLang="en-US" sz="1800" dirty="0" smtClean="0"/>
              <a:t>信号</a:t>
            </a:r>
            <a:r>
              <a:rPr lang="zh-CN" altLang="en-US" sz="1800" dirty="0"/>
              <a:t>）</a:t>
            </a:r>
            <a:endParaRPr lang="en-US" altLang="zh-CN" sz="1800" dirty="0"/>
          </a:p>
          <a:p>
            <a:pPr lvl="1"/>
            <a:r>
              <a:rPr lang="zh-CN" altLang="en-US" sz="1800" dirty="0" smtClean="0"/>
              <a:t>对</a:t>
            </a:r>
            <a:r>
              <a:rPr lang="en-US" altLang="zh-CN" sz="1800" dirty="0" smtClean="0"/>
              <a:t>2046</a:t>
            </a:r>
            <a:r>
              <a:rPr lang="zh-CN" altLang="en-US" sz="1800" dirty="0" smtClean="0"/>
              <a:t>组乘积信号，分别与</a:t>
            </a:r>
            <a:r>
              <a:rPr lang="en-US" altLang="zh-CN" sz="1800" dirty="0" smtClean="0"/>
              <a:t>41</a:t>
            </a:r>
            <a:r>
              <a:rPr lang="zh-CN" altLang="en-US" sz="1800" dirty="0" smtClean="0"/>
              <a:t>个不同频率的本地参考载波信号做相关积分</a:t>
            </a:r>
            <a:endParaRPr lang="en-US" altLang="zh-CN" sz="1800" dirty="0" smtClean="0"/>
          </a:p>
          <a:p>
            <a:pPr lvl="1"/>
            <a:r>
              <a:rPr lang="zh-CN" altLang="en-US" sz="1800" dirty="0" smtClean="0"/>
              <a:t>则可能出现四种情况：</a:t>
            </a:r>
            <a:endParaRPr lang="en-US" altLang="zh-CN" sz="1800" dirty="0" smtClean="0"/>
          </a:p>
          <a:p>
            <a:pPr lvl="2"/>
            <a:r>
              <a:rPr lang="en-US" altLang="zh-CN" sz="1400" dirty="0" smtClean="0"/>
              <a:t>C/A</a:t>
            </a:r>
            <a:r>
              <a:rPr lang="zh-CN" altLang="en-US" sz="1400" dirty="0" smtClean="0"/>
              <a:t>码相位与输入信号一致，载波频率也一致，则体现出高的相关峰</a:t>
            </a:r>
            <a:endParaRPr lang="en-US" altLang="zh-CN" sz="1400" dirty="0" smtClean="0"/>
          </a:p>
          <a:p>
            <a:pPr lvl="2"/>
            <a:r>
              <a:rPr lang="en-US" altLang="zh-CN" sz="1400" dirty="0"/>
              <a:t>C/A</a:t>
            </a:r>
            <a:r>
              <a:rPr lang="zh-CN" altLang="en-US" sz="1400" dirty="0"/>
              <a:t>码相位与输入信号一致，</a:t>
            </a:r>
            <a:r>
              <a:rPr lang="zh-CN" altLang="en-US" sz="1400" dirty="0" smtClean="0"/>
              <a:t>载波频率不一致</a:t>
            </a:r>
            <a:r>
              <a:rPr lang="zh-CN" altLang="en-US" sz="1400" dirty="0"/>
              <a:t>，</a:t>
            </a:r>
            <a:r>
              <a:rPr lang="zh-CN" altLang="en-US" sz="1400" dirty="0" smtClean="0"/>
              <a:t>则体现出低的相关值</a:t>
            </a:r>
            <a:endParaRPr lang="en-US" altLang="zh-CN" sz="1400" dirty="0"/>
          </a:p>
          <a:p>
            <a:pPr lvl="2"/>
            <a:r>
              <a:rPr lang="en-US" altLang="zh-CN" sz="1400" dirty="0"/>
              <a:t>C/A</a:t>
            </a:r>
            <a:r>
              <a:rPr lang="zh-CN" altLang="en-US" sz="1400" dirty="0"/>
              <a:t>码相位与</a:t>
            </a:r>
            <a:r>
              <a:rPr lang="zh-CN" altLang="en-US" sz="1400" dirty="0" smtClean="0"/>
              <a:t>输入信号不一致</a:t>
            </a:r>
            <a:r>
              <a:rPr lang="zh-CN" altLang="en-US" sz="1400" dirty="0"/>
              <a:t>，</a:t>
            </a:r>
            <a:r>
              <a:rPr lang="zh-CN" altLang="en-US" sz="1400" dirty="0" smtClean="0"/>
              <a:t>载波频率一致</a:t>
            </a:r>
            <a:r>
              <a:rPr lang="zh-CN" altLang="en-US" sz="1400" dirty="0"/>
              <a:t>，则出现一</a:t>
            </a:r>
            <a:r>
              <a:rPr lang="zh-CN" altLang="en-US" sz="1400" dirty="0" smtClean="0"/>
              <a:t>个低的相关值</a:t>
            </a:r>
            <a:endParaRPr lang="en-US" altLang="zh-CN" sz="1400" dirty="0"/>
          </a:p>
          <a:p>
            <a:pPr lvl="2"/>
            <a:r>
              <a:rPr lang="en-US" altLang="zh-CN" sz="1400" dirty="0"/>
              <a:t>C/A</a:t>
            </a:r>
            <a:r>
              <a:rPr lang="zh-CN" altLang="en-US" sz="1400" dirty="0"/>
              <a:t>码相位与</a:t>
            </a:r>
            <a:r>
              <a:rPr lang="zh-CN" altLang="en-US" sz="1400" dirty="0" smtClean="0"/>
              <a:t>输入信号不一致</a:t>
            </a:r>
            <a:r>
              <a:rPr lang="zh-CN" altLang="en-US" sz="1400" dirty="0"/>
              <a:t>，</a:t>
            </a:r>
            <a:r>
              <a:rPr lang="zh-CN" altLang="en-US" sz="1400" dirty="0" smtClean="0"/>
              <a:t>载波频率不一致</a:t>
            </a:r>
            <a:r>
              <a:rPr lang="zh-CN" altLang="en-US" sz="1400" dirty="0"/>
              <a:t>，则出现一</a:t>
            </a:r>
            <a:r>
              <a:rPr lang="zh-CN" altLang="en-US" sz="1400" dirty="0" smtClean="0"/>
              <a:t>个低的</a:t>
            </a:r>
            <a:r>
              <a:rPr lang="zh-CN" altLang="en-US" sz="1400" dirty="0"/>
              <a:t>相关值</a:t>
            </a:r>
            <a:endParaRPr lang="en-US" altLang="zh-CN" sz="1400" dirty="0"/>
          </a:p>
          <a:p>
            <a:r>
              <a:rPr lang="zh-CN" altLang="en-US" sz="2400" dirty="0" smtClean="0"/>
              <a:t>步骤</a:t>
            </a:r>
            <a:r>
              <a:rPr lang="en-US" altLang="zh-CN" sz="2400" dirty="0" smtClean="0"/>
              <a:t>4</a:t>
            </a:r>
            <a:r>
              <a:rPr lang="zh-CN" altLang="en-US" sz="2400" dirty="0" smtClean="0"/>
              <a:t>：获得捕获结果</a:t>
            </a:r>
            <a:endParaRPr lang="en-US" altLang="zh-CN" sz="2400" dirty="0" smtClean="0"/>
          </a:p>
          <a:p>
            <a:pPr lvl="1"/>
            <a:r>
              <a:rPr lang="zh-CN" altLang="en-US" sz="2000" dirty="0" smtClean="0"/>
              <a:t>完全没有高相关值：证明输入信号中无该卫星信号</a:t>
            </a:r>
            <a:endParaRPr lang="en-US" altLang="zh-CN" sz="2000" dirty="0" smtClean="0"/>
          </a:p>
          <a:p>
            <a:pPr lvl="1"/>
            <a:r>
              <a:rPr lang="zh-CN" altLang="en-US" sz="2000" dirty="0" smtClean="0"/>
              <a:t>存在高的相关峰：取相应码相位值和载波频率值作为捕获结果</a:t>
            </a:r>
            <a:endParaRPr lang="zh-CN" altLang="en-US" sz="2000" dirty="0"/>
          </a:p>
        </p:txBody>
      </p:sp>
    </p:spTree>
    <p:extLst>
      <p:ext uri="{BB962C8B-B14F-4D97-AF65-F5344CB8AC3E}">
        <p14:creationId xmlns:p14="http://schemas.microsoft.com/office/powerpoint/2010/main" val="341464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cstate="print">
            <a:extLst>
              <a:ext uri="{28A0092B-C50C-407E-A947-70E740481C1C}">
                <a14:useLocalDpi xmlns:a14="http://schemas.microsoft.com/office/drawing/2010/main" val="0"/>
              </a:ext>
            </a:extLst>
          </a:blip>
          <a:srcRect l="-1695" r="-1"/>
          <a:stretch/>
        </p:blipFill>
        <p:spPr bwMode="auto">
          <a:xfrm>
            <a:off x="323528" y="1772816"/>
            <a:ext cx="8640960" cy="2232248"/>
          </a:xfrm>
          <a:prstGeom prst="rect">
            <a:avLst/>
          </a:prstGeom>
          <a:noFill/>
          <a:ln>
            <a:solidFill>
              <a:schemeClr val="tx1"/>
            </a:solidFill>
          </a:ln>
        </p:spPr>
      </p:pic>
      <p:sp>
        <p:nvSpPr>
          <p:cNvPr id="5" name="标题 4"/>
          <p:cNvSpPr>
            <a:spLocks noGrp="1"/>
          </p:cNvSpPr>
          <p:nvPr>
            <p:ph type="title"/>
          </p:nvPr>
        </p:nvSpPr>
        <p:spPr/>
        <p:txBody>
          <a:bodyPr/>
          <a:lstStyle/>
          <a:p>
            <a:r>
              <a:rPr lang="zh-CN" altLang="en-US" dirty="0" smtClean="0"/>
              <a:t>线性捕获算法释义</a:t>
            </a:r>
            <a:endParaRPr lang="zh-CN" altLang="en-US" dirty="0"/>
          </a:p>
        </p:txBody>
      </p:sp>
      <p:sp>
        <p:nvSpPr>
          <p:cNvPr id="6" name="文本框 5"/>
          <p:cNvSpPr txBox="1"/>
          <p:nvPr/>
        </p:nvSpPr>
        <p:spPr>
          <a:xfrm>
            <a:off x="7092280" y="1844824"/>
            <a:ext cx="1723549"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参数初始化</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9008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60648"/>
            <a:ext cx="8712967" cy="6264696"/>
          </a:xfrm>
          <a:prstGeom prst="rect">
            <a:avLst/>
          </a:prstGeom>
          <a:noFill/>
          <a:ln>
            <a:solidFill>
              <a:schemeClr val="tx1"/>
            </a:solidFill>
          </a:ln>
        </p:spPr>
      </p:pic>
      <p:sp>
        <p:nvSpPr>
          <p:cNvPr id="6" name="文本框 5"/>
          <p:cNvSpPr txBox="1"/>
          <p:nvPr/>
        </p:nvSpPr>
        <p:spPr>
          <a:xfrm>
            <a:off x="7308304" y="280484"/>
            <a:ext cx="1415772"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准备工作</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59832" y="5805264"/>
            <a:ext cx="5724644"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码相位维循环，建议预先生成码相位文件</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4" name="矩形 3"/>
          <p:cNvSpPr/>
          <p:nvPr/>
        </p:nvSpPr>
        <p:spPr>
          <a:xfrm>
            <a:off x="35496" y="1628800"/>
            <a:ext cx="9001000" cy="504056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1159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8640959" cy="6408712"/>
          </a:xfrm>
          <a:prstGeom prst="rect">
            <a:avLst/>
          </a:prstGeom>
          <a:noFill/>
          <a:ln>
            <a:solidFill>
              <a:schemeClr val="tx1"/>
            </a:solidFill>
          </a:ln>
        </p:spPr>
      </p:pic>
      <p:sp>
        <p:nvSpPr>
          <p:cNvPr id="3" name="文本框 2"/>
          <p:cNvSpPr txBox="1"/>
          <p:nvPr/>
        </p:nvSpPr>
        <p:spPr>
          <a:xfrm>
            <a:off x="6084168" y="1772816"/>
            <a:ext cx="2646878"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频率维相关性计算</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4" name="矩形 3"/>
          <p:cNvSpPr/>
          <p:nvPr/>
        </p:nvSpPr>
        <p:spPr>
          <a:xfrm>
            <a:off x="-509" y="116632"/>
            <a:ext cx="9001000" cy="122413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496" y="1426924"/>
            <a:ext cx="9001000" cy="524243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853562" y="274796"/>
            <a:ext cx="2031325"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生成乘积信号</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1800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48680"/>
            <a:ext cx="8280919" cy="3006824"/>
          </a:xfrm>
          <a:prstGeom prst="rect">
            <a:avLst/>
          </a:prstGeom>
          <a:noFill/>
          <a:ln>
            <a:solidFill>
              <a:schemeClr val="tx1"/>
            </a:solidFill>
          </a:ln>
        </p:spPr>
      </p:pic>
      <p:sp>
        <p:nvSpPr>
          <p:cNvPr id="3" name="文本框 2"/>
          <p:cNvSpPr txBox="1"/>
          <p:nvPr/>
        </p:nvSpPr>
        <p:spPr>
          <a:xfrm>
            <a:off x="6588224" y="2780928"/>
            <a:ext cx="1723549"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相关性判决</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4" name="下箭头 3"/>
          <p:cNvSpPr/>
          <p:nvPr/>
        </p:nvSpPr>
        <p:spPr>
          <a:xfrm rot="10800000">
            <a:off x="4067944" y="3861048"/>
            <a:ext cx="360040"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55575" y="4293096"/>
            <a:ext cx="7556197" cy="1015663"/>
          </a:xfrm>
          <a:prstGeom prst="rect">
            <a:avLst/>
          </a:prstGeom>
          <a:noFill/>
        </p:spPr>
        <p:txBody>
          <a:bodyPr wrap="square" rtlCol="0">
            <a:spAutoFit/>
          </a:bodyPr>
          <a:lstStyle/>
          <a:p>
            <a:pPr>
              <a:lnSpc>
                <a:spcPct val="150000"/>
              </a:lnSpc>
            </a:pPr>
            <a:r>
              <a:rPr lang="zh-CN" altLang="en-US" sz="2000" b="1" dirty="0" smtClean="0">
                <a:solidFill>
                  <a:srgbClr val="0000CC"/>
                </a:solidFill>
                <a:latin typeface="微软雅黑" panose="020B0503020204020204" pitchFamily="34" charset="-122"/>
                <a:ea typeface="微软雅黑" panose="020B0503020204020204" pitchFamily="34" charset="-122"/>
              </a:rPr>
              <a:t>    此相关性判决仅考虑了峰值因素，从可靠性角度应增加第一峰值和第二峰值之间的显著性判决分析。</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5672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noAutofit/>
          </a:bodyPr>
          <a:lstStyle/>
          <a:p>
            <a:r>
              <a:rPr lang="zh-CN" altLang="en-US" sz="1600" dirty="0" smtClean="0"/>
              <a:t>需掌握的内容：</a:t>
            </a:r>
            <a:endParaRPr lang="en-US" altLang="zh-CN" sz="1600" dirty="0" smtClean="0"/>
          </a:p>
          <a:p>
            <a:pPr lvl="1"/>
            <a:r>
              <a:rPr lang="zh-CN" altLang="en-US" sz="1400" dirty="0" smtClean="0"/>
              <a:t>卫星定位导航信号的数学描述</a:t>
            </a:r>
            <a:endParaRPr lang="en-US" altLang="zh-CN" sz="1400" dirty="0" smtClean="0"/>
          </a:p>
          <a:p>
            <a:pPr lvl="1"/>
            <a:r>
              <a:rPr lang="zh-CN" altLang="en-US" sz="1400" dirty="0" smtClean="0"/>
              <a:t>捕获时的相关性判据选择</a:t>
            </a:r>
            <a:endParaRPr lang="en-US" altLang="zh-CN" sz="1400" dirty="0" smtClean="0"/>
          </a:p>
          <a:p>
            <a:pPr lvl="1"/>
            <a:r>
              <a:rPr lang="zh-CN" altLang="en-US" sz="1400" dirty="0" smtClean="0"/>
              <a:t>卫星定位导航信号捕获、跟踪的目的</a:t>
            </a:r>
            <a:endParaRPr lang="en-US" altLang="zh-CN" sz="1400" dirty="0" smtClean="0"/>
          </a:p>
          <a:p>
            <a:r>
              <a:rPr lang="zh-CN" altLang="en-US" sz="1600" dirty="0" smtClean="0"/>
              <a:t>需理解的内容</a:t>
            </a:r>
            <a:endParaRPr lang="en-US" altLang="zh-CN" sz="1600" dirty="0" smtClean="0"/>
          </a:p>
          <a:p>
            <a:pPr lvl="1"/>
            <a:r>
              <a:rPr lang="zh-CN" altLang="en-US" sz="1400" dirty="0" smtClean="0"/>
              <a:t>线性捕获算法的基本原理</a:t>
            </a:r>
            <a:endParaRPr lang="en-US" altLang="zh-CN" sz="1400" dirty="0" smtClean="0"/>
          </a:p>
          <a:p>
            <a:pPr lvl="1"/>
            <a:r>
              <a:rPr lang="zh-CN" altLang="en-US" sz="1400" dirty="0" smtClean="0"/>
              <a:t>并行频率捕获算法的基本原理</a:t>
            </a:r>
            <a:endParaRPr lang="en-US" altLang="zh-CN" sz="1400" dirty="0" smtClean="0"/>
          </a:p>
          <a:p>
            <a:pPr lvl="1"/>
            <a:r>
              <a:rPr lang="zh-CN" altLang="en-US" sz="1400" dirty="0" smtClean="0"/>
              <a:t>并行码相位捕获的基本原理</a:t>
            </a:r>
            <a:endParaRPr lang="en-US" altLang="zh-CN" sz="1400" dirty="0" smtClean="0"/>
          </a:p>
          <a:p>
            <a:pPr lvl="1"/>
            <a:r>
              <a:rPr lang="zh-CN" altLang="en-US" sz="1400" dirty="0" smtClean="0"/>
              <a:t>码跟踪的基本原理</a:t>
            </a:r>
            <a:endParaRPr lang="en-US" altLang="zh-CN" sz="1400" dirty="0" smtClean="0"/>
          </a:p>
          <a:p>
            <a:pPr lvl="1"/>
            <a:r>
              <a:rPr lang="zh-CN" altLang="en-US" sz="1400" dirty="0" smtClean="0"/>
              <a:t>载波相位跟踪的基本原理</a:t>
            </a:r>
            <a:endParaRPr lang="en-US" altLang="zh-CN" sz="1400" dirty="0" smtClean="0"/>
          </a:p>
          <a:p>
            <a:r>
              <a:rPr lang="zh-CN" altLang="en-US" sz="1800" dirty="0"/>
              <a:t>需</a:t>
            </a:r>
            <a:r>
              <a:rPr lang="zh-CN" altLang="en-US" sz="1800" dirty="0" smtClean="0"/>
              <a:t>了解的内容</a:t>
            </a:r>
            <a:endParaRPr lang="en-US" altLang="zh-CN" sz="1800" dirty="0" smtClean="0"/>
          </a:p>
          <a:p>
            <a:pPr lvl="1"/>
            <a:r>
              <a:rPr lang="zh-CN" altLang="en-US" sz="1400" dirty="0" smtClean="0"/>
              <a:t>卷积滤波、循环相关的频域特性</a:t>
            </a:r>
            <a:endParaRPr lang="zh-CN" altLang="en-US" sz="1400" dirty="0"/>
          </a:p>
        </p:txBody>
      </p:sp>
    </p:spTree>
    <p:extLst>
      <p:ext uri="{BB962C8B-B14F-4D97-AF65-F5344CB8AC3E}">
        <p14:creationId xmlns:p14="http://schemas.microsoft.com/office/powerpoint/2010/main" val="3078841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en-US" altLang="zh-CN" dirty="0" smtClean="0"/>
              <a:t>2</a:t>
            </a:r>
            <a:r>
              <a:rPr lang="zh-CN" altLang="en-US" dirty="0" smtClean="0"/>
              <a:t>：频率</a:t>
            </a:r>
            <a:r>
              <a:rPr lang="zh-CN" altLang="en-US" dirty="0"/>
              <a:t>并行捕获算法</a:t>
            </a:r>
          </a:p>
        </p:txBody>
      </p:sp>
      <p:sp>
        <p:nvSpPr>
          <p:cNvPr id="3" name="内容占位符 2"/>
          <p:cNvSpPr>
            <a:spLocks noGrp="1"/>
          </p:cNvSpPr>
          <p:nvPr>
            <p:ph idx="1"/>
          </p:nvPr>
        </p:nvSpPr>
        <p:spPr/>
        <p:txBody>
          <a:bodyPr>
            <a:normAutofit fontScale="92500" lnSpcReduction="10000"/>
          </a:bodyPr>
          <a:lstStyle/>
          <a:p>
            <a:r>
              <a:rPr lang="zh-CN" altLang="en-US" sz="2400" dirty="0" smtClean="0"/>
              <a:t>线性捕获算法完全在时域运行，计算量太</a:t>
            </a:r>
            <a:r>
              <a:rPr lang="zh-CN" altLang="en-US" sz="2400" dirty="0"/>
              <a:t>大，耗时太</a:t>
            </a:r>
            <a:r>
              <a:rPr lang="zh-CN" altLang="en-US" sz="2400" dirty="0" smtClean="0"/>
              <a:t>长</a:t>
            </a:r>
            <a:endParaRPr lang="en-US" altLang="zh-CN" sz="2400" dirty="0" smtClean="0"/>
          </a:p>
          <a:p>
            <a:r>
              <a:rPr lang="zh-CN" altLang="en-US" sz="2400" dirty="0"/>
              <a:t>讨论</a:t>
            </a:r>
            <a:r>
              <a:rPr lang="zh-CN" altLang="en-US" sz="2400" dirty="0" smtClean="0"/>
              <a:t>：</a:t>
            </a:r>
            <a:endParaRPr lang="en-US" altLang="zh-CN" sz="2400" dirty="0" smtClean="0"/>
          </a:p>
          <a:p>
            <a:pPr lvl="1"/>
            <a:r>
              <a:rPr lang="zh-CN" altLang="en-US" sz="2000" dirty="0" smtClean="0"/>
              <a:t>能否用频谱分析代替时域的复杂运算？</a:t>
            </a:r>
            <a:endParaRPr lang="en-US" altLang="zh-CN" sz="2000" dirty="0" smtClean="0"/>
          </a:p>
          <a:p>
            <a:r>
              <a:rPr lang="zh-CN" altLang="en-US" sz="2400" dirty="0" smtClean="0"/>
              <a:t>基本思路：</a:t>
            </a:r>
            <a:endParaRPr lang="en-US" altLang="zh-CN" sz="2400" dirty="0" smtClean="0"/>
          </a:p>
          <a:p>
            <a:pPr lvl="1"/>
            <a:r>
              <a:rPr lang="zh-CN" altLang="en-US" sz="2000" dirty="0" smtClean="0"/>
              <a:t>码相位维循环保留，改造频率维循环</a:t>
            </a:r>
            <a:endParaRPr lang="en-US" altLang="zh-CN" sz="2000" dirty="0" smtClean="0"/>
          </a:p>
          <a:p>
            <a:pPr lvl="1"/>
            <a:r>
              <a:rPr lang="zh-CN" altLang="en-US" sz="2000" dirty="0"/>
              <a:t>思路</a:t>
            </a:r>
            <a:r>
              <a:rPr lang="zh-CN" altLang="en-US" sz="2000" dirty="0" smtClean="0"/>
              <a:t>：对</a:t>
            </a:r>
            <a:r>
              <a:rPr lang="en-US" altLang="zh-CN" sz="2000" dirty="0" smtClean="0"/>
              <a:t>2046</a:t>
            </a:r>
            <a:r>
              <a:rPr lang="zh-CN" altLang="en-US" sz="2000" dirty="0" smtClean="0"/>
              <a:t>组乘积信号，不再按照每个频率区间分别做相关积分处理，而是对其做频谱分析，幅值最大的频率即为捕获的频率</a:t>
            </a:r>
            <a:endParaRPr lang="en-US" altLang="zh-CN" sz="2000" dirty="0" smtClean="0"/>
          </a:p>
          <a:p>
            <a:pPr lvl="1"/>
            <a:r>
              <a:rPr lang="zh-CN" altLang="en-US" sz="2000" dirty="0" smtClean="0"/>
              <a:t>做法：将每一组乘积信号分别转换到频域，找所有</a:t>
            </a:r>
            <a:r>
              <a:rPr lang="en-US" altLang="zh-CN" sz="2000" dirty="0" smtClean="0"/>
              <a:t>2046</a:t>
            </a:r>
            <a:r>
              <a:rPr lang="zh-CN" altLang="en-US" sz="2000" dirty="0" smtClean="0"/>
              <a:t>组乘积信号中幅值最大的频率分量，该频率分量即为捕获到的载波频率</a:t>
            </a:r>
            <a:endParaRPr lang="en-US" altLang="zh-CN" sz="2000" dirty="0" smtClean="0"/>
          </a:p>
        </p:txBody>
      </p:sp>
    </p:spTree>
    <p:extLst>
      <p:ext uri="{BB962C8B-B14F-4D97-AF65-F5344CB8AC3E}">
        <p14:creationId xmlns:p14="http://schemas.microsoft.com/office/powerpoint/2010/main" val="1578982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频率并行捕获的算法实现</a:t>
            </a:r>
            <a:endParaRPr lang="zh-CN" altLang="en-US" dirty="0"/>
          </a:p>
        </p:txBody>
      </p:sp>
      <p:sp>
        <p:nvSpPr>
          <p:cNvPr id="3" name="内容占位符 2"/>
          <p:cNvSpPr>
            <a:spLocks noGrp="1"/>
          </p:cNvSpPr>
          <p:nvPr>
            <p:ph idx="1"/>
          </p:nvPr>
        </p:nvSpPr>
        <p:spPr/>
        <p:txBody>
          <a:bodyPr>
            <a:noAutofit/>
          </a:bodyPr>
          <a:lstStyle/>
          <a:p>
            <a:r>
              <a:rPr lang="zh-CN" altLang="en-US" sz="2400" dirty="0" smtClean="0"/>
              <a:t>输入：</a:t>
            </a:r>
            <a:endParaRPr lang="en-US" altLang="zh-CN" sz="2400" dirty="0" smtClean="0"/>
          </a:p>
          <a:p>
            <a:pPr lvl="1"/>
            <a:r>
              <a:rPr lang="en-US" altLang="zh-CN" sz="1800" dirty="0" smtClean="0"/>
              <a:t>1ms</a:t>
            </a:r>
            <a:r>
              <a:rPr lang="zh-CN" altLang="en-US" sz="1800" dirty="0" smtClean="0"/>
              <a:t>中频采样信号，中频为</a:t>
            </a:r>
            <a:r>
              <a:rPr lang="en-US" altLang="zh-CN" sz="1800" dirty="0" smtClean="0"/>
              <a:t>f</a:t>
            </a:r>
            <a:r>
              <a:rPr lang="en-US" altLang="zh-CN" sz="1800" baseline="-25000" dirty="0" smtClean="0"/>
              <a:t>0</a:t>
            </a:r>
            <a:r>
              <a:rPr lang="zh-CN" altLang="en-US" sz="1800" dirty="0" smtClean="0"/>
              <a:t>，采样频率为</a:t>
            </a:r>
            <a:r>
              <a:rPr lang="en-US" altLang="zh-CN" sz="1800" dirty="0" err="1" smtClean="0"/>
              <a:t>f</a:t>
            </a:r>
            <a:r>
              <a:rPr lang="en-US" altLang="zh-CN" sz="1800" baseline="-25000" dirty="0" err="1" smtClean="0"/>
              <a:t>s</a:t>
            </a:r>
            <a:endParaRPr lang="en-US" altLang="zh-CN" sz="1800" baseline="-25000" dirty="0" smtClean="0"/>
          </a:p>
          <a:p>
            <a:r>
              <a:rPr lang="zh-CN" altLang="en-US" sz="2400" dirty="0" smtClean="0"/>
              <a:t>步骤</a:t>
            </a:r>
            <a:r>
              <a:rPr lang="en-US" altLang="zh-CN" sz="2400" dirty="0" smtClean="0"/>
              <a:t>1</a:t>
            </a:r>
            <a:r>
              <a:rPr lang="zh-CN" altLang="en-US" sz="2400" dirty="0" smtClean="0"/>
              <a:t>：</a:t>
            </a:r>
            <a:r>
              <a:rPr lang="zh-CN" altLang="en-US" sz="2400" dirty="0"/>
              <a:t>生成</a:t>
            </a:r>
            <a:r>
              <a:rPr lang="zh-CN" altLang="en-US" sz="2400" dirty="0" smtClean="0"/>
              <a:t>本地测距码参考信号</a:t>
            </a:r>
            <a:endParaRPr lang="en-US" altLang="zh-CN" sz="2400" dirty="0" smtClean="0"/>
          </a:p>
          <a:p>
            <a:pPr lvl="1"/>
            <a:r>
              <a:rPr lang="zh-CN" altLang="en-US" sz="1800" dirty="0" smtClean="0"/>
              <a:t>复制某一颗卫星的测距码，按</a:t>
            </a:r>
            <a:r>
              <a:rPr lang="en-US" altLang="zh-CN" sz="1800" dirty="0" err="1" smtClean="0"/>
              <a:t>f</a:t>
            </a:r>
            <a:r>
              <a:rPr lang="en-US" altLang="zh-CN" sz="1800" baseline="-25000" dirty="0" err="1" smtClean="0"/>
              <a:t>s</a:t>
            </a:r>
            <a:r>
              <a:rPr lang="zh-CN" altLang="en-US" sz="1800" dirty="0" smtClean="0"/>
              <a:t>采样频率生成</a:t>
            </a:r>
            <a:r>
              <a:rPr lang="en-US" altLang="zh-CN" sz="1800" dirty="0" smtClean="0"/>
              <a:t>1ms</a:t>
            </a:r>
            <a:r>
              <a:rPr lang="zh-CN" altLang="en-US" sz="1800" dirty="0" smtClean="0"/>
              <a:t>加密采样（值为正负</a:t>
            </a:r>
            <a:r>
              <a:rPr lang="en-US" altLang="zh-CN" sz="1800" dirty="0" smtClean="0"/>
              <a:t>1</a:t>
            </a:r>
            <a:r>
              <a:rPr lang="zh-CN" altLang="en-US" sz="1800" dirty="0" smtClean="0"/>
              <a:t>）</a:t>
            </a:r>
            <a:endParaRPr lang="en-US" altLang="zh-CN" sz="1800" dirty="0" smtClean="0"/>
          </a:p>
          <a:p>
            <a:r>
              <a:rPr lang="zh-CN" altLang="en-US" sz="2400" dirty="0" smtClean="0"/>
              <a:t>步骤</a:t>
            </a:r>
            <a:r>
              <a:rPr lang="en-US" altLang="zh-CN" sz="2400" dirty="0" smtClean="0"/>
              <a:t>2</a:t>
            </a:r>
            <a:r>
              <a:rPr lang="zh-CN" altLang="en-US" sz="2400" dirty="0" smtClean="0"/>
              <a:t>：码相位维循环</a:t>
            </a:r>
            <a:endParaRPr lang="en-US" altLang="zh-CN" sz="2400" dirty="0" smtClean="0"/>
          </a:p>
          <a:p>
            <a:pPr lvl="1"/>
            <a:r>
              <a:rPr lang="zh-CN" altLang="en-US" sz="1800" dirty="0" smtClean="0"/>
              <a:t>按照</a:t>
            </a:r>
            <a:r>
              <a:rPr lang="en-US" altLang="zh-CN" sz="1800" dirty="0" smtClean="0"/>
              <a:t>0.5</a:t>
            </a:r>
            <a:r>
              <a:rPr lang="zh-CN" altLang="en-US" sz="1800" dirty="0" smtClean="0"/>
              <a:t>码片间隔对测距码信号做码相位搬移，生成</a:t>
            </a:r>
            <a:r>
              <a:rPr lang="en-US" altLang="zh-CN" sz="1800" dirty="0" smtClean="0"/>
              <a:t>2046</a:t>
            </a:r>
            <a:r>
              <a:rPr lang="zh-CN" altLang="en-US" sz="1800" dirty="0" smtClean="0"/>
              <a:t>组不同码相位信号</a:t>
            </a:r>
            <a:endParaRPr lang="en-US" altLang="zh-CN" sz="1800" dirty="0" smtClean="0"/>
          </a:p>
          <a:p>
            <a:pPr lvl="1"/>
            <a:r>
              <a:rPr lang="zh-CN" altLang="en-US" sz="1800" dirty="0" smtClean="0"/>
              <a:t>分别</a:t>
            </a:r>
            <a:r>
              <a:rPr lang="zh-CN" altLang="en-US" sz="1800" dirty="0"/>
              <a:t>与输入的中频数字信号相乘，得到</a:t>
            </a:r>
            <a:r>
              <a:rPr lang="en-US" altLang="zh-CN" sz="1800" dirty="0"/>
              <a:t>2046</a:t>
            </a:r>
            <a:r>
              <a:rPr lang="zh-CN" altLang="en-US" sz="1800" dirty="0"/>
              <a:t>组乘积信号</a:t>
            </a:r>
            <a:endParaRPr lang="en-US" altLang="zh-CN" sz="1800" dirty="0"/>
          </a:p>
          <a:p>
            <a:endParaRPr lang="en-US" altLang="zh-CN" sz="2400" dirty="0" smtClean="0"/>
          </a:p>
          <a:p>
            <a:endParaRPr lang="zh-CN" altLang="en-US" sz="2400" baseline="-25000" dirty="0"/>
          </a:p>
        </p:txBody>
      </p:sp>
    </p:spTree>
    <p:extLst>
      <p:ext uri="{BB962C8B-B14F-4D97-AF65-F5344CB8AC3E}">
        <p14:creationId xmlns:p14="http://schemas.microsoft.com/office/powerpoint/2010/main" val="2665621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步骤</a:t>
            </a:r>
            <a:r>
              <a:rPr lang="en-US" altLang="zh-CN" sz="2400" dirty="0" smtClean="0"/>
              <a:t>3</a:t>
            </a:r>
            <a:r>
              <a:rPr lang="zh-CN" altLang="en-US" sz="2400" dirty="0" smtClean="0"/>
              <a:t>：频谱分析</a:t>
            </a:r>
            <a:endParaRPr lang="en-US" altLang="zh-CN" sz="2400" dirty="0"/>
          </a:p>
          <a:p>
            <a:pPr lvl="1"/>
            <a:r>
              <a:rPr lang="zh-CN" altLang="en-US" sz="1800" dirty="0" smtClean="0"/>
              <a:t>对</a:t>
            </a:r>
            <a:r>
              <a:rPr lang="en-US" altLang="zh-CN" sz="1800" dirty="0" smtClean="0"/>
              <a:t>2046</a:t>
            </a:r>
            <a:r>
              <a:rPr lang="zh-CN" altLang="en-US" sz="1800" dirty="0" smtClean="0"/>
              <a:t>组乘积信号，分别做傅里叶变换，转换到频域</a:t>
            </a:r>
            <a:endParaRPr lang="en-US" altLang="zh-CN" sz="1800" dirty="0" smtClean="0"/>
          </a:p>
          <a:p>
            <a:pPr lvl="1"/>
            <a:r>
              <a:rPr lang="zh-CN" altLang="en-US" sz="1800" dirty="0" smtClean="0"/>
              <a:t>则可能出现两种情况：</a:t>
            </a:r>
            <a:endParaRPr lang="en-US" altLang="zh-CN" sz="1800" dirty="0" smtClean="0"/>
          </a:p>
          <a:p>
            <a:pPr lvl="2"/>
            <a:r>
              <a:rPr lang="zh-CN" altLang="en-US" sz="1400" dirty="0" smtClean="0"/>
              <a:t>每一组乘积信号，转换到频域后都存在一个最大幅值</a:t>
            </a:r>
            <a:endParaRPr lang="en-US" altLang="zh-CN" sz="1400" dirty="0" smtClean="0"/>
          </a:p>
          <a:p>
            <a:pPr lvl="2"/>
            <a:r>
              <a:rPr lang="zh-CN" altLang="en-US" sz="1400" dirty="0" smtClean="0"/>
              <a:t>所有</a:t>
            </a:r>
            <a:r>
              <a:rPr lang="en-US" altLang="zh-CN" sz="1400" dirty="0" smtClean="0"/>
              <a:t>2046</a:t>
            </a:r>
            <a:r>
              <a:rPr lang="zh-CN" altLang="en-US" sz="1400" dirty="0" smtClean="0"/>
              <a:t>组乘积信号的幅值最大值，组成一个最大值向量</a:t>
            </a:r>
            <a:endParaRPr lang="zh-CN" altLang="en-US" sz="1400" dirty="0"/>
          </a:p>
          <a:p>
            <a:pPr lvl="2"/>
            <a:r>
              <a:rPr lang="zh-CN" altLang="en-US" sz="1400" dirty="0" smtClean="0"/>
              <a:t>该向量中的最大值，为频率和相位匹配时的峰值，对应的频率和码相位即为捕获结果</a:t>
            </a:r>
            <a:endParaRPr lang="zh-CN" altLang="en-US" sz="1400" dirty="0"/>
          </a:p>
          <a:p>
            <a:r>
              <a:rPr lang="zh-CN" altLang="en-US" sz="2400" dirty="0" smtClean="0"/>
              <a:t>步骤</a:t>
            </a:r>
            <a:r>
              <a:rPr lang="en-US" altLang="zh-CN" sz="2400" dirty="0" smtClean="0"/>
              <a:t>4</a:t>
            </a:r>
            <a:r>
              <a:rPr lang="zh-CN" altLang="en-US" sz="2400" dirty="0" smtClean="0"/>
              <a:t>：获得捕获结果</a:t>
            </a:r>
            <a:endParaRPr lang="en-US" altLang="zh-CN" sz="2400" dirty="0" smtClean="0"/>
          </a:p>
          <a:p>
            <a:pPr lvl="1"/>
            <a:r>
              <a:rPr lang="zh-CN" altLang="en-US" sz="2000" dirty="0" smtClean="0"/>
              <a:t>取所有</a:t>
            </a:r>
            <a:r>
              <a:rPr lang="en-US" altLang="zh-CN" sz="2000" dirty="0" smtClean="0"/>
              <a:t>2046</a:t>
            </a:r>
            <a:r>
              <a:rPr lang="zh-CN" altLang="en-US" sz="2000" dirty="0" smtClean="0"/>
              <a:t>组乘积信号中，幅值最大时的码相位值和频率值作为最终捕获到的码相位值和载波频率值。</a:t>
            </a:r>
            <a:endParaRPr lang="en-US" altLang="zh-CN" sz="2000" dirty="0" smtClean="0"/>
          </a:p>
        </p:txBody>
      </p:sp>
    </p:spTree>
    <p:extLst>
      <p:ext uri="{BB962C8B-B14F-4D97-AF65-F5344CB8AC3E}">
        <p14:creationId xmlns:p14="http://schemas.microsoft.com/office/powerpoint/2010/main" val="2375756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cstate="print">
            <a:extLst>
              <a:ext uri="{28A0092B-C50C-407E-A947-70E740481C1C}">
                <a14:useLocalDpi xmlns:a14="http://schemas.microsoft.com/office/drawing/2010/main" val="0"/>
              </a:ext>
            </a:extLst>
          </a:blip>
          <a:srcRect l="-1695" r="-1"/>
          <a:stretch/>
        </p:blipFill>
        <p:spPr bwMode="auto">
          <a:xfrm>
            <a:off x="323528" y="1772816"/>
            <a:ext cx="8640960" cy="2232248"/>
          </a:xfrm>
          <a:prstGeom prst="rect">
            <a:avLst/>
          </a:prstGeom>
          <a:noFill/>
          <a:ln>
            <a:solidFill>
              <a:schemeClr val="tx1"/>
            </a:solidFill>
          </a:ln>
        </p:spPr>
      </p:pic>
      <p:sp>
        <p:nvSpPr>
          <p:cNvPr id="5" name="标题 4"/>
          <p:cNvSpPr>
            <a:spLocks noGrp="1"/>
          </p:cNvSpPr>
          <p:nvPr>
            <p:ph type="title"/>
          </p:nvPr>
        </p:nvSpPr>
        <p:spPr/>
        <p:txBody>
          <a:bodyPr/>
          <a:lstStyle/>
          <a:p>
            <a:r>
              <a:rPr lang="zh-CN" altLang="en-US" dirty="0" smtClean="0"/>
              <a:t>频率并行捕获算法释义</a:t>
            </a:r>
            <a:endParaRPr lang="zh-CN" altLang="en-US" dirty="0"/>
          </a:p>
        </p:txBody>
      </p:sp>
      <p:sp>
        <p:nvSpPr>
          <p:cNvPr id="6" name="文本框 5"/>
          <p:cNvSpPr txBox="1"/>
          <p:nvPr/>
        </p:nvSpPr>
        <p:spPr>
          <a:xfrm>
            <a:off x="7092280" y="1844824"/>
            <a:ext cx="1723549"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参数初始化</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7610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60648"/>
            <a:ext cx="8712967" cy="6264696"/>
          </a:xfrm>
          <a:prstGeom prst="rect">
            <a:avLst/>
          </a:prstGeom>
          <a:noFill/>
          <a:ln>
            <a:solidFill>
              <a:schemeClr val="tx1"/>
            </a:solidFill>
          </a:ln>
        </p:spPr>
      </p:pic>
      <p:sp>
        <p:nvSpPr>
          <p:cNvPr id="5" name="文本框 4"/>
          <p:cNvSpPr txBox="1"/>
          <p:nvPr/>
        </p:nvSpPr>
        <p:spPr>
          <a:xfrm>
            <a:off x="7308304" y="260648"/>
            <a:ext cx="1415772"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准备工作</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2" name="矩形 1"/>
          <p:cNvSpPr/>
          <p:nvPr/>
        </p:nvSpPr>
        <p:spPr>
          <a:xfrm>
            <a:off x="35496" y="1628800"/>
            <a:ext cx="8928992" cy="504056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30538" y="5904855"/>
            <a:ext cx="4493538"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码相位维循环，同线性捕获算法</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77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32656"/>
            <a:ext cx="8280920" cy="4752528"/>
          </a:xfrm>
          <a:prstGeom prst="rect">
            <a:avLst/>
          </a:prstGeom>
          <a:noFill/>
          <a:ln>
            <a:solidFill>
              <a:schemeClr val="tx1"/>
            </a:solidFill>
          </a:ln>
        </p:spPr>
      </p:pic>
      <p:sp>
        <p:nvSpPr>
          <p:cNvPr id="5" name="文本框 4"/>
          <p:cNvSpPr txBox="1"/>
          <p:nvPr/>
        </p:nvSpPr>
        <p:spPr>
          <a:xfrm>
            <a:off x="5868144" y="4437112"/>
            <a:ext cx="2646878"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相关性计算与判决</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221961" y="177138"/>
            <a:ext cx="8742527" cy="1728192"/>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21960" y="2060848"/>
            <a:ext cx="8742527" cy="3312368"/>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88224" y="411051"/>
            <a:ext cx="2031325"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生成乘积信号</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3" name="下箭头 12"/>
          <p:cNvSpPr/>
          <p:nvPr/>
        </p:nvSpPr>
        <p:spPr>
          <a:xfrm rot="10800000">
            <a:off x="4067944" y="5509681"/>
            <a:ext cx="360040"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83568" y="5805264"/>
            <a:ext cx="7556197" cy="1015663"/>
          </a:xfrm>
          <a:prstGeom prst="rect">
            <a:avLst/>
          </a:prstGeom>
          <a:noFill/>
        </p:spPr>
        <p:txBody>
          <a:bodyPr wrap="square" rtlCol="0">
            <a:spAutoFit/>
          </a:bodyPr>
          <a:lstStyle/>
          <a:p>
            <a:pPr>
              <a:lnSpc>
                <a:spcPct val="150000"/>
              </a:lnSpc>
            </a:pPr>
            <a:r>
              <a:rPr lang="zh-CN" altLang="en-US" sz="2000" b="1" dirty="0" smtClean="0">
                <a:solidFill>
                  <a:srgbClr val="0000CC"/>
                </a:solidFill>
                <a:latin typeface="微软雅黑" panose="020B0503020204020204" pitchFamily="34" charset="-122"/>
                <a:ea typeface="微软雅黑" panose="020B0503020204020204" pitchFamily="34" charset="-122"/>
              </a:rPr>
              <a:t>    此相关性判决仅考虑了峰值因素，从可靠性角度应增加第一峰值和第二峰值之间的显著性判决分析。</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6315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en-US" altLang="zh-CN" dirty="0" smtClean="0"/>
              <a:t>3</a:t>
            </a:r>
            <a:r>
              <a:rPr lang="zh-CN" altLang="en-US" dirty="0" smtClean="0"/>
              <a:t>：码相位</a:t>
            </a:r>
            <a:r>
              <a:rPr lang="zh-CN" altLang="en-US" dirty="0"/>
              <a:t>并行捕获算法</a:t>
            </a:r>
          </a:p>
        </p:txBody>
      </p:sp>
      <p:sp>
        <p:nvSpPr>
          <p:cNvPr id="3" name="内容占位符 2"/>
          <p:cNvSpPr>
            <a:spLocks noGrp="1"/>
          </p:cNvSpPr>
          <p:nvPr>
            <p:ph idx="1"/>
          </p:nvPr>
        </p:nvSpPr>
        <p:spPr/>
        <p:txBody>
          <a:bodyPr>
            <a:normAutofit/>
          </a:bodyPr>
          <a:lstStyle/>
          <a:p>
            <a:r>
              <a:rPr lang="zh-CN" altLang="en-US" sz="2400" dirty="0" smtClean="0"/>
              <a:t>讨论：</a:t>
            </a:r>
            <a:endParaRPr lang="en-US" altLang="zh-CN" sz="2400" dirty="0" smtClean="0"/>
          </a:p>
          <a:p>
            <a:pPr lvl="1"/>
            <a:r>
              <a:rPr lang="zh-CN" altLang="en-US" sz="2000" dirty="0" smtClean="0"/>
              <a:t>频率并行的思路能否用于码相位并行？</a:t>
            </a:r>
            <a:endParaRPr lang="en-US" altLang="zh-CN" sz="2000" dirty="0" smtClean="0"/>
          </a:p>
          <a:p>
            <a:r>
              <a:rPr lang="zh-CN" altLang="en-US" sz="2400" dirty="0" smtClean="0"/>
              <a:t>基本思路：</a:t>
            </a:r>
            <a:endParaRPr lang="en-US" altLang="zh-CN" sz="2400" dirty="0" smtClean="0"/>
          </a:p>
          <a:p>
            <a:pPr lvl="1"/>
            <a:r>
              <a:rPr lang="zh-CN" altLang="en-US" sz="2000" dirty="0" smtClean="0"/>
              <a:t>生成</a:t>
            </a:r>
            <a:r>
              <a:rPr lang="en-US" altLang="zh-CN" sz="2000" dirty="0" smtClean="0"/>
              <a:t>2046</a:t>
            </a:r>
            <a:r>
              <a:rPr lang="zh-CN" altLang="en-US" sz="2000" dirty="0" smtClean="0"/>
              <a:t>组乘积信号的过程，实际上是在时域中测距码与输入数字信号之间的循环相关过程</a:t>
            </a:r>
            <a:endParaRPr lang="en-US" altLang="zh-CN" sz="2000" dirty="0" smtClean="0"/>
          </a:p>
          <a:p>
            <a:pPr lvl="1"/>
            <a:r>
              <a:rPr lang="zh-CN" altLang="en-US" sz="2000" dirty="0" smtClean="0"/>
              <a:t>按照时域循环相关与频域之间的关系，可以将时域循环相关转换为频域相乘，从而通过码相位并行进一步提高捕获速度</a:t>
            </a:r>
            <a:endParaRPr lang="en-US" altLang="zh-CN" sz="2000" dirty="0" smtClean="0"/>
          </a:p>
          <a:p>
            <a:endParaRPr lang="zh-CN" altLang="en-US" sz="2400" dirty="0"/>
          </a:p>
        </p:txBody>
      </p:sp>
    </p:spTree>
    <p:extLst>
      <p:ext uri="{BB962C8B-B14F-4D97-AF65-F5344CB8AC3E}">
        <p14:creationId xmlns:p14="http://schemas.microsoft.com/office/powerpoint/2010/main" val="1578982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时域循环相关在频域的表现形式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时域循环相关积分的序列：</a:t>
            </a:r>
            <a:endParaRPr lang="en-US" altLang="zh-CN" sz="2800" dirty="0" smtClean="0"/>
          </a:p>
          <a:p>
            <a:endParaRPr lang="en-US" altLang="zh-CN" sz="2800" dirty="0"/>
          </a:p>
          <a:p>
            <a:r>
              <a:rPr lang="zh-CN" altLang="en-US" sz="2800" dirty="0" smtClean="0"/>
              <a:t>时域循环相关的频域分析：</a:t>
            </a:r>
            <a:endParaRPr lang="en-US" altLang="zh-CN" sz="2800" dirty="0" smtClean="0"/>
          </a:p>
          <a:p>
            <a:endParaRPr lang="en-US" altLang="zh-CN" sz="2800" dirty="0" smtClean="0"/>
          </a:p>
          <a:p>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72007"/>
            <a:ext cx="3384376" cy="868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17032"/>
            <a:ext cx="47244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5589240"/>
            <a:ext cx="8956298" cy="1200329"/>
          </a:xfrm>
          <a:prstGeom prst="rect">
            <a:avLst/>
          </a:prstGeom>
          <a:noFill/>
        </p:spPr>
        <p:txBody>
          <a:bodyPr wrap="none" rtlCol="0">
            <a:spAutoFit/>
          </a:bodyPr>
          <a:lstStyle/>
          <a:p>
            <a:r>
              <a:rPr lang="zh-CN" altLang="en-US" b="1" dirty="0" smtClean="0">
                <a:solidFill>
                  <a:srgbClr val="C00000"/>
                </a:solidFill>
                <a:latin typeface="微软雅黑" pitchFamily="34" charset="-122"/>
                <a:ea typeface="微软雅黑" pitchFamily="34" charset="-122"/>
              </a:rPr>
              <a:t>时域循环相关积分等效于频域中某一个信号的频谱与另一信号频谱共轭之间的乘</a:t>
            </a:r>
            <a:endParaRPr lang="en-US" altLang="zh-CN" b="1" dirty="0" smtClean="0">
              <a:solidFill>
                <a:srgbClr val="C00000"/>
              </a:solidFill>
              <a:latin typeface="微软雅黑" pitchFamily="34" charset="-122"/>
              <a:ea typeface="微软雅黑" pitchFamily="34" charset="-122"/>
            </a:endParaRPr>
          </a:p>
          <a:p>
            <a:r>
              <a:rPr lang="zh-CN" altLang="en-US" b="1" dirty="0" smtClean="0">
                <a:solidFill>
                  <a:srgbClr val="C00000"/>
                </a:solidFill>
                <a:latin typeface="微软雅黑" pitchFamily="34" charset="-122"/>
                <a:ea typeface="微软雅黑" pitchFamily="34" charset="-122"/>
              </a:rPr>
              <a:t>或</a:t>
            </a:r>
            <a:endParaRPr lang="en-US" altLang="zh-CN" b="1" dirty="0" smtClean="0">
              <a:solidFill>
                <a:srgbClr val="C00000"/>
              </a:solidFill>
              <a:latin typeface="微软雅黑" pitchFamily="34" charset="-122"/>
              <a:ea typeface="微软雅黑" pitchFamily="34" charset="-122"/>
            </a:endParaRPr>
          </a:p>
          <a:p>
            <a:r>
              <a:rPr lang="zh-CN" altLang="en-US" b="1" dirty="0" smtClean="0">
                <a:solidFill>
                  <a:srgbClr val="C00000"/>
                </a:solidFill>
                <a:latin typeface="微软雅黑" pitchFamily="34" charset="-122"/>
                <a:ea typeface="微软雅黑" pitchFamily="34" charset="-122"/>
              </a:rPr>
              <a:t>频域某</a:t>
            </a:r>
            <a:r>
              <a:rPr lang="zh-CN" altLang="en-US" b="1" dirty="0">
                <a:solidFill>
                  <a:srgbClr val="C00000"/>
                </a:solidFill>
                <a:latin typeface="微软雅黑" pitchFamily="34" charset="-122"/>
                <a:ea typeface="微软雅黑" pitchFamily="34" charset="-122"/>
              </a:rPr>
              <a:t>一个信号的频谱与另一信号频谱共轭之间的</a:t>
            </a:r>
            <a:r>
              <a:rPr lang="zh-CN" altLang="en-US" b="1" dirty="0" smtClean="0">
                <a:solidFill>
                  <a:srgbClr val="C00000"/>
                </a:solidFill>
                <a:latin typeface="微软雅黑" pitchFamily="34" charset="-122"/>
                <a:ea typeface="微软雅黑" pitchFamily="34" charset="-122"/>
              </a:rPr>
              <a:t>乘，等效于时域的循环相关积分。</a:t>
            </a:r>
            <a:endParaRPr lang="en-US" altLang="zh-CN" b="1" dirty="0">
              <a:solidFill>
                <a:srgbClr val="C00000"/>
              </a:solidFill>
              <a:latin typeface="微软雅黑" pitchFamily="34" charset="-122"/>
              <a:ea typeface="微软雅黑" pitchFamily="34" charset="-122"/>
            </a:endParaRPr>
          </a:p>
          <a:p>
            <a:endParaRPr lang="zh-CN" altLang="en-US" b="1" dirty="0">
              <a:solidFill>
                <a:srgbClr val="C00000"/>
              </a:solidFill>
              <a:latin typeface="微软雅黑" pitchFamily="34" charset="-122"/>
              <a:ea typeface="微软雅黑" pitchFamily="34" charset="-122"/>
            </a:endParaRPr>
          </a:p>
        </p:txBody>
      </p:sp>
      <p:sp>
        <p:nvSpPr>
          <p:cNvPr id="5" name="下箭头 4"/>
          <p:cNvSpPr/>
          <p:nvPr/>
        </p:nvSpPr>
        <p:spPr>
          <a:xfrm rot="2732148">
            <a:off x="4489365" y="2330924"/>
            <a:ext cx="288032" cy="292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886978" y="2118615"/>
            <a:ext cx="1569660" cy="369332"/>
          </a:xfrm>
          <a:prstGeom prst="rect">
            <a:avLst/>
          </a:prstGeom>
          <a:noFill/>
        </p:spPr>
        <p:txBody>
          <a:bodyPr wrap="none" rtlCol="0">
            <a:spAutoFit/>
          </a:bodyPr>
          <a:lstStyle/>
          <a:p>
            <a:r>
              <a:rPr lang="zh-CN" altLang="en-US" dirty="0" smtClean="0"/>
              <a:t>输入数字信号</a:t>
            </a:r>
            <a:endParaRPr lang="zh-CN" altLang="en-US" dirty="0"/>
          </a:p>
        </p:txBody>
      </p:sp>
      <p:sp>
        <p:nvSpPr>
          <p:cNvPr id="7" name="下箭头 6"/>
          <p:cNvSpPr/>
          <p:nvPr/>
        </p:nvSpPr>
        <p:spPr>
          <a:xfrm rot="7188616">
            <a:off x="5508104" y="2924944"/>
            <a:ext cx="288032" cy="319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862279" y="3140968"/>
            <a:ext cx="1338828" cy="369332"/>
          </a:xfrm>
          <a:prstGeom prst="rect">
            <a:avLst/>
          </a:prstGeom>
          <a:noFill/>
        </p:spPr>
        <p:txBody>
          <a:bodyPr wrap="none" rtlCol="0">
            <a:spAutoFit/>
          </a:bodyPr>
          <a:lstStyle/>
          <a:p>
            <a:r>
              <a:rPr lang="zh-CN" altLang="en-US" dirty="0" smtClean="0"/>
              <a:t>循环测距码</a:t>
            </a:r>
            <a:endParaRPr lang="zh-CN" altLang="en-US" dirty="0"/>
          </a:p>
        </p:txBody>
      </p:sp>
    </p:spTree>
    <p:extLst>
      <p:ext uri="{BB962C8B-B14F-4D97-AF65-F5344CB8AC3E}">
        <p14:creationId xmlns:p14="http://schemas.microsoft.com/office/powerpoint/2010/main" val="466745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在码相位并行捕获中的应用</a:t>
            </a:r>
            <a:endParaRPr lang="zh-CN" altLang="en-US" dirty="0"/>
          </a:p>
        </p:txBody>
      </p:sp>
      <p:sp>
        <p:nvSpPr>
          <p:cNvPr id="3" name="内容占位符 2"/>
          <p:cNvSpPr>
            <a:spLocks noGrp="1"/>
          </p:cNvSpPr>
          <p:nvPr>
            <p:ph idx="1"/>
          </p:nvPr>
        </p:nvSpPr>
        <p:spPr/>
        <p:txBody>
          <a:bodyPr>
            <a:noAutofit/>
          </a:bodyPr>
          <a:lstStyle/>
          <a:p>
            <a:r>
              <a:rPr lang="zh-CN" altLang="en-US" sz="1800" dirty="0" smtClean="0"/>
              <a:t>对于每一个可能的本地载波频率分量，有该频率下码相位循环相关积分的频谱：</a:t>
            </a:r>
            <a:endParaRPr lang="en-US" altLang="zh-CN" sz="1800" dirty="0" smtClean="0"/>
          </a:p>
          <a:p>
            <a:pPr lvl="1"/>
            <a:r>
              <a:rPr lang="en-US" altLang="zh-CN" sz="1600" dirty="0" smtClean="0"/>
              <a:t>                                            </a:t>
            </a:r>
            <a:r>
              <a:rPr lang="zh-CN" altLang="en-US" sz="1600" dirty="0" smtClean="0"/>
              <a:t>或    </a:t>
            </a:r>
            <a:endParaRPr lang="en-US" altLang="zh-CN" sz="1600" dirty="0" smtClean="0"/>
          </a:p>
          <a:p>
            <a:r>
              <a:rPr lang="zh-CN" altLang="en-US" sz="1800" dirty="0" smtClean="0"/>
              <a:t>将其做傅里叶逆变换，转换到时域可得到时域循环相关积分的序列，有：</a:t>
            </a:r>
            <a:endParaRPr lang="en-US" altLang="zh-CN" sz="1800" dirty="0" smtClean="0"/>
          </a:p>
          <a:p>
            <a:endParaRPr lang="en-US" altLang="zh-CN" sz="2000" dirty="0" smtClean="0"/>
          </a:p>
          <a:p>
            <a:r>
              <a:rPr lang="zh-CN" altLang="en-US" sz="1800" dirty="0" smtClean="0"/>
              <a:t>其中</a:t>
            </a:r>
            <a:r>
              <a:rPr lang="zh-CN" altLang="en-US" sz="1800" dirty="0"/>
              <a:t>：</a:t>
            </a:r>
            <a:endParaRPr lang="en-US" altLang="zh-CN" sz="1800" dirty="0"/>
          </a:p>
          <a:p>
            <a:pPr lvl="1"/>
            <a:r>
              <a:rPr lang="en-US" altLang="zh-CN" sz="1600" dirty="0"/>
              <a:t>x</a:t>
            </a:r>
            <a:r>
              <a:rPr lang="zh-CN" altLang="en-US" sz="1600" dirty="0"/>
              <a:t>（</a:t>
            </a:r>
            <a:r>
              <a:rPr lang="en-US" altLang="zh-CN" sz="1600" dirty="0"/>
              <a:t>m</a:t>
            </a:r>
            <a:r>
              <a:rPr lang="zh-CN" altLang="en-US" sz="1600" dirty="0"/>
              <a:t>）为某个频点下本地复制载波信号与中频输入数字信号的乘积信号</a:t>
            </a:r>
            <a:endParaRPr lang="en-US" altLang="zh-CN" sz="1600" dirty="0"/>
          </a:p>
          <a:p>
            <a:pPr lvl="1"/>
            <a:r>
              <a:rPr lang="en-US" altLang="zh-CN" sz="1600" dirty="0"/>
              <a:t>h</a:t>
            </a:r>
            <a:r>
              <a:rPr lang="zh-CN" altLang="en-US" sz="1600" dirty="0"/>
              <a:t>（</a:t>
            </a:r>
            <a:r>
              <a:rPr lang="en-US" altLang="zh-CN" sz="1600" dirty="0" err="1"/>
              <a:t>n+m</a:t>
            </a:r>
            <a:r>
              <a:rPr lang="zh-CN" altLang="en-US" sz="1600" dirty="0"/>
              <a:t>）为码相位</a:t>
            </a:r>
            <a:r>
              <a:rPr lang="en-US" altLang="zh-CN" sz="1600" dirty="0"/>
              <a:t>n</a:t>
            </a:r>
            <a:r>
              <a:rPr lang="zh-CN" altLang="en-US" sz="1600" dirty="0"/>
              <a:t>下的本地</a:t>
            </a:r>
            <a:r>
              <a:rPr lang="en-US" altLang="zh-CN" sz="1600" dirty="0"/>
              <a:t>C/A</a:t>
            </a:r>
            <a:r>
              <a:rPr lang="zh-CN" altLang="en-US" sz="1600" dirty="0"/>
              <a:t>码</a:t>
            </a:r>
            <a:r>
              <a:rPr lang="zh-CN" altLang="en-US" sz="1600" dirty="0" smtClean="0"/>
              <a:t>信号</a:t>
            </a:r>
            <a:endParaRPr lang="en-US" altLang="zh-CN" sz="1600" dirty="0" smtClean="0"/>
          </a:p>
          <a:p>
            <a:pPr lvl="1"/>
            <a:r>
              <a:rPr lang="en-US" altLang="zh-CN" sz="1600" dirty="0" smtClean="0"/>
              <a:t>n</a:t>
            </a:r>
            <a:r>
              <a:rPr lang="zh-CN" altLang="en-US" sz="1600" dirty="0" smtClean="0"/>
              <a:t>码相位差</a:t>
            </a:r>
            <a:endParaRPr lang="en-US" altLang="zh-CN" sz="1600" dirty="0" smtClean="0"/>
          </a:p>
          <a:p>
            <a:pPr lvl="1"/>
            <a:r>
              <a:rPr lang="en-US" altLang="zh-CN" sz="1600" dirty="0" smtClean="0"/>
              <a:t>z</a:t>
            </a:r>
            <a:r>
              <a:rPr lang="zh-CN" altLang="en-US" sz="1600" dirty="0" smtClean="0"/>
              <a:t>（</a:t>
            </a:r>
            <a:r>
              <a:rPr lang="en-US" altLang="zh-CN" sz="1600" dirty="0" smtClean="0"/>
              <a:t>n</a:t>
            </a:r>
            <a:r>
              <a:rPr lang="zh-CN" altLang="en-US" sz="1600" dirty="0" smtClean="0"/>
              <a:t>）为码相位</a:t>
            </a:r>
            <a:r>
              <a:rPr lang="en-US" altLang="zh-CN" sz="1600" dirty="0" smtClean="0"/>
              <a:t>n</a:t>
            </a:r>
            <a:r>
              <a:rPr lang="zh-CN" altLang="en-US" sz="1600" dirty="0" smtClean="0"/>
              <a:t>下的信号相关积分值</a:t>
            </a:r>
            <a:endParaRPr lang="en-US" altLang="zh-CN" sz="2000" dirty="0" smtClean="0"/>
          </a:p>
          <a:p>
            <a:pPr lvl="1"/>
            <a:r>
              <a:rPr lang="zh-CN" altLang="en-US" sz="1600" dirty="0" smtClean="0"/>
              <a:t>其中</a:t>
            </a:r>
            <a:r>
              <a:rPr lang="en-US" altLang="zh-CN" sz="1600" dirty="0" smtClean="0"/>
              <a:t>z</a:t>
            </a:r>
            <a:r>
              <a:rPr lang="zh-CN" altLang="en-US" sz="1600" dirty="0" smtClean="0"/>
              <a:t>（</a:t>
            </a:r>
            <a:r>
              <a:rPr lang="en-US" altLang="zh-CN" sz="1600" dirty="0" smtClean="0"/>
              <a:t>n</a:t>
            </a:r>
            <a:r>
              <a:rPr lang="zh-CN" altLang="en-US" sz="1600" dirty="0" smtClean="0"/>
              <a:t>）相关峰所在的位置</a:t>
            </a:r>
            <a:r>
              <a:rPr lang="en-US" altLang="zh-CN" sz="1600" dirty="0" smtClean="0"/>
              <a:t>n</a:t>
            </a:r>
            <a:r>
              <a:rPr lang="zh-CN" altLang="en-US" sz="1600" dirty="0" smtClean="0"/>
              <a:t>，即为捕获到的</a:t>
            </a:r>
            <a:r>
              <a:rPr lang="en-US" altLang="zh-CN" sz="1600" dirty="0" smtClean="0"/>
              <a:t>C/A</a:t>
            </a:r>
            <a:r>
              <a:rPr lang="zh-CN" altLang="en-US" sz="1600" dirty="0" smtClean="0"/>
              <a:t>码相位</a:t>
            </a:r>
            <a:endParaRPr lang="zh-CN" altLang="en-US" sz="16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812" y="3356992"/>
            <a:ext cx="3384376" cy="868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300681"/>
            <a:ext cx="1548172" cy="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420888"/>
            <a:ext cx="1608497" cy="49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968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码相位并行捕获的算法实现</a:t>
            </a:r>
            <a:endParaRPr lang="zh-CN" altLang="en-US" dirty="0"/>
          </a:p>
        </p:txBody>
      </p:sp>
      <p:sp>
        <p:nvSpPr>
          <p:cNvPr id="3" name="内容占位符 2"/>
          <p:cNvSpPr>
            <a:spLocks noGrp="1"/>
          </p:cNvSpPr>
          <p:nvPr>
            <p:ph idx="1"/>
          </p:nvPr>
        </p:nvSpPr>
        <p:spPr/>
        <p:txBody>
          <a:bodyPr>
            <a:noAutofit/>
          </a:bodyPr>
          <a:lstStyle/>
          <a:p>
            <a:r>
              <a:rPr lang="zh-CN" altLang="en-US" sz="2000" dirty="0" smtClean="0"/>
              <a:t>输入：</a:t>
            </a:r>
            <a:endParaRPr lang="en-US" altLang="zh-CN" sz="2000" dirty="0" smtClean="0"/>
          </a:p>
          <a:p>
            <a:pPr lvl="1"/>
            <a:r>
              <a:rPr lang="en-US" altLang="zh-CN" sz="1600" dirty="0" smtClean="0"/>
              <a:t>1ms</a:t>
            </a:r>
            <a:r>
              <a:rPr lang="zh-CN" altLang="en-US" sz="1600" dirty="0" smtClean="0"/>
              <a:t>中频采样信号，中频为</a:t>
            </a:r>
            <a:r>
              <a:rPr lang="en-US" altLang="zh-CN" sz="1600" dirty="0" smtClean="0"/>
              <a:t>f</a:t>
            </a:r>
            <a:r>
              <a:rPr lang="en-US" altLang="zh-CN" sz="1600" baseline="-25000" dirty="0" smtClean="0"/>
              <a:t>0</a:t>
            </a:r>
            <a:r>
              <a:rPr lang="zh-CN" altLang="en-US" sz="1600" dirty="0" smtClean="0"/>
              <a:t>，采样频率为</a:t>
            </a:r>
            <a:r>
              <a:rPr lang="en-US" altLang="zh-CN" sz="1600" dirty="0" err="1" smtClean="0"/>
              <a:t>f</a:t>
            </a:r>
            <a:r>
              <a:rPr lang="en-US" altLang="zh-CN" sz="1600" baseline="-25000" dirty="0" err="1" smtClean="0"/>
              <a:t>s</a:t>
            </a:r>
            <a:endParaRPr lang="en-US" altLang="zh-CN" sz="1600" baseline="-25000" dirty="0" smtClean="0"/>
          </a:p>
          <a:p>
            <a:r>
              <a:rPr lang="zh-CN" altLang="en-US" sz="2000" dirty="0" smtClean="0"/>
              <a:t>步骤</a:t>
            </a:r>
            <a:r>
              <a:rPr lang="en-US" altLang="zh-CN" sz="2000" dirty="0" smtClean="0"/>
              <a:t>1</a:t>
            </a:r>
            <a:r>
              <a:rPr lang="zh-CN" altLang="en-US" sz="2000" dirty="0" smtClean="0"/>
              <a:t>：生成本地测距码信号及其频域转换</a:t>
            </a:r>
            <a:endParaRPr lang="en-US" altLang="zh-CN" sz="2000" dirty="0" smtClean="0"/>
          </a:p>
          <a:p>
            <a:pPr lvl="1"/>
            <a:r>
              <a:rPr lang="zh-CN" altLang="en-US" sz="1600" dirty="0" smtClean="0"/>
              <a:t>复制某一颗卫星的</a:t>
            </a:r>
            <a:r>
              <a:rPr lang="en-US" altLang="zh-CN" sz="1600" dirty="0" smtClean="0"/>
              <a:t>C/A</a:t>
            </a:r>
            <a:r>
              <a:rPr lang="zh-CN" altLang="en-US" sz="1600" dirty="0"/>
              <a:t>码</a:t>
            </a:r>
            <a:r>
              <a:rPr lang="zh-CN" altLang="en-US" sz="1600" dirty="0" smtClean="0"/>
              <a:t>，按</a:t>
            </a:r>
            <a:r>
              <a:rPr lang="en-US" altLang="zh-CN" sz="1600" dirty="0" err="1"/>
              <a:t>f</a:t>
            </a:r>
            <a:r>
              <a:rPr lang="en-US" altLang="zh-CN" sz="1600" baseline="-25000" dirty="0" err="1"/>
              <a:t>s</a:t>
            </a:r>
            <a:r>
              <a:rPr lang="zh-CN" altLang="en-US" sz="1600" dirty="0"/>
              <a:t>采样频率生成</a:t>
            </a:r>
            <a:r>
              <a:rPr lang="en-US" altLang="zh-CN" sz="1600" dirty="0"/>
              <a:t>1ms</a:t>
            </a:r>
            <a:r>
              <a:rPr lang="zh-CN" altLang="en-US" sz="1600" dirty="0"/>
              <a:t>加密采样（值为正负</a:t>
            </a:r>
            <a:r>
              <a:rPr lang="en-US" altLang="zh-CN" sz="1600" dirty="0"/>
              <a:t>1</a:t>
            </a:r>
            <a:r>
              <a:rPr lang="zh-CN" altLang="en-US" sz="1600" dirty="0"/>
              <a:t>）</a:t>
            </a:r>
            <a:endParaRPr lang="en-US" altLang="zh-CN" sz="1600" dirty="0" smtClean="0"/>
          </a:p>
          <a:p>
            <a:pPr lvl="1"/>
            <a:r>
              <a:rPr lang="zh-CN" altLang="en-US" sz="1600" dirty="0" smtClean="0"/>
              <a:t>对该信号做傅里叶变换，转换至频域，并生成其共轭</a:t>
            </a:r>
            <a:endParaRPr lang="en-US" altLang="zh-CN" sz="1600" dirty="0" smtClean="0"/>
          </a:p>
          <a:p>
            <a:r>
              <a:rPr lang="zh-CN" altLang="en-US" sz="2000" dirty="0" smtClean="0"/>
              <a:t>步骤</a:t>
            </a:r>
            <a:r>
              <a:rPr lang="en-US" altLang="zh-CN" sz="2000" dirty="0" smtClean="0"/>
              <a:t>2</a:t>
            </a:r>
            <a:r>
              <a:rPr lang="zh-CN" altLang="en-US" sz="2000" dirty="0" smtClean="0"/>
              <a:t>：本地复制载波信号与数字中频信号的乘积信号及其频域转换</a:t>
            </a:r>
            <a:endParaRPr lang="en-US" altLang="zh-CN" sz="2000" dirty="0" smtClean="0"/>
          </a:p>
          <a:p>
            <a:pPr lvl="1"/>
            <a:r>
              <a:rPr lang="zh-CN" altLang="en-US" sz="1600" dirty="0"/>
              <a:t>对于每一个可能的频率</a:t>
            </a:r>
            <a:r>
              <a:rPr lang="zh-CN" altLang="en-US" sz="1600" dirty="0" smtClean="0"/>
              <a:t>分量，生成</a:t>
            </a:r>
            <a:r>
              <a:rPr lang="en-US" altLang="zh-CN" sz="1600" dirty="0" smtClean="0"/>
              <a:t>41</a:t>
            </a:r>
            <a:r>
              <a:rPr lang="zh-CN" altLang="en-US" sz="1600" dirty="0" smtClean="0"/>
              <a:t>个本地参考载波信号</a:t>
            </a:r>
            <a:endParaRPr lang="en-US" altLang="zh-CN" sz="1600" dirty="0" smtClean="0"/>
          </a:p>
          <a:p>
            <a:pPr lvl="1"/>
            <a:r>
              <a:rPr lang="en-US" altLang="zh-CN" sz="1600" dirty="0" smtClean="0"/>
              <a:t>41</a:t>
            </a:r>
            <a:r>
              <a:rPr lang="zh-CN" altLang="en-US" sz="1600" dirty="0" smtClean="0"/>
              <a:t>个本地参考载波信号，分别与输入中频数字信号做乘法，得到乘积信号</a:t>
            </a:r>
            <a:endParaRPr lang="en-US" altLang="zh-CN" sz="1600" dirty="0" smtClean="0"/>
          </a:p>
          <a:p>
            <a:pPr lvl="1"/>
            <a:r>
              <a:rPr lang="zh-CN" altLang="en-US" sz="1600" dirty="0" smtClean="0"/>
              <a:t>对乘积信号做傅里叶变换，转换至频域，得到乘积信号的频谱</a:t>
            </a:r>
            <a:endParaRPr lang="en-US" altLang="zh-CN" sz="1600" dirty="0" smtClean="0"/>
          </a:p>
        </p:txBody>
      </p:sp>
    </p:spTree>
    <p:extLst>
      <p:ext uri="{BB962C8B-B14F-4D97-AF65-F5344CB8AC3E}">
        <p14:creationId xmlns:p14="http://schemas.microsoft.com/office/powerpoint/2010/main" val="1784664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一、卫星信号分析</a:t>
            </a:r>
            <a:endParaRPr lang="en-US" altLang="zh-CN" dirty="0" smtClean="0"/>
          </a:p>
          <a:p>
            <a:pPr marL="0" indent="0">
              <a:buNone/>
            </a:pPr>
            <a:r>
              <a:rPr lang="zh-CN" altLang="en-US" dirty="0" smtClean="0"/>
              <a:t>二、捕获算法</a:t>
            </a:r>
            <a:endParaRPr lang="en-US" altLang="zh-CN" dirty="0" smtClean="0"/>
          </a:p>
          <a:p>
            <a:pPr marL="0" indent="0">
              <a:buNone/>
            </a:pPr>
            <a:r>
              <a:rPr lang="zh-CN" altLang="en-US" dirty="0" smtClean="0"/>
              <a:t>三、跟踪算法</a:t>
            </a:r>
            <a:endParaRPr lang="zh-CN" altLang="en-US" dirty="0"/>
          </a:p>
        </p:txBody>
      </p:sp>
      <p:sp>
        <p:nvSpPr>
          <p:cNvPr id="4" name="文本框 3"/>
          <p:cNvSpPr txBox="1"/>
          <p:nvPr/>
        </p:nvSpPr>
        <p:spPr>
          <a:xfrm>
            <a:off x="755576" y="4653136"/>
            <a:ext cx="7488832" cy="662554"/>
          </a:xfrm>
          <a:prstGeom prst="rect">
            <a:avLst/>
          </a:prstGeom>
          <a:noFill/>
        </p:spPr>
        <p:txBody>
          <a:bodyPr wrap="square" rtlCol="0">
            <a:spAutoFit/>
          </a:bodyPr>
          <a:lstStyle/>
          <a:p>
            <a:pPr algn="ctr">
              <a:lnSpc>
                <a:spcPct val="150000"/>
              </a:lnSpc>
            </a:pPr>
            <a:r>
              <a:rPr lang="zh-CN" altLang="en-US" sz="2800" b="1" dirty="0" smtClean="0">
                <a:solidFill>
                  <a:srgbClr val="FF0000"/>
                </a:solidFill>
                <a:latin typeface="微软雅黑" panose="020B0503020204020204" pitchFamily="34" charset="-122"/>
                <a:ea typeface="微软雅黑" panose="020B0503020204020204" pitchFamily="34" charset="-122"/>
              </a:rPr>
              <a:t>主题：如何获得星地距离</a:t>
            </a:r>
            <a:endParaRPr lang="en-US" altLang="zh-CN" sz="28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4065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步骤</a:t>
            </a:r>
            <a:r>
              <a:rPr lang="en-US" altLang="zh-CN" sz="2400" dirty="0" smtClean="0"/>
              <a:t>3</a:t>
            </a:r>
            <a:r>
              <a:rPr lang="zh-CN" altLang="en-US" sz="2400" dirty="0" smtClean="0"/>
              <a:t>：频域计算与时域相关</a:t>
            </a:r>
            <a:endParaRPr lang="en-US" altLang="zh-CN" sz="2400" dirty="0"/>
          </a:p>
          <a:p>
            <a:pPr lvl="1"/>
            <a:r>
              <a:rPr lang="zh-CN" altLang="en-US" sz="1600" dirty="0"/>
              <a:t>乘积信号频谱与测距码信号的共轭频谱相乘，得到该频率分量下的循环相关频谱</a:t>
            </a:r>
            <a:endParaRPr lang="en-US" altLang="zh-CN" sz="1600" dirty="0"/>
          </a:p>
          <a:p>
            <a:pPr lvl="1"/>
            <a:r>
              <a:rPr lang="zh-CN" altLang="en-US" sz="1600" dirty="0"/>
              <a:t>做傅里叶逆变换至时域，则得到该载波频率分量下不同码相位的相关积分结果</a:t>
            </a:r>
            <a:endParaRPr lang="en-US" altLang="zh-CN" sz="2000" dirty="0"/>
          </a:p>
          <a:p>
            <a:pPr lvl="1"/>
            <a:r>
              <a:rPr lang="zh-CN" altLang="en-US" sz="1600" dirty="0" smtClean="0"/>
              <a:t>所有频率偏移分量最终构成了一个循环相关积分矩阵</a:t>
            </a:r>
            <a:endParaRPr lang="en-US" altLang="zh-CN" sz="1600" dirty="0" smtClean="0"/>
          </a:p>
          <a:p>
            <a:pPr lvl="1"/>
            <a:r>
              <a:rPr lang="zh-CN" altLang="en-US" sz="1600" dirty="0" smtClean="0"/>
              <a:t>循环相关矩阵中如果存在峰值，则表明该卫星信号在输入信号中</a:t>
            </a:r>
            <a:endParaRPr lang="en-US" altLang="zh-CN" sz="1600" dirty="0" smtClean="0"/>
          </a:p>
          <a:p>
            <a:r>
              <a:rPr lang="zh-CN" altLang="en-US" sz="2400" dirty="0" smtClean="0"/>
              <a:t>步骤</a:t>
            </a:r>
            <a:r>
              <a:rPr lang="en-US" altLang="zh-CN" sz="2400" dirty="0" smtClean="0"/>
              <a:t>4</a:t>
            </a:r>
            <a:r>
              <a:rPr lang="zh-CN" altLang="en-US" sz="2400" dirty="0" smtClean="0"/>
              <a:t>：获得捕获结果</a:t>
            </a:r>
            <a:endParaRPr lang="en-US" altLang="zh-CN" sz="2400" dirty="0" smtClean="0"/>
          </a:p>
          <a:p>
            <a:pPr lvl="1"/>
            <a:r>
              <a:rPr lang="zh-CN" altLang="en-US" sz="1800" dirty="0" smtClean="0"/>
              <a:t>载波频率：循环相关矩阵中峰值对应的频率偏移分量</a:t>
            </a:r>
            <a:endParaRPr lang="en-US" altLang="zh-CN" sz="1800" dirty="0" smtClean="0"/>
          </a:p>
          <a:p>
            <a:pPr lvl="1"/>
            <a:r>
              <a:rPr lang="zh-CN" altLang="en-US" sz="1800" dirty="0" smtClean="0"/>
              <a:t>码相位：</a:t>
            </a:r>
            <a:r>
              <a:rPr lang="zh-CN" altLang="en-US" sz="1800" dirty="0"/>
              <a:t>循环相关矩阵中峰值对应</a:t>
            </a:r>
            <a:r>
              <a:rPr lang="zh-CN" altLang="en-US" sz="1800" dirty="0" smtClean="0"/>
              <a:t>的</a:t>
            </a:r>
            <a:r>
              <a:rPr lang="en-US" altLang="zh-CN" sz="1800" dirty="0" smtClean="0"/>
              <a:t>C/A</a:t>
            </a:r>
            <a:r>
              <a:rPr lang="zh-CN" altLang="en-US" sz="1800" dirty="0" smtClean="0"/>
              <a:t>码相位</a:t>
            </a:r>
            <a:endParaRPr lang="zh-CN" altLang="en-US" sz="1800" dirty="0"/>
          </a:p>
        </p:txBody>
      </p:sp>
    </p:spTree>
    <p:extLst>
      <p:ext uri="{BB962C8B-B14F-4D97-AF65-F5344CB8AC3E}">
        <p14:creationId xmlns:p14="http://schemas.microsoft.com/office/powerpoint/2010/main" val="82846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20272" y="223768"/>
            <a:ext cx="1415772"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准备工作</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b="-2325"/>
          <a:stretch/>
        </p:blipFill>
        <p:spPr bwMode="auto">
          <a:xfrm>
            <a:off x="323528" y="188640"/>
            <a:ext cx="8400548" cy="6336704"/>
          </a:xfrm>
          <a:prstGeom prst="rect">
            <a:avLst/>
          </a:prstGeom>
          <a:noFill/>
          <a:ln>
            <a:solidFill>
              <a:schemeClr val="tx1"/>
            </a:solidFill>
          </a:ln>
        </p:spPr>
      </p:pic>
    </p:spTree>
    <p:extLst>
      <p:ext uri="{BB962C8B-B14F-4D97-AF65-F5344CB8AC3E}">
        <p14:creationId xmlns:p14="http://schemas.microsoft.com/office/powerpoint/2010/main" val="1372991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6632"/>
            <a:ext cx="8280920" cy="6480720"/>
          </a:xfrm>
          <a:prstGeom prst="rect">
            <a:avLst/>
          </a:prstGeom>
          <a:noFill/>
          <a:ln>
            <a:noFill/>
          </a:ln>
        </p:spPr>
      </p:pic>
      <p:sp>
        <p:nvSpPr>
          <p:cNvPr id="3" name="文本框 2"/>
          <p:cNvSpPr txBox="1"/>
          <p:nvPr/>
        </p:nvSpPr>
        <p:spPr>
          <a:xfrm>
            <a:off x="5580112" y="5805264"/>
            <a:ext cx="1723549"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相关性判决</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4" name="矩形 3"/>
          <p:cNvSpPr/>
          <p:nvPr/>
        </p:nvSpPr>
        <p:spPr>
          <a:xfrm>
            <a:off x="107504" y="116632"/>
            <a:ext cx="8856984" cy="533673"/>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220072" y="152635"/>
            <a:ext cx="3704860"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测距码信号“时</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频”转换</a:t>
            </a:r>
          </a:p>
        </p:txBody>
      </p:sp>
      <p:sp>
        <p:nvSpPr>
          <p:cNvPr id="6" name="矩形 5"/>
          <p:cNvSpPr/>
          <p:nvPr/>
        </p:nvSpPr>
        <p:spPr>
          <a:xfrm>
            <a:off x="107504" y="764704"/>
            <a:ext cx="8856984" cy="446449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504" y="5373216"/>
            <a:ext cx="8856984" cy="1368152"/>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499992" y="980728"/>
            <a:ext cx="4493538"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频域相乘代替时域循环相关计算</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0207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三种捕获方法的计算量分析</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线性捕获算法：</a:t>
            </a:r>
            <a:r>
              <a:rPr lang="en-US" altLang="zh-CN" sz="2000" dirty="0" smtClean="0"/>
              <a:t>M=2046/N=41</a:t>
            </a:r>
          </a:p>
          <a:p>
            <a:pPr lvl="1"/>
            <a:r>
              <a:rPr lang="zh-CN" altLang="en-US" sz="1800" dirty="0" smtClean="0"/>
              <a:t>做</a:t>
            </a:r>
            <a:r>
              <a:rPr lang="en-US" altLang="zh-CN" sz="1800" dirty="0" smtClean="0"/>
              <a:t>M</a:t>
            </a:r>
            <a:r>
              <a:rPr lang="zh-CN" altLang="en-US" sz="1800" dirty="0" smtClean="0"/>
              <a:t>（码相位维）</a:t>
            </a:r>
            <a:r>
              <a:rPr lang="en-US" altLang="zh-CN" sz="1800" dirty="0" smtClean="0"/>
              <a:t>x N</a:t>
            </a:r>
            <a:r>
              <a:rPr lang="zh-CN" altLang="en-US" sz="1800" dirty="0" smtClean="0"/>
              <a:t>（频率维）次累积相关计算</a:t>
            </a:r>
            <a:endParaRPr lang="en-US" altLang="zh-CN" sz="1800" dirty="0" smtClean="0"/>
          </a:p>
          <a:p>
            <a:pPr lvl="1"/>
            <a:r>
              <a:rPr lang="zh-CN" altLang="en-US" sz="1800" dirty="0" smtClean="0"/>
              <a:t>无傅里叶变换与逆变换</a:t>
            </a:r>
            <a:endParaRPr lang="en-US" altLang="zh-CN" sz="1800" dirty="0" smtClean="0"/>
          </a:p>
          <a:p>
            <a:r>
              <a:rPr lang="zh-CN" altLang="en-US" sz="2000" dirty="0" smtClean="0"/>
              <a:t>频率并行捕获算法：</a:t>
            </a:r>
            <a:endParaRPr lang="en-US" altLang="zh-CN" sz="2000" dirty="0" smtClean="0"/>
          </a:p>
          <a:p>
            <a:pPr lvl="1"/>
            <a:r>
              <a:rPr lang="zh-CN" altLang="en-US" sz="1800" dirty="0"/>
              <a:t>做</a:t>
            </a:r>
            <a:r>
              <a:rPr lang="en-US" altLang="zh-CN" sz="1800" dirty="0"/>
              <a:t>M</a:t>
            </a:r>
            <a:r>
              <a:rPr lang="zh-CN" altLang="en-US" sz="1800" dirty="0"/>
              <a:t>次累积相关计算</a:t>
            </a:r>
            <a:endParaRPr lang="en-US" altLang="zh-CN" sz="1800" dirty="0" smtClean="0"/>
          </a:p>
          <a:p>
            <a:pPr lvl="1"/>
            <a:r>
              <a:rPr lang="zh-CN" altLang="en-US" sz="1800" dirty="0" smtClean="0"/>
              <a:t>做</a:t>
            </a:r>
            <a:r>
              <a:rPr lang="en-US" altLang="zh-CN" sz="1800" dirty="0" smtClean="0"/>
              <a:t>M</a:t>
            </a:r>
            <a:r>
              <a:rPr lang="zh-CN" altLang="en-US" sz="1800" dirty="0"/>
              <a:t> </a:t>
            </a:r>
            <a:r>
              <a:rPr lang="zh-CN" altLang="en-US" sz="1800" dirty="0" smtClean="0"/>
              <a:t>次傅里叶变换，无傅里叶逆变换</a:t>
            </a:r>
            <a:endParaRPr lang="en-US" altLang="zh-CN" sz="1800" dirty="0" smtClean="0"/>
          </a:p>
          <a:p>
            <a:r>
              <a:rPr lang="zh-CN" altLang="en-US" sz="2000" dirty="0" smtClean="0"/>
              <a:t>码相位并行捕获算法：</a:t>
            </a:r>
            <a:endParaRPr lang="en-US" altLang="zh-CN" sz="2000" dirty="0" smtClean="0"/>
          </a:p>
          <a:p>
            <a:pPr lvl="1"/>
            <a:r>
              <a:rPr lang="zh-CN" altLang="en-US" sz="1800" dirty="0"/>
              <a:t>不再做累积相关计算</a:t>
            </a:r>
          </a:p>
          <a:p>
            <a:pPr lvl="1"/>
            <a:r>
              <a:rPr lang="zh-CN" altLang="en-US" sz="1800" dirty="0" smtClean="0"/>
              <a:t>做</a:t>
            </a:r>
            <a:r>
              <a:rPr lang="en-US" altLang="zh-CN" sz="1800" dirty="0" smtClean="0"/>
              <a:t>N+1</a:t>
            </a:r>
            <a:r>
              <a:rPr lang="zh-CN" altLang="en-US" sz="1800" dirty="0" smtClean="0"/>
              <a:t>次傅里叶变换和</a:t>
            </a:r>
            <a:r>
              <a:rPr lang="en-US" altLang="zh-CN" sz="1800" dirty="0" smtClean="0"/>
              <a:t>N</a:t>
            </a:r>
            <a:r>
              <a:rPr lang="zh-CN" altLang="en-US" sz="1800" dirty="0" smtClean="0"/>
              <a:t>次傅里叶逆变换</a:t>
            </a:r>
            <a:endParaRPr lang="en-US" altLang="zh-CN" sz="1800" dirty="0" smtClean="0"/>
          </a:p>
        </p:txBody>
      </p:sp>
      <p:sp>
        <p:nvSpPr>
          <p:cNvPr id="4" name="右箭头 3"/>
          <p:cNvSpPr/>
          <p:nvPr/>
        </p:nvSpPr>
        <p:spPr>
          <a:xfrm rot="10800000">
            <a:off x="5652120" y="3719165"/>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00192" y="2204864"/>
            <a:ext cx="2592288" cy="3831818"/>
          </a:xfrm>
          <a:prstGeom prst="rect">
            <a:avLst/>
          </a:prstGeom>
          <a:noFill/>
          <a:ln>
            <a:solidFill>
              <a:srgbClr val="0000CC"/>
            </a:solidFill>
          </a:ln>
        </p:spPr>
        <p:txBody>
          <a:bodyPr wrap="square" rtlCol="0">
            <a:spAutoFit/>
          </a:bodyPr>
          <a:lstStyle/>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       由于傅里叶变换的硬件实现相对累积相关计算的实现方法更容易、效率更高，因此实际接收机实现时，如果对捕获时间要求较高，通常采用码相位并行捕获算法，减少累积相关计算量。</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925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关于捕获的若干问题讨论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en-US" sz="2400" dirty="0" smtClean="0"/>
                  <a:t>关于捕获的最大时间长度</a:t>
                </a:r>
                <a:endParaRPr lang="en-US" altLang="zh-CN" sz="2400" dirty="0" smtClean="0"/>
              </a:p>
              <a:p>
                <a:pPr lvl="1"/>
                <a:r>
                  <a:rPr lang="zh-CN" altLang="en-US" sz="2000" dirty="0" smtClean="0"/>
                  <a:t>正常来说，捕获时间越长累积相关时间越长，信噪比越高</a:t>
                </a:r>
                <a:endParaRPr lang="en-US" altLang="zh-CN" sz="2000" dirty="0" smtClean="0"/>
              </a:p>
              <a:p>
                <a:pPr lvl="1"/>
                <a:r>
                  <a:rPr lang="zh-CN" altLang="en-US" sz="2000" dirty="0"/>
                  <a:t>但</a:t>
                </a:r>
                <a:r>
                  <a:rPr lang="zh-CN" altLang="en-US" sz="2000" dirty="0" smtClean="0"/>
                  <a:t>由于导航电文的数据比特</a:t>
                </a:r>
                <a:r>
                  <a:rPr lang="en-US" altLang="zh-CN" sz="2000" dirty="0" smtClean="0"/>
                  <a:t>20ms</a:t>
                </a:r>
                <a:r>
                  <a:rPr lang="zh-CN" altLang="en-US" sz="2000" dirty="0" smtClean="0"/>
                  <a:t>可能产生跳变</a:t>
                </a:r>
                <a:endParaRPr lang="en-US" altLang="zh-CN" sz="2000" dirty="0" smtClean="0"/>
              </a:p>
              <a:p>
                <a:pPr lvl="1"/>
                <a:r>
                  <a:rPr lang="zh-CN" altLang="en-US" sz="2000" dirty="0" smtClean="0"/>
                  <a:t>所以捕获的时间长度应当不超过</a:t>
                </a:r>
                <a:r>
                  <a:rPr lang="en-US" altLang="zh-CN" sz="2000" dirty="0" smtClean="0"/>
                  <a:t>10ms</a:t>
                </a:r>
                <a:r>
                  <a:rPr lang="zh-CN" altLang="en-US" sz="2000" dirty="0" smtClean="0"/>
                  <a:t>，因为相邻的两个</a:t>
                </a:r>
                <a:r>
                  <a:rPr lang="en-US" altLang="zh-CN" sz="2000" dirty="0" smtClean="0"/>
                  <a:t>10ms</a:t>
                </a:r>
                <a:r>
                  <a:rPr lang="zh-CN" altLang="en-US" sz="2000" dirty="0" smtClean="0"/>
                  <a:t>信号中，必有一个不存在数据比特跳变。</a:t>
                </a:r>
                <a:endParaRPr lang="en-US" altLang="zh-CN" sz="2000" dirty="0"/>
              </a:p>
              <a:p>
                <a:r>
                  <a:rPr lang="zh-CN" altLang="en-US" sz="2400" dirty="0" smtClean="0"/>
                  <a:t>关于相干积分时间与非相关积分</a:t>
                </a:r>
                <a:endParaRPr lang="en-US" altLang="zh-CN" sz="2400" dirty="0" smtClean="0"/>
              </a:p>
              <a:p>
                <a:pPr lvl="1"/>
                <a:r>
                  <a:rPr lang="zh-CN" altLang="en-US" sz="2000" dirty="0" smtClean="0">
                    <a:solidFill>
                      <a:srgbClr val="0000CC"/>
                    </a:solidFill>
                  </a:rPr>
                  <a:t>相干积分时间：</a:t>
                </a:r>
                <a:r>
                  <a:rPr lang="zh-CN" altLang="en-US" sz="2000" dirty="0" smtClean="0"/>
                  <a:t>可以采用延长相干积分时间的方式（如：将前述的</a:t>
                </a:r>
                <a:r>
                  <a:rPr lang="en-US" altLang="zh-CN" sz="2000" dirty="0" smtClean="0"/>
                  <a:t>1ms</a:t>
                </a:r>
                <a:r>
                  <a:rPr lang="zh-CN" altLang="en-US" sz="2000" dirty="0" smtClean="0"/>
                  <a:t>累积延长到</a:t>
                </a:r>
                <a:r>
                  <a:rPr lang="en-US" altLang="zh-CN" sz="2000" dirty="0"/>
                  <a:t>5</a:t>
                </a:r>
                <a:r>
                  <a:rPr lang="en-US" altLang="zh-CN" sz="2000" dirty="0" smtClean="0"/>
                  <a:t>ms</a:t>
                </a:r>
                <a:r>
                  <a:rPr lang="zh-CN" altLang="en-US" sz="2000" dirty="0" smtClean="0"/>
                  <a:t>），提升信号噪声比</a:t>
                </a:r>
                <a:endParaRPr lang="en-US" altLang="zh-CN" sz="2000" dirty="0" smtClean="0"/>
              </a:p>
              <a:p>
                <a:pPr lvl="1"/>
                <a:r>
                  <a:rPr lang="zh-CN" altLang="en-US" sz="2000" dirty="0" smtClean="0">
                    <a:solidFill>
                      <a:srgbClr val="0000CC"/>
                    </a:solidFill>
                  </a:rPr>
                  <a:t>非相干积分：</a:t>
                </a:r>
                <a:r>
                  <a:rPr lang="zh-CN" altLang="en-US" sz="2000" dirty="0" smtClean="0"/>
                  <a:t>还有一种简单做法，就是依然按照</a:t>
                </a:r>
                <a:r>
                  <a:rPr lang="en-US" altLang="zh-CN" sz="2000" dirty="0" smtClean="0"/>
                  <a:t>1ms</a:t>
                </a:r>
                <a:r>
                  <a:rPr lang="zh-CN" altLang="en-US" sz="2000" dirty="0" smtClean="0"/>
                  <a:t>做相干积分，相邻</a:t>
                </a:r>
                <a:r>
                  <a:rPr lang="en-US" altLang="zh-CN" sz="2000" dirty="0" smtClean="0"/>
                  <a:t>5ms</a:t>
                </a:r>
                <a:r>
                  <a:rPr lang="zh-CN" altLang="en-US" sz="2000" dirty="0" smtClean="0"/>
                  <a:t>的相干积分值相加，实现接近</a:t>
                </a:r>
                <a:r>
                  <a:rPr lang="en-US" altLang="zh-CN" sz="2000" dirty="0" smtClean="0"/>
                  <a:t>5ms</a:t>
                </a:r>
                <a:r>
                  <a:rPr lang="zh-CN" altLang="en-US" sz="2000" dirty="0" smtClean="0"/>
                  <a:t>连续相干积分的效果。</a:t>
                </a:r>
                <a:endParaRPr lang="en-US" altLang="zh-CN" sz="2000" dirty="0" smtClean="0"/>
              </a:p>
              <a:p>
                <a:pPr lvl="1"/>
                <a:r>
                  <a:rPr lang="zh-CN" altLang="en-US" sz="2000" dirty="0" smtClean="0"/>
                  <a:t>从</a:t>
                </a:r>
                <a14:m>
                  <m:oMath xmlns:m="http://schemas.openxmlformats.org/officeDocument/2006/math">
                    <m:nary>
                      <m:naryPr>
                        <m:ctrlPr>
                          <a:rPr lang="zh-CN" altLang="en-US" sz="2000"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𝟎</m:t>
                        </m:r>
                      </m:sub>
                      <m:sup>
                        <m:r>
                          <a:rPr lang="en-US" altLang="zh-CN" sz="2000" b="1" i="1" smtClean="0">
                            <a:latin typeface="Cambria Math" panose="02040503050406030204" pitchFamily="18" charset="0"/>
                          </a:rPr>
                          <m:t>𝟓</m:t>
                        </m:r>
                      </m:sup>
                      <m:e>
                        <m:r>
                          <a:rPr lang="en-US" altLang="zh-CN" sz="2000" b="1" i="1" smtClean="0">
                            <a:latin typeface="Cambria Math" panose="02040503050406030204" pitchFamily="18" charset="0"/>
                          </a:rPr>
                          <m:t>𝒙</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𝒕</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𝒕</m:t>
                            </m:r>
                          </m:e>
                        </m:d>
                      </m:e>
                    </m:nary>
                  </m:oMath>
                </a14:m>
                <a:endParaRPr lang="en-US" altLang="zh-CN" sz="2000" i="1" dirty="0" smtClean="0">
                  <a:latin typeface="Cambria Math" panose="02040503050406030204" pitchFamily="18" charset="0"/>
                </a:endParaRPr>
              </a:p>
              <a:p>
                <a:pPr lvl="1"/>
                <a:r>
                  <a:rPr lang="zh-CN" altLang="en-US" sz="2000" dirty="0" smtClean="0"/>
                  <a:t>到</a:t>
                </a:r>
                <a14:m>
                  <m:oMath xmlns:m="http://schemas.openxmlformats.org/officeDocument/2006/math">
                    <m:nary>
                      <m:naryPr>
                        <m:ctrlPr>
                          <a:rPr lang="zh-CN" altLang="en-US" sz="2000" i="1">
                            <a:latin typeface="Cambria Math" panose="02040503050406030204" pitchFamily="18" charset="0"/>
                          </a:rPr>
                        </m:ctrlPr>
                      </m:naryPr>
                      <m:sub>
                        <m:r>
                          <m:rPr>
                            <m:brk m:alnAt="23"/>
                          </m:rPr>
                          <a:rPr lang="en-US" altLang="zh-CN" sz="2000" i="1">
                            <a:latin typeface="Cambria Math" panose="02040503050406030204" pitchFamily="18" charset="0"/>
                          </a:rPr>
                          <m:t>𝟎</m:t>
                        </m:r>
                      </m:sub>
                      <m:sup>
                        <m:r>
                          <a:rPr lang="en-US" altLang="zh-CN" sz="2000" b="1" i="1" smtClean="0">
                            <a:latin typeface="Cambria Math" panose="02040503050406030204" pitchFamily="18" charset="0"/>
                          </a:rPr>
                          <m:t>𝟏</m:t>
                        </m:r>
                      </m:sup>
                      <m:e>
                        <m:r>
                          <a:rPr lang="en-US" altLang="zh-CN" sz="2000" i="1">
                            <a:latin typeface="Cambria Math" panose="02040503050406030204" pitchFamily="18" charset="0"/>
                          </a:rPr>
                          <m:t>𝒙</m:t>
                        </m:r>
                        <m:d>
                          <m:dPr>
                            <m:ctrlPr>
                              <a:rPr lang="en-US" altLang="zh-CN" sz="2000" i="1">
                                <a:latin typeface="Cambria Math" panose="02040503050406030204" pitchFamily="18" charset="0"/>
                              </a:rPr>
                            </m:ctrlPr>
                          </m:dPr>
                          <m:e>
                            <m:r>
                              <a:rPr lang="en-US" altLang="zh-CN" sz="2000" b="1" i="1" smtClean="0">
                                <a:latin typeface="Cambria Math" panose="02040503050406030204" pitchFamily="18" charset="0"/>
                              </a:rPr>
                              <m:t>𝒕</m:t>
                            </m:r>
                          </m:e>
                        </m:d>
                        <m:r>
                          <a:rPr lang="en-US" altLang="zh-CN" sz="2000" i="1">
                            <a:latin typeface="Cambria Math" panose="02040503050406030204" pitchFamily="18" charset="0"/>
                          </a:rPr>
                          <m:t>∗</m:t>
                        </m:r>
                        <m:r>
                          <a:rPr lang="en-US" altLang="zh-CN" sz="2000" i="1">
                            <a:latin typeface="Cambria Math" panose="02040503050406030204" pitchFamily="18" charset="0"/>
                          </a:rPr>
                          <m:t>𝒚</m:t>
                        </m:r>
                        <m:d>
                          <m:dPr>
                            <m:ctrlPr>
                              <a:rPr lang="en-US" altLang="zh-CN" sz="2000" i="1">
                                <a:latin typeface="Cambria Math" panose="02040503050406030204" pitchFamily="18" charset="0"/>
                              </a:rPr>
                            </m:ctrlPr>
                          </m:dPr>
                          <m:e>
                            <m:r>
                              <a:rPr lang="en-US" altLang="zh-CN" sz="2000" b="1" i="1" smtClean="0">
                                <a:latin typeface="Cambria Math" panose="02040503050406030204" pitchFamily="18" charset="0"/>
                              </a:rPr>
                              <m:t>𝒕</m:t>
                            </m:r>
                          </m:e>
                        </m:d>
                        <m:r>
                          <a:rPr lang="en-US" altLang="zh-CN" sz="2000" b="1" i="1" smtClean="0">
                            <a:latin typeface="Cambria Math" panose="02040503050406030204" pitchFamily="18" charset="0"/>
                          </a:rPr>
                          <m:t>+</m:t>
                        </m:r>
                      </m:e>
                    </m:nary>
                    <m:nary>
                      <m:naryPr>
                        <m:ctrlPr>
                          <a:rPr lang="zh-CN" altLang="en-US" sz="2000" i="1" smtClean="0">
                            <a:latin typeface="Cambria Math" panose="02040503050406030204" pitchFamily="18" charset="0"/>
                          </a:rPr>
                        </m:ctrlPr>
                      </m:naryPr>
                      <m:sub>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𝟐</m:t>
                        </m:r>
                      </m:sup>
                      <m:e>
                        <m:r>
                          <a:rPr lang="en-US" altLang="zh-CN" sz="2000" i="1">
                            <a:latin typeface="Cambria Math" panose="02040503050406030204" pitchFamily="18" charset="0"/>
                          </a:rPr>
                          <m:t>𝒙</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m:t>
                        </m:r>
                        <m:r>
                          <a:rPr lang="en-US" altLang="zh-CN" sz="2000" i="1">
                            <a:latin typeface="Cambria Math" panose="02040503050406030204" pitchFamily="18" charset="0"/>
                          </a:rPr>
                          <m:t>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m:t>
                        </m:r>
                      </m:e>
                    </m:nary>
                    <m:r>
                      <a:rPr lang="en-US" altLang="zh-CN" sz="2000" b="1" i="1" smtClean="0">
                        <a:latin typeface="Cambria Math" panose="02040503050406030204" pitchFamily="18" charset="0"/>
                      </a:rPr>
                      <m:t>…+</m:t>
                    </m:r>
                    <m:nary>
                      <m:naryPr>
                        <m:ctrlPr>
                          <a:rPr lang="zh-CN" altLang="en-US" sz="2000" i="1">
                            <a:latin typeface="Cambria Math" panose="02040503050406030204" pitchFamily="18" charset="0"/>
                          </a:rPr>
                        </m:ctrlPr>
                      </m:naryPr>
                      <m:sub>
                        <m:r>
                          <m:rPr>
                            <m:brk m:alnAt="23"/>
                          </m:rPr>
                          <a:rPr lang="en-US" altLang="zh-CN" sz="2000" b="1" i="1" smtClean="0">
                            <a:latin typeface="Cambria Math" panose="02040503050406030204" pitchFamily="18" charset="0"/>
                          </a:rPr>
                          <m:t>𝟒</m:t>
                        </m:r>
                      </m:sub>
                      <m:sup>
                        <m:r>
                          <a:rPr lang="en-US" altLang="zh-CN" sz="2000" b="1" i="1" smtClean="0">
                            <a:latin typeface="Cambria Math" panose="02040503050406030204" pitchFamily="18" charset="0"/>
                          </a:rPr>
                          <m:t>𝟓</m:t>
                        </m:r>
                      </m:sup>
                      <m:e>
                        <m:r>
                          <a:rPr lang="en-US" altLang="zh-CN" sz="2000" i="1">
                            <a:latin typeface="Cambria Math" panose="02040503050406030204" pitchFamily="18" charset="0"/>
                          </a:rPr>
                          <m:t>𝒙</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m:t>
                        </m:r>
                        <m:r>
                          <a:rPr lang="en-US" altLang="zh-CN" sz="2000" i="1">
                            <a:latin typeface="Cambria Math" panose="02040503050406030204" pitchFamily="18" charset="0"/>
                          </a:rPr>
                          <m:t>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e>
                    </m:nary>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70" b="-41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3316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三</a:t>
            </a:r>
            <a:r>
              <a:rPr lang="zh-CN" altLang="en-US" dirty="0" smtClean="0"/>
              <a:t>、跟踪算法</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02076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卫星跟踪的目的</a:t>
            </a:r>
            <a:endParaRPr lang="zh-CN" altLang="en-US" dirty="0"/>
          </a:p>
        </p:txBody>
      </p:sp>
      <p:sp>
        <p:nvSpPr>
          <p:cNvPr id="3" name="内容占位符 2"/>
          <p:cNvSpPr>
            <a:spLocks noGrp="1"/>
          </p:cNvSpPr>
          <p:nvPr>
            <p:ph idx="1"/>
          </p:nvPr>
        </p:nvSpPr>
        <p:spPr>
          <a:xfrm>
            <a:off x="446856" y="1600200"/>
            <a:ext cx="8229600" cy="4525963"/>
          </a:xfrm>
        </p:spPr>
        <p:txBody>
          <a:bodyPr>
            <a:normAutofit lnSpcReduction="10000"/>
          </a:bodyPr>
          <a:lstStyle/>
          <a:p>
            <a:r>
              <a:rPr lang="zh-CN" altLang="en-US" sz="2400" dirty="0"/>
              <a:t>卫星</a:t>
            </a:r>
            <a:r>
              <a:rPr lang="zh-CN" altLang="en-US" sz="2400" dirty="0" smtClean="0"/>
              <a:t>跟踪：</a:t>
            </a:r>
            <a:endParaRPr lang="en-US" altLang="zh-CN" sz="2400" dirty="0" smtClean="0"/>
          </a:p>
          <a:p>
            <a:pPr lvl="1"/>
            <a:r>
              <a:rPr lang="zh-CN" altLang="en-US" sz="2000" dirty="0">
                <a:solidFill>
                  <a:schemeClr val="tx1"/>
                </a:solidFill>
              </a:rPr>
              <a:t>捕获</a:t>
            </a:r>
            <a:r>
              <a:rPr lang="zh-CN" altLang="en-US" sz="2000" dirty="0" smtClean="0">
                <a:solidFill>
                  <a:schemeClr val="tx1"/>
                </a:solidFill>
              </a:rPr>
              <a:t>住卫星后，通过锁定并跟踪卫星获得实时连续输出</a:t>
            </a:r>
            <a:endParaRPr lang="en-US" altLang="zh-CN" sz="2000" dirty="0" smtClean="0">
              <a:solidFill>
                <a:schemeClr val="tx1"/>
              </a:solidFill>
            </a:endParaRPr>
          </a:p>
          <a:p>
            <a:pPr lvl="1"/>
            <a:r>
              <a:rPr lang="zh-CN" altLang="en-US" sz="2000" dirty="0" smtClean="0"/>
              <a:t>当卫星失锁时，需要进行重新捕获</a:t>
            </a:r>
            <a:endParaRPr lang="en-US" altLang="zh-CN" sz="2000" dirty="0" smtClean="0">
              <a:solidFill>
                <a:schemeClr val="tx1"/>
              </a:solidFill>
            </a:endParaRPr>
          </a:p>
          <a:p>
            <a:pPr lvl="1"/>
            <a:r>
              <a:rPr lang="zh-CN" altLang="en-US" sz="2000" dirty="0" smtClean="0">
                <a:solidFill>
                  <a:schemeClr val="tx1"/>
                </a:solidFill>
              </a:rPr>
              <a:t>对载波频率、载波相位、码频率、码相位进行精细计算和输出</a:t>
            </a:r>
            <a:endParaRPr lang="en-US" altLang="zh-CN" sz="2000" dirty="0" smtClean="0">
              <a:solidFill>
                <a:schemeClr val="tx1"/>
              </a:solidFill>
            </a:endParaRPr>
          </a:p>
          <a:p>
            <a:r>
              <a:rPr lang="zh-CN" altLang="en-US" sz="2400" dirty="0" smtClean="0"/>
              <a:t>实现方法：</a:t>
            </a:r>
            <a:endParaRPr lang="en-US" altLang="zh-CN" sz="2400" dirty="0" smtClean="0"/>
          </a:p>
          <a:p>
            <a:pPr lvl="1"/>
            <a:r>
              <a:rPr lang="zh-CN" altLang="en-US" sz="2000" dirty="0" smtClean="0">
                <a:solidFill>
                  <a:schemeClr val="tx1"/>
                </a:solidFill>
              </a:rPr>
              <a:t>以</a:t>
            </a:r>
            <a:r>
              <a:rPr lang="zh-CN" altLang="en-US" sz="2000" dirty="0">
                <a:solidFill>
                  <a:schemeClr val="tx1"/>
                </a:solidFill>
              </a:rPr>
              <a:t>闭路反馈形式对卫星信号进行周期性地连续处理，通常称为</a:t>
            </a:r>
            <a:r>
              <a:rPr lang="zh-CN" altLang="en-US" sz="2000" dirty="0"/>
              <a:t>跟踪</a:t>
            </a:r>
            <a:r>
              <a:rPr lang="zh-CN" altLang="en-US" sz="2000" dirty="0" smtClean="0"/>
              <a:t>环路</a:t>
            </a:r>
            <a:endParaRPr lang="en-US" altLang="zh-CN" sz="2000" dirty="0" smtClean="0">
              <a:solidFill>
                <a:schemeClr val="tx1"/>
              </a:solidFill>
            </a:endParaRPr>
          </a:p>
          <a:p>
            <a:pPr lvl="1"/>
            <a:r>
              <a:rPr lang="zh-CN" altLang="en-US" sz="2000" dirty="0" smtClean="0"/>
              <a:t>需要设置两个环路，分别用于跟踪载波</a:t>
            </a:r>
            <a:r>
              <a:rPr lang="zh-CN" altLang="en-US" sz="2000" dirty="0"/>
              <a:t>和</a:t>
            </a:r>
            <a:r>
              <a:rPr lang="zh-CN" altLang="en-US" sz="2000" dirty="0" smtClean="0"/>
              <a:t>码相位，即载波跟踪环路和码跟踪环路</a:t>
            </a:r>
            <a:endParaRPr lang="zh-CN" altLang="en-US" sz="2000" dirty="0"/>
          </a:p>
        </p:txBody>
      </p:sp>
    </p:spTree>
    <p:extLst>
      <p:ext uri="{BB962C8B-B14F-4D97-AF65-F5344CB8AC3E}">
        <p14:creationId xmlns:p14="http://schemas.microsoft.com/office/powerpoint/2010/main" val="3504627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3.2 </a:t>
            </a:r>
            <a:r>
              <a:rPr lang="zh-CN" altLang="en-US" dirty="0" smtClean="0"/>
              <a:t>两个跟踪环路</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sz="2800" dirty="0" smtClean="0"/>
              <a:t>载波跟踪：</a:t>
            </a:r>
            <a:endParaRPr lang="en-US" altLang="zh-CN" sz="2800" dirty="0" smtClean="0"/>
          </a:p>
          <a:p>
            <a:pPr lvl="1"/>
            <a:r>
              <a:rPr lang="zh-CN" altLang="en-US" sz="2400" dirty="0" smtClean="0"/>
              <a:t>目的：</a:t>
            </a:r>
            <a:endParaRPr lang="en-US" altLang="zh-CN" sz="2400" dirty="0" smtClean="0"/>
          </a:p>
          <a:p>
            <a:pPr lvl="2"/>
            <a:r>
              <a:rPr lang="zh-CN" altLang="en-US" sz="2000" dirty="0" smtClean="0"/>
              <a:t>接收机尽力使本地复制的载波信号频率</a:t>
            </a:r>
            <a:r>
              <a:rPr lang="en-US" altLang="zh-CN" sz="2000" dirty="0" smtClean="0"/>
              <a:t>/</a:t>
            </a:r>
            <a:r>
              <a:rPr lang="zh-CN" altLang="en-US" sz="2000" dirty="0" smtClean="0"/>
              <a:t>相位与卫星载波信号保持一致，从而彻底地从卫星信号中把载波和测距码分离开。</a:t>
            </a:r>
            <a:endParaRPr lang="en-US" altLang="zh-CN" sz="2000" dirty="0" smtClean="0"/>
          </a:p>
          <a:p>
            <a:pPr lvl="1"/>
            <a:r>
              <a:rPr lang="zh-CN" altLang="en-US" sz="2400" dirty="0" smtClean="0"/>
              <a:t>提取的观测量：</a:t>
            </a:r>
            <a:endParaRPr lang="en-US" altLang="zh-CN" sz="2400" dirty="0" smtClean="0"/>
          </a:p>
          <a:p>
            <a:pPr lvl="2"/>
            <a:r>
              <a:rPr lang="zh-CN" altLang="en-US" sz="2000" dirty="0" smtClean="0"/>
              <a:t>电参量：精确频率和载波相位 </a:t>
            </a:r>
            <a:r>
              <a:rPr lang="en-US" altLang="zh-CN" sz="2000" dirty="0" smtClean="0">
                <a:sym typeface="Wingdings" pitchFamily="2" charset="2"/>
              </a:rPr>
              <a:t> </a:t>
            </a:r>
            <a:r>
              <a:rPr lang="zh-CN" altLang="en-US" sz="2000" dirty="0" smtClean="0">
                <a:sym typeface="Wingdings" pitchFamily="2" charset="2"/>
              </a:rPr>
              <a:t>对应观测量：载波频率及相位</a:t>
            </a:r>
            <a:r>
              <a:rPr lang="zh-CN" altLang="en-US" sz="2000" dirty="0" smtClean="0"/>
              <a:t>、频率变化</a:t>
            </a:r>
            <a:r>
              <a:rPr lang="zh-CN" altLang="en-US" sz="2000" dirty="0" smtClean="0">
                <a:sym typeface="Wingdings" pitchFamily="2" charset="2"/>
              </a:rPr>
              <a:t> </a:t>
            </a:r>
            <a:r>
              <a:rPr lang="en-US" altLang="zh-CN" sz="2000" dirty="0" smtClean="0">
                <a:sym typeface="Wingdings" pitchFamily="2" charset="2"/>
              </a:rPr>
              <a:t></a:t>
            </a:r>
            <a:r>
              <a:rPr lang="zh-CN" altLang="en-US" sz="2000" dirty="0" smtClean="0">
                <a:sym typeface="Wingdings" pitchFamily="2" charset="2"/>
              </a:rPr>
              <a:t>用于：高精度载波相位测量、速度测量</a:t>
            </a:r>
            <a:endParaRPr lang="en-US" altLang="zh-CN" sz="2000" dirty="0" smtClean="0"/>
          </a:p>
          <a:p>
            <a:r>
              <a:rPr lang="zh-CN" altLang="en-US" sz="2800" dirty="0" smtClean="0"/>
              <a:t>码跟踪</a:t>
            </a:r>
            <a:endParaRPr lang="en-US" altLang="zh-CN" sz="2800" dirty="0" smtClean="0"/>
          </a:p>
          <a:p>
            <a:pPr lvl="1"/>
            <a:r>
              <a:rPr lang="zh-CN" altLang="en-US" sz="2400" dirty="0" smtClean="0"/>
              <a:t>目的：</a:t>
            </a:r>
            <a:endParaRPr lang="en-US" altLang="zh-CN" sz="2400" dirty="0" smtClean="0"/>
          </a:p>
          <a:p>
            <a:pPr lvl="2"/>
            <a:r>
              <a:rPr lang="zh-CN" altLang="en-US" sz="2000" dirty="0" smtClean="0"/>
              <a:t>接收机尽力使本地复制的测距码相位与载波跟踪剥离出的测距码相位保持一致，从而提取出卫星信号中的测距码相位差等观测量和卫星导航电文数据。</a:t>
            </a:r>
            <a:endParaRPr lang="en-US" altLang="zh-CN" sz="2000" dirty="0" smtClean="0"/>
          </a:p>
          <a:p>
            <a:pPr lvl="1"/>
            <a:r>
              <a:rPr lang="zh-CN" altLang="en-US" sz="2400" dirty="0" smtClean="0"/>
              <a:t>提取的观测量：</a:t>
            </a:r>
            <a:endParaRPr lang="en-US" altLang="zh-CN" sz="2400" dirty="0" smtClean="0"/>
          </a:p>
          <a:p>
            <a:pPr lvl="2"/>
            <a:r>
              <a:rPr lang="zh-CN" altLang="en-US" sz="2000" dirty="0" smtClean="0"/>
              <a:t>电参量：精确码相位 </a:t>
            </a:r>
            <a:r>
              <a:rPr lang="en-US" altLang="zh-CN" sz="2000" dirty="0" smtClean="0">
                <a:sym typeface="Wingdings" pitchFamily="2" charset="2"/>
              </a:rPr>
              <a:t> </a:t>
            </a:r>
            <a:r>
              <a:rPr lang="zh-CN" altLang="en-US" sz="2000" dirty="0" smtClean="0">
                <a:sym typeface="Wingdings" pitchFamily="2" charset="2"/>
              </a:rPr>
              <a:t>对应观测量：测距码伪距、伪距变化率、导航电文</a:t>
            </a:r>
            <a:r>
              <a:rPr lang="zh-CN" altLang="en-US" sz="2000" dirty="0" smtClean="0"/>
              <a:t> </a:t>
            </a:r>
            <a:r>
              <a:rPr lang="en-US" altLang="zh-CN" sz="2000" dirty="0" smtClean="0">
                <a:sym typeface="Wingdings" pitchFamily="2" charset="2"/>
              </a:rPr>
              <a:t> </a:t>
            </a:r>
            <a:r>
              <a:rPr lang="zh-CN" altLang="en-US" sz="2000" dirty="0" smtClean="0">
                <a:sym typeface="Wingdings" pitchFamily="2" charset="2"/>
              </a:rPr>
              <a:t>应用：基于测距码的位置、速度和时间解算</a:t>
            </a:r>
            <a:endParaRPr lang="zh-CN" altLang="en-US" sz="2000" dirty="0"/>
          </a:p>
        </p:txBody>
      </p:sp>
    </p:spTree>
    <p:extLst>
      <p:ext uri="{BB962C8B-B14F-4D97-AF65-F5344CB8AC3E}">
        <p14:creationId xmlns:p14="http://schemas.microsoft.com/office/powerpoint/2010/main" val="41549006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 </a:t>
            </a:r>
            <a:r>
              <a:rPr lang="zh-CN" altLang="en-US" dirty="0" smtClean="0"/>
              <a:t>载波跟踪的基本方法</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70000"/>
              </a:lnSpc>
            </a:pPr>
            <a:r>
              <a:rPr lang="zh-CN" altLang="en-US" sz="2800" dirty="0" smtClean="0"/>
              <a:t>相位锁定环路（锁相环</a:t>
            </a:r>
            <a:r>
              <a:rPr lang="en-US" altLang="zh-CN" sz="2800" dirty="0" smtClean="0"/>
              <a:t>PLL</a:t>
            </a:r>
            <a:r>
              <a:rPr lang="zh-CN" altLang="en-US" sz="2800" dirty="0" smtClean="0"/>
              <a:t>）：</a:t>
            </a:r>
            <a:endParaRPr lang="en-US" altLang="zh-CN" sz="2800" dirty="0" smtClean="0"/>
          </a:p>
          <a:p>
            <a:pPr lvl="1">
              <a:lnSpc>
                <a:spcPct val="170000"/>
              </a:lnSpc>
            </a:pPr>
            <a:r>
              <a:rPr lang="zh-CN" altLang="en-US" sz="2400" dirty="0" smtClean="0"/>
              <a:t>以锁定输入载波信号相位为目标的载波环实现方式</a:t>
            </a:r>
            <a:endParaRPr lang="en-US" altLang="zh-CN" sz="2400" dirty="0" smtClean="0"/>
          </a:p>
          <a:p>
            <a:pPr lvl="1">
              <a:lnSpc>
                <a:spcPct val="170000"/>
              </a:lnSpc>
            </a:pPr>
            <a:r>
              <a:rPr lang="zh-CN" altLang="en-US" sz="2400" dirty="0" smtClean="0"/>
              <a:t>采用较窄的噪声带宽，能够比较紧密地跟踪信号，</a:t>
            </a:r>
            <a:r>
              <a:rPr lang="zh-CN" altLang="en-US" sz="2400" dirty="0" smtClean="0">
                <a:solidFill>
                  <a:srgbClr val="0000CC"/>
                </a:solidFill>
              </a:rPr>
              <a:t>输出的载波相位测量值相当精确，解调出的数据比特错误率较低，但动态适应性较差</a:t>
            </a:r>
            <a:r>
              <a:rPr lang="zh-CN" altLang="en-US" sz="2400" dirty="0" smtClean="0"/>
              <a:t>，</a:t>
            </a:r>
            <a:r>
              <a:rPr lang="zh-CN" altLang="en-US" sz="2400" dirty="0" smtClean="0">
                <a:solidFill>
                  <a:srgbClr val="0000CC"/>
                </a:solidFill>
              </a:rPr>
              <a:t>适用于动态性不强的普通动态接收机，</a:t>
            </a:r>
            <a:r>
              <a:rPr lang="zh-CN" altLang="en-US" sz="2400" dirty="0" smtClean="0"/>
              <a:t>当噪声较强时，容易失锁。</a:t>
            </a:r>
            <a:endParaRPr lang="en-US" altLang="zh-CN" sz="2400" dirty="0" smtClean="0"/>
          </a:p>
          <a:p>
            <a:pPr>
              <a:lnSpc>
                <a:spcPct val="170000"/>
              </a:lnSpc>
            </a:pPr>
            <a:r>
              <a:rPr lang="zh-CN" altLang="en-US" sz="2800" dirty="0" smtClean="0"/>
              <a:t>频率锁定环路（锁频环</a:t>
            </a:r>
            <a:r>
              <a:rPr lang="en-US" altLang="zh-CN" sz="2800" dirty="0" smtClean="0"/>
              <a:t>FLL</a:t>
            </a:r>
            <a:r>
              <a:rPr lang="zh-CN" altLang="en-US" sz="2800" dirty="0" smtClean="0"/>
              <a:t>）：</a:t>
            </a:r>
            <a:endParaRPr lang="en-US" altLang="zh-CN" sz="2800" dirty="0" smtClean="0"/>
          </a:p>
          <a:p>
            <a:pPr lvl="1">
              <a:lnSpc>
                <a:spcPct val="170000"/>
              </a:lnSpc>
            </a:pPr>
            <a:r>
              <a:rPr lang="zh-CN" altLang="en-US" sz="2400" dirty="0" smtClean="0"/>
              <a:t>以锁定输入载波信号频率为目标的载波环实现方式</a:t>
            </a:r>
            <a:endParaRPr lang="en-US" altLang="zh-CN" sz="2400" dirty="0" smtClean="0"/>
          </a:p>
          <a:p>
            <a:pPr lvl="1">
              <a:lnSpc>
                <a:spcPct val="170000"/>
              </a:lnSpc>
            </a:pPr>
            <a:r>
              <a:rPr lang="zh-CN" altLang="en-US" sz="2400" dirty="0" smtClean="0"/>
              <a:t>采用较宽的噪声带宽，</a:t>
            </a:r>
            <a:r>
              <a:rPr lang="zh-CN" altLang="en-US" sz="2400" dirty="0" smtClean="0">
                <a:solidFill>
                  <a:srgbClr val="0000CC"/>
                </a:solidFill>
              </a:rPr>
              <a:t>动态性能好，</a:t>
            </a:r>
            <a:r>
              <a:rPr lang="zh-CN" altLang="en-US" sz="2400" u="sng" dirty="0" smtClean="0">
                <a:solidFill>
                  <a:srgbClr val="0000CC"/>
                </a:solidFill>
              </a:rPr>
              <a:t>适应高动态、多路径等干扰</a:t>
            </a:r>
            <a:r>
              <a:rPr lang="zh-CN" altLang="en-US" sz="2400" dirty="0" smtClean="0"/>
              <a:t>，能跟踪信噪比更低的信号，但信号跟踪略欠紧密，环路噪声较高，</a:t>
            </a:r>
            <a:r>
              <a:rPr lang="zh-CN" altLang="en-US" sz="2400" dirty="0" smtClean="0">
                <a:solidFill>
                  <a:srgbClr val="0000CC"/>
                </a:solidFill>
              </a:rPr>
              <a:t>输出的载波相位测量值不够精确，解调出的数据比特错误率较高</a:t>
            </a:r>
            <a:r>
              <a:rPr lang="zh-CN" altLang="en-US" sz="2400" dirty="0" smtClean="0"/>
              <a:t>。</a:t>
            </a:r>
            <a:endParaRPr lang="zh-CN" altLang="en-US" sz="2400" dirty="0"/>
          </a:p>
        </p:txBody>
      </p:sp>
      <p:sp>
        <p:nvSpPr>
          <p:cNvPr id="4" name="圆角矩形 3"/>
          <p:cNvSpPr/>
          <p:nvPr/>
        </p:nvSpPr>
        <p:spPr>
          <a:xfrm>
            <a:off x="395536" y="1556792"/>
            <a:ext cx="8291264" cy="22322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020272" y="1772816"/>
            <a:ext cx="1620957" cy="523220"/>
          </a:xfrm>
          <a:prstGeom prst="rect">
            <a:avLst/>
          </a:prstGeom>
          <a:noFill/>
        </p:spPr>
        <p:txBody>
          <a:bodyPr wrap="none" rtlCol="0">
            <a:spAutoFit/>
          </a:bodyPr>
          <a:lstStyle/>
          <a:p>
            <a:r>
              <a:rPr lang="zh-CN" altLang="en-US" sz="2800" b="1" dirty="0" smtClean="0">
                <a:solidFill>
                  <a:srgbClr val="0000CC"/>
                </a:solidFill>
                <a:latin typeface="微软雅黑" panose="020B0503020204020204" pitchFamily="34" charset="-122"/>
                <a:ea typeface="微软雅黑" panose="020B0503020204020204" pitchFamily="34" charset="-122"/>
              </a:rPr>
              <a:t>重点举例</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679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锁相环与锁频换</a:t>
            </a:r>
            <a:endParaRPr lang="zh-CN" altLang="en-US" dirty="0"/>
          </a:p>
        </p:txBody>
      </p:sp>
      <p:pic>
        <p:nvPicPr>
          <p:cNvPr id="10" name="图片 9"/>
          <p:cNvPicPr>
            <a:picLocks noChangeAspect="1"/>
          </p:cNvPicPr>
          <p:nvPr/>
        </p:nvPicPr>
        <p:blipFill rotWithShape="1">
          <a:blip r:embed="rId2"/>
          <a:srcRect l="17545" t="19627" r="22181" b="46759"/>
          <a:stretch/>
        </p:blipFill>
        <p:spPr>
          <a:xfrm>
            <a:off x="1547664" y="1340768"/>
            <a:ext cx="5616624" cy="1080120"/>
          </a:xfrm>
          <a:prstGeom prst="rect">
            <a:avLst/>
          </a:prstGeom>
        </p:spPr>
      </p:pic>
      <p:pic>
        <p:nvPicPr>
          <p:cNvPr id="11" name="图片 10"/>
          <p:cNvPicPr>
            <a:picLocks noChangeAspect="1"/>
          </p:cNvPicPr>
          <p:nvPr/>
        </p:nvPicPr>
        <p:blipFill rotWithShape="1">
          <a:blip r:embed="rId2"/>
          <a:srcRect l="17545" t="19627" r="22181" b="46759"/>
          <a:stretch/>
        </p:blipFill>
        <p:spPr>
          <a:xfrm>
            <a:off x="1533164" y="2406898"/>
            <a:ext cx="5710389" cy="1080120"/>
          </a:xfrm>
          <a:prstGeom prst="rect">
            <a:avLst/>
          </a:prstGeom>
        </p:spPr>
      </p:pic>
      <p:cxnSp>
        <p:nvCxnSpPr>
          <p:cNvPr id="13" name="直接连接符 12"/>
          <p:cNvCxnSpPr/>
          <p:nvPr/>
        </p:nvCxnSpPr>
        <p:spPr>
          <a:xfrm>
            <a:off x="1547664" y="1417638"/>
            <a:ext cx="0" cy="229939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5536" y="2492896"/>
            <a:ext cx="877163" cy="369332"/>
          </a:xfrm>
          <a:prstGeom prst="rect">
            <a:avLst/>
          </a:prstGeom>
          <a:noFill/>
        </p:spPr>
        <p:txBody>
          <a:bodyPr wrap="none" rtlCol="0">
            <a:spAutoFit/>
          </a:bodyPr>
          <a:lstStyle/>
          <a:p>
            <a:r>
              <a:rPr lang="zh-CN" altLang="en-US" dirty="0"/>
              <a:t>锁相环</a:t>
            </a:r>
          </a:p>
        </p:txBody>
      </p:sp>
      <p:pic>
        <p:nvPicPr>
          <p:cNvPr id="16" name="图片 15"/>
          <p:cNvPicPr>
            <a:picLocks noChangeAspect="1"/>
          </p:cNvPicPr>
          <p:nvPr/>
        </p:nvPicPr>
        <p:blipFill rotWithShape="1">
          <a:blip r:embed="rId2"/>
          <a:srcRect l="17545" t="19627" r="22181" b="46759"/>
          <a:stretch/>
        </p:blipFill>
        <p:spPr>
          <a:xfrm>
            <a:off x="1547665" y="3429000"/>
            <a:ext cx="5616624" cy="1080120"/>
          </a:xfrm>
          <a:prstGeom prst="rect">
            <a:avLst/>
          </a:prstGeom>
        </p:spPr>
      </p:pic>
      <p:pic>
        <p:nvPicPr>
          <p:cNvPr id="17" name="图片 16"/>
          <p:cNvPicPr>
            <a:picLocks noChangeAspect="1"/>
          </p:cNvPicPr>
          <p:nvPr/>
        </p:nvPicPr>
        <p:blipFill rotWithShape="1">
          <a:blip r:embed="rId2"/>
          <a:srcRect l="20012" t="19627" r="22181" b="46759"/>
          <a:stretch/>
        </p:blipFill>
        <p:spPr>
          <a:xfrm>
            <a:off x="1547664" y="4499477"/>
            <a:ext cx="5400600" cy="1080120"/>
          </a:xfrm>
          <a:prstGeom prst="rect">
            <a:avLst/>
          </a:prstGeom>
        </p:spPr>
      </p:pic>
      <p:cxnSp>
        <p:nvCxnSpPr>
          <p:cNvPr id="18" name="直接连接符 17"/>
          <p:cNvCxnSpPr/>
          <p:nvPr/>
        </p:nvCxnSpPr>
        <p:spPr>
          <a:xfrm>
            <a:off x="1547665" y="3505870"/>
            <a:ext cx="0" cy="2299394"/>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5537" y="4581128"/>
            <a:ext cx="877163" cy="369332"/>
          </a:xfrm>
          <a:prstGeom prst="rect">
            <a:avLst/>
          </a:prstGeom>
          <a:noFill/>
        </p:spPr>
        <p:txBody>
          <a:bodyPr wrap="none" rtlCol="0">
            <a:spAutoFit/>
          </a:bodyPr>
          <a:lstStyle/>
          <a:p>
            <a:r>
              <a:rPr lang="zh-CN" altLang="en-US" dirty="0" smtClean="0"/>
              <a:t>锁频环</a:t>
            </a:r>
            <a:endParaRPr lang="zh-CN" altLang="en-US" dirty="0"/>
          </a:p>
        </p:txBody>
      </p:sp>
      <p:sp>
        <p:nvSpPr>
          <p:cNvPr id="20" name="文本框 19"/>
          <p:cNvSpPr txBox="1"/>
          <p:nvPr/>
        </p:nvSpPr>
        <p:spPr>
          <a:xfrm>
            <a:off x="7308304" y="1585935"/>
            <a:ext cx="1800493" cy="646331"/>
          </a:xfrm>
          <a:prstGeom prst="rect">
            <a:avLst/>
          </a:prstGeom>
          <a:noFill/>
        </p:spPr>
        <p:txBody>
          <a:bodyPr wrap="none" rtlCol="0">
            <a:spAutoFit/>
          </a:bodyPr>
          <a:lstStyle/>
          <a:p>
            <a:r>
              <a:rPr lang="zh-CN" altLang="en-US" dirty="0" smtClean="0"/>
              <a:t>强调相位一致性</a:t>
            </a:r>
            <a:endParaRPr lang="en-US" altLang="zh-CN" dirty="0" smtClean="0"/>
          </a:p>
          <a:p>
            <a:r>
              <a:rPr lang="zh-CN" altLang="en-US" dirty="0" smtClean="0"/>
              <a:t>频率精度要求低</a:t>
            </a:r>
            <a:endParaRPr lang="en-US" altLang="zh-CN" dirty="0" smtClean="0"/>
          </a:p>
        </p:txBody>
      </p:sp>
      <p:sp>
        <p:nvSpPr>
          <p:cNvPr id="21" name="文本框 20"/>
          <p:cNvSpPr txBox="1"/>
          <p:nvPr/>
        </p:nvSpPr>
        <p:spPr>
          <a:xfrm>
            <a:off x="7243553" y="4670205"/>
            <a:ext cx="1800493" cy="646331"/>
          </a:xfrm>
          <a:prstGeom prst="rect">
            <a:avLst/>
          </a:prstGeom>
          <a:noFill/>
        </p:spPr>
        <p:txBody>
          <a:bodyPr wrap="none" rtlCol="0">
            <a:spAutoFit/>
          </a:bodyPr>
          <a:lstStyle/>
          <a:p>
            <a:r>
              <a:rPr lang="zh-CN" altLang="en-US" dirty="0" smtClean="0"/>
              <a:t>强调频率一致</a:t>
            </a:r>
            <a:endParaRPr lang="en-US" altLang="zh-CN" dirty="0" smtClean="0"/>
          </a:p>
          <a:p>
            <a:r>
              <a:rPr lang="zh-CN" altLang="en-US" dirty="0" smtClean="0"/>
              <a:t>相位精度要求低</a:t>
            </a:r>
            <a:endParaRPr lang="en-US" altLang="zh-CN" dirty="0" smtClean="0"/>
          </a:p>
        </p:txBody>
      </p:sp>
    </p:spTree>
    <p:extLst>
      <p:ext uri="{BB962C8B-B14F-4D97-AF65-F5344CB8AC3E}">
        <p14:creationId xmlns:p14="http://schemas.microsoft.com/office/powerpoint/2010/main" val="73837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一、卫星信号数学分析</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6507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5" name="标题 4"/>
          <p:cNvSpPr>
            <a:spLocks noGrp="1"/>
          </p:cNvSpPr>
          <p:nvPr>
            <p:ph type="title"/>
          </p:nvPr>
        </p:nvSpPr>
        <p:spPr/>
        <p:txBody>
          <a:bodyPr>
            <a:normAutofit/>
          </a:bodyPr>
          <a:lstStyle/>
          <a:p>
            <a:r>
              <a:rPr lang="zh-CN" altLang="en-US" dirty="0" smtClean="0"/>
              <a:t>载波跟踪</a:t>
            </a:r>
            <a:r>
              <a:rPr lang="zh-CN" altLang="en-US" dirty="0"/>
              <a:t>的基本</a:t>
            </a:r>
            <a:r>
              <a:rPr lang="zh-CN" altLang="en-US" dirty="0" smtClean="0"/>
              <a:t>方法</a:t>
            </a:r>
            <a:endParaRPr lang="zh-CN" altLang="en-US" dirty="0"/>
          </a:p>
        </p:txBody>
      </p:sp>
      <p:sp>
        <p:nvSpPr>
          <p:cNvPr id="6" name="内容占位符 5"/>
          <p:cNvSpPr>
            <a:spLocks noGrp="1"/>
          </p:cNvSpPr>
          <p:nvPr>
            <p:ph idx="1"/>
          </p:nvPr>
        </p:nvSpPr>
        <p:spPr/>
        <p:txBody>
          <a:bodyPr>
            <a:normAutofit fontScale="85000" lnSpcReduction="20000"/>
          </a:bodyPr>
          <a:lstStyle/>
          <a:p>
            <a:r>
              <a:rPr lang="zh-CN" altLang="en-US" sz="2800" dirty="0" smtClean="0"/>
              <a:t>讨论：</a:t>
            </a:r>
            <a:endParaRPr lang="en-US" altLang="zh-CN" sz="2800" dirty="0" smtClean="0"/>
          </a:p>
          <a:p>
            <a:pPr lvl="1"/>
            <a:r>
              <a:rPr lang="zh-CN" altLang="en-US" sz="2400" dirty="0" smtClean="0"/>
              <a:t>如何使得</a:t>
            </a:r>
            <a:r>
              <a:rPr lang="zh-CN" altLang="en-US" sz="2400" dirty="0" smtClean="0"/>
              <a:t>本地载波与输入信号载波保持精确对齐</a:t>
            </a:r>
            <a:r>
              <a:rPr lang="zh-CN" altLang="en-US" sz="2400" dirty="0" smtClean="0"/>
              <a:t>？</a:t>
            </a:r>
            <a:endParaRPr lang="en-US" altLang="zh-CN" sz="2400" dirty="0" smtClean="0"/>
          </a:p>
          <a:p>
            <a:pPr lvl="1"/>
            <a:r>
              <a:rPr lang="zh-CN" altLang="en-US" sz="2400" dirty="0" smtClean="0"/>
              <a:t>卫星与接收机之间的相对运动</a:t>
            </a:r>
            <a:r>
              <a:rPr lang="zh-CN" altLang="en-US" sz="2400" dirty="0" smtClean="0"/>
              <a:t>对载波频率</a:t>
            </a:r>
            <a:r>
              <a:rPr lang="zh-CN" altLang="en-US" sz="2400" dirty="0" smtClean="0"/>
              <a:t>的影响？</a:t>
            </a:r>
            <a:endParaRPr lang="en-US" altLang="zh-CN" sz="2400" dirty="0" smtClean="0"/>
          </a:p>
          <a:p>
            <a:r>
              <a:rPr lang="zh-CN" altLang="en-US" sz="2800" dirty="0"/>
              <a:t>思考</a:t>
            </a:r>
            <a:r>
              <a:rPr lang="zh-CN" altLang="en-US" sz="2800" dirty="0" smtClean="0"/>
              <a:t>：</a:t>
            </a:r>
            <a:endParaRPr lang="en-US" altLang="zh-CN" sz="2800" dirty="0"/>
          </a:p>
          <a:p>
            <a:pPr lvl="1"/>
            <a:r>
              <a:rPr lang="zh-CN" altLang="en-US" sz="2000" dirty="0"/>
              <a:t> </a:t>
            </a:r>
            <a:r>
              <a:rPr lang="zh-CN" altLang="en-US" sz="2000" dirty="0" smtClean="0"/>
              <a:t>载波相位超前</a:t>
            </a:r>
            <a:r>
              <a:rPr lang="zh-CN" altLang="en-US" sz="2000" dirty="0"/>
              <a:t>到达或滞后到达是卫星与接收机之间相对运动的表征。通过</a:t>
            </a:r>
            <a:r>
              <a:rPr lang="zh-CN" altLang="en-US" sz="2000" dirty="0" smtClean="0"/>
              <a:t>计算载波相位差</a:t>
            </a:r>
            <a:r>
              <a:rPr lang="zh-CN" altLang="en-US" sz="2000" dirty="0"/>
              <a:t>，可进一步</a:t>
            </a:r>
            <a:r>
              <a:rPr lang="zh-CN" altLang="en-US" sz="2000" dirty="0" smtClean="0"/>
              <a:t>修正载波频率</a:t>
            </a:r>
            <a:r>
              <a:rPr lang="zh-CN" altLang="en-US" sz="2000" dirty="0"/>
              <a:t>，以消除</a:t>
            </a:r>
            <a:r>
              <a:rPr lang="zh-CN" altLang="en-US" sz="2000" dirty="0" smtClean="0"/>
              <a:t>多普勒效应</a:t>
            </a:r>
            <a:r>
              <a:rPr lang="zh-CN" altLang="en-US" sz="2000" dirty="0"/>
              <a:t>，</a:t>
            </a:r>
            <a:r>
              <a:rPr lang="zh-CN" altLang="en-US" sz="2000" dirty="0" smtClean="0"/>
              <a:t>并为后续载波跟踪</a:t>
            </a:r>
            <a:r>
              <a:rPr lang="zh-CN" altLang="en-US" sz="2000" dirty="0"/>
              <a:t>提供输入。</a:t>
            </a:r>
            <a:endParaRPr lang="en-US" altLang="zh-CN" sz="2000" dirty="0"/>
          </a:p>
          <a:p>
            <a:r>
              <a:rPr lang="zh-CN" altLang="en-US" sz="2800" dirty="0"/>
              <a:t>思路：</a:t>
            </a:r>
            <a:endParaRPr lang="en-US" altLang="zh-CN" sz="2800" dirty="0"/>
          </a:p>
          <a:p>
            <a:pPr lvl="1"/>
            <a:r>
              <a:rPr lang="zh-CN" altLang="en-US" sz="2000" dirty="0"/>
              <a:t>如何计算</a:t>
            </a:r>
            <a:r>
              <a:rPr lang="zh-CN" altLang="en-US" sz="2000" dirty="0" smtClean="0"/>
              <a:t>码载波相位差</a:t>
            </a:r>
            <a:r>
              <a:rPr lang="zh-CN" altLang="en-US" sz="2000" dirty="0"/>
              <a:t>？</a:t>
            </a:r>
            <a:endParaRPr lang="en-US" altLang="zh-CN" sz="2000" dirty="0"/>
          </a:p>
          <a:p>
            <a:pPr lvl="1"/>
            <a:r>
              <a:rPr lang="zh-CN" altLang="en-US" sz="2000" dirty="0"/>
              <a:t>如何</a:t>
            </a:r>
            <a:r>
              <a:rPr lang="zh-CN" altLang="en-US" sz="2000" dirty="0" smtClean="0"/>
              <a:t>修正载波频率</a:t>
            </a:r>
            <a:r>
              <a:rPr lang="zh-CN" altLang="en-US" sz="2000" dirty="0"/>
              <a:t>？</a:t>
            </a:r>
            <a:endParaRPr lang="en-US" altLang="zh-CN" sz="2000" dirty="0"/>
          </a:p>
        </p:txBody>
      </p:sp>
    </p:spTree>
    <p:extLst>
      <p:ext uri="{BB962C8B-B14F-4D97-AF65-F5344CB8AC3E}">
        <p14:creationId xmlns:p14="http://schemas.microsoft.com/office/powerpoint/2010/main" val="322199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载波相位差的计算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输入信号</a:t>
                </a:r>
                <a:endParaRPr lang="en-US" altLang="zh-CN" sz="2000" dirty="0" smtClean="0"/>
              </a:p>
              <a:p>
                <a:pPr lvl="1"/>
                <a14:m>
                  <m:oMath xmlns:m="http://schemas.openxmlformats.org/officeDocument/2006/math">
                    <m:r>
                      <a:rPr lang="en-US" altLang="zh-CN" sz="1800" i="1">
                        <a:latin typeface="Cambria Math" panose="02040503050406030204" pitchFamily="18" charset="0"/>
                      </a:rPr>
                      <m:t>𝒔</m:t>
                    </m:r>
                    <m:d>
                      <m:dPr>
                        <m:ctrlPr>
                          <a:rPr lang="pt-BR" altLang="zh-CN" sz="1800" i="1">
                            <a:latin typeface="Cambria Math" panose="02040503050406030204" pitchFamily="18" charset="0"/>
                          </a:rPr>
                        </m:ctrlPr>
                      </m:dPr>
                      <m:e>
                        <m:r>
                          <a:rPr lang="en-US" altLang="zh-CN" sz="1800" i="1">
                            <a:latin typeface="Cambria Math" panose="02040503050406030204" pitchFamily="18" charset="0"/>
                          </a:rPr>
                          <m:t>𝒕</m:t>
                        </m:r>
                      </m:e>
                    </m:d>
                    <m:r>
                      <a:rPr lang="pt-BR" altLang="zh-CN" sz="1800" i="1">
                        <a:latin typeface="Cambria Math" panose="02040503050406030204" pitchFamily="18" charset="0"/>
                      </a:rPr>
                      <m:t>=</m:t>
                    </m:r>
                    <m:sSub>
                      <m:sSubPr>
                        <m:ctrlPr>
                          <a:rPr lang="pt-BR" altLang="zh-CN" sz="1800" i="1">
                            <a:latin typeface="Cambria Math" panose="02040503050406030204" pitchFamily="18" charset="0"/>
                          </a:rPr>
                        </m:ctrlPr>
                      </m:sSubPr>
                      <m:e>
                        <m:r>
                          <a:rPr lang="en-US" altLang="zh-CN" sz="1800" b="1" i="1" smtClean="0">
                            <a:latin typeface="Cambria Math" panose="02040503050406030204" pitchFamily="18" charset="0"/>
                          </a:rPr>
                          <m:t>𝒅</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r>
                          <a:rPr lang="en-US" altLang="zh-CN" sz="1800" b="1" i="1" smtClean="0">
                            <a:latin typeface="Cambria Math" panose="02040503050406030204" pitchFamily="18" charset="0"/>
                          </a:rPr>
                          <m:t>𝒄</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r>
                          <a:rPr lang="en-US" altLang="zh-CN" sz="1800" i="1">
                            <a:latin typeface="Cambria Math" panose="02040503050406030204" pitchFamily="18" charset="0"/>
                          </a:rPr>
                          <m:t>𝒄𝒐𝒔</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b="1" i="1" smtClean="0">
                                <a:latin typeface="Cambria Math" panose="02040503050406030204" pitchFamily="18" charset="0"/>
                              </a:rPr>
                              <m:t>𝒇</m:t>
                            </m:r>
                            <m:r>
                              <a:rPr lang="en-US" altLang="zh-CN" sz="1800" i="1">
                                <a:latin typeface="Cambria Math" panose="02040503050406030204" pitchFamily="18" charset="0"/>
                              </a:rPr>
                              <m:t>𝒕</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b="1" i="1" smtClean="0">
                                    <a:latin typeface="Cambria Math" panose="02040503050406030204" pitchFamily="18" charset="0"/>
                                  </a:rPr>
                                  <m:t>𝟎</m:t>
                                </m:r>
                              </m:sub>
                            </m:sSub>
                          </m:e>
                        </m:d>
                        <m:r>
                          <a:rPr lang="en-US" altLang="zh-CN" sz="1800" i="1">
                            <a:latin typeface="Cambria Math" panose="02040503050406030204" pitchFamily="18" charset="0"/>
                          </a:rPr>
                          <m:t>)</m:t>
                        </m:r>
                      </m:e>
                      <m:sub/>
                    </m:sSub>
                  </m:oMath>
                </a14:m>
                <a:endParaRPr lang="en-US" altLang="zh-CN" sz="1800" dirty="0" smtClean="0"/>
              </a:p>
              <a:p>
                <a:r>
                  <a:rPr lang="en-US" altLang="zh-CN" sz="2000" dirty="0" smtClean="0"/>
                  <a:t>I</a:t>
                </a:r>
                <a:r>
                  <a:rPr lang="zh-CN" altLang="en-US" sz="2000" dirty="0" smtClean="0"/>
                  <a:t>支路</a:t>
                </a:r>
                <a:endParaRPr lang="en-US" altLang="zh-CN" sz="2000" dirty="0" smtClean="0"/>
              </a:p>
              <a:p>
                <a:pPr lvl="1"/>
                <a14:m>
                  <m:oMath xmlns:m="http://schemas.openxmlformats.org/officeDocument/2006/math">
                    <m:r>
                      <a:rPr lang="en-US" altLang="zh-CN" sz="1800" b="1" i="1" smtClean="0">
                        <a:latin typeface="Cambria Math" panose="02040503050406030204" pitchFamily="18" charset="0"/>
                      </a:rPr>
                      <m:t>𝑰</m:t>
                    </m:r>
                    <m:d>
                      <m:dPr>
                        <m:ctrlPr>
                          <a:rPr lang="pt-BR" altLang="zh-CN" sz="1800" i="1">
                            <a:latin typeface="Cambria Math" panose="02040503050406030204" pitchFamily="18" charset="0"/>
                          </a:rPr>
                        </m:ctrlPr>
                      </m:dPr>
                      <m:e>
                        <m:r>
                          <a:rPr lang="en-US" altLang="zh-CN" sz="1800" i="1">
                            <a:latin typeface="Cambria Math" panose="02040503050406030204" pitchFamily="18" charset="0"/>
                          </a:rPr>
                          <m:t>𝒕</m:t>
                        </m:r>
                      </m:e>
                    </m:d>
                    <m:r>
                      <a:rPr lang="pt-BR" altLang="zh-CN" sz="1800" i="1">
                        <a:latin typeface="Cambria Math" panose="02040503050406030204" pitchFamily="18" charset="0"/>
                      </a:rPr>
                      <m:t>=</m:t>
                    </m:r>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𝒄𝒐𝒔</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b="1" i="1" smtClean="0">
                                    <a:latin typeface="Cambria Math" panose="02040503050406030204" pitchFamily="18" charset="0"/>
                                  </a:rPr>
                                  <m:t>𝑳</m:t>
                                </m:r>
                              </m:sub>
                            </m:sSub>
                          </m:e>
                        </m:d>
                        <m:r>
                          <a:rPr lang="en-US" altLang="zh-CN" sz="1800" i="1">
                            <a:latin typeface="Cambria Math" panose="02040503050406030204" pitchFamily="18" charset="0"/>
                          </a:rPr>
                          <m:t>)</m:t>
                        </m:r>
                      </m:e>
                      <m:sub/>
                    </m:sSub>
                  </m:oMath>
                </a14:m>
                <a:endParaRPr lang="en-US" altLang="zh-CN" sz="1800" dirty="0" smtClean="0"/>
              </a:p>
              <a:p>
                <a:r>
                  <a:rPr lang="en-US" altLang="zh-CN" sz="2000" dirty="0" smtClean="0"/>
                  <a:t>Q</a:t>
                </a:r>
                <a:r>
                  <a:rPr lang="zh-CN" altLang="en-US" sz="2000" dirty="0" smtClean="0"/>
                  <a:t>支路</a:t>
                </a:r>
                <a:endParaRPr lang="en-US" altLang="zh-CN" sz="2000" dirty="0" smtClean="0"/>
              </a:p>
              <a:p>
                <a:pPr lvl="1"/>
                <a14:m>
                  <m:oMath xmlns:m="http://schemas.openxmlformats.org/officeDocument/2006/math">
                    <m:r>
                      <a:rPr lang="en-US" altLang="zh-CN" sz="1800" b="1" i="1" smtClean="0">
                        <a:latin typeface="Cambria Math" panose="02040503050406030204" pitchFamily="18" charset="0"/>
                      </a:rPr>
                      <m:t>𝑸</m:t>
                    </m:r>
                    <m:d>
                      <m:dPr>
                        <m:ctrlPr>
                          <a:rPr lang="pt-BR" altLang="zh-CN" sz="1800" i="1">
                            <a:latin typeface="Cambria Math" panose="02040503050406030204" pitchFamily="18" charset="0"/>
                          </a:rPr>
                        </m:ctrlPr>
                      </m:dPr>
                      <m:e>
                        <m:r>
                          <a:rPr lang="en-US" altLang="zh-CN" sz="1800" i="1">
                            <a:latin typeface="Cambria Math" panose="02040503050406030204" pitchFamily="18" charset="0"/>
                          </a:rPr>
                          <m:t>𝒕</m:t>
                        </m:r>
                      </m:e>
                    </m:d>
                    <m:r>
                      <a:rPr lang="pt-BR" altLang="zh-CN" sz="1800" i="1">
                        <a:latin typeface="Cambria Math" panose="02040503050406030204" pitchFamily="18" charset="0"/>
                      </a:rPr>
                      <m:t>=</m:t>
                    </m:r>
                    <m:sSub>
                      <m:sSubPr>
                        <m:ctrlPr>
                          <a:rPr lang="pt-BR" altLang="zh-CN" sz="1800" i="1">
                            <a:latin typeface="Cambria Math" panose="02040503050406030204" pitchFamily="18" charset="0"/>
                          </a:rPr>
                        </m:ctrlPr>
                      </m:sSubPr>
                      <m:e>
                        <m:r>
                          <a:rPr lang="en-US" altLang="zh-CN" sz="1800" b="1" i="1" smtClean="0">
                            <a:latin typeface="Cambria Math" panose="02040503050406030204" pitchFamily="18" charset="0"/>
                          </a:rPr>
                          <m:t>𝒔𝒊𝒏</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i="1">
                                    <a:latin typeface="Cambria Math" panose="02040503050406030204" pitchFamily="18" charset="0"/>
                                  </a:rPr>
                                  <m:t>𝑳</m:t>
                                </m:r>
                              </m:sub>
                            </m:sSub>
                          </m:e>
                        </m:d>
                        <m:r>
                          <a:rPr lang="en-US" altLang="zh-CN" sz="1800" i="1">
                            <a:latin typeface="Cambria Math" panose="02040503050406030204" pitchFamily="18" charset="0"/>
                          </a:rPr>
                          <m:t>)</m:t>
                        </m:r>
                      </m:e>
                      <m:sub/>
                    </m:sSub>
                  </m:oMath>
                </a14:m>
                <a:endParaRPr lang="en-US" altLang="zh-CN" sz="1800" dirty="0" smtClean="0"/>
              </a:p>
              <a:p>
                <a:r>
                  <a:rPr lang="zh-CN" altLang="en-US" sz="2000" dirty="0" smtClean="0"/>
                  <a:t>乘积信号</a:t>
                </a:r>
                <a:endParaRPr lang="en-US" altLang="zh-CN" sz="2000" dirty="0" smtClean="0"/>
              </a:p>
              <a:p>
                <a:pPr lvl="1"/>
                <a14:m>
                  <m:oMath xmlns:m="http://schemas.openxmlformats.org/officeDocument/2006/math">
                    <m:r>
                      <a:rPr lang="en-US" altLang="zh-CN" sz="1800" b="1" i="1" smtClean="0">
                        <a:latin typeface="Cambria Math" panose="02040503050406030204" pitchFamily="18" charset="0"/>
                      </a:rPr>
                      <m:t>𝒔</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𝒕</m:t>
                        </m:r>
                      </m:e>
                    </m:d>
                    <m:r>
                      <a:rPr lang="en-US" altLang="zh-CN" sz="1800" i="1">
                        <a:latin typeface="Cambria Math" panose="02040503050406030204" pitchFamily="18" charset="0"/>
                      </a:rPr>
                      <m:t>𝑰</m:t>
                    </m:r>
                    <m:d>
                      <m:dPr>
                        <m:ctrlPr>
                          <a:rPr lang="pt-BR" altLang="zh-CN" sz="1800" i="1">
                            <a:latin typeface="Cambria Math" panose="02040503050406030204" pitchFamily="18" charset="0"/>
                          </a:rPr>
                        </m:ctrlPr>
                      </m:dPr>
                      <m:e>
                        <m:r>
                          <a:rPr lang="en-US" altLang="zh-CN" sz="1800" i="1">
                            <a:latin typeface="Cambria Math" panose="02040503050406030204" pitchFamily="18" charset="0"/>
                          </a:rPr>
                          <m:t>𝒕</m:t>
                        </m:r>
                      </m:e>
                    </m:d>
                    <m:r>
                      <a:rPr lang="pt-BR" altLang="zh-CN" sz="1800" i="1">
                        <a:latin typeface="Cambria Math" panose="02040503050406030204" pitchFamily="18" charset="0"/>
                      </a:rPr>
                      <m:t>=</m:t>
                    </m:r>
                    <m:r>
                      <a:rPr lang="en-US" altLang="zh-CN" sz="1800" b="1" i="1" smtClean="0">
                        <a:latin typeface="Cambria Math" panose="02040503050406030204" pitchFamily="18" charset="0"/>
                      </a:rPr>
                      <m:t>𝒅</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𝒕</m:t>
                        </m:r>
                      </m:e>
                    </m:d>
                    <m:r>
                      <a:rPr lang="en-US" altLang="zh-CN" sz="1800" b="1" i="1" smtClean="0">
                        <a:latin typeface="Cambria Math" panose="02040503050406030204" pitchFamily="18" charset="0"/>
                      </a:rPr>
                      <m:t>𝒄</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𝒕</m:t>
                        </m:r>
                      </m:e>
                    </m:d>
                    <m:r>
                      <a:rPr lang="en-US" altLang="zh-CN" sz="1800" b="1" i="1" smtClean="0">
                        <a:latin typeface="Cambria Math" panose="02040503050406030204" pitchFamily="18" charset="0"/>
                      </a:rPr>
                      <m:t>𝒄𝒐𝒔</m:t>
                    </m:r>
                    <m:d>
                      <m:dPr>
                        <m:ctrlPr>
                          <a:rPr lang="en-US" altLang="zh-CN" sz="1800" b="1" i="1" smtClean="0">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b="1" i="1" smtClean="0">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b="1" i="1" smtClean="0">
                                <a:latin typeface="Cambria Math" panose="02040503050406030204" pitchFamily="18" charset="0"/>
                              </a:rPr>
                              <m:t>𝟎</m:t>
                            </m:r>
                          </m:sub>
                        </m:sSub>
                      </m:e>
                    </m:d>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𝒄𝒐𝒔</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i="1">
                                    <a:latin typeface="Cambria Math" panose="02040503050406030204" pitchFamily="18" charset="0"/>
                                  </a:rPr>
                                  <m:t>𝑳</m:t>
                                </m:r>
                              </m:sub>
                            </m:sSub>
                          </m:e>
                        </m:d>
                        <m:r>
                          <a:rPr lang="en-US" altLang="zh-CN" sz="1800" i="1">
                            <a:latin typeface="Cambria Math" panose="02040503050406030204" pitchFamily="18" charset="0"/>
                          </a:rPr>
                          <m:t>)</m:t>
                        </m:r>
                      </m:e>
                      <m:sub/>
                    </m:sSub>
                  </m:oMath>
                </a14:m>
                <a:endParaRPr lang="en-US" altLang="zh-CN" sz="1800" dirty="0" smtClean="0"/>
              </a:p>
              <a:p>
                <a:pPr lvl="1"/>
                <a14:m>
                  <m:oMath xmlns:m="http://schemas.openxmlformats.org/officeDocument/2006/math">
                    <m:r>
                      <a:rPr lang="en-US" altLang="zh-CN" sz="1800" i="1">
                        <a:latin typeface="Cambria Math" panose="02040503050406030204" pitchFamily="18" charset="0"/>
                      </a:rPr>
                      <m:t>𝒔</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r>
                      <a:rPr lang="en-US" altLang="zh-CN" sz="1800" b="1" i="1" smtClean="0">
                        <a:latin typeface="Cambria Math" panose="02040503050406030204" pitchFamily="18" charset="0"/>
                      </a:rPr>
                      <m:t>𝑸</m:t>
                    </m:r>
                    <m:d>
                      <m:dPr>
                        <m:ctrlPr>
                          <a:rPr lang="pt-BR" altLang="zh-CN" sz="1800" i="1">
                            <a:latin typeface="Cambria Math" panose="02040503050406030204" pitchFamily="18" charset="0"/>
                          </a:rPr>
                        </m:ctrlPr>
                      </m:dPr>
                      <m:e>
                        <m:r>
                          <a:rPr lang="en-US" altLang="zh-CN" sz="1800" i="1">
                            <a:latin typeface="Cambria Math" panose="02040503050406030204" pitchFamily="18" charset="0"/>
                          </a:rPr>
                          <m:t>𝒕</m:t>
                        </m:r>
                      </m:e>
                    </m:d>
                    <m:r>
                      <a:rPr lang="pt-BR" altLang="zh-CN" sz="1800" i="1">
                        <a:latin typeface="Cambria Math" panose="02040503050406030204" pitchFamily="18" charset="0"/>
                      </a:rPr>
                      <m:t>=</m:t>
                    </m:r>
                    <m:r>
                      <a:rPr lang="en-US" altLang="zh-CN" sz="1800" i="1">
                        <a:latin typeface="Cambria Math" panose="02040503050406030204" pitchFamily="18" charset="0"/>
                      </a:rPr>
                      <m:t>𝒅</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r>
                      <a:rPr lang="en-US" altLang="zh-CN" sz="1800" i="1">
                        <a:latin typeface="Cambria Math" panose="02040503050406030204" pitchFamily="18" charset="0"/>
                      </a:rPr>
                      <m:t>𝒄</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r>
                      <a:rPr lang="en-US" altLang="zh-CN" sz="1800" i="1">
                        <a:latin typeface="Cambria Math" panose="02040503050406030204" pitchFamily="18" charset="0"/>
                      </a:rPr>
                      <m:t>𝒄𝒐𝒔</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i="1">
                                <a:latin typeface="Cambria Math" panose="02040503050406030204" pitchFamily="18" charset="0"/>
                              </a:rPr>
                              <m:t>𝟎</m:t>
                            </m:r>
                          </m:sub>
                        </m:sSub>
                      </m:e>
                    </m:d>
                    <m:r>
                      <a:rPr lang="en-US" altLang="zh-CN" sz="1800" b="1" i="1" smtClean="0">
                        <a:latin typeface="Cambria Math" panose="02040503050406030204" pitchFamily="18" charset="0"/>
                      </a:rPr>
                      <m:t>𝒔𝒊𝒏</m:t>
                    </m:r>
                    <m:sSub>
                      <m:sSubPr>
                        <m:ctrlPr>
                          <a:rPr lang="pt-BR" altLang="zh-CN" sz="1800" i="1" smtClean="0">
                            <a:latin typeface="Cambria Math" panose="02040503050406030204" pitchFamily="18" charset="0"/>
                          </a:rPr>
                        </m:ctrlPr>
                      </m:sSubPr>
                      <m:e>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𝝓</m:t>
                                </m:r>
                              </m:e>
                              <m:sub>
                                <m:r>
                                  <a:rPr lang="en-US" altLang="zh-CN" sz="1800" i="1">
                                    <a:latin typeface="Cambria Math" panose="02040503050406030204" pitchFamily="18" charset="0"/>
                                  </a:rPr>
                                  <m:t>𝑳</m:t>
                                </m:r>
                              </m:sub>
                            </m:sSub>
                          </m:e>
                        </m:d>
                        <m:r>
                          <a:rPr lang="en-US" altLang="zh-CN" sz="1800" i="1">
                            <a:latin typeface="Cambria Math" panose="02040503050406030204" pitchFamily="18" charset="0"/>
                          </a:rPr>
                          <m:t>)</m:t>
                        </m:r>
                      </m:e>
                      <m:sub/>
                    </m:sSub>
                  </m:oMath>
                </a14:m>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6691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载波相位差的计算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7288" y="1574525"/>
                <a:ext cx="8229600" cy="4525963"/>
              </a:xfrm>
            </p:spPr>
            <p:txBody>
              <a:bodyPr>
                <a:normAutofit fontScale="92500" lnSpcReduction="10000"/>
              </a:bodyPr>
              <a:lstStyle/>
              <a:p>
                <a:r>
                  <a:rPr lang="zh-CN" altLang="en-US" sz="2400" dirty="0" smtClean="0"/>
                  <a:t>乘积信号：</a:t>
                </a:r>
                <a:endParaRPr lang="en-US" altLang="zh-CN" sz="2400" dirty="0" smtClean="0"/>
              </a:p>
              <a:p>
                <a:pPr lvl="1"/>
                <a14:m>
                  <m:oMath xmlns:m="http://schemas.openxmlformats.org/officeDocument/2006/math">
                    <m:r>
                      <a:rPr lang="en-US" altLang="zh-CN" sz="2000" i="1">
                        <a:latin typeface="Cambria Math" panose="02040503050406030204" pitchFamily="18" charset="0"/>
                      </a:rPr>
                      <m:t>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𝑰</m:t>
                    </m:r>
                    <m:d>
                      <m:dPr>
                        <m:ctrlPr>
                          <a:rPr lang="pt-BR" altLang="zh-CN" sz="2000" i="1">
                            <a:latin typeface="Cambria Math" panose="02040503050406030204" pitchFamily="18" charset="0"/>
                          </a:rPr>
                        </m:ctrlPr>
                      </m:dPr>
                      <m:e>
                        <m:r>
                          <a:rPr lang="en-US" altLang="zh-CN" sz="2000" i="1">
                            <a:latin typeface="Cambria Math" panose="02040503050406030204" pitchFamily="18" charset="0"/>
                          </a:rPr>
                          <m:t>𝒕</m:t>
                        </m:r>
                      </m:e>
                    </m:d>
                    <m:r>
                      <a:rPr lang="pt-BR" altLang="zh-CN" sz="2000" i="1">
                        <a:latin typeface="Cambria Math" panose="02040503050406030204" pitchFamily="18" charset="0"/>
                      </a:rPr>
                      <m:t>=</m:t>
                    </m:r>
                    <m:f>
                      <m:fPr>
                        <m:ctrlPr>
                          <a:rPr lang="pt-BR" altLang="zh-CN" sz="2000" i="1" smtClean="0">
                            <a:latin typeface="Cambria Math" panose="02040503050406030204" pitchFamily="18" charset="0"/>
                          </a:rPr>
                        </m:ctrlPr>
                      </m:fPr>
                      <m:num>
                        <m:r>
                          <a:rPr lang="en-US" altLang="zh-CN" sz="2000" i="1">
                            <a:latin typeface="Cambria Math" panose="02040503050406030204" pitchFamily="18" charset="0"/>
                          </a:rPr>
                          <m:t>𝒅</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num>
                      <m:den>
                        <m:r>
                          <a:rPr lang="en-US" altLang="zh-CN" sz="2000" b="1" i="1" smtClean="0">
                            <a:latin typeface="Cambria Math" panose="02040503050406030204" pitchFamily="18" charset="0"/>
                          </a:rPr>
                          <m:t>𝟐</m:t>
                        </m:r>
                      </m:den>
                    </m:f>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𝑳</m:t>
                                </m:r>
                              </m:sub>
                            </m:sSub>
                            <m:r>
                              <a:rPr lang="en-US" altLang="zh-CN" sz="2000" i="1">
                                <a:latin typeface="Cambria Math" panose="02040503050406030204" pitchFamily="18" charset="0"/>
                              </a:rPr>
                              <m:t>−</m:t>
                            </m:r>
                            <m:r>
                              <a:rPr lang="zh-CN" altLang="en-US" sz="2000" i="1">
                                <a:latin typeface="Cambria Math" panose="02040503050406030204" pitchFamily="18" charset="0"/>
                              </a:rPr>
                              <m:t>𝝓</m:t>
                            </m:r>
                          </m:e>
                          <m:sub>
                            <m:r>
                              <a:rPr lang="en-US" altLang="zh-CN" sz="2000" i="1">
                                <a:latin typeface="Cambria Math" panose="02040503050406030204" pitchFamily="18" charset="0"/>
                              </a:rPr>
                              <m:t>𝟎</m:t>
                            </m:r>
                          </m:sub>
                        </m:sSub>
                      </m:e>
                    </m:d>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r>
                              <a:rPr lang="en-US" altLang="zh-CN" sz="2000" b="1" i="1" smtClean="0">
                                <a:latin typeface="Cambria Math" panose="02040503050406030204" pitchFamily="18" charset="0"/>
                              </a:rPr>
                              <m:t>𝟒</m:t>
                            </m:r>
                            <m:r>
                              <a:rPr lang="zh-CN" altLang="en-US" sz="2000" i="1">
                                <a:latin typeface="Cambria Math" panose="02040503050406030204" pitchFamily="18" charset="0"/>
                              </a:rPr>
                              <m:t>𝝅</m:t>
                            </m:r>
                            <m:r>
                              <a:rPr lang="en-US" altLang="zh-CN" sz="2000" i="1">
                                <a:latin typeface="Cambria Math" panose="02040503050406030204" pitchFamily="18" charset="0"/>
                              </a:rPr>
                              <m:t>𝒇𝒕</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𝑳</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b="1" i="1" smtClean="0">
                                    <a:latin typeface="Cambria Math" panose="02040503050406030204" pitchFamily="18" charset="0"/>
                                  </a:rPr>
                                  <m:t>𝟎</m:t>
                                </m:r>
                              </m:sub>
                            </m:sSub>
                          </m:e>
                        </m:d>
                        <m:r>
                          <a:rPr lang="en-US" altLang="zh-CN" sz="2000" i="1">
                            <a:latin typeface="Cambria Math" panose="02040503050406030204" pitchFamily="18" charset="0"/>
                          </a:rPr>
                          <m:t>)</m:t>
                        </m:r>
                      </m:e>
                      <m:sub/>
                    </m:sSub>
                  </m:oMath>
                </a14:m>
                <a:endParaRPr lang="en-US" altLang="zh-CN" sz="2000" dirty="0"/>
              </a:p>
              <a:p>
                <a:pPr lvl="1"/>
                <a14:m>
                  <m:oMath xmlns:m="http://schemas.openxmlformats.org/officeDocument/2006/math">
                    <m:r>
                      <a:rPr lang="en-US" altLang="zh-CN" sz="2000" i="1">
                        <a:latin typeface="Cambria Math" panose="02040503050406030204" pitchFamily="18" charset="0"/>
                      </a:rPr>
                      <m:t>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b="1" i="1" smtClean="0">
                        <a:latin typeface="Cambria Math" panose="02040503050406030204" pitchFamily="18" charset="0"/>
                      </a:rPr>
                      <m:t>𝑸</m:t>
                    </m:r>
                    <m:d>
                      <m:dPr>
                        <m:ctrlPr>
                          <a:rPr lang="pt-BR" altLang="zh-CN" sz="2000" i="1">
                            <a:latin typeface="Cambria Math" panose="02040503050406030204" pitchFamily="18" charset="0"/>
                          </a:rPr>
                        </m:ctrlPr>
                      </m:dPr>
                      <m:e>
                        <m:r>
                          <a:rPr lang="en-US" altLang="zh-CN" sz="2000" i="1">
                            <a:latin typeface="Cambria Math" panose="02040503050406030204" pitchFamily="18" charset="0"/>
                          </a:rPr>
                          <m:t>𝒕</m:t>
                        </m:r>
                      </m:e>
                    </m:d>
                    <m:r>
                      <a:rPr lang="pt-BR" altLang="zh-CN" sz="2000" i="1">
                        <a:latin typeface="Cambria Math" panose="02040503050406030204" pitchFamily="18" charset="0"/>
                      </a:rPr>
                      <m:t>=</m:t>
                    </m:r>
                    <m:f>
                      <m:fPr>
                        <m:ctrlPr>
                          <a:rPr lang="pt-BR" altLang="zh-CN" sz="2000" i="1">
                            <a:latin typeface="Cambria Math" panose="02040503050406030204" pitchFamily="18" charset="0"/>
                          </a:rPr>
                        </m:ctrlPr>
                      </m:fPr>
                      <m:num>
                        <m:r>
                          <a:rPr lang="en-US" altLang="zh-CN" sz="2000" i="1">
                            <a:latin typeface="Cambria Math" panose="02040503050406030204" pitchFamily="18" charset="0"/>
                          </a:rPr>
                          <m:t>𝒅</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num>
                      <m:den>
                        <m:r>
                          <a:rPr lang="en-US" altLang="zh-CN" sz="2000" i="1">
                            <a:latin typeface="Cambria Math" panose="02040503050406030204" pitchFamily="18" charset="0"/>
                          </a:rPr>
                          <m:t>𝟐</m:t>
                        </m:r>
                      </m:den>
                    </m:f>
                    <m:r>
                      <a:rPr lang="en-US" altLang="zh-CN" sz="2000" b="1" i="1" smtClean="0">
                        <a:latin typeface="Cambria Math" panose="02040503050406030204" pitchFamily="18" charset="0"/>
                      </a:rPr>
                      <m:t>𝒔𝒊𝒏</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𝑳</m:t>
                                </m:r>
                              </m:sub>
                            </m:sSub>
                            <m:r>
                              <a:rPr lang="en-US" altLang="zh-CN" sz="2000" i="1">
                                <a:latin typeface="Cambria Math" panose="02040503050406030204" pitchFamily="18" charset="0"/>
                              </a:rPr>
                              <m:t>−</m:t>
                            </m:r>
                            <m:r>
                              <a:rPr lang="zh-CN" altLang="en-US" sz="2000" i="1">
                                <a:latin typeface="Cambria Math" panose="02040503050406030204" pitchFamily="18" charset="0"/>
                              </a:rPr>
                              <m:t>𝝓</m:t>
                            </m:r>
                          </m:e>
                          <m:sub>
                            <m:r>
                              <a:rPr lang="en-US" altLang="zh-CN" sz="2000" i="1">
                                <a:latin typeface="Cambria Math" panose="02040503050406030204" pitchFamily="18" charset="0"/>
                              </a:rPr>
                              <m:t>𝟎</m:t>
                            </m:r>
                          </m:sub>
                        </m:sSub>
                      </m:e>
                    </m:d>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b="1" i="1" smtClean="0">
                            <a:latin typeface="Cambria Math" panose="02040503050406030204" pitchFamily="18" charset="0"/>
                          </a:rPr>
                          <m:t>𝒔𝒊𝒏</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𝟒</m:t>
                            </m:r>
                            <m:r>
                              <a:rPr lang="zh-CN" altLang="en-US" sz="2000" i="1">
                                <a:latin typeface="Cambria Math" panose="02040503050406030204" pitchFamily="18" charset="0"/>
                              </a:rPr>
                              <m:t>𝝅</m:t>
                            </m:r>
                            <m:r>
                              <a:rPr lang="en-US" altLang="zh-CN" sz="2000" i="1">
                                <a:latin typeface="Cambria Math" panose="02040503050406030204" pitchFamily="18" charset="0"/>
                              </a:rPr>
                              <m:t>𝒇𝒕</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𝑳</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𝟎</m:t>
                                </m:r>
                              </m:sub>
                            </m:sSub>
                          </m:e>
                        </m:d>
                        <m:r>
                          <a:rPr lang="en-US" altLang="zh-CN" sz="2000" i="1">
                            <a:latin typeface="Cambria Math" panose="02040503050406030204" pitchFamily="18" charset="0"/>
                          </a:rPr>
                          <m:t>)</m:t>
                        </m:r>
                      </m:e>
                      <m:sub/>
                    </m:sSub>
                  </m:oMath>
                </a14:m>
                <a:endParaRPr lang="en-US" altLang="zh-CN" sz="2000" dirty="0" smtClean="0"/>
              </a:p>
              <a:p>
                <a:r>
                  <a:rPr lang="zh-CN" altLang="en-US" sz="2400" dirty="0"/>
                  <a:t>低</a:t>
                </a:r>
                <a:r>
                  <a:rPr lang="zh-CN" altLang="en-US" sz="2400" dirty="0" smtClean="0"/>
                  <a:t>通滤波消除高频部分后，可得到本地载波相位和输入信号载波相位差的三角函数</a:t>
                </a:r>
                <a:endParaRPr lang="en-US" altLang="zh-CN" sz="2400" dirty="0" smtClean="0"/>
              </a:p>
              <a:p>
                <a:pPr lvl="1"/>
                <a14:m>
                  <m:oMath xmlns:m="http://schemas.openxmlformats.org/officeDocument/2006/math">
                    <m:r>
                      <a:rPr lang="en-US" altLang="zh-CN" sz="2000" i="1">
                        <a:latin typeface="Cambria Math" panose="02040503050406030204" pitchFamily="18" charset="0"/>
                      </a:rPr>
                      <m:t>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𝑰</m:t>
                    </m:r>
                    <m:d>
                      <m:dPr>
                        <m:ctrlPr>
                          <a:rPr lang="pt-BR" altLang="zh-CN" sz="2000" i="1">
                            <a:latin typeface="Cambria Math" panose="02040503050406030204" pitchFamily="18" charset="0"/>
                          </a:rPr>
                        </m:ctrlPr>
                      </m:dPr>
                      <m:e>
                        <m:r>
                          <a:rPr lang="en-US" altLang="zh-CN" sz="2000" i="1">
                            <a:latin typeface="Cambria Math" panose="02040503050406030204" pitchFamily="18" charset="0"/>
                          </a:rPr>
                          <m:t>𝒕</m:t>
                        </m:r>
                      </m:e>
                    </m:d>
                    <m:r>
                      <a:rPr lang="pt-BR" altLang="zh-CN" sz="2000" i="1">
                        <a:latin typeface="Cambria Math" panose="02040503050406030204" pitchFamily="18" charset="0"/>
                      </a:rPr>
                      <m:t>=</m:t>
                    </m:r>
                    <m:f>
                      <m:fPr>
                        <m:ctrlPr>
                          <a:rPr lang="pt-BR" altLang="zh-CN" sz="2000" i="1">
                            <a:latin typeface="Cambria Math" panose="02040503050406030204" pitchFamily="18" charset="0"/>
                          </a:rPr>
                        </m:ctrlPr>
                      </m:fPr>
                      <m:num>
                        <m:r>
                          <a:rPr lang="en-US" altLang="zh-CN" sz="2000" i="1">
                            <a:latin typeface="Cambria Math" panose="02040503050406030204" pitchFamily="18" charset="0"/>
                          </a:rPr>
                          <m:t>𝒅</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num>
                      <m:den>
                        <m:r>
                          <a:rPr lang="en-US" altLang="zh-CN" sz="2000" i="1">
                            <a:latin typeface="Cambria Math" panose="02040503050406030204" pitchFamily="18" charset="0"/>
                          </a:rPr>
                          <m:t>𝟐</m:t>
                        </m:r>
                      </m:den>
                    </m:f>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𝑳</m:t>
                                </m:r>
                              </m:sub>
                            </m:sSub>
                            <m:r>
                              <a:rPr lang="en-US" altLang="zh-CN" sz="2000" i="1">
                                <a:latin typeface="Cambria Math" panose="02040503050406030204" pitchFamily="18" charset="0"/>
                              </a:rPr>
                              <m:t>−</m:t>
                            </m:r>
                            <m:r>
                              <a:rPr lang="zh-CN" altLang="en-US" sz="2000" i="1">
                                <a:latin typeface="Cambria Math" panose="02040503050406030204" pitchFamily="18" charset="0"/>
                              </a:rPr>
                              <m:t>𝝓</m:t>
                            </m:r>
                          </m:e>
                          <m:sub>
                            <m:r>
                              <a:rPr lang="en-US" altLang="zh-CN" sz="2000" i="1">
                                <a:latin typeface="Cambria Math" panose="02040503050406030204" pitchFamily="18" charset="0"/>
                              </a:rPr>
                              <m:t>𝟎</m:t>
                            </m:r>
                          </m:sub>
                        </m:sSub>
                      </m:e>
                    </m:d>
                  </m:oMath>
                </a14:m>
                <a:endParaRPr lang="en-US" altLang="zh-CN" sz="2000" dirty="0"/>
              </a:p>
              <a:p>
                <a:pPr lvl="1"/>
                <a14:m>
                  <m:oMath xmlns:m="http://schemas.openxmlformats.org/officeDocument/2006/math">
                    <m:r>
                      <a:rPr lang="en-US" altLang="zh-CN" sz="2000" i="1">
                        <a:latin typeface="Cambria Math" panose="02040503050406030204" pitchFamily="18" charset="0"/>
                      </a:rPr>
                      <m:t>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𝑸</m:t>
                    </m:r>
                    <m:d>
                      <m:dPr>
                        <m:ctrlPr>
                          <a:rPr lang="pt-BR" altLang="zh-CN" sz="2000" i="1">
                            <a:latin typeface="Cambria Math" panose="02040503050406030204" pitchFamily="18" charset="0"/>
                          </a:rPr>
                        </m:ctrlPr>
                      </m:dPr>
                      <m:e>
                        <m:r>
                          <a:rPr lang="en-US" altLang="zh-CN" sz="2000" i="1">
                            <a:latin typeface="Cambria Math" panose="02040503050406030204" pitchFamily="18" charset="0"/>
                          </a:rPr>
                          <m:t>𝒕</m:t>
                        </m:r>
                      </m:e>
                    </m:d>
                    <m:r>
                      <a:rPr lang="pt-BR" altLang="zh-CN" sz="2000" i="1">
                        <a:latin typeface="Cambria Math" panose="02040503050406030204" pitchFamily="18" charset="0"/>
                      </a:rPr>
                      <m:t>=</m:t>
                    </m:r>
                    <m:f>
                      <m:fPr>
                        <m:ctrlPr>
                          <a:rPr lang="pt-BR" altLang="zh-CN" sz="2000" i="1">
                            <a:latin typeface="Cambria Math" panose="02040503050406030204" pitchFamily="18" charset="0"/>
                          </a:rPr>
                        </m:ctrlPr>
                      </m:fPr>
                      <m:num>
                        <m:r>
                          <a:rPr lang="en-US" altLang="zh-CN" sz="2000" i="1">
                            <a:latin typeface="Cambria Math" panose="02040503050406030204" pitchFamily="18" charset="0"/>
                          </a:rPr>
                          <m:t>𝒅</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num>
                      <m:den>
                        <m:r>
                          <a:rPr lang="en-US" altLang="zh-CN" sz="2000" i="1">
                            <a:latin typeface="Cambria Math" panose="02040503050406030204" pitchFamily="18" charset="0"/>
                          </a:rPr>
                          <m:t>𝟐</m:t>
                        </m:r>
                      </m:den>
                    </m:f>
                    <m:r>
                      <a:rPr lang="en-US" altLang="zh-CN" sz="2000" b="1" i="1" smtClean="0">
                        <a:latin typeface="Cambria Math" panose="02040503050406030204" pitchFamily="18" charset="0"/>
                      </a:rPr>
                      <m:t>𝒔𝒊𝒏</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i="1">
                                    <a:latin typeface="Cambria Math" panose="02040503050406030204" pitchFamily="18" charset="0"/>
                                  </a:rPr>
                                  <m:t>𝑳</m:t>
                                </m:r>
                              </m:sub>
                            </m:sSub>
                            <m:r>
                              <a:rPr lang="en-US" altLang="zh-CN" sz="2000" i="1">
                                <a:latin typeface="Cambria Math" panose="02040503050406030204" pitchFamily="18" charset="0"/>
                              </a:rPr>
                              <m:t>−</m:t>
                            </m:r>
                            <m:r>
                              <a:rPr lang="zh-CN" altLang="en-US" sz="2000" i="1">
                                <a:latin typeface="Cambria Math" panose="02040503050406030204" pitchFamily="18" charset="0"/>
                              </a:rPr>
                              <m:t>𝝓</m:t>
                            </m:r>
                          </m:e>
                          <m:sub>
                            <m:r>
                              <a:rPr lang="en-US" altLang="zh-CN" sz="2000" i="1">
                                <a:latin typeface="Cambria Math" panose="02040503050406030204" pitchFamily="18" charset="0"/>
                              </a:rPr>
                              <m:t>𝟎</m:t>
                            </m:r>
                          </m:sub>
                        </m:sSub>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7288" y="1574525"/>
                <a:ext cx="8229600" cy="4525963"/>
              </a:xfrm>
              <a:blipFill rotWithShape="0">
                <a:blip r:embed="rId2"/>
                <a:stretch>
                  <a:fillRect l="-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580112" y="4797152"/>
                <a:ext cx="3253839" cy="679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a:latin typeface="Cambria Math" panose="02040503050406030204" pitchFamily="18" charset="0"/>
                                </a:rPr>
                              </m:ctrlPr>
                            </m:sSubPr>
                            <m:e>
                              <m:r>
                                <a:rPr lang="zh-CN" altLang="en-US" i="1">
                                  <a:latin typeface="Cambria Math" panose="02040503050406030204" pitchFamily="18" charset="0"/>
                                </a:rPr>
                                <m:t>𝝓</m:t>
                              </m:r>
                            </m:e>
                            <m:sub>
                              <m:r>
                                <a:rPr lang="en-US" altLang="zh-CN" i="1">
                                  <a:latin typeface="Cambria Math" panose="02040503050406030204" pitchFamily="18" charset="0"/>
                                </a:rPr>
                                <m:t>𝑳</m:t>
                              </m:r>
                            </m:sub>
                          </m:sSub>
                          <m:r>
                            <a:rPr lang="en-US" altLang="zh-CN" i="1">
                              <a:latin typeface="Cambria Math" panose="02040503050406030204" pitchFamily="18" charset="0"/>
                            </a:rPr>
                            <m:t>−</m:t>
                          </m:r>
                          <m:r>
                            <a:rPr lang="zh-CN" altLang="en-US" i="1">
                              <a:latin typeface="Cambria Math" panose="02040503050406030204" pitchFamily="18" charset="0"/>
                            </a:rPr>
                            <m:t>𝝓</m:t>
                          </m:r>
                        </m:e>
                        <m:sub>
                          <m:r>
                            <a:rPr lang="en-US" altLang="zh-CN" i="1">
                              <a:latin typeface="Cambria Math" panose="02040503050406030204" pitchFamily="18" charset="0"/>
                            </a:rPr>
                            <m:t>𝟎</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𝑎𝑡𝑎𝑛</m:t>
                      </m:r>
                      <m:r>
                        <a:rPr lang="zh-CN" altLang="en-US"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5580112" y="4797152"/>
                <a:ext cx="3253839" cy="679032"/>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右箭头 4"/>
          <p:cNvSpPr/>
          <p:nvPr/>
        </p:nvSpPr>
        <p:spPr>
          <a:xfrm>
            <a:off x="5074142" y="4992652"/>
            <a:ext cx="28803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32240" y="5661248"/>
            <a:ext cx="0" cy="936104"/>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79512" y="6525344"/>
            <a:ext cx="6552728" cy="720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79512" y="1916832"/>
            <a:ext cx="0" cy="46085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79512" y="1916832"/>
            <a:ext cx="2776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04248" y="5714672"/>
            <a:ext cx="2245413" cy="1061829"/>
          </a:xfrm>
          <a:prstGeom prst="rect">
            <a:avLst/>
          </a:prstGeom>
          <a:noFill/>
          <a:ln>
            <a:solidFill>
              <a:schemeClr val="tx1"/>
            </a:solidFill>
          </a:ln>
        </p:spPr>
        <p:txBody>
          <a:bodyPr wrap="square" rtlCol="0">
            <a:spAutoFit/>
          </a:bodyPr>
          <a:lstStyle/>
          <a:p>
            <a:pPr>
              <a:lnSpc>
                <a:spcPct val="150000"/>
              </a:lnSpc>
            </a:pPr>
            <a:r>
              <a:rPr lang="zh-CN" altLang="en-US" sz="1400" b="1" dirty="0" smtClean="0">
                <a:solidFill>
                  <a:srgbClr val="0000CC"/>
                </a:solidFill>
                <a:latin typeface="微软雅黑" panose="020B0503020204020204" pitchFamily="34" charset="-122"/>
                <a:ea typeface="微软雅黑" panose="020B0503020204020204" pitchFamily="34" charset="-122"/>
              </a:rPr>
              <a:t>   修正本地参考载波频率</a:t>
            </a:r>
            <a:r>
              <a:rPr lang="zh-CN" altLang="en-US" sz="1400" b="1" dirty="0" smtClean="0">
                <a:solidFill>
                  <a:srgbClr val="0000CC"/>
                </a:solidFill>
                <a:latin typeface="微软雅黑" panose="020B0503020204020204" pitchFamily="34" charset="-122"/>
                <a:ea typeface="微软雅黑" panose="020B0503020204020204" pitchFamily="34" charset="-122"/>
              </a:rPr>
              <a:t>和起始相位（修正方法不展开）</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4860032" y="2348880"/>
            <a:ext cx="2736304"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2099025">
            <a:off x="7313045" y="1885689"/>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411660" y="1447378"/>
            <a:ext cx="1107996" cy="369332"/>
          </a:xfrm>
          <a:prstGeom prst="rect">
            <a:avLst/>
          </a:prstGeom>
          <a:noFill/>
        </p:spPr>
        <p:txBody>
          <a:bodyPr wrap="none" rtlCol="0">
            <a:spAutoFit/>
          </a:bodyPr>
          <a:lstStyle/>
          <a:p>
            <a:r>
              <a:rPr lang="zh-CN" altLang="en-US" b="1" dirty="0">
                <a:solidFill>
                  <a:srgbClr val="0000CC"/>
                </a:solidFill>
                <a:latin typeface="微软雅黑" panose="020B0503020204020204" pitchFamily="34" charset="-122"/>
                <a:ea typeface="微软雅黑" panose="020B0503020204020204" pitchFamily="34" charset="-122"/>
              </a:rPr>
              <a:t>高频分量</a:t>
            </a:r>
          </a:p>
        </p:txBody>
      </p:sp>
    </p:spTree>
    <p:extLst>
      <p:ext uri="{BB962C8B-B14F-4D97-AF65-F5344CB8AC3E}">
        <p14:creationId xmlns:p14="http://schemas.microsoft.com/office/powerpoint/2010/main" val="2178018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锁相环原理图</a:t>
            </a:r>
            <a:endParaRPr lang="zh-CN" altLang="en-US" dirty="0"/>
          </a:p>
        </p:txBody>
      </p:sp>
      <p:grpSp>
        <p:nvGrpSpPr>
          <p:cNvPr id="65" name="组合 64"/>
          <p:cNvGrpSpPr/>
          <p:nvPr/>
        </p:nvGrpSpPr>
        <p:grpSpPr>
          <a:xfrm>
            <a:off x="323528" y="2231576"/>
            <a:ext cx="8424936" cy="2921525"/>
            <a:chOff x="323528" y="2231576"/>
            <a:chExt cx="8424936" cy="2921525"/>
          </a:xfrm>
        </p:grpSpPr>
        <p:cxnSp>
          <p:nvCxnSpPr>
            <p:cNvPr id="66" name="直接箭头连接符 65"/>
            <p:cNvCxnSpPr>
              <a:stCxn id="96" idx="6"/>
            </p:cNvCxnSpPr>
            <p:nvPr/>
          </p:nvCxnSpPr>
          <p:spPr>
            <a:xfrm>
              <a:off x="2483768" y="3681028"/>
              <a:ext cx="599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071553" y="2708920"/>
              <a:ext cx="0" cy="972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3059832" y="2708920"/>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4067944" y="2492896"/>
              <a:ext cx="432048" cy="432048"/>
              <a:chOff x="1547664" y="3501008"/>
              <a:chExt cx="432048" cy="432048"/>
            </a:xfrm>
          </p:grpSpPr>
          <p:sp>
            <p:nvSpPr>
              <p:cNvPr id="102" name="椭圆 101"/>
              <p:cNvSpPr/>
              <p:nvPr/>
            </p:nvSpPr>
            <p:spPr>
              <a:xfrm>
                <a:off x="1547664" y="350100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103" name="直接连接符 102"/>
              <p:cNvCxnSpPr>
                <a:stCxn id="102" idx="1"/>
                <a:endCxn id="102" idx="5"/>
              </p:cNvCxnSpPr>
              <p:nvPr/>
            </p:nvCxnSpPr>
            <p:spPr>
              <a:xfrm>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3"/>
                <a:endCxn id="102" idx="7"/>
              </p:cNvCxnSpPr>
              <p:nvPr/>
            </p:nvCxnSpPr>
            <p:spPr>
              <a:xfrm flipV="1">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a:off x="4499992" y="2708920"/>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508103" y="2456892"/>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低通滤波</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72" name="直接连接符 71"/>
            <p:cNvCxnSpPr>
              <a:stCxn id="71" idx="3"/>
            </p:cNvCxnSpPr>
            <p:nvPr/>
          </p:nvCxnSpPr>
          <p:spPr>
            <a:xfrm>
              <a:off x="6804247" y="2708920"/>
              <a:ext cx="12961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8100392" y="2708920"/>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7452320" y="342900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鉴相器</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flipV="1">
              <a:off x="3059832" y="3712664"/>
              <a:ext cx="0" cy="1012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3059832" y="4716408"/>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067944" y="4500384"/>
              <a:ext cx="432048" cy="432048"/>
              <a:chOff x="1547664" y="3501008"/>
              <a:chExt cx="432048" cy="432048"/>
            </a:xfrm>
          </p:grpSpPr>
          <p:sp>
            <p:nvSpPr>
              <p:cNvPr id="99" name="椭圆 98"/>
              <p:cNvSpPr/>
              <p:nvPr/>
            </p:nvSpPr>
            <p:spPr>
              <a:xfrm>
                <a:off x="1547664" y="350100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100" name="直接连接符 99"/>
              <p:cNvCxnSpPr>
                <a:stCxn id="99" idx="1"/>
                <a:endCxn id="99" idx="5"/>
              </p:cNvCxnSpPr>
              <p:nvPr/>
            </p:nvCxnSpPr>
            <p:spPr>
              <a:xfrm>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9" idx="3"/>
                <a:endCxn id="99" idx="7"/>
              </p:cNvCxnSpPr>
              <p:nvPr/>
            </p:nvCxnSpPr>
            <p:spPr>
              <a:xfrm flipV="1">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8" name="直接箭头连接符 77"/>
            <p:cNvCxnSpPr/>
            <p:nvPr/>
          </p:nvCxnSpPr>
          <p:spPr>
            <a:xfrm>
              <a:off x="4499992" y="4716408"/>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508103" y="446438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低通</a:t>
              </a:r>
              <a:r>
                <a:rPr lang="zh-CN" altLang="en-US" b="1" dirty="0" smtClean="0">
                  <a:solidFill>
                    <a:srgbClr val="0000CC"/>
                  </a:solidFill>
                  <a:latin typeface="微软雅黑" panose="020B0503020204020204" pitchFamily="34" charset="-122"/>
                  <a:ea typeface="微软雅黑" panose="020B0503020204020204" pitchFamily="34" charset="-122"/>
                </a:rPr>
                <a:t>滤波</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80" name="直接连接符 79"/>
            <p:cNvCxnSpPr>
              <a:stCxn id="79" idx="3"/>
            </p:cNvCxnSpPr>
            <p:nvPr/>
          </p:nvCxnSpPr>
          <p:spPr>
            <a:xfrm>
              <a:off x="6804247" y="4716408"/>
              <a:ext cx="12961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4" idx="2"/>
            </p:cNvCxnSpPr>
            <p:nvPr/>
          </p:nvCxnSpPr>
          <p:spPr>
            <a:xfrm flipV="1">
              <a:off x="8100392" y="3933056"/>
              <a:ext cx="0"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635896" y="342900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频率源</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83" name="矩形 82"/>
            <p:cNvSpPr/>
            <p:nvPr/>
          </p:nvSpPr>
          <p:spPr>
            <a:xfrm>
              <a:off x="5372606" y="342900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CC"/>
                  </a:solidFill>
                  <a:latin typeface="微软雅黑" panose="020B0503020204020204" pitchFamily="34" charset="-122"/>
                  <a:ea typeface="微软雅黑" panose="020B0503020204020204" pitchFamily="34" charset="-122"/>
                </a:rPr>
                <a:t>环路滤波器</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cxnSp>
          <p:nvCxnSpPr>
            <p:cNvPr id="84" name="直接箭头连接符 83"/>
            <p:cNvCxnSpPr>
              <a:stCxn id="82" idx="0"/>
              <a:endCxn id="102" idx="4"/>
            </p:cNvCxnSpPr>
            <p:nvPr/>
          </p:nvCxnSpPr>
          <p:spPr>
            <a:xfrm flipV="1">
              <a:off x="4283968" y="292494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2" idx="2"/>
              <a:endCxn id="99" idx="0"/>
            </p:cNvCxnSpPr>
            <p:nvPr/>
          </p:nvCxnSpPr>
          <p:spPr>
            <a:xfrm>
              <a:off x="4283968" y="3933056"/>
              <a:ext cx="0" cy="56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4283968" y="4077072"/>
              <a:ext cx="763351"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+90⁰</a:t>
              </a:r>
              <a:endParaRPr lang="zh-CN" altLang="en-US" b="1" dirty="0">
                <a:latin typeface="微软雅黑" panose="020B0503020204020204" pitchFamily="34" charset="-122"/>
                <a:ea typeface="微软雅黑" panose="020B0503020204020204" pitchFamily="34" charset="-122"/>
              </a:endParaRPr>
            </a:p>
          </p:txBody>
        </p:sp>
        <p:cxnSp>
          <p:nvCxnSpPr>
            <p:cNvPr id="87" name="直接箭头连接符 86"/>
            <p:cNvCxnSpPr>
              <a:stCxn id="74" idx="1"/>
              <a:endCxn id="83" idx="3"/>
            </p:cNvCxnSpPr>
            <p:nvPr/>
          </p:nvCxnSpPr>
          <p:spPr>
            <a:xfrm flipH="1">
              <a:off x="6668750" y="3681028"/>
              <a:ext cx="783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3" idx="1"/>
              <a:endCxn id="82" idx="3"/>
            </p:cNvCxnSpPr>
            <p:nvPr/>
          </p:nvCxnSpPr>
          <p:spPr>
            <a:xfrm flipH="1">
              <a:off x="4932040" y="3681028"/>
              <a:ext cx="440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323528" y="342900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CC"/>
                  </a:solidFill>
                  <a:latin typeface="微软雅黑" panose="020B0503020204020204" pitchFamily="34" charset="-122"/>
                  <a:ea typeface="微软雅黑" panose="020B0503020204020204" pitchFamily="34" charset="-122"/>
                </a:rPr>
                <a:t>输入信号</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sp>
          <p:nvSpPr>
            <p:cNvPr id="90" name="矩形 89"/>
            <p:cNvSpPr/>
            <p:nvPr/>
          </p:nvSpPr>
          <p:spPr>
            <a:xfrm>
              <a:off x="1619672" y="2420888"/>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测距码</a:t>
              </a:r>
            </a:p>
          </p:txBody>
        </p:sp>
        <p:cxnSp>
          <p:nvCxnSpPr>
            <p:cNvPr id="91" name="直接箭头连接符 90"/>
            <p:cNvCxnSpPr>
              <a:stCxn id="90" idx="2"/>
              <a:endCxn id="96" idx="0"/>
            </p:cNvCxnSpPr>
            <p:nvPr/>
          </p:nvCxnSpPr>
          <p:spPr>
            <a:xfrm>
              <a:off x="2267744" y="2924944"/>
              <a:ext cx="0" cy="54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2051720" y="3465004"/>
              <a:ext cx="432048" cy="432048"/>
              <a:chOff x="1547664" y="3501008"/>
              <a:chExt cx="432048" cy="432048"/>
            </a:xfrm>
            <a:solidFill>
              <a:schemeClr val="bg1"/>
            </a:solidFill>
          </p:grpSpPr>
          <p:sp>
            <p:nvSpPr>
              <p:cNvPr id="96" name="椭圆 95"/>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97" name="直接连接符 96"/>
              <p:cNvCxnSpPr>
                <a:stCxn id="96" idx="1"/>
                <a:endCxn id="96"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6" idx="3"/>
                <a:endCxn id="96"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cxnSp>
          <p:nvCxnSpPr>
            <p:cNvPr id="93" name="直接箭头连接符 92"/>
            <p:cNvCxnSpPr>
              <a:stCxn id="89" idx="3"/>
              <a:endCxn id="96" idx="2"/>
            </p:cNvCxnSpPr>
            <p:nvPr/>
          </p:nvCxnSpPr>
          <p:spPr>
            <a:xfrm>
              <a:off x="1619672" y="368102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4580020" y="2231576"/>
              <a:ext cx="704039" cy="369332"/>
            </a:xfrm>
            <a:prstGeom prst="rect">
              <a:avLst/>
            </a:prstGeom>
            <a:noFill/>
          </p:spPr>
          <p:txBody>
            <a:bodyPr wrap="none" rtlCol="0">
              <a:spAutoFit/>
            </a:bodyPr>
            <a:lstStyle/>
            <a:p>
              <a:r>
                <a:rPr lang="en-US" altLang="zh-CN" dirty="0" smtClean="0"/>
                <a:t>I</a:t>
              </a:r>
              <a:r>
                <a:rPr lang="zh-CN" altLang="en-US" dirty="0" smtClean="0"/>
                <a:t>支路</a:t>
              </a:r>
              <a:endParaRPr lang="zh-CN" altLang="en-US" dirty="0"/>
            </a:p>
          </p:txBody>
        </p:sp>
        <p:sp>
          <p:nvSpPr>
            <p:cNvPr id="95" name="文本框 94"/>
            <p:cNvSpPr txBox="1"/>
            <p:nvPr/>
          </p:nvSpPr>
          <p:spPr>
            <a:xfrm>
              <a:off x="4571758" y="4783769"/>
              <a:ext cx="801823" cy="369332"/>
            </a:xfrm>
            <a:prstGeom prst="rect">
              <a:avLst/>
            </a:prstGeom>
            <a:noFill/>
          </p:spPr>
          <p:txBody>
            <a:bodyPr wrap="none" rtlCol="0">
              <a:spAutoFit/>
            </a:bodyPr>
            <a:lstStyle/>
            <a:p>
              <a:r>
                <a:rPr lang="en-US" altLang="zh-CN" dirty="0" smtClean="0"/>
                <a:t>Q</a:t>
              </a:r>
              <a:r>
                <a:rPr lang="zh-CN" altLang="en-US" dirty="0" smtClean="0"/>
                <a:t>支路</a:t>
              </a:r>
              <a:endParaRPr lang="zh-CN" altLang="en-US" dirty="0"/>
            </a:p>
          </p:txBody>
        </p:sp>
      </p:grpSp>
      <p:sp>
        <p:nvSpPr>
          <p:cNvPr id="107" name="下箭头 106"/>
          <p:cNvSpPr/>
          <p:nvPr/>
        </p:nvSpPr>
        <p:spPr>
          <a:xfrm>
            <a:off x="8316416" y="2700184"/>
            <a:ext cx="216024" cy="58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p:cNvSpPr txBox="1"/>
          <p:nvPr/>
        </p:nvSpPr>
        <p:spPr>
          <a:xfrm>
            <a:off x="7740352" y="2204308"/>
            <a:ext cx="1338828" cy="369332"/>
          </a:xfrm>
          <a:prstGeom prst="rect">
            <a:avLst/>
          </a:prstGeom>
          <a:noFill/>
        </p:spPr>
        <p:txBody>
          <a:bodyPr wrap="none" rtlCol="0">
            <a:spAutoFit/>
          </a:bodyPr>
          <a:lstStyle>
            <a:defPPr>
              <a:defRPr lang="zh-CN"/>
            </a:defPPr>
            <a:lvl1pPr>
              <a:defRPr b="1">
                <a:solidFill>
                  <a:srgbClr val="0000CC"/>
                </a:solidFill>
                <a:latin typeface="微软雅黑" panose="020B0503020204020204" pitchFamily="34" charset="-122"/>
                <a:ea typeface="微软雅黑" panose="020B0503020204020204" pitchFamily="34" charset="-122"/>
              </a:defRPr>
            </a:lvl1pPr>
          </a:lstStyle>
          <a:p>
            <a:r>
              <a:rPr lang="zh-CN" altLang="en-US" dirty="0"/>
              <a:t>计算相位差</a:t>
            </a:r>
            <a:endParaRPr lang="zh-CN" altLang="en-US" dirty="0"/>
          </a:p>
        </p:txBody>
      </p:sp>
      <p:sp>
        <p:nvSpPr>
          <p:cNvPr id="109" name="下箭头 108"/>
          <p:cNvSpPr/>
          <p:nvPr/>
        </p:nvSpPr>
        <p:spPr>
          <a:xfrm rot="8155577">
            <a:off x="7025852" y="3840709"/>
            <a:ext cx="196870" cy="939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p:cNvSpPr txBox="1"/>
          <p:nvPr/>
        </p:nvSpPr>
        <p:spPr>
          <a:xfrm>
            <a:off x="7193612" y="4783769"/>
            <a:ext cx="1569660" cy="646331"/>
          </a:xfrm>
          <a:prstGeom prst="rect">
            <a:avLst/>
          </a:prstGeom>
          <a:noFill/>
        </p:spPr>
        <p:txBody>
          <a:bodyPr wrap="non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修正载波频率</a:t>
            </a:r>
            <a:endParaRPr lang="en-US" altLang="zh-CN" b="1" dirty="0" smtClean="0">
              <a:solidFill>
                <a:srgbClr val="0000CC"/>
              </a:solidFill>
              <a:latin typeface="微软雅黑" panose="020B0503020204020204" pitchFamily="34" charset="-122"/>
              <a:ea typeface="微软雅黑" panose="020B0503020204020204" pitchFamily="34" charset="-122"/>
            </a:endParaRPr>
          </a:p>
          <a:p>
            <a:r>
              <a:rPr lang="zh-CN" altLang="en-US" b="1" dirty="0" smtClean="0">
                <a:solidFill>
                  <a:srgbClr val="0000CC"/>
                </a:solidFill>
                <a:latin typeface="微软雅黑" panose="020B0503020204020204" pitchFamily="34" charset="-122"/>
                <a:ea typeface="微软雅黑" panose="020B0503020204020204" pitchFamily="34" charset="-122"/>
              </a:rPr>
              <a:t>修正起始相位</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66895" y="5783145"/>
            <a:ext cx="4339650"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通过载波相位变化修正载波的多普勒效应</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2738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典型锁相环的算法实现</a:t>
            </a:r>
            <a:endParaRPr lang="zh-CN" altLang="en-US" dirty="0"/>
          </a:p>
        </p:txBody>
      </p:sp>
      <p:grpSp>
        <p:nvGrpSpPr>
          <p:cNvPr id="7" name="组合 6"/>
          <p:cNvGrpSpPr/>
          <p:nvPr/>
        </p:nvGrpSpPr>
        <p:grpSpPr>
          <a:xfrm>
            <a:off x="395536" y="1628800"/>
            <a:ext cx="7992888" cy="4752528"/>
            <a:chOff x="395536" y="1628800"/>
            <a:chExt cx="7992888" cy="4752528"/>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835"/>
            <a:stretch/>
          </p:blipFill>
          <p:spPr bwMode="auto">
            <a:xfrm>
              <a:off x="395536" y="1628800"/>
              <a:ext cx="7992888" cy="4752528"/>
            </a:xfrm>
            <a:prstGeom prst="rect">
              <a:avLst/>
            </a:prstGeom>
            <a:noFill/>
            <a:ln>
              <a:solidFill>
                <a:schemeClr val="tx1"/>
              </a:solidFill>
            </a:ln>
          </p:spPr>
        </p:pic>
        <p:sp>
          <p:nvSpPr>
            <p:cNvPr id="6" name="矩形 5"/>
            <p:cNvSpPr/>
            <p:nvPr/>
          </p:nvSpPr>
          <p:spPr>
            <a:xfrm>
              <a:off x="1619672" y="3789040"/>
              <a:ext cx="64807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0041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36096" y="332656"/>
            <a:ext cx="2954655"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载波跟踪环路主循环</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23528" y="980728"/>
            <a:ext cx="7923511" cy="5184576"/>
            <a:chOff x="323528" y="980728"/>
            <a:chExt cx="7923511" cy="5184576"/>
          </a:xfrm>
        </p:grpSpPr>
        <p:grpSp>
          <p:nvGrpSpPr>
            <p:cNvPr id="6" name="组合 5"/>
            <p:cNvGrpSpPr/>
            <p:nvPr/>
          </p:nvGrpSpPr>
          <p:grpSpPr>
            <a:xfrm>
              <a:off x="323528" y="980728"/>
              <a:ext cx="7923511" cy="5184576"/>
              <a:chOff x="323528" y="980728"/>
              <a:chExt cx="7923511" cy="5184576"/>
            </a:xfrm>
          </p:grpSpPr>
          <p:pic>
            <p:nvPicPr>
              <p:cNvPr id="3" name="图片 2"/>
              <p:cNvPicPr>
                <a:picLocks noChangeAspect="1"/>
              </p:cNvPicPr>
              <p:nvPr/>
            </p:nvPicPr>
            <p:blipFill rotWithShape="1">
              <a:blip r:embed="rId2"/>
              <a:srcRect l="-1852"/>
              <a:stretch/>
            </p:blipFill>
            <p:spPr>
              <a:xfrm>
                <a:off x="323528" y="980728"/>
                <a:ext cx="7923511" cy="5184576"/>
              </a:xfrm>
              <a:prstGeom prst="rect">
                <a:avLst/>
              </a:prstGeom>
              <a:ln>
                <a:solidFill>
                  <a:schemeClr val="tx1"/>
                </a:solidFill>
              </a:ln>
            </p:spPr>
          </p:pic>
          <p:sp>
            <p:nvSpPr>
              <p:cNvPr id="5" name="文本框 4"/>
              <p:cNvSpPr txBox="1"/>
              <p:nvPr/>
            </p:nvSpPr>
            <p:spPr>
              <a:xfrm>
                <a:off x="5151061" y="2179368"/>
                <a:ext cx="1632178" cy="338554"/>
              </a:xfrm>
              <a:prstGeom prst="rect">
                <a:avLst/>
              </a:prstGeom>
              <a:noFill/>
            </p:spPr>
            <p:txBody>
              <a:bodyPr wrap="none" rtlCol="0">
                <a:spAutoFit/>
              </a:bodyPr>
              <a:lstStyle/>
              <a:p>
                <a:r>
                  <a:rPr lang="zh-CN" altLang="en-US" sz="1600" b="1" dirty="0" smtClean="0"/>
                  <a:t>，修正载波相位</a:t>
                </a:r>
                <a:endParaRPr lang="zh-CN" altLang="en-US" sz="1600" b="1" dirty="0"/>
              </a:p>
            </p:txBody>
          </p:sp>
        </p:grpSp>
        <p:sp>
          <p:nvSpPr>
            <p:cNvPr id="7" name="文本框 6"/>
            <p:cNvSpPr txBox="1"/>
            <p:nvPr/>
          </p:nvSpPr>
          <p:spPr>
            <a:xfrm>
              <a:off x="1115616" y="980728"/>
              <a:ext cx="3789820" cy="369332"/>
            </a:xfrm>
            <a:prstGeom prst="rect">
              <a:avLst/>
            </a:prstGeom>
            <a:solidFill>
              <a:schemeClr val="bg1"/>
            </a:solid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以</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毫秒为周期单位，进行连续跟踪</a:t>
              </a:r>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31773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3" y="2649540"/>
            <a:ext cx="7560840" cy="2723676"/>
          </a:xfrm>
          <a:prstGeom prst="rect">
            <a:avLst/>
          </a:prstGeom>
          <a:noFill/>
          <a:ln>
            <a:solidFill>
              <a:schemeClr val="tx1"/>
            </a:solidFill>
          </a:ln>
        </p:spPr>
      </p:pic>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5661248"/>
            <a:ext cx="7560840" cy="864096"/>
          </a:xfrm>
          <a:prstGeom prst="rect">
            <a:avLst/>
          </a:prstGeom>
          <a:noFill/>
          <a:ln>
            <a:solidFill>
              <a:schemeClr val="tx1"/>
            </a:solidFill>
          </a:ln>
        </p:spPr>
      </p:pic>
      <p:sp>
        <p:nvSpPr>
          <p:cNvPr id="6" name="下箭头 5"/>
          <p:cNvSpPr/>
          <p:nvPr/>
        </p:nvSpPr>
        <p:spPr>
          <a:xfrm rot="2521507">
            <a:off x="6143546" y="5229201"/>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84167" y="4573506"/>
            <a:ext cx="2808313" cy="369332"/>
          </a:xfrm>
          <a:prstGeom prst="rect">
            <a:avLst/>
          </a:prstGeom>
          <a:solidFill>
            <a:schemeClr val="accent6">
              <a:lumMod val="20000"/>
              <a:lumOff val="80000"/>
            </a:schemeClr>
          </a:solidFill>
          <a:ln>
            <a:solidFill>
              <a:srgbClr val="0000CC"/>
            </a:solidFill>
          </a:ln>
        </p:spPr>
        <p:txBody>
          <a:bodyPr wrap="squar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 可尝试在此处做低通滤波</a:t>
            </a:r>
            <a:endParaRPr lang="zh-CN" altLang="en-US" b="1" dirty="0">
              <a:solidFill>
                <a:srgbClr val="0000CC"/>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260648"/>
            <a:ext cx="7560840" cy="2232248"/>
          </a:xfrm>
          <a:prstGeom prst="rect">
            <a:avLst/>
          </a:prstGeom>
          <a:noFill/>
          <a:ln>
            <a:solidFill>
              <a:schemeClr val="tx1"/>
            </a:solidFill>
          </a:ln>
        </p:spPr>
      </p:pic>
      <p:sp>
        <p:nvSpPr>
          <p:cNvPr id="14" name="下箭头 13"/>
          <p:cNvSpPr/>
          <p:nvPr/>
        </p:nvSpPr>
        <p:spPr>
          <a:xfrm rot="5400000">
            <a:off x="5220072" y="3933056"/>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52119" y="3903731"/>
            <a:ext cx="2232249" cy="369332"/>
          </a:xfrm>
          <a:prstGeom prst="rect">
            <a:avLst/>
          </a:prstGeom>
          <a:solidFill>
            <a:schemeClr val="accent6">
              <a:lumMod val="20000"/>
              <a:lumOff val="80000"/>
            </a:schemeClr>
          </a:solidFill>
          <a:ln>
            <a:solidFill>
              <a:srgbClr val="0000CC"/>
            </a:solidFill>
          </a:ln>
        </p:spPr>
        <p:txBody>
          <a:bodyPr wrap="square" rtlCol="0">
            <a:spAutoFit/>
          </a:bodyP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修正载波相位</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3185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548680"/>
            <a:ext cx="7488833" cy="1008112"/>
          </a:xfrm>
          <a:prstGeom prst="rect">
            <a:avLst/>
          </a:prstGeom>
          <a:noFill/>
          <a:ln>
            <a:solidFill>
              <a:schemeClr val="tx1"/>
            </a:solidFill>
          </a:ln>
        </p:spPr>
      </p:pic>
      <p:pic>
        <p:nvPicPr>
          <p:cNvPr id="3" name="图片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99" y="1916832"/>
            <a:ext cx="7488833" cy="576064"/>
          </a:xfrm>
          <a:prstGeom prst="rect">
            <a:avLst/>
          </a:prstGeom>
          <a:noFill/>
          <a:ln>
            <a:solidFill>
              <a:schemeClr val="tx1"/>
            </a:solidFill>
          </a:ln>
        </p:spPr>
      </p:pic>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2636912"/>
            <a:ext cx="7488832" cy="2016224"/>
          </a:xfrm>
          <a:prstGeom prst="rect">
            <a:avLst/>
          </a:prstGeom>
          <a:noFill/>
          <a:ln>
            <a:solidFill>
              <a:schemeClr val="tx1"/>
            </a:solidFill>
          </a:ln>
        </p:spPr>
      </p:pic>
      <p:pic>
        <p:nvPicPr>
          <p:cNvPr id="5" name="图片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600" y="4869160"/>
            <a:ext cx="7488833" cy="1656184"/>
          </a:xfrm>
          <a:prstGeom prst="rect">
            <a:avLst/>
          </a:prstGeom>
          <a:noFill/>
          <a:ln>
            <a:solidFill>
              <a:schemeClr val="tx1"/>
            </a:solidFill>
          </a:ln>
        </p:spPr>
      </p:pic>
      <p:sp>
        <p:nvSpPr>
          <p:cNvPr id="6" name="下箭头 5"/>
          <p:cNvSpPr/>
          <p:nvPr/>
        </p:nvSpPr>
        <p:spPr>
          <a:xfrm rot="2521507">
            <a:off x="5878081" y="2644097"/>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64088" y="2083687"/>
            <a:ext cx="2791988" cy="418191"/>
          </a:xfrm>
          <a:prstGeom prst="rect">
            <a:avLst/>
          </a:prstGeom>
          <a:solidFill>
            <a:schemeClr val="accent6">
              <a:lumMod val="20000"/>
              <a:lumOff val="80000"/>
            </a:schemeClr>
          </a:solidFill>
          <a:ln>
            <a:solidFill>
              <a:srgbClr val="0000CC"/>
            </a:solidFill>
          </a:ln>
        </p:spPr>
        <p:txBody>
          <a:bodyPr wrap="square" rtlCol="0">
            <a:spAutoFit/>
          </a:bodyPr>
          <a:lstStyle/>
          <a:p>
            <a:pPr algn="ctr">
              <a:lnSpc>
                <a:spcPct val="150000"/>
              </a:lnSpc>
            </a:pPr>
            <a:r>
              <a:rPr lang="zh-CN" altLang="en-US" sz="1600" b="1" dirty="0" smtClean="0">
                <a:solidFill>
                  <a:srgbClr val="0000CC"/>
                </a:solidFill>
                <a:latin typeface="微软雅黑" panose="020B0503020204020204" pitchFamily="34" charset="-122"/>
                <a:ea typeface="微软雅黑" panose="020B0503020204020204" pitchFamily="34" charset="-122"/>
              </a:rPr>
              <a:t>    修正本地载波频率</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sp>
        <p:nvSpPr>
          <p:cNvPr id="8" name="下箭头 7"/>
          <p:cNvSpPr/>
          <p:nvPr/>
        </p:nvSpPr>
        <p:spPr>
          <a:xfrm rot="2521507">
            <a:off x="4725953" y="1745899"/>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211960" y="1185489"/>
            <a:ext cx="2791988" cy="461665"/>
          </a:xfrm>
          <a:prstGeom prst="rect">
            <a:avLst/>
          </a:prstGeom>
          <a:solidFill>
            <a:schemeClr val="accent6">
              <a:lumMod val="20000"/>
              <a:lumOff val="80000"/>
            </a:schemeClr>
          </a:solidFill>
          <a:ln>
            <a:solidFill>
              <a:srgbClr val="0000CC"/>
            </a:solidFill>
          </a:ln>
        </p:spPr>
        <p:txBody>
          <a:bodyPr wrap="square" rtlCol="0">
            <a:spAutoFit/>
          </a:bodyPr>
          <a:lstStyle/>
          <a:p>
            <a:pPr algn="ctr">
              <a:lnSpc>
                <a:spcPct val="150000"/>
              </a:lnSpc>
            </a:pPr>
            <a:r>
              <a:rPr lang="zh-CN" altLang="en-US" sz="1600" b="1" dirty="0" smtClean="0">
                <a:solidFill>
                  <a:srgbClr val="0000CC"/>
                </a:solidFill>
                <a:latin typeface="微软雅黑" panose="020B0503020204020204" pitchFamily="34" charset="-122"/>
                <a:ea typeface="微软雅黑" panose="020B0503020204020204" pitchFamily="34" charset="-122"/>
              </a:rPr>
              <a:t>    计算载波相位差</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6252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5" name="标题 4"/>
          <p:cNvSpPr>
            <a:spLocks noGrp="1"/>
          </p:cNvSpPr>
          <p:nvPr>
            <p:ph type="title"/>
          </p:nvPr>
        </p:nvSpPr>
        <p:spPr/>
        <p:txBody>
          <a:bodyPr>
            <a:normAutofit/>
          </a:bodyPr>
          <a:lstStyle/>
          <a:p>
            <a:r>
              <a:rPr lang="en-US" altLang="zh-CN" dirty="0" smtClean="0"/>
              <a:t>3.4 </a:t>
            </a:r>
            <a:r>
              <a:rPr lang="zh-CN" altLang="en-US" dirty="0" smtClean="0"/>
              <a:t>码相位</a:t>
            </a:r>
            <a:r>
              <a:rPr lang="zh-CN" altLang="en-US" dirty="0"/>
              <a:t>跟踪的基本</a:t>
            </a:r>
            <a:r>
              <a:rPr lang="zh-CN" altLang="en-US" dirty="0" smtClean="0"/>
              <a:t>方法</a:t>
            </a:r>
            <a:endParaRPr lang="zh-CN" altLang="en-US" dirty="0"/>
          </a:p>
        </p:txBody>
      </p:sp>
      <p:sp>
        <p:nvSpPr>
          <p:cNvPr id="6" name="内容占位符 5"/>
          <p:cNvSpPr>
            <a:spLocks noGrp="1"/>
          </p:cNvSpPr>
          <p:nvPr>
            <p:ph idx="1"/>
          </p:nvPr>
        </p:nvSpPr>
        <p:spPr/>
        <p:txBody>
          <a:bodyPr>
            <a:normAutofit fontScale="85000" lnSpcReduction="20000"/>
          </a:bodyPr>
          <a:lstStyle/>
          <a:p>
            <a:r>
              <a:rPr lang="zh-CN" altLang="en-US" sz="2800" dirty="0" smtClean="0"/>
              <a:t>讨论：</a:t>
            </a:r>
            <a:endParaRPr lang="en-US" altLang="zh-CN" sz="2800" dirty="0" smtClean="0"/>
          </a:p>
          <a:p>
            <a:pPr lvl="1"/>
            <a:r>
              <a:rPr lang="zh-CN" altLang="en-US" sz="2400" dirty="0" smtClean="0"/>
              <a:t>如何使得本地码相位与输入信号的码相位</a:t>
            </a:r>
            <a:r>
              <a:rPr lang="zh-CN" altLang="en-US" sz="2400" dirty="0" smtClean="0"/>
              <a:t>保持精确对齐</a:t>
            </a:r>
            <a:r>
              <a:rPr lang="zh-CN" altLang="en-US" sz="2400" dirty="0" smtClean="0"/>
              <a:t>？</a:t>
            </a:r>
            <a:endParaRPr lang="en-US" altLang="zh-CN" sz="2400" dirty="0" smtClean="0"/>
          </a:p>
          <a:p>
            <a:pPr lvl="1"/>
            <a:r>
              <a:rPr lang="zh-CN" altLang="en-US" sz="2400" dirty="0" smtClean="0"/>
              <a:t>卫星与接收机之间的相对运动对测距码频率的影响？</a:t>
            </a:r>
            <a:endParaRPr lang="en-US" altLang="zh-CN" sz="2400" dirty="0" smtClean="0"/>
          </a:p>
          <a:p>
            <a:r>
              <a:rPr lang="zh-CN" altLang="en-US" sz="2800" dirty="0"/>
              <a:t>思考</a:t>
            </a:r>
            <a:r>
              <a:rPr lang="zh-CN" altLang="en-US" sz="2800" dirty="0" smtClean="0"/>
              <a:t>：</a:t>
            </a:r>
            <a:endParaRPr lang="en-US" altLang="zh-CN" sz="2800" dirty="0"/>
          </a:p>
          <a:p>
            <a:pPr lvl="1"/>
            <a:r>
              <a:rPr lang="zh-CN" altLang="en-US" sz="2000" dirty="0"/>
              <a:t> </a:t>
            </a:r>
            <a:r>
              <a:rPr lang="zh-CN" altLang="en-US" sz="2000" dirty="0" smtClean="0"/>
              <a:t>码相位</a:t>
            </a:r>
            <a:r>
              <a:rPr lang="zh-CN" altLang="en-US" sz="2000" dirty="0"/>
              <a:t>超前到达或滞后到达是卫星与接收机之间相对运动的表征。通过</a:t>
            </a:r>
            <a:r>
              <a:rPr lang="zh-CN" altLang="en-US" sz="2000" dirty="0" smtClean="0"/>
              <a:t>计算码相位</a:t>
            </a:r>
            <a:r>
              <a:rPr lang="zh-CN" altLang="en-US" sz="2000" dirty="0"/>
              <a:t>差，可进一步</a:t>
            </a:r>
            <a:r>
              <a:rPr lang="zh-CN" altLang="en-US" sz="2000" dirty="0" smtClean="0"/>
              <a:t>修正测距码频率</a:t>
            </a:r>
            <a:r>
              <a:rPr lang="zh-CN" altLang="en-US" sz="2000" dirty="0"/>
              <a:t>，以消除</a:t>
            </a:r>
            <a:r>
              <a:rPr lang="zh-CN" altLang="en-US" sz="2000" dirty="0" smtClean="0"/>
              <a:t>多普勒效应</a:t>
            </a:r>
            <a:r>
              <a:rPr lang="zh-CN" altLang="en-US" sz="2000" dirty="0"/>
              <a:t>，</a:t>
            </a:r>
            <a:r>
              <a:rPr lang="zh-CN" altLang="en-US" sz="2000" dirty="0" smtClean="0"/>
              <a:t>并为后续</a:t>
            </a:r>
            <a:r>
              <a:rPr lang="zh-CN" altLang="en-US" sz="2000" dirty="0"/>
              <a:t>跟踪提供输入。</a:t>
            </a:r>
            <a:endParaRPr lang="en-US" altLang="zh-CN" sz="2000" dirty="0"/>
          </a:p>
          <a:p>
            <a:r>
              <a:rPr lang="zh-CN" altLang="en-US" sz="2800" dirty="0"/>
              <a:t>思路：</a:t>
            </a:r>
            <a:endParaRPr lang="en-US" altLang="zh-CN" sz="2800" dirty="0"/>
          </a:p>
          <a:p>
            <a:pPr lvl="1"/>
            <a:r>
              <a:rPr lang="zh-CN" altLang="en-US" sz="2000" dirty="0"/>
              <a:t>如何计算码相位差？</a:t>
            </a:r>
            <a:endParaRPr lang="en-US" altLang="zh-CN" sz="2000" dirty="0"/>
          </a:p>
          <a:p>
            <a:pPr lvl="1"/>
            <a:r>
              <a:rPr lang="zh-CN" altLang="en-US" sz="2000" dirty="0"/>
              <a:t>如何修正码频率？</a:t>
            </a:r>
            <a:endParaRPr lang="en-US" altLang="zh-CN" sz="2000" dirty="0"/>
          </a:p>
        </p:txBody>
      </p:sp>
    </p:spTree>
    <p:extLst>
      <p:ext uri="{BB962C8B-B14F-4D97-AF65-F5344CB8AC3E}">
        <p14:creationId xmlns:p14="http://schemas.microsoft.com/office/powerpoint/2010/main" val="9161586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码跟踪环原理图</a:t>
            </a:r>
            <a:endParaRPr lang="zh-CN" altLang="en-US" dirty="0"/>
          </a:p>
        </p:txBody>
      </p:sp>
      <p:grpSp>
        <p:nvGrpSpPr>
          <p:cNvPr id="136" name="组合 135"/>
          <p:cNvGrpSpPr/>
          <p:nvPr/>
        </p:nvGrpSpPr>
        <p:grpSpPr>
          <a:xfrm>
            <a:off x="395536" y="1541458"/>
            <a:ext cx="8568952" cy="4623846"/>
            <a:chOff x="395536" y="1177007"/>
            <a:chExt cx="8568952" cy="5127902"/>
          </a:xfrm>
        </p:grpSpPr>
        <p:cxnSp>
          <p:nvCxnSpPr>
            <p:cNvPr id="5" name="直接箭头连接符 4"/>
            <p:cNvCxnSpPr/>
            <p:nvPr/>
          </p:nvCxnSpPr>
          <p:spPr>
            <a:xfrm>
              <a:off x="1740245" y="3681028"/>
              <a:ext cx="599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351473" y="2708920"/>
              <a:ext cx="0" cy="972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339752" y="2708920"/>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47864" y="2492896"/>
              <a:ext cx="432048" cy="432048"/>
              <a:chOff x="1547664" y="3501008"/>
              <a:chExt cx="432048" cy="432048"/>
            </a:xfrm>
          </p:grpSpPr>
          <p:sp>
            <p:nvSpPr>
              <p:cNvPr id="35" name="椭圆 34"/>
              <p:cNvSpPr/>
              <p:nvPr/>
            </p:nvSpPr>
            <p:spPr>
              <a:xfrm>
                <a:off x="1547664" y="350100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36" name="直接连接符 35"/>
              <p:cNvCxnSpPr>
                <a:stCxn id="35" idx="1"/>
                <a:endCxn id="35" idx="5"/>
              </p:cNvCxnSpPr>
              <p:nvPr/>
            </p:nvCxnSpPr>
            <p:spPr>
              <a:xfrm>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3"/>
                <a:endCxn id="35" idx="7"/>
              </p:cNvCxnSpPr>
              <p:nvPr/>
            </p:nvCxnSpPr>
            <p:spPr>
              <a:xfrm flipV="1">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箭头连接符 9"/>
            <p:cNvCxnSpPr>
              <a:stCxn id="73" idx="6"/>
              <a:endCxn id="11" idx="1"/>
            </p:cNvCxnSpPr>
            <p:nvPr/>
          </p:nvCxnSpPr>
          <p:spPr>
            <a:xfrm>
              <a:off x="4940061" y="2708920"/>
              <a:ext cx="568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08103" y="2456892"/>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累加器</a:t>
              </a:r>
            </a:p>
          </p:txBody>
        </p:sp>
        <p:cxnSp>
          <p:nvCxnSpPr>
            <p:cNvPr id="12" name="直接连接符 11"/>
            <p:cNvCxnSpPr>
              <a:stCxn id="11" idx="3"/>
            </p:cNvCxnSpPr>
            <p:nvPr/>
          </p:nvCxnSpPr>
          <p:spPr>
            <a:xfrm>
              <a:off x="6804247" y="2708920"/>
              <a:ext cx="12961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100392" y="1515799"/>
              <a:ext cx="0" cy="184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092280" y="3429000"/>
              <a:ext cx="187220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早</a:t>
              </a:r>
              <a:r>
                <a:rPr lang="zh-CN" altLang="en-US" b="1" dirty="0" smtClean="0">
                  <a:solidFill>
                    <a:srgbClr val="0000CC"/>
                  </a:solidFill>
                  <a:latin typeface="微软雅黑" panose="020B0503020204020204" pitchFamily="34" charset="-122"/>
                  <a:ea typeface="微软雅黑" panose="020B0503020204020204" pitchFamily="34" charset="-122"/>
                </a:rPr>
                <a:t>发</a:t>
              </a:r>
              <a:r>
                <a:rPr lang="en-US" altLang="zh-CN"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solidFill>
                    <a:srgbClr val="0000CC"/>
                  </a:solidFill>
                  <a:latin typeface="微软雅黑" panose="020B0503020204020204" pitchFamily="34" charset="-122"/>
                  <a:ea typeface="微软雅黑" panose="020B0503020204020204" pitchFamily="34" charset="-122"/>
                </a:rPr>
                <a:t>迟发控制</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2339752" y="3712664"/>
              <a:ext cx="0" cy="1012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339752" y="4716408"/>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347864" y="4500384"/>
              <a:ext cx="432048" cy="432048"/>
              <a:chOff x="1547664" y="3501008"/>
              <a:chExt cx="432048" cy="432048"/>
            </a:xfrm>
          </p:grpSpPr>
          <p:sp>
            <p:nvSpPr>
              <p:cNvPr id="32" name="椭圆 31"/>
              <p:cNvSpPr/>
              <p:nvPr/>
            </p:nvSpPr>
            <p:spPr>
              <a:xfrm>
                <a:off x="1547664" y="350100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33" name="直接连接符 32"/>
              <p:cNvCxnSpPr>
                <a:stCxn id="32" idx="1"/>
                <a:endCxn id="32" idx="5"/>
              </p:cNvCxnSpPr>
              <p:nvPr/>
            </p:nvCxnSpPr>
            <p:spPr>
              <a:xfrm>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3"/>
                <a:endCxn id="32" idx="7"/>
              </p:cNvCxnSpPr>
              <p:nvPr/>
            </p:nvCxnSpPr>
            <p:spPr>
              <a:xfrm flipV="1">
                <a:off x="1610936" y="3564280"/>
                <a:ext cx="305504" cy="30550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flipH="1" flipV="1">
              <a:off x="8098830" y="3933056"/>
              <a:ext cx="24802" cy="19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915816" y="342900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频率源</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4" name="直接箭头连接符 23"/>
            <p:cNvCxnSpPr>
              <a:stCxn id="22" idx="0"/>
              <a:endCxn id="35" idx="4"/>
            </p:cNvCxnSpPr>
            <p:nvPr/>
          </p:nvCxnSpPr>
          <p:spPr>
            <a:xfrm flipV="1">
              <a:off x="3563888" y="292494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2"/>
              <a:endCxn id="32" idx="0"/>
            </p:cNvCxnSpPr>
            <p:nvPr/>
          </p:nvCxnSpPr>
          <p:spPr>
            <a:xfrm>
              <a:off x="3563888" y="3933056"/>
              <a:ext cx="0" cy="56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563888" y="4077072"/>
              <a:ext cx="763351"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+90⁰</a:t>
              </a:r>
              <a:endParaRPr lang="zh-CN" altLang="en-US" b="1" dirty="0">
                <a:latin typeface="微软雅黑" panose="020B0503020204020204" pitchFamily="34" charset="-122"/>
                <a:ea typeface="微软雅黑" panose="020B0503020204020204" pitchFamily="34" charset="-122"/>
              </a:endParaRPr>
            </a:p>
          </p:txBody>
        </p:sp>
        <p:cxnSp>
          <p:nvCxnSpPr>
            <p:cNvPr id="27" name="直接箭头连接符 26"/>
            <p:cNvCxnSpPr>
              <a:stCxn id="14" idx="1"/>
            </p:cNvCxnSpPr>
            <p:nvPr/>
          </p:nvCxnSpPr>
          <p:spPr>
            <a:xfrm flipH="1">
              <a:off x="4386747" y="3681028"/>
              <a:ext cx="2705533"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95536" y="3429000"/>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0000CC"/>
                  </a:solidFill>
                  <a:latin typeface="微软雅黑" panose="020B0503020204020204" pitchFamily="34" charset="-122"/>
                  <a:ea typeface="微软雅黑" panose="020B0503020204020204" pitchFamily="34" charset="-122"/>
                </a:rPr>
                <a:t>输入信号</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509128" y="2163320"/>
              <a:ext cx="704039" cy="369332"/>
            </a:xfrm>
            <a:prstGeom prst="rect">
              <a:avLst/>
            </a:prstGeom>
            <a:noFill/>
          </p:spPr>
          <p:txBody>
            <a:bodyPr wrap="none" rtlCol="0">
              <a:spAutoFit/>
            </a:bodyPr>
            <a:lstStyle/>
            <a:p>
              <a:r>
                <a:rPr lang="en-US" altLang="zh-CN" dirty="0" smtClean="0"/>
                <a:t>I</a:t>
              </a:r>
              <a:r>
                <a:rPr lang="zh-CN" altLang="en-US" dirty="0" smtClean="0"/>
                <a:t>支路</a:t>
              </a:r>
              <a:endParaRPr lang="zh-CN" altLang="en-US" dirty="0"/>
            </a:p>
          </p:txBody>
        </p:sp>
        <p:sp>
          <p:nvSpPr>
            <p:cNvPr id="50" name="文本框 49"/>
            <p:cNvSpPr txBox="1"/>
            <p:nvPr/>
          </p:nvSpPr>
          <p:spPr>
            <a:xfrm>
              <a:off x="2544139" y="4288728"/>
              <a:ext cx="801823" cy="369332"/>
            </a:xfrm>
            <a:prstGeom prst="rect">
              <a:avLst/>
            </a:prstGeom>
            <a:noFill/>
          </p:spPr>
          <p:txBody>
            <a:bodyPr wrap="none" rtlCol="0">
              <a:spAutoFit/>
            </a:bodyPr>
            <a:lstStyle/>
            <a:p>
              <a:r>
                <a:rPr lang="en-US" altLang="zh-CN" dirty="0" smtClean="0"/>
                <a:t>Q</a:t>
              </a:r>
              <a:r>
                <a:rPr lang="zh-CN" altLang="en-US" dirty="0" smtClean="0"/>
                <a:t>支路</a:t>
              </a:r>
              <a:endParaRPr lang="zh-CN" altLang="en-US" dirty="0"/>
            </a:p>
          </p:txBody>
        </p:sp>
        <p:cxnSp>
          <p:nvCxnSpPr>
            <p:cNvPr id="54" name="直接箭头连接符 53"/>
            <p:cNvCxnSpPr/>
            <p:nvPr/>
          </p:nvCxnSpPr>
          <p:spPr>
            <a:xfrm>
              <a:off x="4932040" y="1520788"/>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508104" y="1263771"/>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累加器</a:t>
              </a:r>
            </a:p>
          </p:txBody>
        </p:sp>
        <p:cxnSp>
          <p:nvCxnSpPr>
            <p:cNvPr id="56" name="直接连接符 55"/>
            <p:cNvCxnSpPr>
              <a:stCxn id="55" idx="3"/>
            </p:cNvCxnSpPr>
            <p:nvPr/>
          </p:nvCxnSpPr>
          <p:spPr>
            <a:xfrm>
              <a:off x="6804248" y="1515799"/>
              <a:ext cx="12961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932040" y="2127866"/>
              <a:ext cx="600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5532904" y="1875838"/>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累加器</a:t>
              </a:r>
            </a:p>
          </p:txBody>
        </p:sp>
        <p:cxnSp>
          <p:nvCxnSpPr>
            <p:cNvPr id="60" name="直接连接符 59"/>
            <p:cNvCxnSpPr/>
            <p:nvPr/>
          </p:nvCxnSpPr>
          <p:spPr>
            <a:xfrm>
              <a:off x="6829048" y="2141897"/>
              <a:ext cx="129614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4510336" y="1292763"/>
              <a:ext cx="432048" cy="432048"/>
              <a:chOff x="1547664" y="3501008"/>
              <a:chExt cx="432048" cy="432048"/>
            </a:xfrm>
            <a:solidFill>
              <a:schemeClr val="bg1"/>
            </a:solidFill>
          </p:grpSpPr>
          <p:sp>
            <p:nvSpPr>
              <p:cNvPr id="65" name="椭圆 64"/>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66" name="直接连接符 65"/>
              <p:cNvCxnSpPr>
                <a:stCxn id="65" idx="1"/>
                <a:endCxn id="65"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5"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4508740" y="1885196"/>
              <a:ext cx="432048" cy="432048"/>
              <a:chOff x="1547664" y="3501008"/>
              <a:chExt cx="432048" cy="432048"/>
            </a:xfrm>
            <a:solidFill>
              <a:schemeClr val="bg1"/>
            </a:solidFill>
          </p:grpSpPr>
          <p:sp>
            <p:nvSpPr>
              <p:cNvPr id="69" name="椭圆 68"/>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70" name="直接连接符 69"/>
              <p:cNvCxnSpPr>
                <a:stCxn id="69" idx="1"/>
                <a:endCxn id="69"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3"/>
                <a:endCxn id="69"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508013" y="2492896"/>
              <a:ext cx="432048" cy="432048"/>
              <a:chOff x="1547664" y="3501008"/>
              <a:chExt cx="432048" cy="432048"/>
            </a:xfrm>
            <a:solidFill>
              <a:schemeClr val="bg1"/>
            </a:solidFill>
          </p:grpSpPr>
          <p:sp>
            <p:nvSpPr>
              <p:cNvPr id="73" name="椭圆 72"/>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74" name="直接连接符 73"/>
              <p:cNvCxnSpPr>
                <a:stCxn id="73" idx="1"/>
                <a:endCxn id="73"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3" idx="3"/>
                <a:endCxn id="73"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cxnSp>
          <p:nvCxnSpPr>
            <p:cNvPr id="79" name="直接连接符 78"/>
            <p:cNvCxnSpPr>
              <a:stCxn id="35" idx="6"/>
              <a:endCxn id="73" idx="2"/>
            </p:cNvCxnSpPr>
            <p:nvPr/>
          </p:nvCxnSpPr>
          <p:spPr>
            <a:xfrm>
              <a:off x="3779912" y="2708920"/>
              <a:ext cx="728101"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995936" y="1481038"/>
              <a:ext cx="0" cy="122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65" idx="2"/>
            </p:cNvCxnSpPr>
            <p:nvPr/>
          </p:nvCxnSpPr>
          <p:spPr>
            <a:xfrm>
              <a:off x="3994775" y="1508787"/>
              <a:ext cx="51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3995936" y="2132856"/>
              <a:ext cx="51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7" idx="6"/>
              <a:endCxn id="88" idx="1"/>
            </p:cNvCxnSpPr>
            <p:nvPr/>
          </p:nvCxnSpPr>
          <p:spPr>
            <a:xfrm>
              <a:off x="4938500" y="5913276"/>
              <a:ext cx="568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5506542" y="5661248"/>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累加器</a:t>
              </a:r>
            </a:p>
          </p:txBody>
        </p:sp>
        <p:cxnSp>
          <p:nvCxnSpPr>
            <p:cNvPr id="89" name="直接连接符 88"/>
            <p:cNvCxnSpPr>
              <a:stCxn id="88" idx="3"/>
            </p:cNvCxnSpPr>
            <p:nvPr/>
          </p:nvCxnSpPr>
          <p:spPr>
            <a:xfrm>
              <a:off x="6802686" y="5913276"/>
              <a:ext cx="12961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4930479" y="4725144"/>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506543" y="4468127"/>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累加器</a:t>
              </a:r>
            </a:p>
          </p:txBody>
        </p:sp>
        <p:cxnSp>
          <p:nvCxnSpPr>
            <p:cNvPr id="93" name="直接连接符 92"/>
            <p:cNvCxnSpPr>
              <a:stCxn id="92" idx="3"/>
            </p:cNvCxnSpPr>
            <p:nvPr/>
          </p:nvCxnSpPr>
          <p:spPr>
            <a:xfrm>
              <a:off x="6802687" y="4720155"/>
              <a:ext cx="12961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4930479" y="5332222"/>
              <a:ext cx="600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531343" y="5080194"/>
              <a:ext cx="12961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latin typeface="微软雅黑" panose="020B0503020204020204" pitchFamily="34" charset="-122"/>
                  <a:ea typeface="微软雅黑" panose="020B0503020204020204" pitchFamily="34" charset="-122"/>
                </a:rPr>
                <a:t>累加器</a:t>
              </a:r>
            </a:p>
          </p:txBody>
        </p:sp>
        <p:cxnSp>
          <p:nvCxnSpPr>
            <p:cNvPr id="96" name="直接连接符 95"/>
            <p:cNvCxnSpPr/>
            <p:nvPr/>
          </p:nvCxnSpPr>
          <p:spPr>
            <a:xfrm>
              <a:off x="6827487" y="5346253"/>
              <a:ext cx="129614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4508775" y="4497119"/>
              <a:ext cx="432048" cy="432048"/>
              <a:chOff x="1547664" y="3501008"/>
              <a:chExt cx="432048" cy="432048"/>
            </a:xfrm>
            <a:solidFill>
              <a:schemeClr val="bg1"/>
            </a:solidFill>
          </p:grpSpPr>
          <p:sp>
            <p:nvSpPr>
              <p:cNvPr id="99" name="椭圆 98"/>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100" name="直接连接符 99"/>
              <p:cNvCxnSpPr>
                <a:stCxn id="99" idx="1"/>
                <a:endCxn id="99"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9" idx="3"/>
                <a:endCxn id="99"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4507179" y="5089552"/>
              <a:ext cx="432048" cy="432048"/>
              <a:chOff x="1547664" y="3501008"/>
              <a:chExt cx="432048" cy="432048"/>
            </a:xfrm>
            <a:solidFill>
              <a:schemeClr val="bg1"/>
            </a:solidFill>
          </p:grpSpPr>
          <p:sp>
            <p:nvSpPr>
              <p:cNvPr id="103" name="椭圆 102"/>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104" name="直接连接符 103"/>
              <p:cNvCxnSpPr>
                <a:stCxn id="103" idx="1"/>
                <a:endCxn id="103"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3" idx="3"/>
                <a:endCxn id="103"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a:off x="4506452" y="5697252"/>
              <a:ext cx="432048" cy="432048"/>
              <a:chOff x="1547664" y="3501008"/>
              <a:chExt cx="432048" cy="432048"/>
            </a:xfrm>
            <a:solidFill>
              <a:schemeClr val="bg1"/>
            </a:solidFill>
          </p:grpSpPr>
          <p:sp>
            <p:nvSpPr>
              <p:cNvPr id="107" name="椭圆 106"/>
              <p:cNvSpPr/>
              <p:nvPr/>
            </p:nvSpPr>
            <p:spPr>
              <a:xfrm>
                <a:off x="1547664" y="3501008"/>
                <a:ext cx="432048" cy="432048"/>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108" name="直接连接符 107"/>
              <p:cNvCxnSpPr>
                <a:stCxn id="107" idx="1"/>
                <a:endCxn id="107" idx="5"/>
              </p:cNvCxnSpPr>
              <p:nvPr/>
            </p:nvCxnSpPr>
            <p:spPr>
              <a:xfrm>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07" idx="3"/>
                <a:endCxn id="107" idx="7"/>
              </p:cNvCxnSpPr>
              <p:nvPr/>
            </p:nvCxnSpPr>
            <p:spPr>
              <a:xfrm flipV="1">
                <a:off x="1610936" y="3564280"/>
                <a:ext cx="305504" cy="305504"/>
              </a:xfrm>
              <a:prstGeom prst="line">
                <a:avLst/>
              </a:prstGeom>
              <a:grpFill/>
            </p:spPr>
            <p:style>
              <a:lnRef idx="1">
                <a:schemeClr val="accent1"/>
              </a:lnRef>
              <a:fillRef idx="0">
                <a:schemeClr val="accent1"/>
              </a:fillRef>
              <a:effectRef idx="0">
                <a:schemeClr val="accent1"/>
              </a:effectRef>
              <a:fontRef idx="minor">
                <a:schemeClr val="tx1"/>
              </a:fontRef>
            </p:style>
          </p:cxnSp>
        </p:grpSp>
        <p:cxnSp>
          <p:nvCxnSpPr>
            <p:cNvPr id="110" name="直接连接符 109"/>
            <p:cNvCxnSpPr>
              <a:endCxn id="107" idx="2"/>
            </p:cNvCxnSpPr>
            <p:nvPr/>
          </p:nvCxnSpPr>
          <p:spPr>
            <a:xfrm>
              <a:off x="3994375" y="5913276"/>
              <a:ext cx="512077"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3994375" y="4685394"/>
              <a:ext cx="0" cy="122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3754201" y="4718522"/>
              <a:ext cx="728863" cy="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3994375" y="5337212"/>
              <a:ext cx="51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3704709" y="1177007"/>
              <a:ext cx="723275"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早发码</a:t>
              </a:r>
              <a:endParaRPr lang="zh-CN" altLang="en-US" sz="1400" b="1" dirty="0">
                <a:latin typeface="微软雅黑" panose="020B0503020204020204" pitchFamily="34" charset="-122"/>
                <a:ea typeface="微软雅黑" panose="020B0503020204020204" pitchFamily="34" charset="-122"/>
              </a:endParaRPr>
            </a:p>
          </p:txBody>
        </p:sp>
        <p:sp>
          <p:nvSpPr>
            <p:cNvPr id="121" name="文本框 120"/>
            <p:cNvSpPr txBox="1"/>
            <p:nvPr/>
          </p:nvSpPr>
          <p:spPr>
            <a:xfrm>
              <a:off x="3707904" y="1753071"/>
              <a:ext cx="723275"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当前码</a:t>
              </a:r>
              <a:endParaRPr lang="zh-CN" altLang="en-US" sz="1400" b="1" dirty="0">
                <a:latin typeface="微软雅黑" panose="020B0503020204020204" pitchFamily="34" charset="-122"/>
                <a:ea typeface="微软雅黑" panose="020B0503020204020204" pitchFamily="34" charset="-122"/>
              </a:endParaRPr>
            </a:p>
          </p:txBody>
        </p:sp>
        <p:sp>
          <p:nvSpPr>
            <p:cNvPr id="122" name="文本框 121"/>
            <p:cNvSpPr txBox="1"/>
            <p:nvPr/>
          </p:nvSpPr>
          <p:spPr>
            <a:xfrm>
              <a:off x="3713350" y="2392408"/>
              <a:ext cx="723275" cy="307777"/>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迟发</a:t>
              </a:r>
              <a:r>
                <a:rPr lang="zh-CN" altLang="en-US" sz="1400" b="1" dirty="0" smtClean="0">
                  <a:latin typeface="微软雅黑" panose="020B0503020204020204" pitchFamily="34" charset="-122"/>
                  <a:ea typeface="微软雅黑" panose="020B0503020204020204" pitchFamily="34" charset="-122"/>
                </a:rPr>
                <a:t>码</a:t>
              </a:r>
              <a:endParaRPr lang="zh-CN" altLang="en-US" sz="1400" b="1" dirty="0">
                <a:latin typeface="微软雅黑" panose="020B0503020204020204" pitchFamily="34" charset="-122"/>
                <a:ea typeface="微软雅黑" panose="020B0503020204020204" pitchFamily="34" charset="-122"/>
              </a:endParaRPr>
            </a:p>
          </p:txBody>
        </p:sp>
        <p:sp>
          <p:nvSpPr>
            <p:cNvPr id="123" name="文本框 122"/>
            <p:cNvSpPr txBox="1"/>
            <p:nvPr/>
          </p:nvSpPr>
          <p:spPr>
            <a:xfrm>
              <a:off x="3665547" y="5997132"/>
              <a:ext cx="723275"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早发码</a:t>
              </a:r>
              <a:endParaRPr lang="zh-CN" altLang="en-US" sz="1400" b="1" dirty="0">
                <a:latin typeface="微软雅黑" panose="020B0503020204020204" pitchFamily="34" charset="-122"/>
                <a:ea typeface="微软雅黑" panose="020B0503020204020204" pitchFamily="34" charset="-122"/>
              </a:endParaRPr>
            </a:p>
          </p:txBody>
        </p:sp>
        <p:sp>
          <p:nvSpPr>
            <p:cNvPr id="124" name="文本框 123"/>
            <p:cNvSpPr txBox="1"/>
            <p:nvPr/>
          </p:nvSpPr>
          <p:spPr>
            <a:xfrm>
              <a:off x="3663472" y="5461175"/>
              <a:ext cx="723275"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当前码</a:t>
              </a:r>
              <a:endParaRPr lang="zh-CN" altLang="en-US" sz="1400" b="1" dirty="0">
                <a:latin typeface="微软雅黑" panose="020B0503020204020204" pitchFamily="34" charset="-122"/>
                <a:ea typeface="微软雅黑" panose="020B0503020204020204" pitchFamily="34" charset="-122"/>
              </a:endParaRPr>
            </a:p>
          </p:txBody>
        </p:sp>
        <p:sp>
          <p:nvSpPr>
            <p:cNvPr id="126" name="文本框 125"/>
            <p:cNvSpPr txBox="1"/>
            <p:nvPr/>
          </p:nvSpPr>
          <p:spPr>
            <a:xfrm>
              <a:off x="3627360" y="4949136"/>
              <a:ext cx="723275" cy="307777"/>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迟发</a:t>
              </a:r>
              <a:r>
                <a:rPr lang="zh-CN" altLang="en-US" sz="1400" b="1" dirty="0" smtClean="0">
                  <a:latin typeface="微软雅黑" panose="020B0503020204020204" pitchFamily="34" charset="-122"/>
                  <a:ea typeface="微软雅黑" panose="020B0503020204020204" pitchFamily="34" charset="-122"/>
                </a:rPr>
                <a:t>码</a:t>
              </a:r>
              <a:endParaRPr lang="zh-CN" altLang="en-US" sz="14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flipV="1">
              <a:off x="4327239" y="1515800"/>
              <a:ext cx="23397" cy="4397476"/>
            </a:xfrm>
            <a:prstGeom prst="line">
              <a:avLst/>
            </a:prstGeom>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5208947" y="3410419"/>
              <a:ext cx="1441420" cy="523220"/>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修正</a:t>
              </a:r>
              <a:r>
                <a:rPr lang="zh-CN" altLang="en-US" sz="1400" b="1" dirty="0" smtClean="0">
                  <a:latin typeface="微软雅黑" panose="020B0503020204020204" pitchFamily="34" charset="-122"/>
                  <a:ea typeface="微软雅黑" panose="020B0503020204020204" pitchFamily="34" charset="-122"/>
                </a:rPr>
                <a:t>测距码频率</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修正测距码相位</a:t>
              </a:r>
              <a:endParaRPr lang="zh-CN" altLang="en-US" sz="1400" b="1" dirty="0">
                <a:latin typeface="微软雅黑" panose="020B0503020204020204" pitchFamily="34" charset="-122"/>
                <a:ea typeface="微软雅黑" panose="020B0503020204020204" pitchFamily="34" charset="-122"/>
              </a:endParaRPr>
            </a:p>
          </p:txBody>
        </p:sp>
      </p:grpSp>
      <p:sp>
        <p:nvSpPr>
          <p:cNvPr id="86" name="文本框 85"/>
          <p:cNvSpPr txBox="1"/>
          <p:nvPr/>
        </p:nvSpPr>
        <p:spPr>
          <a:xfrm>
            <a:off x="2039447" y="6374194"/>
            <a:ext cx="4801314"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通过码相位变化修正测距码频率的多普勒效应</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54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卫星输出信号与接收机接收信号</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579296" cy="4525963"/>
              </a:xfrm>
            </p:spPr>
            <p:txBody>
              <a:bodyPr>
                <a:normAutofit/>
              </a:bodyPr>
              <a:lstStyle/>
              <a:p>
                <a:pPr marL="0" indent="0">
                  <a:buNone/>
                </a:pPr>
                <a:r>
                  <a:rPr lang="zh-CN" altLang="en-US" dirty="0" smtClean="0"/>
                  <a:t>卫星输出信号：</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𝒔</m:t>
                      </m:r>
                      <m:d>
                        <m:dPr>
                          <m:ctrlPr>
                            <a:rPr lang="pt-BR" altLang="zh-CN" sz="2800" i="1">
                              <a:latin typeface="Cambria Math" panose="02040503050406030204" pitchFamily="18" charset="0"/>
                            </a:rPr>
                          </m:ctrlPr>
                        </m:dPr>
                        <m:e>
                          <m:r>
                            <a:rPr lang="en-US" altLang="zh-CN" sz="2800" i="1">
                              <a:latin typeface="Cambria Math" panose="02040503050406030204" pitchFamily="18" charset="0"/>
                            </a:rPr>
                            <m:t>𝒕</m:t>
                          </m:r>
                        </m:e>
                      </m:d>
                      <m:r>
                        <a:rPr lang="pt-BR" altLang="zh-CN" sz="2800" i="1">
                          <a:latin typeface="Cambria Math" panose="02040503050406030204" pitchFamily="18" charset="0"/>
                        </a:rPr>
                        <m:t>=</m:t>
                      </m:r>
                      <m:sSub>
                        <m:sSubPr>
                          <m:ctrlPr>
                            <a:rPr lang="pt-BR" altLang="zh-CN" sz="2800" i="1">
                              <a:latin typeface="Cambria Math" panose="02040503050406030204" pitchFamily="18" charset="0"/>
                            </a:rPr>
                          </m:ctrlPr>
                        </m:sSubPr>
                        <m:e>
                          <m:r>
                            <a:rPr lang="en-US" altLang="zh-CN" sz="2800" i="1">
                              <a:latin typeface="Cambria Math" panose="02040503050406030204" pitchFamily="18" charset="0"/>
                            </a:rPr>
                            <m:t>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𝒕</m:t>
                              </m:r>
                            </m:e>
                          </m:d>
                          <m:r>
                            <a:rPr lang="en-US" altLang="zh-CN" sz="2800" i="1">
                              <a:latin typeface="Cambria Math" panose="02040503050406030204" pitchFamily="18" charset="0"/>
                            </a:rPr>
                            <m:t>𝒄</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𝒕</m:t>
                              </m:r>
                            </m:e>
                          </m:d>
                          <m:r>
                            <a:rPr lang="en-US" altLang="zh-CN" sz="2800" i="1">
                              <a:latin typeface="Cambria Math" panose="02040503050406030204" pitchFamily="18" charset="0"/>
                            </a:rPr>
                            <m:t>𝒄𝒐𝒔</m:t>
                          </m:r>
                          <m:r>
                            <a:rPr lang="en-US" altLang="zh-CN" sz="2800" i="1">
                              <a:latin typeface="Cambria Math" panose="02040503050406030204" pitchFamily="18" charset="0"/>
                            </a:rPr>
                            <m:t>(</m:t>
                          </m:r>
                          <m:r>
                            <a:rPr lang="en-US" altLang="zh-CN" sz="2800" i="1">
                              <a:latin typeface="Cambria Math" panose="02040503050406030204" pitchFamily="18" charset="0"/>
                            </a:rPr>
                            <m:t>𝟐</m:t>
                          </m:r>
                          <m:r>
                            <a:rPr lang="zh-CN" altLang="en-US" sz="2800" i="1">
                              <a:latin typeface="Cambria Math" panose="02040503050406030204" pitchFamily="18" charset="0"/>
                            </a:rPr>
                            <m:t>𝝅</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i="1">
                                  <a:latin typeface="Cambria Math" panose="02040503050406030204" pitchFamily="18" charset="0"/>
                                </a:rPr>
                                <m:t>𝟎</m:t>
                              </m:r>
                            </m:sub>
                          </m:sSub>
                          <m:r>
                            <a:rPr lang="en-US" altLang="zh-CN" sz="2800" i="1">
                              <a:latin typeface="Cambria Math" panose="02040503050406030204" pitchFamily="18" charset="0"/>
                            </a:rPr>
                            <m:t>𝒕</m:t>
                          </m:r>
                          <m:r>
                            <a:rPr lang="en-US" altLang="zh-CN" sz="2800" i="1">
                              <a:latin typeface="Cambria Math" panose="02040503050406030204" pitchFamily="18" charset="0"/>
                            </a:rPr>
                            <m:t>)</m:t>
                          </m:r>
                        </m:e>
                        <m:sub/>
                      </m:sSub>
                    </m:oMath>
                  </m:oMathPara>
                </a14:m>
                <a:endParaRPr lang="en-US" altLang="zh-CN" dirty="0" smtClean="0"/>
              </a:p>
              <a:p>
                <a:pPr marL="0" indent="0">
                  <a:buNone/>
                </a:pPr>
                <a:r>
                  <a:rPr lang="zh-CN" altLang="en-US" dirty="0" smtClean="0"/>
                  <a:t>接收机接收信号：</a:t>
                </a:r>
                <a:endParaRPr lang="en-US" altLang="zh-CN" dirty="0" smtClean="0"/>
              </a:p>
              <a:p>
                <a:pPr marL="0" indent="0">
                  <a:buNone/>
                </a:pPr>
                <a:r>
                  <a:rPr lang="en-US" altLang="zh-CN" sz="2800" b="1" dirty="0" smtClean="0"/>
                  <a:t>s</a:t>
                </a:r>
                <a14:m>
                  <m:oMath xmlns:m="http://schemas.openxmlformats.org/officeDocument/2006/math">
                    <m:r>
                      <a:rPr lang="en-US" altLang="zh-CN" sz="2800" b="1" i="1" smtClean="0">
                        <a:latin typeface="Cambria Math" panose="02040503050406030204" pitchFamily="18" charset="0"/>
                      </a:rPr>
                      <m:t>′</m:t>
                    </m:r>
                    <m:d>
                      <m:dPr>
                        <m:ctrlPr>
                          <a:rPr lang="pt-BR" altLang="zh-CN" sz="2800" i="1">
                            <a:latin typeface="Cambria Math" panose="02040503050406030204" pitchFamily="18" charset="0"/>
                          </a:rPr>
                        </m:ctrlPr>
                      </m:dPr>
                      <m:e>
                        <m:r>
                          <a:rPr lang="en-US" altLang="zh-CN" sz="2800" i="1">
                            <a:latin typeface="Cambria Math" panose="02040503050406030204" pitchFamily="18" charset="0"/>
                          </a:rPr>
                          <m:t>𝒕</m:t>
                        </m:r>
                        <m:r>
                          <a:rPr lang="en-US" altLang="zh-CN" sz="2800" b="1" i="1" smtClean="0">
                            <a:latin typeface="Cambria Math" panose="02040503050406030204" pitchFamily="18" charset="0"/>
                          </a:rPr>
                          <m:t>′</m:t>
                        </m:r>
                      </m:e>
                    </m:d>
                    <m:r>
                      <a:rPr lang="pt-BR" altLang="zh-CN" sz="2800" i="1">
                        <a:latin typeface="Cambria Math" panose="02040503050406030204" pitchFamily="18" charset="0"/>
                      </a:rPr>
                      <m:t>=</m:t>
                    </m:r>
                    <m:sSub>
                      <m:sSubPr>
                        <m:ctrlPr>
                          <a:rPr lang="pt-BR" altLang="zh-CN" sz="2800" i="1">
                            <a:latin typeface="Cambria Math" panose="02040503050406030204" pitchFamily="18" charset="0"/>
                          </a:rPr>
                        </m:ctrlPr>
                      </m:sSubPr>
                      <m:e>
                        <m:r>
                          <a:rPr lang="en-US" altLang="zh-CN" sz="2800" i="1" smtClean="0">
                            <a:latin typeface="Cambria Math" panose="02040503050406030204" pitchFamily="18" charset="0"/>
                          </a:rPr>
                          <m:t>𝒅</m:t>
                        </m:r>
                        <m:d>
                          <m:dPr>
                            <m:ctrlPr>
                              <a:rPr lang="en-US" altLang="zh-CN" sz="2800" i="1" smtClean="0">
                                <a:latin typeface="Cambria Math" panose="02040503050406030204" pitchFamily="18" charset="0"/>
                              </a:rPr>
                            </m:ctrlPr>
                          </m:dPr>
                          <m:e>
                            <m:sSup>
                              <m:sSupPr>
                                <m:ctrlPr>
                                  <a:rPr lang="en-US" altLang="zh-CN" sz="2800" b="1" i="1" smtClean="0">
                                    <a:latin typeface="Cambria Math" panose="02040503050406030204" pitchFamily="18" charset="0"/>
                                  </a:rPr>
                                </m:ctrlPr>
                              </m:sSupPr>
                              <m:e>
                                <m:r>
                                  <a:rPr lang="en-US" altLang="zh-CN" sz="2800" i="1">
                                    <a:latin typeface="Cambria Math" panose="02040503050406030204" pitchFamily="18" charset="0"/>
                                  </a:rPr>
                                  <m:t>𝒕</m:t>
                                </m:r>
                              </m:e>
                              <m:sup>
                                <m:r>
                                  <a:rPr lang="en-US" altLang="zh-CN" sz="2800" b="1" i="1" smtClean="0">
                                    <a:latin typeface="Cambria Math" panose="02040503050406030204" pitchFamily="18" charset="0"/>
                                  </a:rPr>
                                  <m:t>′</m:t>
                                </m:r>
                              </m:sup>
                            </m:sSup>
                          </m:e>
                        </m:d>
                        <m:r>
                          <a:rPr lang="en-US" altLang="zh-CN" sz="2800" i="1">
                            <a:latin typeface="Cambria Math" panose="02040503050406030204" pitchFamily="18" charset="0"/>
                          </a:rPr>
                          <m:t>𝒄</m:t>
                        </m:r>
                        <m:d>
                          <m:dPr>
                            <m:ctrlPr>
                              <a:rPr lang="en-US" altLang="zh-CN" sz="2800" i="1">
                                <a:latin typeface="Cambria Math" panose="02040503050406030204" pitchFamily="18" charset="0"/>
                              </a:rPr>
                            </m:ctrlPr>
                          </m:dPr>
                          <m:e>
                            <m:sSup>
                              <m:sSupPr>
                                <m:ctrlPr>
                                  <a:rPr lang="en-US" altLang="zh-CN" sz="2800" b="1" i="1" smtClean="0">
                                    <a:latin typeface="Cambria Math" panose="02040503050406030204" pitchFamily="18" charset="0"/>
                                  </a:rPr>
                                </m:ctrlPr>
                              </m:sSupPr>
                              <m:e>
                                <m:r>
                                  <a:rPr lang="en-US" altLang="zh-CN" sz="2800" i="1">
                                    <a:latin typeface="Cambria Math" panose="02040503050406030204" pitchFamily="18" charset="0"/>
                                  </a:rPr>
                                  <m:t>𝒕</m:t>
                                </m:r>
                              </m:e>
                              <m:sup>
                                <m:r>
                                  <a:rPr lang="en-US" altLang="zh-CN" sz="2800" b="1" i="1" smtClean="0">
                                    <a:latin typeface="Cambria Math" panose="02040503050406030204" pitchFamily="18" charset="0"/>
                                  </a:rPr>
                                  <m:t>′</m:t>
                                </m:r>
                              </m:sup>
                            </m:sSup>
                          </m:e>
                        </m:d>
                        <m:r>
                          <a:rPr lang="en-US" altLang="zh-CN" sz="2800" i="1">
                            <a:latin typeface="Cambria Math" panose="02040503050406030204" pitchFamily="18" charset="0"/>
                          </a:rPr>
                          <m:t>𝒄𝒐𝒔</m:t>
                        </m:r>
                        <m:r>
                          <a:rPr lang="en-US" altLang="zh-CN" sz="2800" i="1">
                            <a:latin typeface="Cambria Math" panose="02040503050406030204" pitchFamily="18" charset="0"/>
                          </a:rPr>
                          <m:t>(</m:t>
                        </m:r>
                        <m:r>
                          <a:rPr lang="en-US" altLang="zh-CN" sz="2800" i="1">
                            <a:latin typeface="Cambria Math" panose="02040503050406030204" pitchFamily="18" charset="0"/>
                          </a:rPr>
                          <m:t>𝟐</m:t>
                        </m:r>
                        <m:r>
                          <a:rPr lang="zh-CN" altLang="en-US" sz="2800" i="1">
                            <a:latin typeface="Cambria Math" panose="02040503050406030204" pitchFamily="18" charset="0"/>
                          </a:rPr>
                          <m:t>𝝅</m:t>
                        </m:r>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m:t>
                            </m:r>
                            <m:r>
                              <a:rPr lang="en-US" altLang="zh-CN" sz="2800" i="1">
                                <a:latin typeface="Cambria Math" panose="02040503050406030204" pitchFamily="18" charset="0"/>
                              </a:rPr>
                              <m:t>𝒇</m:t>
                            </m:r>
                          </m:e>
                          <m:sub>
                            <m:r>
                              <a:rPr lang="en-US" altLang="zh-CN" sz="2800" i="1">
                                <a:latin typeface="Cambria Math" panose="02040503050406030204" pitchFamily="18" charset="0"/>
                              </a:rPr>
                              <m:t>𝟎</m:t>
                            </m:r>
                          </m:sub>
                        </m:sSub>
                        <m:r>
                          <a:rPr lang="en-US" altLang="zh-CN" sz="2800" b="1" i="1" smtClean="0">
                            <a:latin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𝒇</m:t>
                        </m:r>
                        <m:r>
                          <a:rPr lang="en-US" altLang="zh-CN" sz="2800" b="1" i="1" smtClean="0">
                            <a:latin typeface="Cambria Math" panose="02040503050406030204" pitchFamily="18" charset="0"/>
                          </a:rPr>
                          <m:t>)</m:t>
                        </m:r>
                        <m:r>
                          <a:rPr lang="en-US" altLang="zh-CN" sz="2800" i="1">
                            <a:latin typeface="Cambria Math" panose="02040503050406030204" pitchFamily="18" charset="0"/>
                          </a:rPr>
                          <m:t>𝒕</m:t>
                        </m:r>
                        <m:r>
                          <a:rPr lang="en-US" altLang="zh-CN" sz="2800" b="1" i="1" smtClean="0">
                            <a:latin typeface="Cambria Math" panose="02040503050406030204" pitchFamily="18" charset="0"/>
                          </a:rPr>
                          <m:t>′</m:t>
                        </m:r>
                        <m:r>
                          <a:rPr lang="en-US" altLang="zh-CN" sz="2800" i="1">
                            <a:latin typeface="Cambria Math" panose="02040503050406030204" pitchFamily="18" charset="0"/>
                          </a:rPr>
                          <m:t>+</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𝝓</m:t>
                            </m:r>
                          </m:e>
                          <m:sub>
                            <m:r>
                              <a:rPr lang="en-US" altLang="zh-CN" sz="2800" b="1" i="1" smtClean="0">
                                <a:latin typeface="Cambria Math" panose="02040503050406030204" pitchFamily="18" charset="0"/>
                              </a:rPr>
                              <m:t>𝟎</m:t>
                            </m:r>
                          </m:sub>
                        </m:sSub>
                        <m:r>
                          <a:rPr lang="en-US" altLang="zh-CN" sz="2800" b="1" i="1" smtClean="0">
                            <a:latin typeface="Cambria Math" panose="02040503050406030204" pitchFamily="18" charset="0"/>
                          </a:rPr>
                          <m:t>)</m:t>
                        </m:r>
                        <m:r>
                          <a:rPr lang="en-US" altLang="zh-CN" sz="2800" i="1">
                            <a:latin typeface="Cambria Math" panose="02040503050406030204" pitchFamily="18" charset="0"/>
                          </a:rPr>
                          <m:t>+</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𝒕</m:t>
                        </m:r>
                        <m:r>
                          <a:rPr lang="en-US" altLang="zh-CN" sz="2800" i="1">
                            <a:latin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m:t>
                        </m:r>
                      </m:e>
                      <m:sub/>
                    </m:sSub>
                  </m:oMath>
                </a14:m>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𝒕</m:t>
                          </m:r>
                        </m:e>
                        <m:sup>
                          <m:r>
                            <a:rPr lang="en-US" altLang="zh-CN" b="1" i="1" smtClean="0">
                              <a:latin typeface="Cambria Math" panose="02040503050406030204" pitchFamily="18" charset="0"/>
                            </a:rPr>
                            <m:t>′</m:t>
                          </m:r>
                        </m:sup>
                      </m:sSup>
                      <m:r>
                        <a:rPr lang="en-US" altLang="zh-CN"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𝒕</m:t>
                      </m:r>
                    </m:oMath>
                  </m:oMathPara>
                </a14:m>
                <a:endParaRPr lang="zh-CN" alt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579296" cy="4525963"/>
              </a:xfrm>
              <a:blipFill rotWithShape="0">
                <a:blip r:embed="rId2"/>
                <a:stretch>
                  <a:fillRect l="-17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57200" y="5229200"/>
                <a:ext cx="8291264" cy="1384995"/>
              </a:xfrm>
              <a:prstGeom prst="rect">
                <a:avLst/>
              </a:prstGeom>
              <a:noFill/>
            </p:spPr>
            <p:txBody>
              <a:bodyPr wrap="square" rtlCol="0">
                <a:spAutoFit/>
              </a:bodyPr>
              <a:lstStyle/>
              <a:p>
                <a:pPr>
                  <a:lnSpc>
                    <a:spcPct val="150000"/>
                  </a:lnSpc>
                </a:pPr>
                <a:r>
                  <a:rPr lang="zh-CN" altLang="en-US" sz="2800" b="1" dirty="0" smtClean="0">
                    <a:solidFill>
                      <a:srgbClr val="FF0000"/>
                    </a:solidFill>
                    <a:latin typeface="微软雅黑" panose="020B0503020204020204" pitchFamily="34" charset="-122"/>
                    <a:ea typeface="微软雅黑" panose="020B0503020204020204" pitchFamily="34" charset="-122"/>
                  </a:rPr>
                  <a:t>捕获和跟踪的核心目的：</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 </a:t>
                </a:r>
                <a:r>
                  <a:rPr lang="en-US" altLang="zh-CN" sz="2800" b="1" dirty="0" smtClean="0">
                    <a:solidFill>
                      <a:srgbClr val="FF0000"/>
                    </a:solidFill>
                    <a:latin typeface="微软雅黑" panose="020B0503020204020204" pitchFamily="34" charset="-122"/>
                    <a:ea typeface="微软雅黑" panose="020B0503020204020204" pitchFamily="34" charset="-122"/>
                  </a:rPr>
                  <a:t>       </a:t>
                </a:r>
                <a:r>
                  <a:rPr lang="zh-CN" altLang="en-US" sz="2800" b="1" dirty="0" smtClean="0">
                    <a:solidFill>
                      <a:srgbClr val="FF0000"/>
                    </a:solidFill>
                    <a:latin typeface="微软雅黑" panose="020B0503020204020204" pitchFamily="34" charset="-122"/>
                    <a:ea typeface="微软雅黑" panose="020B0503020204020204" pitchFamily="34" charset="-122"/>
                  </a:rPr>
                  <a:t>如何求取</a:t>
                </a:r>
                <a14:m>
                  <m:oMath xmlns:m="http://schemas.openxmlformats.org/officeDocument/2006/math">
                    <m:r>
                      <a:rPr lang="zh-CN" altLang="en-US"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𝒇</m:t>
                    </m:r>
                    <m:r>
                      <a:rPr lang="zh-CN" altLang="en-US" sz="2800" b="1" i="1">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𝒕</m:t>
                    </m:r>
                    <m:r>
                      <a:rPr lang="zh-CN" altLang="en-US" sz="2800" b="1" i="1">
                        <a:solidFill>
                          <a:srgbClr val="FF0000"/>
                        </a:solidFill>
                        <a:latin typeface="Cambria Math" panose="02040503050406030204" pitchFamily="18" charset="0"/>
                      </a:rPr>
                      <m:t>、</m:t>
                    </m:r>
                    <m:sSub>
                      <m:sSubPr>
                        <m:ctrlPr>
                          <a:rPr lang="en-US" altLang="zh-CN" sz="2800" i="1" smtClean="0">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𝝓</m:t>
                        </m:r>
                      </m:e>
                      <m:sub>
                        <m:r>
                          <a:rPr lang="en-US" altLang="zh-CN" sz="2800" b="1" i="1">
                            <a:solidFill>
                              <a:srgbClr val="FF0000"/>
                            </a:solidFill>
                            <a:latin typeface="Cambria Math" panose="02040503050406030204" pitchFamily="18" charset="0"/>
                          </a:rPr>
                          <m:t>𝟎</m:t>
                        </m:r>
                      </m:sub>
                    </m:sSub>
                    <m:r>
                      <a:rPr lang="zh-CN" altLang="en-US" sz="2800" b="1" i="1">
                        <a:solidFill>
                          <a:srgbClr val="FF0000"/>
                        </a:solidFill>
                        <a:latin typeface="Cambria Math" panose="02040503050406030204" pitchFamily="18" charset="0"/>
                      </a:rPr>
                      <m:t>和</m:t>
                    </m:r>
                    <m:r>
                      <a:rPr lang="en-US" altLang="zh-CN" sz="2800" b="1" i="1" smtClean="0">
                        <a:solidFill>
                          <a:srgbClr val="FF0000"/>
                        </a:solidFill>
                        <a:latin typeface="Cambria Math" panose="02040503050406030204" pitchFamily="18" charset="0"/>
                      </a:rPr>
                      <m:t>𝒅</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𝒕</m:t>
                    </m:r>
                    <m:r>
                      <a:rPr lang="en-US" altLang="zh-CN" sz="2800" b="1" i="1" smtClean="0">
                        <a:solidFill>
                          <a:srgbClr val="FF0000"/>
                        </a:solidFill>
                        <a:latin typeface="Cambria Math" panose="02040503050406030204" pitchFamily="18" charset="0"/>
                      </a:rPr>
                      <m:t>)</m:t>
                    </m:r>
                  </m:oMath>
                </a14:m>
                <a:r>
                  <a:rPr lang="en-US" altLang="zh-CN" sz="2800" b="1" dirty="0" smtClean="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57200" y="5229200"/>
                <a:ext cx="8291264" cy="1384995"/>
              </a:xfrm>
              <a:prstGeom prst="rect">
                <a:avLst/>
              </a:prstGeom>
              <a:blipFill rotWithShape="0">
                <a:blip r:embed="rId3"/>
                <a:stretch>
                  <a:fillRect l="-1471" b="-6167"/>
                </a:stretch>
              </a:blipFill>
            </p:spPr>
            <p:txBody>
              <a:bodyPr/>
              <a:lstStyle/>
              <a:p>
                <a:r>
                  <a:rPr lang="zh-CN" altLang="en-US">
                    <a:noFill/>
                  </a:rPr>
                  <a:t> </a:t>
                </a:r>
              </a:p>
            </p:txBody>
          </p:sp>
        </mc:Fallback>
      </mc:AlternateContent>
      <p:cxnSp>
        <p:nvCxnSpPr>
          <p:cNvPr id="6" name="直接箭头连接符 5"/>
          <p:cNvCxnSpPr/>
          <p:nvPr/>
        </p:nvCxnSpPr>
        <p:spPr>
          <a:xfrm flipH="1">
            <a:off x="3995936" y="2132856"/>
            <a:ext cx="36004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82062" y="1730349"/>
            <a:ext cx="1821332" cy="369332"/>
          </a:xfrm>
          <a:prstGeom prst="rect">
            <a:avLst/>
          </a:prstGeom>
          <a:noFill/>
        </p:spPr>
        <p:txBody>
          <a:bodyPr wrap="none" rtlCol="0">
            <a:spAutoFit/>
          </a:bodyPr>
          <a:lstStyle/>
          <a:p>
            <a:r>
              <a:rPr lang="zh-CN" altLang="en-US" dirty="0" smtClean="0"/>
              <a:t>导航电文</a:t>
            </a:r>
            <a:r>
              <a:rPr lang="en-US" altLang="zh-CN" dirty="0" smtClean="0"/>
              <a:t>bit</a:t>
            </a:r>
            <a:r>
              <a:rPr lang="zh-CN" altLang="en-US" dirty="0" smtClean="0"/>
              <a:t>序列</a:t>
            </a:r>
            <a:endParaRPr lang="zh-CN" altLang="en-US" dirty="0"/>
          </a:p>
        </p:txBody>
      </p:sp>
      <p:cxnSp>
        <p:nvCxnSpPr>
          <p:cNvPr id="8" name="直接箭头连接符 7"/>
          <p:cNvCxnSpPr/>
          <p:nvPr/>
        </p:nvCxnSpPr>
        <p:spPr>
          <a:xfrm flipH="1" flipV="1">
            <a:off x="4355976" y="2924944"/>
            <a:ext cx="43204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652200" y="3216926"/>
            <a:ext cx="1590500" cy="369332"/>
          </a:xfrm>
          <a:prstGeom prst="rect">
            <a:avLst/>
          </a:prstGeom>
          <a:noFill/>
        </p:spPr>
        <p:txBody>
          <a:bodyPr wrap="none" rtlCol="0">
            <a:spAutoFit/>
          </a:bodyPr>
          <a:lstStyle/>
          <a:p>
            <a:r>
              <a:rPr lang="zh-CN" altLang="en-US" dirty="0" smtClean="0"/>
              <a:t>测距码</a:t>
            </a:r>
            <a:r>
              <a:rPr lang="en-US" altLang="zh-CN" dirty="0" smtClean="0"/>
              <a:t>bit</a:t>
            </a:r>
            <a:r>
              <a:rPr lang="zh-CN" altLang="en-US" dirty="0" smtClean="0"/>
              <a:t>序列</a:t>
            </a:r>
            <a:endParaRPr lang="zh-CN" altLang="en-US" dirty="0"/>
          </a:p>
        </p:txBody>
      </p:sp>
      <p:cxnSp>
        <p:nvCxnSpPr>
          <p:cNvPr id="10" name="直接箭头连接符 9"/>
          <p:cNvCxnSpPr/>
          <p:nvPr/>
        </p:nvCxnSpPr>
        <p:spPr>
          <a:xfrm flipH="1">
            <a:off x="5882660" y="2132856"/>
            <a:ext cx="36004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314708" y="1844824"/>
            <a:ext cx="1107996" cy="369332"/>
          </a:xfrm>
          <a:prstGeom prst="rect">
            <a:avLst/>
          </a:prstGeom>
          <a:noFill/>
        </p:spPr>
        <p:txBody>
          <a:bodyPr wrap="none" rtlCol="0">
            <a:spAutoFit/>
          </a:bodyPr>
          <a:lstStyle/>
          <a:p>
            <a:r>
              <a:rPr lang="zh-CN" altLang="en-US" dirty="0" smtClean="0"/>
              <a:t>高频载波</a:t>
            </a:r>
            <a:endParaRPr lang="zh-CN" altLang="en-US" dirty="0"/>
          </a:p>
        </p:txBody>
      </p:sp>
    </p:spTree>
    <p:extLst>
      <p:ext uri="{BB962C8B-B14F-4D97-AF65-F5344CB8AC3E}">
        <p14:creationId xmlns:p14="http://schemas.microsoft.com/office/powerpoint/2010/main" val="22420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如何获得码相位差并修正码频率</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以当前初始码相位值为基准</a:t>
            </a:r>
            <a:endParaRPr lang="en-US" altLang="zh-CN" sz="2400" dirty="0" smtClean="0"/>
          </a:p>
          <a:p>
            <a:r>
              <a:rPr lang="zh-CN" altLang="en-US" sz="2400" dirty="0" smtClean="0"/>
              <a:t>同时计算相邻的多个码相位所对应的累积相关值</a:t>
            </a:r>
            <a:endParaRPr lang="en-US" altLang="zh-CN" sz="2400" dirty="0" smtClean="0"/>
          </a:p>
          <a:p>
            <a:r>
              <a:rPr lang="zh-CN" altLang="en-US" sz="2400" dirty="0" smtClean="0"/>
              <a:t>其中相关值大的码相位位置，标识着当前码相位应当移动的方向</a:t>
            </a:r>
            <a:endParaRPr lang="en-US" altLang="zh-CN" sz="2400" dirty="0" smtClean="0"/>
          </a:p>
          <a:p>
            <a:r>
              <a:rPr lang="zh-CN" altLang="en-US" sz="2400" dirty="0" smtClean="0"/>
              <a:t>具体相位差的计算，可通过鉴相函数计算（具体不展开）</a:t>
            </a:r>
            <a:endParaRPr lang="en-US" altLang="zh-CN" sz="2400" dirty="0" smtClean="0"/>
          </a:p>
          <a:p>
            <a:r>
              <a:rPr lang="zh-CN" altLang="en-US" sz="2400" dirty="0" smtClean="0"/>
              <a:t>通过相位差修正码频率的算法（具体不展开）</a:t>
            </a:r>
            <a:endParaRPr lang="en-US" altLang="zh-CN" sz="2400" dirty="0" smtClean="0"/>
          </a:p>
          <a:p>
            <a:endParaRPr lang="en-US" altLang="zh-CN" sz="2400" dirty="0" smtClean="0"/>
          </a:p>
        </p:txBody>
      </p:sp>
    </p:spTree>
    <p:extLst>
      <p:ext uri="{BB962C8B-B14F-4D97-AF65-F5344CB8AC3E}">
        <p14:creationId xmlns:p14="http://schemas.microsoft.com/office/powerpoint/2010/main" val="1304187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码跟踪环路的算法实现</a:t>
            </a:r>
            <a:endParaRPr lang="zh-CN" altLang="en-US"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5805264"/>
            <a:ext cx="6480720" cy="1008112"/>
          </a:xfrm>
          <a:prstGeom prst="rect">
            <a:avLst/>
          </a:prstGeom>
          <a:noFill/>
          <a:ln>
            <a:noFill/>
          </a:ln>
        </p:spPr>
      </p:pic>
      <p:grpSp>
        <p:nvGrpSpPr>
          <p:cNvPr id="7" name="组合 6"/>
          <p:cNvGrpSpPr/>
          <p:nvPr/>
        </p:nvGrpSpPr>
        <p:grpSpPr>
          <a:xfrm>
            <a:off x="899592" y="1772816"/>
            <a:ext cx="6480720" cy="3888432"/>
            <a:chOff x="899592" y="1772816"/>
            <a:chExt cx="6480720" cy="3888432"/>
          </a:xfrm>
        </p:grpSpPr>
        <p:pic>
          <p:nvPicPr>
            <p:cNvPr id="4" name="图片 3"/>
            <p:cNvPicPr/>
            <p:nvPr/>
          </p:nvPicPr>
          <p:blipFill rotWithShape="1">
            <a:blip r:embed="rId3" cstate="print">
              <a:extLst>
                <a:ext uri="{28A0092B-C50C-407E-A947-70E740481C1C}">
                  <a14:useLocalDpi xmlns:a14="http://schemas.microsoft.com/office/drawing/2010/main" val="0"/>
                </a:ext>
              </a:extLst>
            </a:blip>
            <a:srcRect l="-2273"/>
            <a:stretch/>
          </p:blipFill>
          <p:spPr bwMode="auto">
            <a:xfrm>
              <a:off x="899592" y="1772816"/>
              <a:ext cx="6480720" cy="3888432"/>
            </a:xfrm>
            <a:prstGeom prst="rect">
              <a:avLst/>
            </a:prstGeom>
            <a:noFill/>
            <a:ln>
              <a:solidFill>
                <a:schemeClr val="tx1"/>
              </a:solidFill>
            </a:ln>
          </p:spPr>
        </p:pic>
        <p:sp>
          <p:nvSpPr>
            <p:cNvPr id="6" name="矩形 5"/>
            <p:cNvSpPr/>
            <p:nvPr/>
          </p:nvSpPr>
          <p:spPr>
            <a:xfrm>
              <a:off x="1763688" y="3068960"/>
              <a:ext cx="648072"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66879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36096" y="332656"/>
            <a:ext cx="2646878"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码跟踪环路主循环</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755576" y="1052736"/>
            <a:ext cx="7560840" cy="4752528"/>
            <a:chOff x="755576" y="1052736"/>
            <a:chExt cx="7560840" cy="4752528"/>
          </a:xfrm>
        </p:grpSpPr>
        <p:pic>
          <p:nvPicPr>
            <p:cNvPr id="3" name="图片 2"/>
            <p:cNvPicPr/>
            <p:nvPr/>
          </p:nvPicPr>
          <p:blipFill rotWithShape="1">
            <a:blip r:embed="rId2" cstate="print">
              <a:extLst>
                <a:ext uri="{28A0092B-C50C-407E-A947-70E740481C1C}">
                  <a14:useLocalDpi xmlns:a14="http://schemas.microsoft.com/office/drawing/2010/main" val="0"/>
                </a:ext>
              </a:extLst>
            </a:blip>
            <a:srcRect l="-1941" r="-1"/>
            <a:stretch/>
          </p:blipFill>
          <p:spPr bwMode="auto">
            <a:xfrm>
              <a:off x="755576" y="1052736"/>
              <a:ext cx="7560840" cy="4752528"/>
            </a:xfrm>
            <a:prstGeom prst="rect">
              <a:avLst/>
            </a:prstGeom>
            <a:noFill/>
            <a:ln>
              <a:solidFill>
                <a:schemeClr val="tx1"/>
              </a:solidFill>
            </a:ln>
          </p:spPr>
        </p:pic>
        <p:sp>
          <p:nvSpPr>
            <p:cNvPr id="5" name="文本框 4"/>
            <p:cNvSpPr txBox="1"/>
            <p:nvPr/>
          </p:nvSpPr>
          <p:spPr>
            <a:xfrm>
              <a:off x="4240957" y="2156364"/>
              <a:ext cx="1261884" cy="307777"/>
            </a:xfrm>
            <a:prstGeom prst="rect">
              <a:avLst/>
            </a:prstGeom>
            <a:noFill/>
          </p:spPr>
          <p:txBody>
            <a:bodyPr wrap="none" rtlCol="0">
              <a:spAutoFit/>
            </a:bodyPr>
            <a:lstStyle/>
            <a:p>
              <a:r>
                <a:rPr lang="zh-CN" altLang="en-US" sz="1400" b="1" dirty="0" smtClean="0"/>
                <a:t>，修正码相位</a:t>
              </a:r>
              <a:endParaRPr lang="zh-CN" altLang="en-US" sz="1400" b="1" dirty="0"/>
            </a:p>
          </p:txBody>
        </p:sp>
      </p:grpSp>
      <p:sp>
        <p:nvSpPr>
          <p:cNvPr id="7" name="文本框 6"/>
          <p:cNvSpPr txBox="1"/>
          <p:nvPr/>
        </p:nvSpPr>
        <p:spPr>
          <a:xfrm>
            <a:off x="3131840" y="1061555"/>
            <a:ext cx="3789820" cy="369332"/>
          </a:xfrm>
          <a:prstGeom prst="rect">
            <a:avLst/>
          </a:prstGeom>
          <a:solidFill>
            <a:schemeClr val="bg1"/>
          </a:solid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以</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毫秒为周期单位，进行连续跟踪</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910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99592" y="4437112"/>
            <a:ext cx="7560840" cy="1338828"/>
          </a:xfrm>
          <a:prstGeom prst="rect">
            <a:avLst/>
          </a:prstGeom>
          <a:noFill/>
        </p:spPr>
        <p:txBody>
          <a:bodyPr wrap="square" rtlCol="0">
            <a:spAutoFit/>
          </a:bodyPr>
          <a:lstStyle/>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注意：</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rgbClr val="0000CC"/>
                </a:solidFill>
                <a:latin typeface="微软雅黑" panose="020B0503020204020204" pitchFamily="34" charset="-122"/>
                <a:ea typeface="微软雅黑" panose="020B0503020204020204" pitchFamily="34" charset="-122"/>
              </a:rPr>
              <a:t>       由于多普勒效应，每个测距码跟踪周期内的测距码频率可能不同，造成每个采样点的时间不一样，所以每个</a:t>
            </a:r>
            <a:r>
              <a:rPr lang="zh-CN" altLang="en-US" b="1" dirty="0">
                <a:solidFill>
                  <a:srgbClr val="0000CC"/>
                </a:solidFill>
                <a:latin typeface="微软雅黑" panose="020B0503020204020204" pitchFamily="34" charset="-122"/>
                <a:ea typeface="微软雅黑" panose="020B0503020204020204" pitchFamily="34" charset="-122"/>
              </a:rPr>
              <a:t>跟踪</a:t>
            </a:r>
            <a:r>
              <a:rPr lang="zh-CN" altLang="en-US" b="1" dirty="0" smtClean="0">
                <a:solidFill>
                  <a:srgbClr val="0000CC"/>
                </a:solidFill>
                <a:latin typeface="微软雅黑" panose="020B0503020204020204" pitchFamily="34" charset="-122"/>
                <a:ea typeface="微软雅黑" panose="020B0503020204020204" pitchFamily="34" charset="-122"/>
              </a:rPr>
              <a:t>周期的数据块长度有可能不同。</a:t>
            </a:r>
            <a:endParaRPr lang="zh-CN" altLang="en-US" b="1" dirty="0">
              <a:solidFill>
                <a:srgbClr val="0000CC"/>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980728"/>
            <a:ext cx="7776864" cy="3049330"/>
          </a:xfrm>
          <a:prstGeom prst="rect">
            <a:avLst/>
          </a:prstGeom>
          <a:noFill/>
          <a:ln>
            <a:noFill/>
          </a:ln>
        </p:spPr>
      </p:pic>
    </p:spTree>
    <p:extLst>
      <p:ext uri="{BB962C8B-B14F-4D97-AF65-F5344CB8AC3E}">
        <p14:creationId xmlns:p14="http://schemas.microsoft.com/office/powerpoint/2010/main" val="2117464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下箭头 2"/>
          <p:cNvSpPr/>
          <p:nvPr/>
        </p:nvSpPr>
        <p:spPr>
          <a:xfrm rot="3218714">
            <a:off x="4572000" y="476672"/>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148064" y="253696"/>
            <a:ext cx="997389" cy="369332"/>
          </a:xfrm>
          <a:prstGeom prst="rect">
            <a:avLst/>
          </a:prstGeom>
          <a:noFill/>
        </p:spPr>
        <p:txBody>
          <a:bodyPr wrap="none" rtlCol="0">
            <a:spAutoFit/>
          </a:bodyPr>
          <a:lstStyle/>
          <a:p>
            <a:r>
              <a:rPr lang="en-US" altLang="zh-CN" b="1" dirty="0" smtClean="0">
                <a:solidFill>
                  <a:srgbClr val="0000CC"/>
                </a:solidFill>
                <a:latin typeface="微软雅黑" panose="020B0503020204020204" pitchFamily="34" charset="-122"/>
                <a:ea typeface="微软雅黑" panose="020B0503020204020204" pitchFamily="34" charset="-122"/>
              </a:rPr>
              <a:t>0.5</a:t>
            </a:r>
            <a:r>
              <a:rPr lang="zh-CN" altLang="en-US" b="1" dirty="0" smtClean="0">
                <a:solidFill>
                  <a:srgbClr val="0000CC"/>
                </a:solidFill>
                <a:latin typeface="微软雅黑" panose="020B0503020204020204" pitchFamily="34" charset="-122"/>
                <a:ea typeface="微软雅黑" panose="020B0503020204020204" pitchFamily="34" charset="-122"/>
              </a:rPr>
              <a:t>码片</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11560" y="260648"/>
            <a:ext cx="8064896" cy="5832648"/>
            <a:chOff x="611560" y="260648"/>
            <a:chExt cx="8064896" cy="5832648"/>
          </a:xfrm>
        </p:grpSpPr>
        <p:pic>
          <p:nvPicPr>
            <p:cNvPr id="2" name="图片 1"/>
            <p:cNvPicPr/>
            <p:nvPr/>
          </p:nvPicPr>
          <p:blipFill rotWithShape="1">
            <a:blip r:embed="rId2" cstate="print">
              <a:extLst>
                <a:ext uri="{28A0092B-C50C-407E-A947-70E740481C1C}">
                  <a14:useLocalDpi xmlns:a14="http://schemas.microsoft.com/office/drawing/2010/main" val="0"/>
                </a:ext>
              </a:extLst>
            </a:blip>
            <a:srcRect b="3572"/>
            <a:stretch/>
          </p:blipFill>
          <p:spPr bwMode="auto">
            <a:xfrm>
              <a:off x="611560" y="260648"/>
              <a:ext cx="8064896" cy="5832648"/>
            </a:xfrm>
            <a:prstGeom prst="rect">
              <a:avLst/>
            </a:prstGeom>
            <a:noFill/>
            <a:ln>
              <a:noFill/>
            </a:ln>
          </p:spPr>
        </p:pic>
        <p:sp>
          <p:nvSpPr>
            <p:cNvPr id="6" name="矩形 5"/>
            <p:cNvSpPr/>
            <p:nvPr/>
          </p:nvSpPr>
          <p:spPr>
            <a:xfrm>
              <a:off x="2339752" y="5229200"/>
              <a:ext cx="936104"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下箭头 7"/>
          <p:cNvSpPr/>
          <p:nvPr/>
        </p:nvSpPr>
        <p:spPr>
          <a:xfrm rot="3218714">
            <a:off x="4584696" y="516414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0760" y="4941168"/>
            <a:ext cx="1800493" cy="369332"/>
          </a:xfrm>
          <a:prstGeom prst="rect">
            <a:avLst/>
          </a:prstGeom>
          <a:noFill/>
        </p:spPr>
        <p:txBody>
          <a:bodyPr wrap="none" rtlCol="0">
            <a:spAutoFit/>
          </a:bodyPr>
          <a:lstStyle/>
          <a:p>
            <a:r>
              <a:rPr lang="zh-CN" altLang="en-US" b="1" dirty="0">
                <a:solidFill>
                  <a:srgbClr val="0000CC"/>
                </a:solidFill>
                <a:latin typeface="微软雅黑" panose="020B0503020204020204" pitchFamily="34" charset="-122"/>
                <a:ea typeface="微软雅黑" panose="020B0503020204020204" pitchFamily="34" charset="-122"/>
              </a:rPr>
              <a:t>对</a:t>
            </a:r>
            <a:r>
              <a:rPr lang="zh-CN" altLang="en-US" b="1" dirty="0" smtClean="0">
                <a:solidFill>
                  <a:srgbClr val="0000CC"/>
                </a:solidFill>
                <a:latin typeface="微软雅黑" panose="020B0503020204020204" pitchFamily="34" charset="-122"/>
                <a:ea typeface="微软雅黑" panose="020B0503020204020204" pitchFamily="34" charset="-122"/>
              </a:rPr>
              <a:t>码相位做修正</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643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620688"/>
            <a:ext cx="7560840" cy="720080"/>
          </a:xfrm>
          <a:prstGeom prst="rect">
            <a:avLst/>
          </a:prstGeom>
          <a:noFill/>
          <a:ln>
            <a:noFill/>
          </a:ln>
        </p:spPr>
      </p:pic>
      <p:pic>
        <p:nvPicPr>
          <p:cNvPr id="3" name="图片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338387"/>
            <a:ext cx="7560839" cy="2674789"/>
          </a:xfrm>
          <a:prstGeom prst="rect">
            <a:avLst/>
          </a:prstGeom>
          <a:noFill/>
          <a:ln>
            <a:noFill/>
          </a:ln>
        </p:spPr>
      </p:pic>
    </p:spTree>
    <p:extLst>
      <p:ext uri="{BB962C8B-B14F-4D97-AF65-F5344CB8AC3E}">
        <p14:creationId xmlns:p14="http://schemas.microsoft.com/office/powerpoint/2010/main" val="2575838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76672"/>
            <a:ext cx="7920880" cy="2304256"/>
          </a:xfrm>
          <a:prstGeom prst="rect">
            <a:avLst/>
          </a:prstGeom>
          <a:noFill/>
          <a:ln>
            <a:noFill/>
          </a:ln>
        </p:spPr>
      </p:pic>
      <p:pic>
        <p:nvPicPr>
          <p:cNvPr id="3" name="图片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3231197"/>
            <a:ext cx="7920879" cy="485835"/>
          </a:xfrm>
          <a:prstGeom prst="rect">
            <a:avLst/>
          </a:prstGeom>
          <a:noFill/>
          <a:ln>
            <a:noFill/>
          </a:ln>
        </p:spPr>
      </p:pic>
      <p:sp>
        <p:nvSpPr>
          <p:cNvPr id="5" name="下箭头 4"/>
          <p:cNvSpPr/>
          <p:nvPr/>
        </p:nvSpPr>
        <p:spPr>
          <a:xfrm rot="7502048">
            <a:off x="5033477" y="2085805"/>
            <a:ext cx="234572" cy="333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69195" y="2444512"/>
            <a:ext cx="2031325" cy="369332"/>
          </a:xfrm>
          <a:prstGeom prst="rect">
            <a:avLst/>
          </a:prstGeom>
          <a:noFill/>
        </p:spPr>
        <p:txBody>
          <a:bodyPr wrap="non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计算码频率修正值</a:t>
            </a:r>
            <a:endParaRPr lang="zh-CN" altLang="en-US" b="1" dirty="0">
              <a:solidFill>
                <a:srgbClr val="0000CC"/>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4167302"/>
            <a:ext cx="7920879" cy="2122994"/>
          </a:xfrm>
          <a:prstGeom prst="rect">
            <a:avLst/>
          </a:prstGeom>
          <a:noFill/>
          <a:ln>
            <a:noFill/>
          </a:ln>
        </p:spPr>
      </p:pic>
      <p:sp>
        <p:nvSpPr>
          <p:cNvPr id="8" name="下箭头 7"/>
          <p:cNvSpPr/>
          <p:nvPr/>
        </p:nvSpPr>
        <p:spPr>
          <a:xfrm rot="6871705">
            <a:off x="4574479" y="3528875"/>
            <a:ext cx="180788" cy="3532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932040" y="3765053"/>
            <a:ext cx="1338828" cy="369332"/>
          </a:xfrm>
          <a:prstGeom prst="rect">
            <a:avLst/>
          </a:prstGeom>
          <a:noFill/>
        </p:spPr>
        <p:txBody>
          <a:bodyPr wrap="non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修正码频率</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0" name="下箭头 9"/>
          <p:cNvSpPr/>
          <p:nvPr/>
        </p:nvSpPr>
        <p:spPr>
          <a:xfrm rot="7502048">
            <a:off x="4949760" y="1116966"/>
            <a:ext cx="234572" cy="333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85478" y="1475673"/>
            <a:ext cx="1569660" cy="369332"/>
          </a:xfrm>
          <a:prstGeom prst="rect">
            <a:avLst/>
          </a:prstGeom>
          <a:noFill/>
        </p:spPr>
        <p:txBody>
          <a:bodyPr wrap="non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计算</a:t>
            </a:r>
            <a:r>
              <a:rPr lang="zh-CN" altLang="en-US" b="1" dirty="0" smtClean="0">
                <a:solidFill>
                  <a:srgbClr val="0000CC"/>
                </a:solidFill>
                <a:latin typeface="微软雅黑" panose="020B0503020204020204" pitchFamily="34" charset="-122"/>
                <a:ea typeface="微软雅黑" panose="020B0503020204020204" pitchFamily="34" charset="-122"/>
              </a:rPr>
              <a:t>码相位差</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726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码环与载波环路的组合</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讨论：</a:t>
            </a:r>
            <a:endParaRPr lang="en-US" altLang="zh-CN" sz="2400" dirty="0" smtClean="0"/>
          </a:p>
          <a:p>
            <a:pPr lvl="1"/>
            <a:r>
              <a:rPr lang="zh-CN" altLang="en-US" sz="2000" dirty="0" smtClean="0"/>
              <a:t>码相位跟踪环路与载波相位跟踪环路的基本构架是相似的</a:t>
            </a:r>
            <a:endParaRPr lang="en-US" altLang="zh-CN" sz="2000" dirty="0" smtClean="0"/>
          </a:p>
          <a:p>
            <a:pPr lvl="1"/>
            <a:r>
              <a:rPr lang="zh-CN" altLang="en-US" sz="2000" dirty="0" smtClean="0"/>
              <a:t>多普勒效应同时对测距码频率和载波频率有影响，两者应当同时进行</a:t>
            </a:r>
            <a:endParaRPr lang="en-US" altLang="zh-CN" sz="2000" dirty="0" smtClean="0"/>
          </a:p>
          <a:p>
            <a:pPr lvl="1"/>
            <a:r>
              <a:rPr lang="zh-CN" altLang="en-US" sz="2000" dirty="0" smtClean="0"/>
              <a:t>能否在</a:t>
            </a:r>
            <a:r>
              <a:rPr lang="zh-CN" altLang="en-US" sz="2000" dirty="0" smtClean="0"/>
              <a:t>一个大的环路框架内同时实现码跟踪和载波相位跟踪？</a:t>
            </a:r>
            <a:endParaRPr lang="en-US" altLang="zh-CN" sz="2000" dirty="0" smtClean="0"/>
          </a:p>
          <a:p>
            <a:r>
              <a:rPr lang="zh-CN" altLang="en-US" sz="2400" dirty="0" smtClean="0"/>
              <a:t>解决思路：</a:t>
            </a:r>
            <a:endParaRPr lang="en-US" altLang="zh-CN" sz="2400" dirty="0" smtClean="0"/>
          </a:p>
          <a:p>
            <a:pPr lvl="1"/>
            <a:r>
              <a:rPr lang="zh-CN" altLang="en-US" sz="2000" dirty="0" smtClean="0"/>
              <a:t>在码环路跟踪框架内，以当前码相位为基准，实现载波环路跟踪。</a:t>
            </a:r>
            <a:endParaRPr lang="zh-CN" altLang="en-US" sz="2000" dirty="0"/>
          </a:p>
        </p:txBody>
      </p:sp>
    </p:spTree>
    <p:extLst>
      <p:ext uri="{BB962C8B-B14F-4D97-AF65-F5344CB8AC3E}">
        <p14:creationId xmlns:p14="http://schemas.microsoft.com/office/powerpoint/2010/main" val="2298979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典型环路组合</a:t>
            </a:r>
            <a:endParaRPr lang="zh-CN" altLang="en-US" dirty="0"/>
          </a:p>
        </p:txBody>
      </p:sp>
      <p:pic>
        <p:nvPicPr>
          <p:cNvPr id="5" name="图片 4"/>
          <p:cNvPicPr>
            <a:picLocks noChangeAspect="1"/>
          </p:cNvPicPr>
          <p:nvPr/>
        </p:nvPicPr>
        <p:blipFill>
          <a:blip r:embed="rId2"/>
          <a:stretch>
            <a:fillRect/>
          </a:stretch>
        </p:blipFill>
        <p:spPr>
          <a:xfrm>
            <a:off x="755576" y="1386112"/>
            <a:ext cx="7992888" cy="4779192"/>
          </a:xfrm>
          <a:prstGeom prst="rect">
            <a:avLst/>
          </a:prstGeom>
        </p:spPr>
      </p:pic>
      <p:sp>
        <p:nvSpPr>
          <p:cNvPr id="3" name="文本框 2"/>
          <p:cNvSpPr txBox="1"/>
          <p:nvPr/>
        </p:nvSpPr>
        <p:spPr>
          <a:xfrm>
            <a:off x="2627784" y="6125234"/>
            <a:ext cx="3518912" cy="400110"/>
          </a:xfrm>
          <a:prstGeom prst="rect">
            <a:avLst/>
          </a:prstGeom>
          <a:noFill/>
        </p:spPr>
        <p:txBody>
          <a:bodyPr wrap="none" rtlCol="0">
            <a:spAutoFit/>
          </a:bodyPr>
          <a:lstStyle/>
          <a:p>
            <a:r>
              <a:rPr lang="zh-CN" altLang="en-US" sz="2000" b="1" dirty="0" smtClean="0">
                <a:solidFill>
                  <a:srgbClr val="0000CC"/>
                </a:solidFill>
                <a:latin typeface="微软雅黑" panose="020B0503020204020204" pitchFamily="34" charset="-122"/>
                <a:ea typeface="微软雅黑" panose="020B0503020204020204" pitchFamily="34" charset="-122"/>
              </a:rPr>
              <a:t>具体算法可参考课程设计代码</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694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2167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基本思路</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lnSpc>
                <a:spcPct val="170000"/>
              </a:lnSpc>
              <a:buNone/>
            </a:pPr>
            <a:r>
              <a:rPr lang="zh-CN" altLang="en-US" sz="4500" dirty="0" smtClean="0"/>
              <a:t>就像</a:t>
            </a:r>
            <a:r>
              <a:rPr lang="zh-CN" altLang="zh-CN" sz="4500" dirty="0" smtClean="0"/>
              <a:t>用</a:t>
            </a:r>
            <a:r>
              <a:rPr lang="zh-CN" altLang="en-US" sz="4500" dirty="0" smtClean="0"/>
              <a:t>照片</a:t>
            </a:r>
            <a:r>
              <a:rPr lang="zh-CN" altLang="zh-CN" sz="4500" dirty="0" smtClean="0"/>
              <a:t>去</a:t>
            </a:r>
            <a:r>
              <a:rPr lang="zh-CN" altLang="zh-CN" sz="4500" dirty="0"/>
              <a:t>对照</a:t>
            </a:r>
            <a:r>
              <a:rPr lang="zh-CN" altLang="zh-CN" sz="4500" dirty="0" smtClean="0"/>
              <a:t>找人</a:t>
            </a:r>
            <a:r>
              <a:rPr lang="zh-CN" altLang="en-US" sz="4500" dirty="0"/>
              <a:t>：</a:t>
            </a:r>
            <a:endParaRPr lang="en-US" altLang="zh-CN" sz="4500" dirty="0" smtClean="0"/>
          </a:p>
          <a:p>
            <a:pPr>
              <a:lnSpc>
                <a:spcPct val="170000"/>
              </a:lnSpc>
            </a:pPr>
            <a:r>
              <a:rPr lang="zh-CN" altLang="en-US" dirty="0" smtClean="0">
                <a:solidFill>
                  <a:schemeClr val="tx1"/>
                </a:solidFill>
              </a:rPr>
              <a:t>照片找人：</a:t>
            </a:r>
            <a:endParaRPr lang="en-US" altLang="zh-CN" dirty="0" smtClean="0">
              <a:solidFill>
                <a:schemeClr val="tx1"/>
              </a:solidFill>
            </a:endParaRPr>
          </a:p>
          <a:p>
            <a:pPr lvl="1">
              <a:lnSpc>
                <a:spcPct val="170000"/>
              </a:lnSpc>
            </a:pPr>
            <a:r>
              <a:rPr lang="zh-CN" altLang="zh-CN" dirty="0" smtClean="0">
                <a:solidFill>
                  <a:schemeClr val="tx1"/>
                </a:solidFill>
              </a:rPr>
              <a:t>在</a:t>
            </a:r>
            <a:r>
              <a:rPr lang="zh-CN" altLang="zh-CN" dirty="0">
                <a:solidFill>
                  <a:schemeClr val="tx1"/>
                </a:solidFill>
              </a:rPr>
              <a:t>一群人中去寻找某个不相识的人，最简单有效的方法就是手里有一张某人的照片，然后用照片一个一个的</a:t>
            </a:r>
            <a:r>
              <a:rPr lang="zh-CN" altLang="zh-CN" dirty="0" smtClean="0">
                <a:solidFill>
                  <a:schemeClr val="tx1"/>
                </a:solidFill>
              </a:rPr>
              <a:t>对比下去，</a:t>
            </a:r>
            <a:r>
              <a:rPr lang="zh-CN" altLang="en-US" dirty="0" smtClean="0">
                <a:solidFill>
                  <a:schemeClr val="tx1"/>
                </a:solidFill>
              </a:rPr>
              <a:t>总</a:t>
            </a:r>
            <a:r>
              <a:rPr lang="zh-CN" altLang="zh-CN" dirty="0" smtClean="0">
                <a:solidFill>
                  <a:schemeClr val="tx1"/>
                </a:solidFill>
              </a:rPr>
              <a:t>能找到某人</a:t>
            </a:r>
            <a:endParaRPr lang="en-US" altLang="zh-CN" dirty="0" smtClean="0">
              <a:solidFill>
                <a:schemeClr val="tx1"/>
              </a:solidFill>
            </a:endParaRPr>
          </a:p>
          <a:p>
            <a:pPr>
              <a:lnSpc>
                <a:spcPct val="170000"/>
              </a:lnSpc>
            </a:pPr>
            <a:r>
              <a:rPr lang="zh-CN" altLang="en-US" dirty="0" smtClean="0">
                <a:solidFill>
                  <a:schemeClr val="tx1"/>
                </a:solidFill>
              </a:rPr>
              <a:t>接收机找信号：</a:t>
            </a:r>
            <a:endParaRPr lang="en-US" altLang="zh-CN" dirty="0" smtClean="0">
              <a:solidFill>
                <a:schemeClr val="tx1"/>
              </a:solidFill>
            </a:endParaRPr>
          </a:p>
          <a:p>
            <a:pPr lvl="1">
              <a:lnSpc>
                <a:spcPct val="170000"/>
              </a:lnSpc>
            </a:pPr>
            <a:r>
              <a:rPr lang="zh-CN" altLang="zh-CN" dirty="0" smtClean="0">
                <a:solidFill>
                  <a:schemeClr val="tx1"/>
                </a:solidFill>
              </a:rPr>
              <a:t>同理，</a:t>
            </a:r>
            <a:r>
              <a:rPr lang="zh-CN" altLang="en-US" dirty="0" smtClean="0">
                <a:solidFill>
                  <a:schemeClr val="tx1"/>
                </a:solidFill>
              </a:rPr>
              <a:t>为</a:t>
            </a:r>
            <a:r>
              <a:rPr lang="zh-CN" altLang="zh-CN" dirty="0" smtClean="0">
                <a:solidFill>
                  <a:schemeClr val="tx1"/>
                </a:solidFill>
              </a:rPr>
              <a:t>检测</a:t>
            </a:r>
            <a:r>
              <a:rPr lang="zh-CN" altLang="zh-CN" dirty="0">
                <a:solidFill>
                  <a:schemeClr val="tx1"/>
                </a:solidFill>
              </a:rPr>
              <a:t>出所需要的有用信号，</a:t>
            </a:r>
            <a:r>
              <a:rPr lang="zh-CN" altLang="zh-CN" dirty="0" smtClean="0">
                <a:solidFill>
                  <a:schemeClr val="tx1"/>
                </a:solidFill>
              </a:rPr>
              <a:t>有效方法</a:t>
            </a:r>
            <a:r>
              <a:rPr lang="zh-CN" altLang="zh-CN" dirty="0">
                <a:solidFill>
                  <a:schemeClr val="tx1"/>
                </a:solidFill>
              </a:rPr>
              <a:t>是在本地产生一个相同的信号，然后用它与接收到的信号对比，求其相似性</a:t>
            </a:r>
            <a:r>
              <a:rPr lang="zh-CN" altLang="zh-CN" dirty="0" smtClean="0">
                <a:solidFill>
                  <a:schemeClr val="tx1"/>
                </a:solidFill>
              </a:rPr>
              <a:t>。</a:t>
            </a:r>
            <a:endParaRPr lang="en-US" altLang="zh-CN" dirty="0" smtClean="0">
              <a:solidFill>
                <a:schemeClr val="tx1"/>
              </a:solidFill>
            </a:endParaRPr>
          </a:p>
          <a:p>
            <a:pPr>
              <a:lnSpc>
                <a:spcPct val="170000"/>
              </a:lnSpc>
            </a:pPr>
            <a:r>
              <a:rPr lang="zh-CN" altLang="en-US" dirty="0" smtClean="0">
                <a:solidFill>
                  <a:schemeClr val="tx1"/>
                </a:solidFill>
              </a:rPr>
              <a:t>问题：</a:t>
            </a:r>
            <a:endParaRPr lang="en-US" altLang="zh-CN" dirty="0" smtClean="0">
              <a:solidFill>
                <a:schemeClr val="tx1"/>
              </a:solidFill>
            </a:endParaRPr>
          </a:p>
          <a:p>
            <a:pPr lvl="1">
              <a:lnSpc>
                <a:spcPct val="170000"/>
              </a:lnSpc>
            </a:pPr>
            <a:r>
              <a:rPr lang="zh-CN" altLang="en-US" dirty="0" smtClean="0">
                <a:solidFill>
                  <a:schemeClr val="tx1"/>
                </a:solidFill>
              </a:rPr>
              <a:t>接收信号存在频率偏移</a:t>
            </a:r>
            <a:r>
              <a:rPr lang="zh-CN" altLang="en-US" dirty="0" smtClean="0"/>
              <a:t>和噪声</a:t>
            </a:r>
            <a:r>
              <a:rPr lang="zh-CN" altLang="en-US" dirty="0" smtClean="0">
                <a:solidFill>
                  <a:schemeClr val="tx1"/>
                </a:solidFill>
              </a:rPr>
              <a:t>的变数，就像照片存在变形</a:t>
            </a:r>
            <a:endParaRPr lang="en-US" altLang="zh-CN" dirty="0" smtClean="0">
              <a:solidFill>
                <a:schemeClr val="tx1"/>
              </a:solidFill>
            </a:endParaRPr>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19713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49802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接收机内部信号的数学模型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28800"/>
                <a:ext cx="8229600" cy="4525963"/>
              </a:xfrm>
            </p:spPr>
            <p:txBody>
              <a:bodyPr>
                <a:normAutofit fontScale="92500" lnSpcReduction="10000"/>
              </a:bodyPr>
              <a:lstStyle/>
              <a:p>
                <a:r>
                  <a:rPr lang="zh-CN" altLang="en-US" sz="2000" dirty="0" smtClean="0"/>
                  <a:t>接收机的输入信号</a:t>
                </a:r>
                <a:r>
                  <a:rPr lang="zh-CN" altLang="en-US" sz="2000" dirty="0"/>
                  <a:t>（</a:t>
                </a:r>
                <a:r>
                  <a:rPr lang="en-US" altLang="zh-CN" sz="2000" dirty="0"/>
                  <a:t>t</a:t>
                </a:r>
                <a:r>
                  <a:rPr lang="zh-CN" altLang="en-US" sz="2000" dirty="0" smtClean="0"/>
                  <a:t>为接收机时钟，忽略噪声） ：</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𝒔</m:t>
                      </m:r>
                      <m:d>
                        <m:dPr>
                          <m:ctrlPr>
                            <a:rPr lang="pt-BR" altLang="zh-CN" sz="2000" i="1">
                              <a:latin typeface="Cambria Math" panose="02040503050406030204" pitchFamily="18" charset="0"/>
                            </a:rPr>
                          </m:ctrlPr>
                        </m:dPr>
                        <m:e>
                          <m:r>
                            <a:rPr lang="en-US" altLang="zh-CN" sz="2000" i="1">
                              <a:latin typeface="Cambria Math" panose="02040503050406030204" pitchFamily="18" charset="0"/>
                            </a:rPr>
                            <m:t>𝒕</m:t>
                          </m:r>
                        </m:e>
                      </m:d>
                      <m:r>
                        <a:rPr lang="pt-BR" altLang="zh-CN" sz="2000" i="1">
                          <a:latin typeface="Cambria Math" panose="02040503050406030204" pitchFamily="18" charset="0"/>
                        </a:rPr>
                        <m:t>=</m:t>
                      </m:r>
                      <m:sSub>
                        <m:sSubPr>
                          <m:ctrlPr>
                            <a:rPr lang="pt-BR" altLang="zh-CN" sz="2000" i="1">
                              <a:latin typeface="Cambria Math" panose="02040503050406030204" pitchFamily="18" charset="0"/>
                            </a:rPr>
                          </m:ctrlPr>
                        </m:sSub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𝒅</m:t>
                              </m:r>
                            </m:e>
                            <m:sub>
                              <m:r>
                                <a:rPr lang="en-US" altLang="zh-CN" sz="2000" b="1" i="1" smtClean="0">
                                  <a:latin typeface="Cambria Math" panose="02040503050406030204" pitchFamily="18" charset="0"/>
                                </a:rPr>
                                <m:t>𝟏</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𝒄</m:t>
                              </m:r>
                            </m:e>
                            <m:sub>
                              <m:r>
                                <a:rPr lang="en-US" altLang="zh-CN" sz="2000" b="1" i="1" smtClean="0">
                                  <a:latin typeface="Cambria Math" panose="02040503050406030204" pitchFamily="18" charset="0"/>
                                </a:rPr>
                                <m:t>𝟏</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𝟐</m:t>
                                  </m:r>
                                  <m:r>
                                    <a:rPr lang="zh-CN" altLang="en-US" sz="2000" i="1">
                                      <a:latin typeface="Cambria Math" panose="02040503050406030204" pitchFamily="18" charset="0"/>
                                    </a:rPr>
                                    <m:t>𝝅</m:t>
                                  </m:r>
                                  <m:r>
                                    <a:rPr lang="en-US" altLang="zh-CN" sz="2000" i="1">
                                      <a:latin typeface="Cambria Math" panose="02040503050406030204" pitchFamily="18" charset="0"/>
                                    </a:rPr>
                                    <m:t>𝒇</m:t>
                                  </m:r>
                                </m:e>
                                <m:sub>
                                  <m:r>
                                    <a:rPr lang="en-US" altLang="zh-CN" sz="2000" b="1" i="1" smtClean="0">
                                      <a:latin typeface="Cambria Math" panose="02040503050406030204" pitchFamily="18" charset="0"/>
                                    </a:rPr>
                                    <m:t>𝟏</m:t>
                                  </m:r>
                                </m:sub>
                              </m:sSub>
                              <m:r>
                                <a:rPr lang="en-US" altLang="zh-CN" sz="2000" i="1">
                                  <a:latin typeface="Cambria Math" panose="02040503050406030204" pitchFamily="18" charset="0"/>
                                </a:rPr>
                                <m:t>𝒕</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b="1" i="1" smtClean="0">
                                      <a:latin typeface="Cambria Math" panose="02040503050406030204" pitchFamily="18" charset="0"/>
                                    </a:rPr>
                                    <m:t>𝟏</m:t>
                                  </m:r>
                                </m:sub>
                              </m:sSub>
                            </m:e>
                          </m:d>
                          <m:r>
                            <a:rPr lang="en-US" altLang="zh-CN" sz="2000" i="1">
                              <a:latin typeface="Cambria Math" panose="02040503050406030204" pitchFamily="18" charset="0"/>
                            </a:rPr>
                            <m:t>)</m:t>
                          </m:r>
                        </m:e>
                        <m:sub/>
                      </m:sSub>
                    </m:oMath>
                  </m:oMathPara>
                </a14:m>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sSub>
                        <m:sSubPr>
                          <m:ctrlPr>
                            <a:rPr lang="pt-BR"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smtClean="0">
                                  <a:latin typeface="Cambria Math" panose="02040503050406030204" pitchFamily="18" charset="0"/>
                                </a:rPr>
                                <m:t>+</m:t>
                              </m:r>
                              <m:r>
                                <a:rPr lang="en-US" altLang="zh-CN" sz="2000" b="1" i="1" smtClean="0">
                                  <a:latin typeface="Cambria Math" panose="02040503050406030204" pitchFamily="18" charset="0"/>
                                </a:rPr>
                                <m:t> </m:t>
                              </m:r>
                              <m:r>
                                <a:rPr lang="en-US" altLang="zh-CN" sz="2000" i="1">
                                  <a:latin typeface="Cambria Math" panose="02040503050406030204" pitchFamily="18" charset="0"/>
                                </a:rPr>
                                <m:t>𝒅</m:t>
                              </m:r>
                            </m:e>
                            <m:sub>
                              <m:r>
                                <a:rPr lang="en-US" altLang="zh-CN" sz="2000" b="1" i="1" smtClean="0">
                                  <a:latin typeface="Cambria Math" panose="02040503050406030204" pitchFamily="18" charset="0"/>
                                </a:rPr>
                                <m:t>𝟐</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𝒄</m:t>
                              </m:r>
                            </m:e>
                            <m:sub>
                              <m:r>
                                <a:rPr lang="en-US" altLang="zh-CN" sz="2000" b="1" i="1" smtClean="0">
                                  <a:latin typeface="Cambria Math" panose="02040503050406030204" pitchFamily="18" charset="0"/>
                                </a:rPr>
                                <m:t>𝟐</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𝟐</m:t>
                                  </m:r>
                                  <m:r>
                                    <a:rPr lang="zh-CN" altLang="en-US" sz="2000" i="1">
                                      <a:latin typeface="Cambria Math" panose="02040503050406030204" pitchFamily="18" charset="0"/>
                                    </a:rPr>
                                    <m:t>𝝅</m:t>
                                  </m:r>
                                  <m:r>
                                    <a:rPr lang="en-US" altLang="zh-CN" sz="2000" i="1">
                                      <a:latin typeface="Cambria Math" panose="02040503050406030204" pitchFamily="18" charset="0"/>
                                    </a:rPr>
                                    <m:t>𝒇</m:t>
                                  </m:r>
                                </m:e>
                                <m:sub>
                                  <m:r>
                                    <a:rPr lang="en-US" altLang="zh-CN" sz="2000" b="1" i="1" smtClean="0">
                                      <a:latin typeface="Cambria Math" panose="02040503050406030204" pitchFamily="18" charset="0"/>
                                    </a:rPr>
                                    <m:t>𝟐</m:t>
                                  </m:r>
                                </m:sub>
                              </m:sSub>
                              <m:r>
                                <a:rPr lang="en-US" altLang="zh-CN" sz="2000" i="1">
                                  <a:latin typeface="Cambria Math" panose="02040503050406030204" pitchFamily="18" charset="0"/>
                                </a:rPr>
                                <m:t>𝒕</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b="1" i="1" smtClean="0">
                                      <a:latin typeface="Cambria Math" panose="02040503050406030204" pitchFamily="18" charset="0"/>
                                    </a:rPr>
                                    <m:t>𝟐</m:t>
                                  </m:r>
                                </m:sub>
                              </m:sSub>
                            </m:e>
                          </m:d>
                          <m:r>
                            <a:rPr lang="en-US" altLang="zh-CN" sz="2000" i="1">
                              <a:latin typeface="Cambria Math" panose="02040503050406030204" pitchFamily="18" charset="0"/>
                            </a:rPr>
                            <m:t>)</m:t>
                          </m:r>
                        </m:e>
                        <m:sub/>
                      </m:sSub>
                    </m:oMath>
                  </m:oMathPara>
                </a14:m>
                <a:endParaRPr lang="en-US" altLang="zh-CN" sz="2000" dirty="0" smtClean="0"/>
              </a:p>
              <a:p>
                <a:pPr marL="0" indent="0">
                  <a:buNone/>
                </a:pPr>
                <a:r>
                  <a:rPr lang="en-US" altLang="zh-CN" sz="2000" dirty="0" smtClean="0"/>
                  <a:t>                                       + …</a:t>
                </a:r>
              </a:p>
              <a:p>
                <a:pPr marL="0" indent="0">
                  <a:buNone/>
                </a:pPr>
                <a:r>
                  <a:rPr lang="en-US" altLang="zh-CN" sz="2000" dirty="0"/>
                  <a:t> </a:t>
                </a:r>
                <a:r>
                  <a:rPr lang="en-US" altLang="zh-CN" sz="2000" dirty="0" smtClean="0"/>
                  <a:t>                                  </a:t>
                </a:r>
                <a14:m>
                  <m:oMath xmlns:m="http://schemas.openxmlformats.org/officeDocument/2006/math">
                    <m:sSub>
                      <m:sSubPr>
                        <m:ctrlPr>
                          <a:rPr lang="pt-BR"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b="1" i="1" smtClean="0">
                                <a:latin typeface="Cambria Math" panose="02040503050406030204" pitchFamily="18" charset="0"/>
                              </a:rPr>
                              <m:t>     </m:t>
                            </m:r>
                            <m:r>
                              <a:rPr lang="en-US" altLang="zh-CN" sz="2000" i="1">
                                <a:latin typeface="Cambria Math" panose="02040503050406030204" pitchFamily="18" charset="0"/>
                              </a:rPr>
                              <m:t>+ </m:t>
                            </m:r>
                            <m:r>
                              <a:rPr lang="en-US" altLang="zh-CN" sz="2000" i="1">
                                <a:latin typeface="Cambria Math" panose="02040503050406030204" pitchFamily="18" charset="0"/>
                              </a:rPr>
                              <m:t>𝒅</m:t>
                            </m:r>
                          </m:e>
                          <m:sub>
                            <m:r>
                              <a:rPr lang="en-US" altLang="zh-CN" sz="2000" b="1" i="1" smtClean="0">
                                <a:latin typeface="Cambria Math" panose="02040503050406030204" pitchFamily="18" charset="0"/>
                              </a:rPr>
                              <m:t>𝒏</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𝒄</m:t>
                            </m:r>
                          </m:e>
                          <m:sub>
                            <m:r>
                              <a:rPr lang="en-US" altLang="zh-CN" sz="2000" b="1" i="1" smtClean="0">
                                <a:latin typeface="Cambria Math" panose="02040503050406030204" pitchFamily="18" charset="0"/>
                              </a:rPr>
                              <m:t>𝒏</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𝒕</m:t>
                            </m:r>
                          </m:e>
                        </m:d>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𝟐</m:t>
                                </m:r>
                                <m:r>
                                  <a:rPr lang="zh-CN" altLang="en-US" sz="2000" i="1">
                                    <a:latin typeface="Cambria Math" panose="02040503050406030204" pitchFamily="18" charset="0"/>
                                  </a:rPr>
                                  <m:t>𝝅</m:t>
                                </m:r>
                                <m:r>
                                  <a:rPr lang="en-US" altLang="zh-CN" sz="2000" i="1">
                                    <a:latin typeface="Cambria Math" panose="02040503050406030204" pitchFamily="18" charset="0"/>
                                  </a:rPr>
                                  <m:t>𝒇</m:t>
                                </m:r>
                              </m:e>
                              <m:sub>
                                <m:r>
                                  <a:rPr lang="en-US" altLang="zh-CN" sz="2000" b="1" i="1" smtClean="0">
                                    <a:latin typeface="Cambria Math" panose="02040503050406030204" pitchFamily="18" charset="0"/>
                                  </a:rPr>
                                  <m:t>𝒏</m:t>
                                </m:r>
                              </m:sub>
                            </m:sSub>
                            <m:r>
                              <a:rPr lang="en-US" altLang="zh-CN" sz="2000" i="1">
                                <a:latin typeface="Cambria Math" panose="02040503050406030204" pitchFamily="18" charset="0"/>
                              </a:rPr>
                              <m:t>𝒕</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𝝓</m:t>
                                </m:r>
                              </m:e>
                              <m:sub>
                                <m:r>
                                  <a:rPr lang="en-US" altLang="zh-CN" sz="2000" b="1" i="1" smtClean="0">
                                    <a:latin typeface="Cambria Math" panose="02040503050406030204" pitchFamily="18" charset="0"/>
                                  </a:rPr>
                                  <m:t>𝒏</m:t>
                                </m:r>
                              </m:sub>
                            </m:sSub>
                          </m:e>
                        </m:d>
                        <m:r>
                          <a:rPr lang="en-US" altLang="zh-CN" sz="2000" i="1">
                            <a:latin typeface="Cambria Math" panose="02040503050406030204" pitchFamily="18" charset="0"/>
                          </a:rPr>
                          <m:t>)</m:t>
                        </m:r>
                      </m:e>
                      <m:sub/>
                    </m:sSub>
                  </m:oMath>
                </a14:m>
                <a:endParaRPr lang="en-US" altLang="zh-CN" sz="2000" dirty="0"/>
              </a:p>
              <a:p>
                <a:r>
                  <a:rPr lang="en-US" altLang="zh-CN" sz="2000" dirty="0"/>
                  <a:t> </a:t>
                </a:r>
                <a:r>
                  <a:rPr lang="zh-CN" altLang="en-US" sz="2000" dirty="0" smtClean="0"/>
                  <a:t>本地参考信号（</a:t>
                </a:r>
                <a:r>
                  <a:rPr lang="en-US" altLang="zh-CN" sz="2000" dirty="0" smtClean="0"/>
                  <a:t>t</a:t>
                </a:r>
                <a:r>
                  <a:rPr lang="zh-CN" altLang="en-US" sz="2000" dirty="0" smtClean="0"/>
                  <a:t>’为接收机本地时钟，忽略噪声）：</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s</m:t>
                      </m:r>
                      <m:r>
                        <a:rPr lang="zh-CN" altLang="en-US" sz="2000" i="1" smtClean="0">
                          <a:latin typeface="Cambria Math" panose="02040503050406030204" pitchFamily="18" charset="0"/>
                        </a:rPr>
                        <m:t>’</m:t>
                      </m:r>
                      <m:d>
                        <m:dPr>
                          <m:ctrlPr>
                            <a:rPr lang="pt-BR" altLang="zh-CN" sz="2000" i="1">
                              <a:latin typeface="Cambria Math" panose="02040503050406030204" pitchFamily="18" charset="0"/>
                            </a:rPr>
                          </m:ctrlPr>
                        </m:dPr>
                        <m:e>
                          <m:r>
                            <a:rPr lang="en-US" altLang="zh-CN" sz="2000" i="1">
                              <a:latin typeface="Cambria Math" panose="02040503050406030204" pitchFamily="18" charset="0"/>
                            </a:rPr>
                            <m:t>𝒕</m:t>
                          </m:r>
                          <m:r>
                            <a:rPr lang="en-US" altLang="zh-CN" sz="2000" b="1" i="1" smtClean="0">
                              <a:latin typeface="Cambria Math" panose="02040503050406030204" pitchFamily="18" charset="0"/>
                            </a:rPr>
                            <m:t>′</m:t>
                          </m:r>
                        </m:e>
                      </m:d>
                      <m:r>
                        <a:rPr lang="pt-BR" altLang="zh-CN" sz="2000" i="1">
                          <a:latin typeface="Cambria Math" panose="02040503050406030204" pitchFamily="18" charset="0"/>
                        </a:rPr>
                        <m:t>=</m:t>
                      </m:r>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𝒄</m:t>
                          </m:r>
                          <m:d>
                            <m:dPr>
                              <m:ctrlPr>
                                <a:rPr lang="en-US" altLang="zh-CN" sz="2000" i="1">
                                  <a:latin typeface="Cambria Math" panose="02040503050406030204" pitchFamily="18" charset="0"/>
                                </a:rPr>
                              </m:ctrlPr>
                            </m:dPr>
                            <m:e>
                              <m:r>
                                <a:rPr lang="en-US" altLang="zh-CN" sz="2000" b="1" i="1" smtClean="0">
                                  <a:latin typeface="Cambria Math" panose="02040503050406030204" pitchFamily="18" charset="0"/>
                                </a:rPr>
                                <m:t>𝒕</m:t>
                              </m:r>
                              <m:r>
                                <a:rPr lang="en-US" altLang="zh-CN" sz="2000" b="1" i="1" smtClean="0">
                                  <a:latin typeface="Cambria Math" panose="02040503050406030204" pitchFamily="18" charset="0"/>
                                </a:rPr>
                                <m:t>′</m:t>
                              </m:r>
                            </m:e>
                          </m:d>
                          <m:r>
                            <a:rPr lang="en-US" altLang="zh-CN" sz="2000" i="1">
                              <a:latin typeface="Cambria Math" panose="02040503050406030204" pitchFamily="18" charset="0"/>
                            </a:rPr>
                            <m:t>𝒄𝒐𝒔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𝟐</m:t>
                              </m:r>
                              <m:r>
                                <a:rPr lang="zh-CN" altLang="en-US" sz="2000" i="1">
                                  <a:latin typeface="Cambria Math" panose="02040503050406030204" pitchFamily="18" charset="0"/>
                                </a:rPr>
                                <m:t>𝝅</m:t>
                              </m:r>
                              <m:r>
                                <a:rPr lang="en-US" altLang="zh-CN" sz="2000" b="1" i="1" smtClean="0">
                                  <a:latin typeface="Cambria Math" panose="02040503050406030204" pitchFamily="18" charset="0"/>
                                </a:rPr>
                                <m:t>𝒇</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𝒕</m:t>
                              </m:r>
                              <m:r>
                                <a:rPr lang="en-US" altLang="zh-CN" sz="2000" b="1" i="1" smtClean="0">
                                  <a:latin typeface="Cambria Math" panose="02040503050406030204" pitchFamily="18" charset="0"/>
                                </a:rPr>
                                <m:t>′</m:t>
                              </m:r>
                              <m:r>
                                <a:rPr lang="en-US" altLang="zh-CN" sz="2000" i="1">
                                  <a:latin typeface="Cambria Math" panose="02040503050406030204" pitchFamily="18" charset="0"/>
                                </a:rPr>
                                <m:t>+</m:t>
                              </m:r>
                              <m:r>
                                <a:rPr lang="zh-CN" altLang="en-US" sz="2000" i="1">
                                  <a:latin typeface="Cambria Math" panose="02040503050406030204" pitchFamily="18" charset="0"/>
                                </a:rPr>
                                <m:t>𝚫</m:t>
                              </m:r>
                              <m:r>
                                <a:rPr lang="zh-CN" altLang="en-US" sz="2000" i="1">
                                  <a:latin typeface="Cambria Math" panose="02040503050406030204" pitchFamily="18" charset="0"/>
                                </a:rPr>
                                <m:t>𝝓</m:t>
                              </m:r>
                            </m:e>
                          </m:d>
                        </m:e>
                        <m:sub/>
                      </m:sSub>
                    </m:oMath>
                  </m:oMathPara>
                </a14:m>
                <a:endParaRPr lang="en-US" altLang="zh-CN" sz="2000" dirty="0" smtClean="0"/>
              </a:p>
              <a:p>
                <a:r>
                  <a:rPr lang="zh-CN" altLang="en-US" sz="2000" dirty="0"/>
                  <a:t>在一</a:t>
                </a:r>
                <a:r>
                  <a:rPr lang="zh-CN" altLang="en-US" sz="2000" dirty="0" smtClean="0"/>
                  <a:t>个</a:t>
                </a:r>
                <a:r>
                  <a:rPr lang="en-US" altLang="zh-CN" sz="2000" dirty="0" smtClean="0"/>
                  <a:t>1ms</a:t>
                </a:r>
                <a:r>
                  <a:rPr lang="zh-CN" altLang="en-US" sz="2000" dirty="0" smtClean="0"/>
                  <a:t>（测距码周期）内：</a:t>
                </a:r>
                <a:endParaRPr lang="en-US" altLang="zh-CN" sz="2000" dirty="0" smtClean="0"/>
              </a:p>
              <a:p>
                <a:pPr lvl="1"/>
                <a14:m>
                  <m:oMath xmlns:m="http://schemas.openxmlformats.org/officeDocument/2006/math">
                    <m:r>
                      <a:rPr lang="en-US" altLang="zh-CN" sz="1500" i="1">
                        <a:latin typeface="Cambria Math" panose="02040503050406030204" pitchFamily="18" charset="0"/>
                      </a:rPr>
                      <m:t>𝒔</m:t>
                    </m:r>
                    <m:d>
                      <m:dPr>
                        <m:ctrlPr>
                          <a:rPr lang="pt-BR" altLang="zh-CN" sz="1500" i="1">
                            <a:latin typeface="Cambria Math" panose="02040503050406030204" pitchFamily="18" charset="0"/>
                          </a:rPr>
                        </m:ctrlPr>
                      </m:dPr>
                      <m:e>
                        <m:r>
                          <a:rPr lang="en-US" altLang="zh-CN" sz="1500" i="1">
                            <a:latin typeface="Cambria Math" panose="02040503050406030204" pitchFamily="18" charset="0"/>
                          </a:rPr>
                          <m:t>𝒕</m:t>
                        </m:r>
                      </m:e>
                    </m:d>
                    <m:r>
                      <a:rPr lang="en-US" altLang="zh-CN" sz="1500" i="1">
                        <a:latin typeface="Cambria Math" panose="02040503050406030204" pitchFamily="18" charset="0"/>
                      </a:rPr>
                      <m:t>.</m:t>
                    </m:r>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𝒔</m:t>
                        </m:r>
                      </m:e>
                      <m:sup>
                        <m:r>
                          <a:rPr lang="en-US" altLang="zh-CN" sz="1500" i="1">
                            <a:latin typeface="Cambria Math" panose="02040503050406030204" pitchFamily="18" charset="0"/>
                          </a:rPr>
                          <m:t>′</m:t>
                        </m:r>
                      </m:sup>
                    </m:sSup>
                    <m:d>
                      <m:dPr>
                        <m:ctrlPr>
                          <a:rPr lang="en-US" altLang="zh-CN" sz="1500" i="1">
                            <a:latin typeface="Cambria Math" panose="02040503050406030204" pitchFamily="18" charset="0"/>
                          </a:rPr>
                        </m:ctrlPr>
                      </m:dPr>
                      <m:e>
                        <m:r>
                          <a:rPr lang="en-US" altLang="zh-CN" sz="1500" i="1">
                            <a:latin typeface="Cambria Math" panose="02040503050406030204" pitchFamily="18" charset="0"/>
                          </a:rPr>
                          <m:t>𝒕</m:t>
                        </m:r>
                        <m:r>
                          <a:rPr lang="en-US" altLang="zh-CN" sz="1500" b="1" i="1" smtClean="0">
                            <a:latin typeface="Cambria Math" panose="02040503050406030204" pitchFamily="18" charset="0"/>
                          </a:rPr>
                          <m:t>′</m:t>
                        </m:r>
                      </m:e>
                    </m:d>
                    <m:r>
                      <a:rPr lang="pt-BR" altLang="zh-CN" sz="1500" i="1">
                        <a:latin typeface="Cambria Math" panose="02040503050406030204" pitchFamily="18" charset="0"/>
                      </a:rPr>
                      <m:t>=</m:t>
                    </m:r>
                    <m:sSub>
                      <m:sSubPr>
                        <m:ctrlPr>
                          <a:rPr lang="pt-BR" altLang="zh-CN" sz="1500" i="1">
                            <a:latin typeface="Cambria Math" panose="02040503050406030204" pitchFamily="18" charset="0"/>
                          </a:rPr>
                        </m:ctrlPr>
                      </m:sSubPr>
                      <m:e>
                        <m:sSub>
                          <m:sSubPr>
                            <m:ctrlPr>
                              <a:rPr lang="en-US" altLang="zh-CN" sz="1500" b="1" i="1" smtClean="0">
                                <a:latin typeface="Cambria Math" panose="02040503050406030204" pitchFamily="18" charset="0"/>
                              </a:rPr>
                            </m:ctrlPr>
                          </m:sSubPr>
                          <m:e>
                            <m:r>
                              <a:rPr lang="en-US" altLang="zh-CN" sz="1500" b="1" i="1" smtClean="0">
                                <a:latin typeface="Cambria Math" panose="02040503050406030204" pitchFamily="18" charset="0"/>
                              </a:rPr>
                              <m:t>𝒅</m:t>
                            </m:r>
                          </m:e>
                          <m:sub>
                            <m:r>
                              <a:rPr lang="en-US" altLang="zh-CN" sz="1500" b="1" i="1" smtClean="0">
                                <a:latin typeface="Cambria Math" panose="02040503050406030204" pitchFamily="18" charset="0"/>
                              </a:rPr>
                              <m:t>𝟏</m:t>
                            </m:r>
                          </m:sub>
                        </m:sSub>
                        <m:d>
                          <m:dPr>
                            <m:ctrlPr>
                              <a:rPr lang="en-US" altLang="zh-CN" sz="1500" i="1">
                                <a:latin typeface="Cambria Math" panose="02040503050406030204" pitchFamily="18" charset="0"/>
                              </a:rPr>
                            </m:ctrlPr>
                          </m:dPr>
                          <m:e>
                            <m:r>
                              <a:rPr lang="en-US" altLang="zh-CN" sz="1500" i="1">
                                <a:latin typeface="Cambria Math" panose="02040503050406030204" pitchFamily="18" charset="0"/>
                              </a:rPr>
                              <m:t>𝒕</m:t>
                            </m:r>
                          </m:e>
                        </m:d>
                        <m:sSub>
                          <m:sSubPr>
                            <m:ctrlPr>
                              <a:rPr lang="en-US" altLang="zh-CN" sz="1500" i="1" smtClean="0">
                                <a:latin typeface="Cambria Math" panose="02040503050406030204" pitchFamily="18" charset="0"/>
                              </a:rPr>
                            </m:ctrlPr>
                          </m:sSubPr>
                          <m:e>
                            <m:r>
                              <a:rPr lang="en-US" altLang="zh-CN" sz="1500" b="1" i="1" smtClean="0">
                                <a:latin typeface="Cambria Math" panose="02040503050406030204" pitchFamily="18" charset="0"/>
                              </a:rPr>
                              <m:t>𝒄</m:t>
                            </m:r>
                          </m:e>
                          <m:sub>
                            <m:r>
                              <a:rPr lang="en-US" altLang="zh-CN" sz="1500" b="1" i="1" smtClean="0">
                                <a:latin typeface="Cambria Math" panose="02040503050406030204" pitchFamily="18" charset="0"/>
                              </a:rPr>
                              <m:t>𝟏</m:t>
                            </m:r>
                          </m:sub>
                        </m:sSub>
                        <m:r>
                          <a:rPr lang="en-US" altLang="zh-CN" sz="1500" i="1" smtClean="0">
                            <a:latin typeface="Cambria Math" panose="02040503050406030204" pitchFamily="18" charset="0"/>
                          </a:rPr>
                          <m:t> </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𝒕</m:t>
                            </m:r>
                          </m:e>
                        </m:d>
                        <m:r>
                          <a:rPr lang="en-US" altLang="zh-CN" sz="1500" b="1" i="1" smtClean="0">
                            <a:latin typeface="Cambria Math" panose="02040503050406030204" pitchFamily="18" charset="0"/>
                          </a:rPr>
                          <m:t>𝒄</m:t>
                        </m:r>
                        <m:r>
                          <a:rPr lang="en-US" altLang="zh-CN" sz="1500" b="1" i="1" smtClean="0">
                            <a:latin typeface="Cambria Math" panose="02040503050406030204" pitchFamily="18" charset="0"/>
                          </a:rPr>
                          <m:t>(</m:t>
                        </m:r>
                        <m:sSup>
                          <m:sSupPr>
                            <m:ctrlPr>
                              <a:rPr lang="en-US" altLang="zh-CN" sz="1500" b="1" i="1" smtClean="0">
                                <a:latin typeface="Cambria Math" panose="02040503050406030204" pitchFamily="18" charset="0"/>
                              </a:rPr>
                            </m:ctrlPr>
                          </m:sSupPr>
                          <m:e>
                            <m:r>
                              <a:rPr lang="en-US" altLang="zh-CN" sz="1500" b="1" i="1" smtClean="0">
                                <a:latin typeface="Cambria Math" panose="02040503050406030204" pitchFamily="18" charset="0"/>
                              </a:rPr>
                              <m:t>𝒕</m:t>
                            </m:r>
                          </m:e>
                          <m:sup>
                            <m:r>
                              <a:rPr lang="en-US" altLang="zh-CN" sz="1500" b="1" i="1" smtClean="0">
                                <a:latin typeface="Cambria Math" panose="02040503050406030204" pitchFamily="18" charset="0"/>
                              </a:rPr>
                              <m:t>′</m:t>
                            </m:r>
                          </m:sup>
                        </m:sSup>
                        <m:r>
                          <a:rPr lang="en-US" altLang="zh-CN" sz="1500" b="1" i="1" smtClean="0">
                            <a:latin typeface="Cambria Math" panose="02040503050406030204" pitchFamily="18" charset="0"/>
                          </a:rPr>
                          <m:t>)</m:t>
                        </m:r>
                        <m:r>
                          <a:rPr lang="en-US" altLang="zh-CN" sz="1500" i="1">
                            <a:latin typeface="Cambria Math" panose="02040503050406030204" pitchFamily="18" charset="0"/>
                          </a:rPr>
                          <m:t>𝒄𝒐𝒔</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𝟐</m:t>
                            </m:r>
                            <m:r>
                              <a:rPr lang="en-US" altLang="zh-CN" sz="1500" i="1">
                                <a:latin typeface="Cambria Math" panose="02040503050406030204" pitchFamily="18" charset="0"/>
                              </a:rPr>
                              <m:t>𝒇𝒕</m:t>
                            </m:r>
                            <m:r>
                              <a:rPr lang="en-US" altLang="zh-CN" sz="1500" b="1" i="1" smtClean="0">
                                <a:latin typeface="Cambria Math" panose="02040503050406030204" pitchFamily="18" charset="0"/>
                              </a:rPr>
                              <m:t>+</m:t>
                            </m:r>
                            <m:sSub>
                              <m:sSubPr>
                                <m:ctrlPr>
                                  <a:rPr lang="en-US" altLang="zh-CN" sz="1700" i="1">
                                    <a:latin typeface="Cambria Math" panose="02040503050406030204" pitchFamily="18" charset="0"/>
                                  </a:rPr>
                                </m:ctrlPr>
                              </m:sSubPr>
                              <m:e>
                                <m:r>
                                  <a:rPr lang="zh-CN" altLang="en-US" sz="1700" i="1">
                                    <a:latin typeface="Cambria Math" panose="02040503050406030204" pitchFamily="18" charset="0"/>
                                  </a:rPr>
                                  <m:t>𝝓</m:t>
                                </m:r>
                              </m:e>
                              <m:sub>
                                <m:r>
                                  <a:rPr lang="en-US" altLang="zh-CN" sz="1700" i="1">
                                    <a:latin typeface="Cambria Math" panose="02040503050406030204" pitchFamily="18" charset="0"/>
                                  </a:rPr>
                                  <m:t>𝟏</m:t>
                                </m:r>
                              </m:sub>
                            </m:sSub>
                          </m:e>
                        </m:d>
                        <m:r>
                          <a:rPr lang="en-US" altLang="zh-CN" sz="1500" i="1">
                            <a:latin typeface="Cambria Math" panose="02040503050406030204" pitchFamily="18" charset="0"/>
                          </a:rPr>
                          <m:t>∗</m:t>
                        </m:r>
                        <m:r>
                          <a:rPr lang="en-US" altLang="zh-CN" sz="1500" i="1">
                            <a:latin typeface="Cambria Math" panose="02040503050406030204" pitchFamily="18" charset="0"/>
                          </a:rPr>
                          <m:t>𝒄𝒐𝒔</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𝟐</m:t>
                            </m:r>
                            <m:r>
                              <a:rPr lang="zh-CN" altLang="en-US" sz="1500" i="1">
                                <a:latin typeface="Cambria Math" panose="02040503050406030204" pitchFamily="18" charset="0"/>
                              </a:rPr>
                              <m:t>𝝅</m:t>
                            </m:r>
                            <m:sSup>
                              <m:sSupPr>
                                <m:ctrlPr>
                                  <a:rPr lang="en-US" altLang="zh-CN" sz="1500" b="1" i="1" smtClean="0">
                                    <a:latin typeface="Cambria Math" panose="02040503050406030204" pitchFamily="18" charset="0"/>
                                  </a:rPr>
                                </m:ctrlPr>
                              </m:sSupPr>
                              <m:e>
                                <m:r>
                                  <a:rPr lang="en-US" altLang="zh-CN" sz="1500" i="1">
                                    <a:latin typeface="Cambria Math" panose="02040503050406030204" pitchFamily="18" charset="0"/>
                                  </a:rPr>
                                  <m:t>𝒇</m:t>
                                </m:r>
                              </m:e>
                              <m:sup>
                                <m:r>
                                  <a:rPr lang="en-US" altLang="zh-CN" sz="1500" b="1" i="1" smtClean="0">
                                    <a:latin typeface="Cambria Math" panose="02040503050406030204" pitchFamily="18" charset="0"/>
                                  </a:rPr>
                                  <m:t>′</m:t>
                                </m:r>
                              </m:sup>
                            </m:sSup>
                            <m:r>
                              <a:rPr lang="en-US" altLang="zh-CN" sz="1500" i="1">
                                <a:latin typeface="Cambria Math" panose="02040503050406030204" pitchFamily="18" charset="0"/>
                              </a:rPr>
                              <m:t>𝒕</m:t>
                            </m:r>
                            <m:r>
                              <a:rPr lang="en-US" altLang="zh-CN" sz="1500" i="1">
                                <a:latin typeface="Cambria Math" panose="02040503050406030204" pitchFamily="18" charset="0"/>
                              </a:rPr>
                              <m:t>+</m:t>
                            </m:r>
                            <m:sSub>
                              <m:sSubPr>
                                <m:ctrlPr>
                                  <a:rPr lang="en-US" altLang="zh-CN" sz="1900" i="1">
                                    <a:latin typeface="Cambria Math" panose="02040503050406030204" pitchFamily="18" charset="0"/>
                                  </a:rPr>
                                </m:ctrlPr>
                              </m:sSubPr>
                              <m:e>
                                <m:r>
                                  <a:rPr lang="zh-CN" altLang="en-US" sz="1900" i="1">
                                    <a:latin typeface="Cambria Math" panose="02040503050406030204" pitchFamily="18" charset="0"/>
                                  </a:rPr>
                                  <m:t>𝝓</m:t>
                                </m:r>
                              </m:e>
                              <m:sub>
                                <m:r>
                                  <a:rPr lang="en-US" altLang="zh-CN" sz="1900" i="1">
                                    <a:latin typeface="Cambria Math" panose="02040503050406030204" pitchFamily="18" charset="0"/>
                                  </a:rPr>
                                  <m:t>𝟏</m:t>
                                </m:r>
                              </m:sub>
                            </m:sSub>
                            <m:r>
                              <a:rPr lang="en-US" altLang="zh-CN" sz="1900" b="1" i="1" smtClean="0">
                                <a:latin typeface="Cambria Math" panose="02040503050406030204" pitchFamily="18" charset="0"/>
                              </a:rPr>
                              <m:t>+</m:t>
                            </m:r>
                            <m:r>
                              <a:rPr lang="zh-CN" altLang="en-US" sz="1500" i="1">
                                <a:latin typeface="Cambria Math" panose="02040503050406030204" pitchFamily="18" charset="0"/>
                              </a:rPr>
                              <m:t>𝜟𝝓</m:t>
                            </m:r>
                          </m:e>
                        </m:d>
                      </m:e>
                      <m:sub/>
                    </m:sSub>
                    <m:r>
                      <a:rPr lang="en-US" altLang="zh-CN" sz="1500" b="1" i="1" smtClean="0">
                        <a:latin typeface="Cambria Math" panose="02040503050406030204" pitchFamily="18" charset="0"/>
                      </a:rPr>
                      <m:t>+…</m:t>
                    </m:r>
                  </m:oMath>
                </a14:m>
                <a:endParaRPr lang="en-US" altLang="zh-CN" sz="2200" dirty="0" smtClean="0"/>
              </a:p>
              <a:p>
                <a:pPr lvl="1"/>
                <a:r>
                  <a:rPr lang="zh-CN" altLang="en-US" sz="1800" dirty="0" smtClean="0"/>
                  <a:t>当且仅当</a:t>
                </a:r>
                <a:r>
                  <a:rPr lang="en-US" altLang="zh-CN" sz="1800" dirty="0" smtClean="0"/>
                  <a:t>f=</a:t>
                </a:r>
                <a:r>
                  <a:rPr lang="en-US" altLang="zh-CN" sz="1800" dirty="0" err="1" smtClean="0"/>
                  <a:t>f’,t</a:t>
                </a:r>
                <a:r>
                  <a:rPr lang="en-US" altLang="zh-CN" sz="1800" dirty="0" smtClean="0"/>
                  <a:t>=t’</a:t>
                </a:r>
                <a:r>
                  <a:rPr lang="zh-CN" altLang="en-US" sz="1800" dirty="0" smtClean="0"/>
                  <a:t>，且测距码序列一致时，乘积呈高相关</a:t>
                </a:r>
                <a:endParaRPr lang="en-US" altLang="zh-CN" sz="1800" dirty="0" smtClean="0"/>
              </a:p>
              <a:p>
                <a:pPr lvl="1"/>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28800"/>
                <a:ext cx="8229600" cy="4525963"/>
              </a:xfrm>
              <a:blipFill rotWithShape="0">
                <a:blip r:embed="rId2"/>
                <a:stretch>
                  <a:fillRect l="-519" b="-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57200" y="6237312"/>
                <a:ext cx="8323112"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问题：</a:t>
                </a:r>
                <a14:m>
                  <m:oMath xmlns:m="http://schemas.openxmlformats.org/officeDocument/2006/math">
                    <m:r>
                      <a:rPr lang="zh-CN" altLang="en-US" sz="2400" b="1" i="1">
                        <a:solidFill>
                          <a:srgbClr val="0000CC"/>
                        </a:solidFill>
                        <a:latin typeface="Cambria Math" panose="02040503050406030204" pitchFamily="18" charset="0"/>
                      </a:rPr>
                      <m:t>𝜟𝝓</m:t>
                    </m:r>
                  </m:oMath>
                </a14:m>
                <a:r>
                  <a:rPr lang="zh-CN" altLang="en-US" sz="2400" b="1" dirty="0" smtClean="0">
                    <a:solidFill>
                      <a:srgbClr val="0000CC"/>
                    </a:solidFill>
                    <a:latin typeface="微软雅黑" panose="020B0503020204020204" pitchFamily="34" charset="-122"/>
                    <a:ea typeface="微软雅黑" panose="020B0503020204020204" pitchFamily="34" charset="-122"/>
                  </a:rPr>
                  <a:t>造成乘积信号或正或负，无法直接作为相关性判据</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57200" y="6237312"/>
                <a:ext cx="8323112" cy="461665"/>
              </a:xfrm>
              <a:prstGeom prst="rect">
                <a:avLst/>
              </a:prstGeom>
              <a:blipFill rotWithShape="0">
                <a:blip r:embed="rId3"/>
                <a:stretch>
                  <a:fillRect l="-1099" t="-10526" r="-147"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541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相关性判据的选择</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sz="2400" dirty="0" smtClean="0"/>
                  <a:t>采用乘积信号作为判据的问题：</a:t>
                </a:r>
                <a:endParaRPr lang="en-US" altLang="zh-CN" sz="2400" dirty="0" smtClean="0"/>
              </a:p>
              <a:p>
                <a:pPr lvl="1"/>
                <a14:m>
                  <m:oMath xmlns:m="http://schemas.openxmlformats.org/officeDocument/2006/math">
                    <m:r>
                      <a:rPr lang="zh-CN" altLang="en-US" sz="2000" i="1" smtClean="0">
                        <a:solidFill>
                          <a:schemeClr val="tx1"/>
                        </a:solidFill>
                        <a:latin typeface="Cambria Math" panose="02040503050406030204" pitchFamily="18" charset="0"/>
                      </a:rPr>
                      <m:t>𝜟𝝓</m:t>
                    </m:r>
                  </m:oMath>
                </a14:m>
                <a:r>
                  <a:rPr lang="zh-CN" altLang="en-US" sz="2000" dirty="0">
                    <a:solidFill>
                      <a:schemeClr val="tx1"/>
                    </a:solidFill>
                  </a:rPr>
                  <a:t>造成乘积</a:t>
                </a:r>
                <a:r>
                  <a:rPr lang="zh-CN" altLang="en-US" sz="2000" dirty="0" smtClean="0">
                    <a:solidFill>
                      <a:schemeClr val="tx1"/>
                    </a:solidFill>
                  </a:rPr>
                  <a:t>信号的无法充分体现相关性</a:t>
                </a:r>
                <a:endParaRPr lang="en-US" altLang="zh-CN" sz="2000" dirty="0" smtClean="0"/>
              </a:p>
              <a:p>
                <a:r>
                  <a:rPr lang="zh-CN" altLang="en-US" sz="2400" dirty="0"/>
                  <a:t>换一</a:t>
                </a:r>
                <a:r>
                  <a:rPr lang="zh-CN" altLang="en-US" sz="2400" dirty="0" smtClean="0"/>
                  <a:t>种适应性更好的判据</a:t>
                </a:r>
                <a:endParaRPr lang="en-US" altLang="zh-CN" sz="2400" dirty="0" smtClean="0"/>
              </a:p>
              <a:p>
                <a:pPr lvl="1"/>
                <a:r>
                  <a:rPr lang="zh-CN" altLang="en-US" sz="1600" dirty="0" smtClean="0"/>
                  <a:t>同相      </a:t>
                </a:r>
                <a:r>
                  <a:rPr lang="en-US" altLang="zh-CN" sz="1600" dirty="0"/>
                  <a:t>I</a:t>
                </a:r>
                <a:r>
                  <a:rPr lang="zh-CN" altLang="en-US" sz="1600" dirty="0"/>
                  <a:t>：      </a:t>
                </a:r>
                <a14:m>
                  <m:oMath xmlns:m="http://schemas.openxmlformats.org/officeDocument/2006/math">
                    <m:r>
                      <a:rPr lang="en-US" altLang="zh-CN" sz="1400" i="1">
                        <a:latin typeface="Cambria Math" panose="02040503050406030204" pitchFamily="18" charset="0"/>
                      </a:rPr>
                      <m:t>𝒔</m:t>
                    </m:r>
                    <m:d>
                      <m:dPr>
                        <m:ctrlPr>
                          <a:rPr lang="pt-BR" altLang="zh-CN" sz="1400" i="1">
                            <a:latin typeface="Cambria Math" panose="02040503050406030204" pitchFamily="18" charset="0"/>
                          </a:rPr>
                        </m:ctrlPr>
                      </m:dPr>
                      <m:e>
                        <m:r>
                          <a:rPr lang="en-US" altLang="zh-CN" sz="1400" i="1">
                            <a:latin typeface="Cambria Math" panose="02040503050406030204" pitchFamily="18" charset="0"/>
                          </a:rPr>
                          <m:t>𝒕</m:t>
                        </m:r>
                      </m:e>
                    </m:d>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𝒔</m:t>
                        </m:r>
                        <m:r>
                          <a:rPr lang="en-US" altLang="zh-CN" sz="1400" b="1" i="1" baseline="-25000" smtClean="0">
                            <a:latin typeface="Cambria Math" panose="02040503050406030204" pitchFamily="18" charset="0"/>
                          </a:rPr>
                          <m:t>𝑰</m:t>
                        </m:r>
                      </m:e>
                      <m:sup>
                        <m:r>
                          <a:rPr lang="en-US" altLang="zh-CN" sz="1400" i="1">
                            <a:latin typeface="Cambria Math" panose="02040503050406030204" pitchFamily="18" charset="0"/>
                          </a:rPr>
                          <m:t>′</m:t>
                        </m:r>
                      </m:sup>
                    </m:sSup>
                    <m:d>
                      <m:dPr>
                        <m:ctrlPr>
                          <a:rPr lang="en-US" altLang="zh-CN" sz="1400" i="1">
                            <a:latin typeface="Cambria Math" panose="02040503050406030204" pitchFamily="18" charset="0"/>
                          </a:rPr>
                        </m:ctrlPr>
                      </m:dPr>
                      <m:e>
                        <m:r>
                          <a:rPr lang="en-US" altLang="zh-CN" sz="1400" i="1">
                            <a:latin typeface="Cambria Math" panose="02040503050406030204" pitchFamily="18" charset="0"/>
                          </a:rPr>
                          <m:t>𝒕</m:t>
                        </m:r>
                      </m:e>
                    </m:d>
                    <m:r>
                      <a:rPr lang="pt-BR" altLang="zh-CN" sz="1400" i="1">
                        <a:latin typeface="Cambria Math" panose="02040503050406030204" pitchFamily="18" charset="0"/>
                      </a:rPr>
                      <m:t>=</m:t>
                    </m:r>
                    <m:r>
                      <a:rPr lang="en-US" altLang="zh-CN" sz="1600" i="1">
                        <a:latin typeface="Cambria Math" panose="02040503050406030204" pitchFamily="18" charset="0"/>
                      </a:rPr>
                      <m:t>𝒅</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𝒕</m:t>
                        </m:r>
                      </m:e>
                    </m:d>
                    <m:sSub>
                      <m:sSubPr>
                        <m:ctrlPr>
                          <a:rPr lang="pt-BR" altLang="zh-CN" sz="1400" i="1">
                            <a:latin typeface="Cambria Math" panose="02040503050406030204" pitchFamily="18" charset="0"/>
                          </a:rPr>
                        </m:ctrlPr>
                      </m:sSubPr>
                      <m:e>
                        <m:r>
                          <a:rPr lang="en-US" altLang="zh-CN" sz="1400" b="1" i="1" smtClean="0">
                            <a:latin typeface="Cambria Math" panose="02040503050406030204" pitchFamily="18" charset="0"/>
                          </a:rPr>
                          <m:t>𝒄</m:t>
                        </m:r>
                        <m:d>
                          <m:dPr>
                            <m:ctrlPr>
                              <a:rPr lang="en-US" altLang="zh-CN" sz="1400" b="1" i="1" smtClean="0">
                                <a:latin typeface="Cambria Math" panose="02040503050406030204" pitchFamily="18" charset="0"/>
                              </a:rPr>
                            </m:ctrlPr>
                          </m:dPr>
                          <m:e>
                            <m:r>
                              <a:rPr lang="en-US" altLang="zh-CN" sz="1400" i="1">
                                <a:latin typeface="Cambria Math" panose="02040503050406030204" pitchFamily="18" charset="0"/>
                              </a:rPr>
                              <m:t>𝒕</m:t>
                            </m:r>
                          </m:e>
                        </m:d>
                        <m:r>
                          <a:rPr lang="en-US" altLang="zh-CN" sz="1400" b="1" i="1" smtClean="0">
                            <a:latin typeface="Cambria Math" panose="02040503050406030204" pitchFamily="18" charset="0"/>
                          </a:rPr>
                          <m:t>𝒄</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zh-CN" altLang="en-US" sz="1400" i="1">
                            <a:latin typeface="Cambria Math" panose="02040503050406030204" pitchFamily="18" charset="0"/>
                          </a:rPr>
                          <m:t>‘</m:t>
                        </m:r>
                        <m:r>
                          <a:rPr lang="zh-CN" altLang="en-US" sz="1400" i="1" smtClean="0">
                            <a:latin typeface="Cambria Math" panose="02040503050406030204" pitchFamily="18" charset="0"/>
                          </a:rPr>
                          <m:t>）</m:t>
                        </m:r>
                        <m:r>
                          <a:rPr lang="en-US" altLang="zh-CN" sz="1400" i="1">
                            <a:latin typeface="Cambria Math" panose="02040503050406030204" pitchFamily="18" charset="0"/>
                          </a:rPr>
                          <m:t>𝒄𝒐𝒔</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𝟐</m:t>
                            </m:r>
                            <m:r>
                              <a:rPr lang="zh-CN" altLang="en-US" sz="1400" i="1">
                                <a:latin typeface="Cambria Math" panose="02040503050406030204" pitchFamily="18" charset="0"/>
                              </a:rPr>
                              <m:t>𝝅</m:t>
                            </m:r>
                            <m:r>
                              <a:rPr lang="en-US" altLang="zh-CN" sz="1400" i="1">
                                <a:latin typeface="Cambria Math" panose="02040503050406030204" pitchFamily="18" charset="0"/>
                              </a:rPr>
                              <m:t>𝒇𝒕</m:t>
                            </m:r>
                          </m:e>
                        </m:d>
                        <m:r>
                          <a:rPr lang="en-US" altLang="zh-CN" sz="1400" i="1">
                            <a:latin typeface="Cambria Math" panose="02040503050406030204" pitchFamily="18" charset="0"/>
                          </a:rPr>
                          <m:t>∗</m:t>
                        </m:r>
                        <m:r>
                          <a:rPr lang="en-US" altLang="zh-CN" sz="1400" i="1">
                            <a:latin typeface="Cambria Math" panose="02040503050406030204" pitchFamily="18" charset="0"/>
                          </a:rPr>
                          <m:t>𝒄𝒐𝒔</m:t>
                        </m:r>
                        <m:d>
                          <m:dPr>
                            <m:ctrlPr>
                              <a:rPr lang="en-US" altLang="zh-CN" sz="1400" i="1">
                                <a:latin typeface="Cambria Math" panose="02040503050406030204" pitchFamily="18" charset="0"/>
                              </a:rPr>
                            </m:ctrlPr>
                          </m:dPr>
                          <m:e/>
                        </m:d>
                        <m:r>
                          <a:rPr lang="en-US" altLang="zh-CN" sz="1400" i="1">
                            <a:latin typeface="Cambria Math" panose="02040503050406030204" pitchFamily="18" charset="0"/>
                          </a:rPr>
                          <m:t>𝟐</m:t>
                        </m:r>
                        <m:r>
                          <a:rPr lang="zh-CN" altLang="en-US" sz="1400" i="1">
                            <a:latin typeface="Cambria Math" panose="02040503050406030204" pitchFamily="18" charset="0"/>
                          </a:rPr>
                          <m:t>𝝅</m:t>
                        </m:r>
                        <m:r>
                          <a:rPr lang="en-US" altLang="zh-CN" sz="1400" i="1">
                            <a:latin typeface="Cambria Math" panose="02040503050406030204" pitchFamily="18" charset="0"/>
                          </a:rPr>
                          <m:t>𝒇</m:t>
                        </m:r>
                        <m:r>
                          <a:rPr lang="zh-CN" altLang="en-US" sz="1400" i="1" smtClean="0">
                            <a:latin typeface="Cambria Math" panose="02040503050406030204" pitchFamily="18" charset="0"/>
                          </a:rPr>
                          <m:t>‘</m:t>
                        </m:r>
                        <m:r>
                          <a:rPr lang="en-US" altLang="zh-CN" sz="1400" i="1">
                            <a:latin typeface="Cambria Math" panose="02040503050406030204" pitchFamily="18" charset="0"/>
                          </a:rPr>
                          <m:t>𝒕</m:t>
                        </m:r>
                        <m:r>
                          <a:rPr lang="en-US" altLang="zh-CN" sz="1400" i="1">
                            <a:latin typeface="Cambria Math" panose="02040503050406030204" pitchFamily="18" charset="0"/>
                          </a:rPr>
                          <m:t>+</m:t>
                        </m:r>
                        <m:r>
                          <a:rPr lang="zh-CN" altLang="en-US" sz="1400" i="1">
                            <a:latin typeface="Cambria Math" panose="02040503050406030204" pitchFamily="18" charset="0"/>
                          </a:rPr>
                          <m:t>𝜟𝝓</m:t>
                        </m:r>
                      </m:e>
                      <m:sub>
                        <m:r>
                          <a:rPr lang="en-US" altLang="zh-CN" sz="1400" i="1">
                            <a:latin typeface="Cambria Math" panose="02040503050406030204" pitchFamily="18" charset="0"/>
                          </a:rPr>
                          <m:t>)</m:t>
                        </m:r>
                      </m:sub>
                    </m:sSub>
                  </m:oMath>
                </a14:m>
                <a:endParaRPr lang="en-US" altLang="zh-CN" sz="1600" dirty="0"/>
              </a:p>
              <a:p>
                <a:pPr lvl="1"/>
                <a:r>
                  <a:rPr lang="zh-CN" altLang="en-US" sz="1600" dirty="0"/>
                  <a:t>正交相 </a:t>
                </a:r>
                <a:r>
                  <a:rPr lang="en-US" altLang="zh-CN" sz="1600" dirty="0"/>
                  <a:t>Q</a:t>
                </a:r>
                <a:r>
                  <a:rPr lang="zh-CN" altLang="en-US" sz="1600" dirty="0"/>
                  <a:t>：      </a:t>
                </a:r>
                <a14:m>
                  <m:oMath xmlns:m="http://schemas.openxmlformats.org/officeDocument/2006/math">
                    <m:r>
                      <a:rPr lang="en-US" altLang="zh-CN" sz="1400" i="1">
                        <a:latin typeface="Cambria Math" panose="02040503050406030204" pitchFamily="18" charset="0"/>
                      </a:rPr>
                      <m:t>𝒔</m:t>
                    </m:r>
                    <m:d>
                      <m:dPr>
                        <m:ctrlPr>
                          <a:rPr lang="pt-BR" altLang="zh-CN" sz="1400" i="1">
                            <a:latin typeface="Cambria Math" panose="02040503050406030204" pitchFamily="18" charset="0"/>
                          </a:rPr>
                        </m:ctrlPr>
                      </m:dPr>
                      <m:e>
                        <m:r>
                          <a:rPr lang="en-US" altLang="zh-CN" sz="1400" i="1">
                            <a:latin typeface="Cambria Math" panose="02040503050406030204" pitchFamily="18" charset="0"/>
                          </a:rPr>
                          <m:t>𝒕</m:t>
                        </m:r>
                      </m:e>
                    </m:d>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𝒔</m:t>
                        </m:r>
                        <m:r>
                          <a:rPr lang="en-US" altLang="zh-CN" sz="1400" b="1" i="1" baseline="-25000" smtClean="0">
                            <a:latin typeface="Cambria Math" panose="02040503050406030204" pitchFamily="18" charset="0"/>
                          </a:rPr>
                          <m:t>𝑸</m:t>
                        </m:r>
                      </m:e>
                      <m:sup>
                        <m:r>
                          <a:rPr lang="en-US" altLang="zh-CN" sz="1400" i="1">
                            <a:latin typeface="Cambria Math" panose="02040503050406030204" pitchFamily="18" charset="0"/>
                          </a:rPr>
                          <m:t>′</m:t>
                        </m:r>
                      </m:sup>
                    </m:sSup>
                    <m:d>
                      <m:dPr>
                        <m:ctrlPr>
                          <a:rPr lang="en-US" altLang="zh-CN" sz="1400" i="1">
                            <a:latin typeface="Cambria Math" panose="02040503050406030204" pitchFamily="18" charset="0"/>
                          </a:rPr>
                        </m:ctrlPr>
                      </m:dPr>
                      <m:e>
                        <m:r>
                          <a:rPr lang="en-US" altLang="zh-CN" sz="1400" i="1">
                            <a:latin typeface="Cambria Math" panose="02040503050406030204" pitchFamily="18" charset="0"/>
                          </a:rPr>
                          <m:t>𝒕</m:t>
                        </m:r>
                      </m:e>
                    </m:d>
                    <m:r>
                      <a:rPr lang="pt-BR" altLang="zh-CN" sz="1400" i="1">
                        <a:latin typeface="Cambria Math" panose="02040503050406030204" pitchFamily="18" charset="0"/>
                      </a:rPr>
                      <m:t>=</m:t>
                    </m:r>
                    <m:r>
                      <a:rPr lang="en-US" altLang="zh-CN" sz="1600" i="1">
                        <a:latin typeface="Cambria Math" panose="02040503050406030204" pitchFamily="18" charset="0"/>
                      </a:rPr>
                      <m:t>𝒅</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𝒕</m:t>
                        </m:r>
                      </m:e>
                    </m:d>
                    <m:sSub>
                      <m:sSubPr>
                        <m:ctrlPr>
                          <a:rPr lang="pt-BR" altLang="zh-CN" sz="1400" i="1">
                            <a:latin typeface="Cambria Math" panose="02040503050406030204" pitchFamily="18" charset="0"/>
                          </a:rPr>
                        </m:ctrlPr>
                      </m:sSubPr>
                      <m:e>
                        <m:r>
                          <a:rPr lang="en-US" altLang="zh-CN" sz="1400" i="1">
                            <a:latin typeface="Cambria Math" panose="02040503050406030204" pitchFamily="18" charset="0"/>
                          </a:rPr>
                          <m:t>𝒄</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𝒕</m:t>
                            </m:r>
                          </m:e>
                        </m:d>
                        <m:r>
                          <a:rPr lang="en-US" altLang="zh-CN" sz="1400" i="1">
                            <a:latin typeface="Cambria Math" panose="02040503050406030204" pitchFamily="18" charset="0"/>
                          </a:rPr>
                          <m:t>𝒄</m:t>
                        </m:r>
                        <m:r>
                          <a:rPr lang="en-US" altLang="zh-CN" sz="1400" i="1">
                            <a:latin typeface="Cambria Math" panose="02040503050406030204" pitchFamily="18" charset="0"/>
                          </a:rPr>
                          <m:t>(</m:t>
                        </m:r>
                        <m:r>
                          <a:rPr lang="en-US" altLang="zh-CN" sz="1400" i="1">
                            <a:latin typeface="Cambria Math" panose="02040503050406030204" pitchFamily="18" charset="0"/>
                          </a:rPr>
                          <m:t>𝒕</m:t>
                        </m:r>
                        <m:r>
                          <a:rPr lang="zh-CN" altLang="en-US" sz="1400" i="1">
                            <a:latin typeface="Cambria Math" panose="02040503050406030204" pitchFamily="18" charset="0"/>
                          </a:rPr>
                          <m:t>‘</m:t>
                        </m:r>
                        <m:r>
                          <a:rPr lang="zh-CN" altLang="en-US" sz="1400" i="1">
                            <a:latin typeface="Cambria Math" panose="02040503050406030204" pitchFamily="18" charset="0"/>
                          </a:rPr>
                          <m:t>）</m:t>
                        </m:r>
                        <m:r>
                          <a:rPr lang="en-US" altLang="zh-CN" sz="1400" i="1">
                            <a:latin typeface="Cambria Math" panose="02040503050406030204" pitchFamily="18" charset="0"/>
                          </a:rPr>
                          <m:t>𝒄𝒐𝒔</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𝟐</m:t>
                            </m:r>
                            <m:r>
                              <a:rPr lang="zh-CN" altLang="en-US" sz="1400" i="1">
                                <a:latin typeface="Cambria Math" panose="02040503050406030204" pitchFamily="18" charset="0"/>
                              </a:rPr>
                              <m:t>𝝅</m:t>
                            </m:r>
                            <m:r>
                              <a:rPr lang="en-US" altLang="zh-CN" sz="1400" i="1">
                                <a:latin typeface="Cambria Math" panose="02040503050406030204" pitchFamily="18" charset="0"/>
                              </a:rPr>
                              <m:t>𝒇𝒕</m:t>
                            </m:r>
                          </m:e>
                        </m:d>
                        <m:r>
                          <a:rPr lang="en-US" altLang="zh-CN" sz="1400" i="1">
                            <a:latin typeface="Cambria Math" panose="02040503050406030204" pitchFamily="18" charset="0"/>
                          </a:rPr>
                          <m:t>)∗</m:t>
                        </m:r>
                        <m:r>
                          <a:rPr lang="en-US" altLang="zh-CN" sz="1400" i="1">
                            <a:latin typeface="Cambria Math" panose="02040503050406030204" pitchFamily="18" charset="0"/>
                          </a:rPr>
                          <m:t>𝒔𝒊𝒏</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𝟐</m:t>
                            </m:r>
                            <m:r>
                              <a:rPr lang="zh-CN" altLang="en-US" sz="1400" i="1">
                                <a:latin typeface="Cambria Math" panose="02040503050406030204" pitchFamily="18" charset="0"/>
                              </a:rPr>
                              <m:t>𝝅</m:t>
                            </m:r>
                            <m:r>
                              <a:rPr lang="en-US" altLang="zh-CN" sz="1400" i="1">
                                <a:latin typeface="Cambria Math" panose="02040503050406030204" pitchFamily="18" charset="0"/>
                              </a:rPr>
                              <m:t>𝒇</m:t>
                            </m:r>
                            <m:r>
                              <a:rPr lang="zh-CN" altLang="en-US" sz="1400" i="1" smtClean="0">
                                <a:latin typeface="Cambria Math" panose="02040503050406030204" pitchFamily="18" charset="0"/>
                              </a:rPr>
                              <m:t>‘</m:t>
                            </m:r>
                            <m:r>
                              <a:rPr lang="en-US" altLang="zh-CN" sz="1600" i="1">
                                <a:latin typeface="Cambria Math" panose="02040503050406030204" pitchFamily="18" charset="0"/>
                              </a:rPr>
                              <m:t>𝒕</m:t>
                            </m:r>
                            <m:r>
                              <a:rPr lang="en-US" altLang="zh-CN" sz="1400" i="1">
                                <a:latin typeface="Cambria Math" panose="02040503050406030204" pitchFamily="18" charset="0"/>
                              </a:rPr>
                              <m:t>+</m:t>
                            </m:r>
                            <m:r>
                              <a:rPr lang="zh-CN" altLang="en-US" sz="1400" i="1">
                                <a:latin typeface="Cambria Math" panose="02040503050406030204" pitchFamily="18" charset="0"/>
                              </a:rPr>
                              <m:t>𝜟𝝓</m:t>
                            </m:r>
                          </m:e>
                        </m:d>
                      </m:e>
                      <m:sub/>
                    </m:sSub>
                  </m:oMath>
                </a14:m>
                <a:endParaRPr lang="en-US" altLang="zh-CN" sz="1800" dirty="0"/>
              </a:p>
              <a:p>
                <a:pPr lvl="1"/>
                <a14:m>
                  <m:oMath xmlns:m="http://schemas.openxmlformats.org/officeDocument/2006/math">
                    <m:r>
                      <m:rPr>
                        <m:nor/>
                      </m:rPr>
                      <a:rPr lang="zh-CN" altLang="en-US" sz="1800" dirty="0"/>
                      <m:t>当且仅当</m:t>
                    </m:r>
                    <m:r>
                      <m:rPr>
                        <m:nor/>
                      </m:rPr>
                      <a:rPr lang="en-US" altLang="zh-CN" sz="1800" dirty="0"/>
                      <m:t>f</m:t>
                    </m:r>
                    <m:r>
                      <m:rPr>
                        <m:nor/>
                      </m:rPr>
                      <a:rPr lang="en-US" altLang="zh-CN" sz="1800" dirty="0"/>
                      <m:t>=</m:t>
                    </m:r>
                    <m:r>
                      <m:rPr>
                        <m:nor/>
                      </m:rPr>
                      <a:rPr lang="en-US" altLang="zh-CN" sz="1800" dirty="0"/>
                      <m:t>f</m:t>
                    </m:r>
                    <m:r>
                      <m:rPr>
                        <m:nor/>
                      </m:rPr>
                      <a:rPr lang="en-US" altLang="zh-CN" sz="1800" dirty="0"/>
                      <m:t>’,</m:t>
                    </m:r>
                    <m:r>
                      <m:rPr>
                        <m:nor/>
                      </m:rPr>
                      <a:rPr lang="en-US" altLang="zh-CN" sz="1800" dirty="0"/>
                      <m:t>t</m:t>
                    </m:r>
                    <m:r>
                      <m:rPr>
                        <m:nor/>
                      </m:rPr>
                      <a:rPr lang="en-US" altLang="zh-CN" sz="1800" dirty="0"/>
                      <m:t>=</m:t>
                    </m:r>
                    <m:r>
                      <m:rPr>
                        <m:nor/>
                      </m:rPr>
                      <a:rPr lang="en-US" altLang="zh-CN" sz="1800" dirty="0"/>
                      <m:t>t</m:t>
                    </m:r>
                    <m:r>
                      <m:rPr>
                        <m:nor/>
                      </m:rPr>
                      <a:rPr lang="en-US" altLang="zh-CN" sz="1800" dirty="0"/>
                      <m:t>’</m:t>
                    </m:r>
                    <m:r>
                      <m:rPr>
                        <m:nor/>
                      </m:rPr>
                      <a:rPr lang="zh-CN" altLang="en-US" sz="1800" dirty="0" smtClean="0"/>
                      <m:t>，且测距码序列一致时</m:t>
                    </m:r>
                  </m:oMath>
                </a14:m>
                <a:endParaRPr lang="en-US" altLang="zh-CN" sz="1800" dirty="0" smtClean="0"/>
              </a:p>
              <a:p>
                <a:pPr marL="457200" lvl="1" indent="0">
                  <a:buNone/>
                </a:pPr>
                <a:r>
                  <a:rPr lang="en-US" altLang="zh-CN" sz="1800" dirty="0" smtClean="0"/>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𝑰</m:t>
                        </m:r>
                      </m:e>
                      <m:sup>
                        <m:r>
                          <a:rPr lang="en-US" altLang="zh-CN" sz="1800" i="1">
                            <a:latin typeface="Cambria Math" panose="02040503050406030204" pitchFamily="18" charset="0"/>
                          </a:rPr>
                          <m:t>𝟐</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𝑸</m:t>
                        </m:r>
                      </m:e>
                      <m:sup>
                        <m:r>
                          <a:rPr lang="en-US" altLang="zh-CN" sz="1800" i="1">
                            <a:latin typeface="Cambria Math" panose="02040503050406030204" pitchFamily="18" charset="0"/>
                          </a:rPr>
                          <m:t>𝟐</m:t>
                        </m:r>
                      </m:sup>
                    </m:sSup>
                    <m:r>
                      <a:rPr lang="pt-BR" altLang="zh-CN" sz="1800" i="1">
                        <a:latin typeface="Cambria Math" panose="02040503050406030204" pitchFamily="18" charset="0"/>
                      </a:rPr>
                      <m:t>= </m:t>
                    </m:r>
                    <m:sSub>
                      <m:sSubPr>
                        <m:ctrlPr>
                          <a:rPr lang="pt-BR" altLang="zh-CN" sz="1800" i="1">
                            <a:latin typeface="Cambria Math" panose="02040503050406030204" pitchFamily="18" charset="0"/>
                          </a:rPr>
                        </m:ctrlPr>
                      </m:sSubPr>
                      <m:e>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𝒅</m:t>
                            </m:r>
                          </m:e>
                          <m:sup>
                            <m:r>
                              <a:rPr lang="en-US" altLang="zh-CN" sz="1800" i="1">
                                <a:latin typeface="Cambria Math" panose="02040503050406030204" pitchFamily="18" charset="0"/>
                              </a:rPr>
                              <m:t>𝟐</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sSup>
                          <m:sSupPr>
                            <m:ctrlPr>
                              <a:rPr lang="en-US" altLang="zh-CN" sz="1800" i="1" smtClean="0">
                                <a:latin typeface="Cambria Math" panose="02040503050406030204" pitchFamily="18" charset="0"/>
                              </a:rPr>
                            </m:ctrlPr>
                          </m:sSupPr>
                          <m:e>
                            <m:r>
                              <a:rPr lang="en-US" altLang="zh-CN" sz="1800" b="1" i="1" smtClean="0">
                                <a:latin typeface="Cambria Math" panose="02040503050406030204" pitchFamily="18" charset="0"/>
                              </a:rPr>
                              <m:t>𝒄</m:t>
                            </m:r>
                          </m:e>
                          <m:sup>
                            <m:r>
                              <a:rPr lang="en-US" altLang="zh-CN" sz="1800" b="1" i="1" smtClean="0">
                                <a:latin typeface="Cambria Math" panose="02040503050406030204" pitchFamily="18" charset="0"/>
                              </a:rPr>
                              <m:t>𝟒</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𝒕</m:t>
                            </m:r>
                          </m:e>
                        </m:d>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𝒄𝒐𝒔</m:t>
                            </m:r>
                          </m:e>
                          <m:sup>
                            <m:r>
                              <a:rPr lang="en-US" altLang="zh-CN" sz="1800" i="1">
                                <a:latin typeface="Cambria Math" panose="02040503050406030204" pitchFamily="18" charset="0"/>
                              </a:rPr>
                              <m:t>𝟐</m:t>
                            </m:r>
                          </m:sup>
                        </m:sSup>
                        <m:d>
                          <m:dPr>
                            <m:ctrlPr>
                              <a:rPr lang="en-US" altLang="zh-CN" sz="1800" i="1" smtClean="0">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b="1" i="1" smtClean="0">
                                <a:latin typeface="Cambria Math" panose="02040503050406030204" pitchFamily="18" charset="0"/>
                              </a:rPr>
                              <m:t>𝒇𝒕</m:t>
                            </m:r>
                          </m:e>
                        </m:d>
                        <m:r>
                          <a:rPr lang="en-US" altLang="zh-CN" sz="1800" b="1" i="1" smtClean="0">
                            <a:latin typeface="Cambria Math" panose="02040503050406030204" pitchFamily="18" charset="0"/>
                            <a:ea typeface="Cambria Math" panose="02040503050406030204" pitchFamily="18" charset="0"/>
                          </a:rPr>
                          <m:t>∗(</m:t>
                        </m:r>
                        <m:sSup>
                          <m:sSupPr>
                            <m:ctrlPr>
                              <a:rPr lang="en-US" altLang="zh-CN" sz="1800" b="1" i="1" smtClean="0">
                                <a:latin typeface="Cambria Math" panose="02040503050406030204" pitchFamily="18" charset="0"/>
                                <a:ea typeface="Cambria Math" panose="02040503050406030204" pitchFamily="18" charset="0"/>
                              </a:rPr>
                            </m:ctrlPr>
                          </m:sSupPr>
                          <m:e>
                            <m:r>
                              <a:rPr lang="en-US" altLang="zh-CN" sz="1800" b="1" i="1" smtClean="0">
                                <a:latin typeface="Cambria Math" panose="02040503050406030204" pitchFamily="18" charset="0"/>
                                <a:ea typeface="Cambria Math" panose="02040503050406030204" pitchFamily="18" charset="0"/>
                              </a:rPr>
                              <m:t>𝒄𝒐𝒔</m:t>
                            </m:r>
                          </m:e>
                          <m:sup>
                            <m:r>
                              <a:rPr lang="en-US" altLang="zh-CN" sz="1800" b="1" i="1" smtClean="0">
                                <a:latin typeface="Cambria Math" panose="02040503050406030204" pitchFamily="18" charset="0"/>
                                <a:ea typeface="Cambria Math" panose="02040503050406030204" pitchFamily="18" charset="0"/>
                              </a:rPr>
                              <m:t>𝟐</m:t>
                            </m:r>
                          </m:sup>
                        </m:sSup>
                        <m:d>
                          <m:dPr>
                            <m:ctrlPr>
                              <a:rPr lang="en-US" altLang="zh-CN" sz="1800" b="1" i="1" smtClean="0">
                                <a:latin typeface="Cambria Math" panose="02040503050406030204" pitchFamily="18" charset="0"/>
                                <a:ea typeface="Cambria Math" panose="02040503050406030204" pitchFamily="18" charset="0"/>
                              </a:rPr>
                            </m:ctrlPr>
                          </m:dPr>
                          <m:e>
                            <m:r>
                              <a:rPr lang="en-US" altLang="zh-CN" sz="1800" b="1" i="1" smtClean="0">
                                <a:latin typeface="Cambria Math" panose="02040503050406030204" pitchFamily="18" charset="0"/>
                                <a:ea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r>
                              <a:rPr lang="zh-CN" altLang="en-US" sz="1800" i="1">
                                <a:latin typeface="Cambria Math" panose="02040503050406030204" pitchFamily="18" charset="0"/>
                              </a:rPr>
                              <m:t>𝜟𝝓</m:t>
                            </m:r>
                          </m:e>
                        </m:d>
                        <m:r>
                          <a:rPr lang="en-US" altLang="zh-CN" sz="1800" b="1" i="1" smtClean="0">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ea typeface="Cambria Math" panose="02040503050406030204" pitchFamily="18" charset="0"/>
                              </a:rPr>
                            </m:ctrlPr>
                          </m:sSupPr>
                          <m:e>
                            <m:r>
                              <a:rPr lang="en-US" altLang="zh-CN" sz="1800" b="1" i="1" smtClean="0">
                                <a:latin typeface="Cambria Math" panose="02040503050406030204" pitchFamily="18" charset="0"/>
                                <a:ea typeface="Cambria Math" panose="02040503050406030204" pitchFamily="18" charset="0"/>
                              </a:rPr>
                              <m:t>𝒔𝒊𝒏</m:t>
                            </m:r>
                          </m:e>
                          <m:sup>
                            <m:r>
                              <a:rPr lang="en-US" altLang="zh-CN" sz="1800" i="1">
                                <a:latin typeface="Cambria Math" panose="02040503050406030204" pitchFamily="18" charset="0"/>
                                <a:ea typeface="Cambria Math" panose="02040503050406030204" pitchFamily="18" charset="0"/>
                              </a:rPr>
                              <m:t>𝟐</m:t>
                            </m:r>
                          </m:sup>
                        </m:sSup>
                        <m:d>
                          <m:dPr>
                            <m:ctrlPr>
                              <a:rPr lang="en-US"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ea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rPr>
                              <m:t>𝒇𝒕</m:t>
                            </m:r>
                            <m:r>
                              <a:rPr lang="en-US" altLang="zh-CN" sz="1800" i="1">
                                <a:latin typeface="Cambria Math" panose="02040503050406030204" pitchFamily="18" charset="0"/>
                              </a:rPr>
                              <m:t>+</m:t>
                            </m:r>
                            <m:r>
                              <a:rPr lang="zh-CN" altLang="en-US" sz="1800" i="1">
                                <a:latin typeface="Cambria Math" panose="02040503050406030204" pitchFamily="18" charset="0"/>
                              </a:rPr>
                              <m:t>𝜟𝝓</m:t>
                            </m:r>
                          </m:e>
                        </m:d>
                        <m:r>
                          <a:rPr lang="en-US" altLang="zh-CN" sz="1800" b="1" i="1" smtClean="0">
                            <a:latin typeface="Cambria Math" panose="02040503050406030204" pitchFamily="18" charset="0"/>
                          </a:rPr>
                          <m:t>)</m:t>
                        </m:r>
                      </m:e>
                      <m:sub/>
                    </m:sSub>
                  </m:oMath>
                </a14:m>
                <a:endParaRPr lang="en-US" altLang="zh-CN" sz="1800" dirty="0" smtClean="0"/>
              </a:p>
              <a:p>
                <a:pPr marL="457200" lvl="1" indent="0">
                  <a:buNone/>
                </a:pPr>
                <a14:m>
                  <m:oMathPara xmlns:m="http://schemas.openxmlformats.org/officeDocument/2006/math">
                    <m:oMathParaPr>
                      <m:jc m:val="left"/>
                    </m:oMathParaPr>
                    <m:oMath xmlns:m="http://schemas.openxmlformats.org/officeDocument/2006/math">
                      <m:sSup>
                        <m:sSupPr>
                          <m:ctrlPr>
                            <a:rPr lang="en-US" altLang="zh-CN" sz="1800" i="1">
                              <a:latin typeface="Cambria Math" panose="02040503050406030204" pitchFamily="18" charset="0"/>
                            </a:rPr>
                          </m:ctrlPr>
                        </m:sSupPr>
                        <m:e>
                          <m:r>
                            <a:rPr lang="en-US" altLang="zh-CN" sz="1800" b="1" i="1" smtClean="0">
                              <a:latin typeface="Cambria Math" panose="02040503050406030204" pitchFamily="18" charset="0"/>
                            </a:rPr>
                            <m:t>                   =</m:t>
                          </m:r>
                          <m:r>
                            <a:rPr lang="en-US" altLang="zh-CN" sz="1800" i="1">
                              <a:latin typeface="Cambria Math" panose="02040503050406030204" pitchFamily="18" charset="0"/>
                            </a:rPr>
                            <m:t>𝒄𝒐𝒔</m:t>
                          </m:r>
                        </m:e>
                        <m:sup>
                          <m:r>
                            <a:rPr lang="en-US" altLang="zh-CN" sz="1800" i="1">
                              <a:latin typeface="Cambria Math" panose="02040503050406030204" pitchFamily="18" charset="0"/>
                            </a:rPr>
                            <m:t>𝟐</m:t>
                          </m:r>
                        </m:sup>
                      </m:s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𝟐</m:t>
                          </m:r>
                          <m:r>
                            <a:rPr lang="zh-CN" altLang="en-US" sz="1800" i="1">
                              <a:latin typeface="Cambria Math" panose="02040503050406030204" pitchFamily="18" charset="0"/>
                            </a:rPr>
                            <m:t>𝝅</m:t>
                          </m:r>
                          <m:r>
                            <a:rPr lang="en-US" altLang="zh-CN" sz="1800" i="1">
                              <a:latin typeface="Cambria Math" panose="02040503050406030204" pitchFamily="18" charset="0"/>
                              <a:ea typeface="Cambria Math" panose="02040503050406030204" pitchFamily="18" charset="0"/>
                            </a:rPr>
                            <m:t>𝒇𝒕</m:t>
                          </m:r>
                        </m:e>
                      </m:d>
                    </m:oMath>
                  </m:oMathPara>
                </a14:m>
                <a:endParaRPr lang="en-US" altLang="zh-CN" sz="1800" dirty="0" smtClean="0"/>
              </a:p>
              <a:p>
                <a:pPr lvl="1"/>
                <a:r>
                  <a:rPr lang="zh-CN" altLang="en-US" sz="1800" dirty="0" smtClean="0"/>
                  <a:t>表现为卫星信号载波的平方，幅值永远</a:t>
                </a:r>
                <a:r>
                  <a:rPr lang="zh-CN" altLang="en-US" sz="1800" dirty="0"/>
                  <a:t>大于</a:t>
                </a:r>
                <a:r>
                  <a:rPr lang="en-US" altLang="zh-CN" sz="1800" dirty="0" smtClean="0"/>
                  <a:t>0</a:t>
                </a:r>
                <a:r>
                  <a:rPr lang="zh-CN" altLang="en-US" sz="1800" dirty="0" smtClean="0"/>
                  <a:t>，且与</a:t>
                </a:r>
                <a14:m>
                  <m:oMath xmlns:m="http://schemas.openxmlformats.org/officeDocument/2006/math">
                    <m:r>
                      <a:rPr lang="zh-CN" altLang="en-US" sz="1800" i="1">
                        <a:latin typeface="Cambria Math" panose="02040503050406030204" pitchFamily="18" charset="0"/>
                      </a:rPr>
                      <m:t>𝜟𝝓</m:t>
                    </m:r>
                  </m:oMath>
                </a14:m>
                <a:r>
                  <a:rPr lang="zh-CN" altLang="en-US" sz="1800" dirty="0" smtClean="0"/>
                  <a:t>无关，适合做为相关性判据</a:t>
                </a:r>
                <a:endParaRPr lang="en-US" altLang="zh-CN" sz="1800" dirty="0"/>
              </a:p>
              <a:p>
                <a:r>
                  <a:rPr lang="zh-CN" altLang="en-US" sz="2200" dirty="0" smtClean="0"/>
                  <a:t>判决依据</a:t>
                </a:r>
                <a:endParaRPr lang="en-US" altLang="zh-CN" sz="2200" dirty="0"/>
              </a:p>
              <a:p>
                <a:pPr lvl="1"/>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𝑰</m:t>
                        </m:r>
                      </m:e>
                      <m:sup>
                        <m:r>
                          <a:rPr lang="en-US" altLang="zh-CN" sz="1800" i="1">
                            <a:latin typeface="Cambria Math" panose="02040503050406030204" pitchFamily="18" charset="0"/>
                          </a:rPr>
                          <m:t>𝟐</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𝑸</m:t>
                        </m:r>
                      </m:e>
                      <m:sup>
                        <m:r>
                          <a:rPr lang="en-US" altLang="zh-CN" sz="1800" i="1">
                            <a:latin typeface="Cambria Math" panose="02040503050406030204" pitchFamily="18" charset="0"/>
                          </a:rPr>
                          <m:t>𝟐</m:t>
                        </m:r>
                      </m:sup>
                    </m:sSup>
                  </m:oMath>
                </a14:m>
                <a:r>
                  <a:rPr lang="zh-CN" altLang="en-US" sz="1800" dirty="0"/>
                  <a:t>在某一时间段内进行积分，如果在特定的</a:t>
                </a:r>
                <a:r>
                  <a:rPr lang="en-US" altLang="zh-CN" sz="1800" dirty="0"/>
                  <a:t>f</a:t>
                </a:r>
                <a:r>
                  <a:rPr lang="zh-CN" altLang="en-US" sz="1800" dirty="0"/>
                  <a:t>和</a:t>
                </a:r>
                <a:r>
                  <a:rPr lang="en-US" altLang="zh-CN" sz="1800" dirty="0"/>
                  <a:t>t</a:t>
                </a:r>
                <a:r>
                  <a:rPr lang="zh-CN" altLang="en-US" sz="1800" dirty="0" smtClean="0"/>
                  <a:t>时该积分值出现</a:t>
                </a:r>
                <a:r>
                  <a:rPr lang="zh-CN" altLang="en-US" sz="1800" dirty="0"/>
                  <a:t>显著峰值，则相关性</a:t>
                </a:r>
                <a:r>
                  <a:rPr lang="zh-CN" altLang="en-US" sz="1800" dirty="0" smtClean="0"/>
                  <a:t>最高</a:t>
                </a:r>
                <a:endParaRPr lang="en-US" altLang="zh-CN" sz="1800" dirty="0"/>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7"/>
                </a:stretch>
              </a:blipFill>
            </p:spPr>
            <p:txBody>
              <a:bodyPr/>
              <a:lstStyle/>
              <a:p>
                <a:r>
                  <a:rPr lang="zh-CN" altLang="en-US">
                    <a:noFill/>
                  </a:rPr>
                  <a:t> </a:t>
                </a:r>
              </a:p>
            </p:txBody>
          </p:sp>
        </mc:Fallback>
      </mc:AlternateContent>
      <p:cxnSp>
        <p:nvCxnSpPr>
          <p:cNvPr id="5" name="直接连接符 4"/>
          <p:cNvCxnSpPr/>
          <p:nvPr/>
        </p:nvCxnSpPr>
        <p:spPr>
          <a:xfrm>
            <a:off x="3995936" y="4221088"/>
            <a:ext cx="338437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408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smtClean="0"/>
              <a:t>I</a:t>
            </a:r>
            <a:r>
              <a:rPr lang="en-US" altLang="zh-CN" baseline="30000" dirty="0" smtClean="0"/>
              <a:t>2</a:t>
            </a:r>
            <a:r>
              <a:rPr lang="en-US" altLang="zh-CN" dirty="0" smtClean="0"/>
              <a:t>+Q</a:t>
            </a:r>
            <a:r>
              <a:rPr lang="en-US" altLang="zh-CN" baseline="30000" dirty="0" smtClean="0"/>
              <a:t>2</a:t>
            </a:r>
            <a:r>
              <a:rPr lang="zh-CN" altLang="en-US" dirty="0" smtClean="0"/>
              <a:t>作为相关性判决依据</a:t>
            </a:r>
            <a:endParaRPr lang="zh-CN" altLang="en-US" dirty="0"/>
          </a:p>
        </p:txBody>
      </p:sp>
      <p:sp>
        <p:nvSpPr>
          <p:cNvPr id="3" name="内容占位符 2"/>
          <p:cNvSpPr>
            <a:spLocks noGrp="1"/>
          </p:cNvSpPr>
          <p:nvPr>
            <p:ph idx="1"/>
          </p:nvPr>
        </p:nvSpPr>
        <p:spPr>
          <a:xfrm>
            <a:off x="457200" y="4509120"/>
            <a:ext cx="8229600" cy="1617043"/>
          </a:xfrm>
        </p:spPr>
        <p:txBody>
          <a:bodyPr>
            <a:normAutofit fontScale="70000" lnSpcReduction="20000"/>
          </a:bodyPr>
          <a:lstStyle/>
          <a:p>
            <a:r>
              <a:rPr lang="zh-CN" altLang="en-US" sz="2800" dirty="0" smtClean="0"/>
              <a:t>问题：</a:t>
            </a:r>
            <a:endParaRPr lang="en-US" altLang="zh-CN" sz="2800" dirty="0" smtClean="0"/>
          </a:p>
          <a:p>
            <a:pPr lvl="1"/>
            <a:r>
              <a:rPr lang="zh-CN" altLang="en-US" sz="2400" dirty="0" smtClean="0"/>
              <a:t>积分时间的长短对相关性判别有影响</a:t>
            </a:r>
            <a:endParaRPr lang="en-US" altLang="zh-CN" sz="2400" dirty="0" smtClean="0"/>
          </a:p>
          <a:p>
            <a:pPr lvl="1"/>
            <a:r>
              <a:rPr lang="zh-CN" altLang="en-US" sz="2400" dirty="0" smtClean="0"/>
              <a:t>当频率、时间、测距码都一致时，理论上相干积分时间越长，高相关性体现越明显，也就是说相干积分时间越长，越有助于提升信噪比</a:t>
            </a:r>
            <a:endParaRPr lang="zh-CN" altLang="en-US" sz="2400" dirty="0"/>
          </a:p>
        </p:txBody>
      </p:sp>
      <p:pic>
        <p:nvPicPr>
          <p:cNvPr id="4" name="图片 3"/>
          <p:cNvPicPr>
            <a:picLocks noChangeAspect="1"/>
          </p:cNvPicPr>
          <p:nvPr/>
        </p:nvPicPr>
        <p:blipFill rotWithShape="1">
          <a:blip r:embed="rId2"/>
          <a:srcRect b="19565"/>
          <a:stretch/>
        </p:blipFill>
        <p:spPr>
          <a:xfrm>
            <a:off x="539552" y="1631231"/>
            <a:ext cx="7903769" cy="2664296"/>
          </a:xfrm>
          <a:prstGeom prst="rect">
            <a:avLst/>
          </a:prstGeom>
        </p:spPr>
      </p:pic>
      <p:cxnSp>
        <p:nvCxnSpPr>
          <p:cNvPr id="6" name="直接箭头连接符 5"/>
          <p:cNvCxnSpPr/>
          <p:nvPr/>
        </p:nvCxnSpPr>
        <p:spPr>
          <a:xfrm flipH="1" flipV="1">
            <a:off x="5004048" y="4005064"/>
            <a:ext cx="936104"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971816" y="4509743"/>
            <a:ext cx="1128835" cy="369332"/>
          </a:xfrm>
          <a:prstGeom prst="rect">
            <a:avLst/>
          </a:prstGeom>
          <a:noFill/>
        </p:spPr>
        <p:txBody>
          <a:bodyPr wrap="none" rtlCol="0">
            <a:spAutoFit/>
          </a:bodyPr>
          <a:lstStyle/>
          <a:p>
            <a:r>
              <a:rPr lang="en-US" altLang="zh-CN" b="1" dirty="0" smtClean="0">
                <a:latin typeface="微软雅黑" panose="020B0503020204020204" pitchFamily="34" charset="-122"/>
                <a:ea typeface="微软雅黑" panose="020B0503020204020204" pitchFamily="34" charset="-122"/>
              </a:rPr>
              <a:t>1ms</a:t>
            </a:r>
            <a:r>
              <a:rPr lang="zh-CN" altLang="en-US" b="1" dirty="0" smtClean="0">
                <a:latin typeface="微软雅黑" panose="020B0503020204020204" pitchFamily="34" charset="-122"/>
                <a:ea typeface="微软雅黑" panose="020B0503020204020204" pitchFamily="34" charset="-122"/>
              </a:rPr>
              <a:t>积分</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560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8101</TotalTime>
  <Words>3078</Words>
  <Application>Microsoft Office PowerPoint</Application>
  <PresentationFormat>全屏显示(4:3)</PresentationFormat>
  <Paragraphs>373</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华文新魏</vt:lpstr>
      <vt:lpstr>宋体</vt:lpstr>
      <vt:lpstr>微软雅黑</vt:lpstr>
      <vt:lpstr>Arial</vt:lpstr>
      <vt:lpstr>Calibri</vt:lpstr>
      <vt:lpstr>Cambria Math</vt:lpstr>
      <vt:lpstr>Wingdings</vt:lpstr>
      <vt:lpstr>Office 主题​​</vt:lpstr>
      <vt:lpstr>第一篇 卫星定位导航原理与方法 第五节 卫星捕获与跟踪技术</vt:lpstr>
      <vt:lpstr>提纲</vt:lpstr>
      <vt:lpstr>课程内容</vt:lpstr>
      <vt:lpstr>一、卫星信号数学分析</vt:lpstr>
      <vt:lpstr>卫星输出信号与接收机接收信号</vt:lpstr>
      <vt:lpstr>基本思路</vt:lpstr>
      <vt:lpstr>接收机内部信号的数学模型</vt:lpstr>
      <vt:lpstr>相关性判据的选择</vt:lpstr>
      <vt:lpstr>利用I2+Q2作为相关性判决依据</vt:lpstr>
      <vt:lpstr>实施策略</vt:lpstr>
      <vt:lpstr>二、捕获算法</vt:lpstr>
      <vt:lpstr>常见的三种卫星信号捕获算法</vt:lpstr>
      <vt:lpstr>算法1：线性捕获算法</vt:lpstr>
      <vt:lpstr>线性捕获的算法实现</vt:lpstr>
      <vt:lpstr>PowerPoint 演示文稿</vt:lpstr>
      <vt:lpstr>线性捕获算法释义</vt:lpstr>
      <vt:lpstr>PowerPoint 演示文稿</vt:lpstr>
      <vt:lpstr>PowerPoint 演示文稿</vt:lpstr>
      <vt:lpstr>PowerPoint 演示文稿</vt:lpstr>
      <vt:lpstr>算法2：频率并行捕获算法</vt:lpstr>
      <vt:lpstr>频率并行捕获的算法实现</vt:lpstr>
      <vt:lpstr>PowerPoint 演示文稿</vt:lpstr>
      <vt:lpstr>频率并行捕获算法释义</vt:lpstr>
      <vt:lpstr>PowerPoint 演示文稿</vt:lpstr>
      <vt:lpstr>PowerPoint 演示文稿</vt:lpstr>
      <vt:lpstr>算法3：码相位并行捕获算法</vt:lpstr>
      <vt:lpstr>时域循环相关在频域的表现形式</vt:lpstr>
      <vt:lpstr>在码相位并行捕获中的应用</vt:lpstr>
      <vt:lpstr>码相位并行捕获的算法实现</vt:lpstr>
      <vt:lpstr>PowerPoint 演示文稿</vt:lpstr>
      <vt:lpstr>PowerPoint 演示文稿</vt:lpstr>
      <vt:lpstr>PowerPoint 演示文稿</vt:lpstr>
      <vt:lpstr>三种捕获方法的计算量分析</vt:lpstr>
      <vt:lpstr>关于捕获的若干问题讨论</vt:lpstr>
      <vt:lpstr>三、跟踪算法</vt:lpstr>
      <vt:lpstr>3.1 卫星跟踪的目的</vt:lpstr>
      <vt:lpstr>3.2 两个跟踪环路</vt:lpstr>
      <vt:lpstr>3.3 载波跟踪的基本方法</vt:lpstr>
      <vt:lpstr>锁相环与锁频换</vt:lpstr>
      <vt:lpstr>载波跟踪的基本方法</vt:lpstr>
      <vt:lpstr>载波相位差的计算</vt:lpstr>
      <vt:lpstr>载波相位差的计算</vt:lpstr>
      <vt:lpstr>锁相环原理图</vt:lpstr>
      <vt:lpstr>典型锁相环的算法实现</vt:lpstr>
      <vt:lpstr>PowerPoint 演示文稿</vt:lpstr>
      <vt:lpstr>PowerPoint 演示文稿</vt:lpstr>
      <vt:lpstr>PowerPoint 演示文稿</vt:lpstr>
      <vt:lpstr>3.4 码相位跟踪的基本方法</vt:lpstr>
      <vt:lpstr>码跟踪环原理图</vt:lpstr>
      <vt:lpstr>如何获得码相位差并修正码频率</vt:lpstr>
      <vt:lpstr>码跟踪环路的算法实现</vt:lpstr>
      <vt:lpstr>PowerPoint 演示文稿</vt:lpstr>
      <vt:lpstr>PowerPoint 演示文稿</vt:lpstr>
      <vt:lpstr>PowerPoint 演示文稿</vt:lpstr>
      <vt:lpstr>PowerPoint 演示文稿</vt:lpstr>
      <vt:lpstr>PowerPoint 演示文稿</vt:lpstr>
      <vt:lpstr>3.5 码环与载波环路的组合</vt:lpstr>
      <vt:lpstr>典型环路组合</vt:lpstr>
      <vt:lpstr>PowerPoint 演示文稿</vt:lpstr>
      <vt:lpstr>本节结束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319</cp:revision>
  <dcterms:created xsi:type="dcterms:W3CDTF">2014-02-15T02:28:57Z</dcterms:created>
  <dcterms:modified xsi:type="dcterms:W3CDTF">2017-03-29T06:52:25Z</dcterms:modified>
</cp:coreProperties>
</file>