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618" r:id="rId3"/>
    <p:sldId id="619" r:id="rId4"/>
    <p:sldId id="620" r:id="rId5"/>
    <p:sldId id="621" r:id="rId6"/>
    <p:sldId id="622" r:id="rId7"/>
    <p:sldId id="623" r:id="rId8"/>
    <p:sldId id="624" r:id="rId9"/>
    <p:sldId id="625" r:id="rId10"/>
    <p:sldId id="626" r:id="rId11"/>
    <p:sldId id="627" r:id="rId12"/>
    <p:sldId id="628" r:id="rId13"/>
    <p:sldId id="629" r:id="rId14"/>
    <p:sldId id="630" r:id="rId15"/>
    <p:sldId id="631" r:id="rId16"/>
    <p:sldId id="632" r:id="rId17"/>
    <p:sldId id="633" r:id="rId18"/>
    <p:sldId id="634" r:id="rId19"/>
    <p:sldId id="635" r:id="rId20"/>
    <p:sldId id="682" r:id="rId21"/>
    <p:sldId id="683" r:id="rId22"/>
    <p:sldId id="685" r:id="rId23"/>
    <p:sldId id="636" r:id="rId24"/>
    <p:sldId id="637" r:id="rId25"/>
    <p:sldId id="638" r:id="rId26"/>
    <p:sldId id="639" r:id="rId27"/>
    <p:sldId id="640" r:id="rId28"/>
    <p:sldId id="641" r:id="rId29"/>
    <p:sldId id="642" r:id="rId30"/>
    <p:sldId id="643" r:id="rId31"/>
    <p:sldId id="644" r:id="rId32"/>
    <p:sldId id="645" r:id="rId33"/>
    <p:sldId id="646" r:id="rId34"/>
    <p:sldId id="647" r:id="rId35"/>
    <p:sldId id="648" r:id="rId36"/>
    <p:sldId id="650" r:id="rId37"/>
    <p:sldId id="651" r:id="rId38"/>
    <p:sldId id="652" r:id="rId39"/>
    <p:sldId id="653" r:id="rId40"/>
    <p:sldId id="654" r:id="rId41"/>
    <p:sldId id="655" r:id="rId42"/>
    <p:sldId id="656" r:id="rId43"/>
    <p:sldId id="657" r:id="rId44"/>
    <p:sldId id="658" r:id="rId45"/>
    <p:sldId id="659" r:id="rId46"/>
    <p:sldId id="661" r:id="rId47"/>
    <p:sldId id="662" r:id="rId48"/>
    <p:sldId id="663" r:id="rId49"/>
    <p:sldId id="664" r:id="rId50"/>
    <p:sldId id="665" r:id="rId51"/>
    <p:sldId id="666" r:id="rId52"/>
    <p:sldId id="690" r:id="rId53"/>
    <p:sldId id="691" r:id="rId54"/>
    <p:sldId id="692" r:id="rId55"/>
    <p:sldId id="693" r:id="rId56"/>
    <p:sldId id="694" r:id="rId57"/>
    <p:sldId id="695" r:id="rId58"/>
    <p:sldId id="696" r:id="rId59"/>
    <p:sldId id="697" r:id="rId60"/>
    <p:sldId id="698" r:id="rId61"/>
    <p:sldId id="699" r:id="rId62"/>
    <p:sldId id="700" r:id="rId63"/>
    <p:sldId id="617" r:id="rId64"/>
    <p:sldId id="686" r:id="rId65"/>
    <p:sldId id="687" r:id="rId66"/>
    <p:sldId id="688" r:id="rId67"/>
    <p:sldId id="689"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957"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2.wmf"/><Relationship Id="rId1" Type="http://schemas.openxmlformats.org/officeDocument/2006/relationships/image" Target="../media/image5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2.wmf"/><Relationship Id="rId4" Type="http://schemas.openxmlformats.org/officeDocument/2006/relationships/image" Target="../media/image58.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6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6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33.wmf"/><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2.wmf"/><Relationship Id="rId1" Type="http://schemas.openxmlformats.org/officeDocument/2006/relationships/image" Target="../media/image16.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E61C2-CF55-4D28-8DE3-C0750C39A3B3}" type="datetimeFigureOut">
              <a:rPr lang="zh-CN" altLang="en-US" smtClean="0"/>
              <a:t>2017/4/5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BBA70-C835-4821-89A5-3906714154DC}" type="slidenum">
              <a:rPr lang="zh-CN" altLang="en-US" smtClean="0"/>
              <a:t>‹#›</a:t>
            </a:fld>
            <a:endParaRPr lang="zh-CN" altLang="en-US"/>
          </a:p>
        </p:txBody>
      </p:sp>
    </p:spTree>
    <p:extLst>
      <p:ext uri="{BB962C8B-B14F-4D97-AF65-F5344CB8AC3E}">
        <p14:creationId xmlns:p14="http://schemas.microsoft.com/office/powerpoint/2010/main" val="185823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13B21F-08D8-4D99-B792-42476112FF05}" type="slidenum">
              <a:rPr lang="zh-CN" altLang="en-US" smtClean="0"/>
              <a:t>25</a:t>
            </a:fld>
            <a:endParaRPr lang="zh-CN" altLang="en-US"/>
          </a:p>
        </p:txBody>
      </p:sp>
    </p:spTree>
    <p:extLst>
      <p:ext uri="{BB962C8B-B14F-4D97-AF65-F5344CB8AC3E}">
        <p14:creationId xmlns:p14="http://schemas.microsoft.com/office/powerpoint/2010/main" val="2517944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solidFill>
                  <a:srgbClr val="C00000"/>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400416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1202763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336945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A2064-D072-4B93-B129-337C1007EB1B}" type="datetimeFigureOut">
              <a:rPr lang="zh-CN" altLang="en-US" smtClean="0"/>
              <a:t>2017/4/5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80527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96A2064-D072-4B93-B129-337C1007EB1B}" type="datetimeFigureOut">
              <a:rPr lang="zh-CN" altLang="en-US" smtClean="0"/>
              <a:t>2017/4/5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390624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96A2064-D072-4B93-B129-337C1007EB1B}" type="datetimeFigureOut">
              <a:rPr lang="zh-CN" altLang="en-US" smtClean="0"/>
              <a:t>2017/4/5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54617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96A2064-D072-4B93-B129-337C1007EB1B}" type="datetimeFigureOut">
              <a:rPr lang="zh-CN" altLang="en-US" smtClean="0"/>
              <a:t>2017/4/5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590630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96A2064-D072-4B93-B129-337C1007EB1B}" type="datetimeFigureOut">
              <a:rPr lang="zh-CN" altLang="en-US" smtClean="0"/>
              <a:t>2017/4/5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786072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6A2064-D072-4B93-B129-337C1007EB1B}" type="datetimeFigureOut">
              <a:rPr lang="zh-CN" altLang="en-US" smtClean="0"/>
              <a:t>2017/4/5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4232055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6A2064-D072-4B93-B129-337C1007EB1B}" type="datetimeFigureOut">
              <a:rPr lang="zh-CN" altLang="en-US" smtClean="0"/>
              <a:t>2017/4/5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37446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6A2064-D072-4B93-B129-337C1007EB1B}" type="datetimeFigureOut">
              <a:rPr lang="zh-CN" altLang="en-US" smtClean="0"/>
              <a:t>2017/4/5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127013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A2064-D072-4B93-B129-337C1007EB1B}" type="datetimeFigureOut">
              <a:rPr lang="zh-CN" altLang="en-US" smtClean="0"/>
              <a:t>2017/4/5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9CBC9-0F02-47F4-B2F4-857DA1003A7A}" type="slidenum">
              <a:rPr lang="zh-CN" altLang="en-US" smtClean="0"/>
              <a:t>‹#›</a:t>
            </a:fld>
            <a:endParaRPr lang="zh-CN" altLang="en-US"/>
          </a:p>
        </p:txBody>
      </p:sp>
    </p:spTree>
    <p:extLst>
      <p:ext uri="{BB962C8B-B14F-4D97-AF65-F5344CB8AC3E}">
        <p14:creationId xmlns:p14="http://schemas.microsoft.com/office/powerpoint/2010/main" val="2040935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rgbClr val="C00000"/>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lnSpc>
          <a:spcPct val="150000"/>
        </a:lnSpc>
        <a:spcBef>
          <a:spcPct val="20000"/>
        </a:spcBef>
        <a:buFont typeface="Arial" panose="020B0604020202020204" pitchFamily="34" charset="0"/>
        <a:buChar char="•"/>
        <a:defRPr sz="3200" b="1" kern="1200">
          <a:solidFill>
            <a:srgbClr val="000099"/>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8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2400" b="1"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2000" b="1"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9.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5.wmf"/><Relationship Id="rId4" Type="http://schemas.openxmlformats.org/officeDocument/2006/relationships/oleObject" Target="../embeddings/oleObject13.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8.wmf"/><Relationship Id="rId4" Type="http://schemas.openxmlformats.org/officeDocument/2006/relationships/image" Target="../media/image16.wmf"/><Relationship Id="rId9" Type="http://schemas.openxmlformats.org/officeDocument/2006/relationships/oleObject" Target="../embeddings/oleObject17.bin"/><Relationship Id="rId14" Type="http://schemas.openxmlformats.org/officeDocument/2006/relationships/image" Target="../media/image2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31.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22.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4.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33.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8.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9.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2.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33.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4.wmf"/><Relationship Id="rId5" Type="http://schemas.openxmlformats.org/officeDocument/2006/relationships/oleObject" Target="../embeddings/oleObject34.bin"/><Relationship Id="rId4" Type="http://schemas.openxmlformats.org/officeDocument/2006/relationships/image" Target="../media/image2.wmf"/></Relationships>
</file>

<file path=ppt/slides/_rels/slide37.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6.wmf"/><Relationship Id="rId5" Type="http://schemas.openxmlformats.org/officeDocument/2006/relationships/oleObject" Target="../embeddings/oleObject36.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8.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0.wmf"/><Relationship Id="rId5" Type="http://schemas.openxmlformats.org/officeDocument/2006/relationships/oleObject" Target="../embeddings/oleObject40.bin"/><Relationship Id="rId4" Type="http://schemas.openxmlformats.org/officeDocument/2006/relationships/image" Target="../media/image39.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41.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43.wmf"/><Relationship Id="rId5" Type="http://schemas.openxmlformats.org/officeDocument/2006/relationships/oleObject" Target="../embeddings/oleObject43.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4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47.wmf"/><Relationship Id="rId5" Type="http://schemas.openxmlformats.org/officeDocument/2006/relationships/oleObject" Target="../embeddings/oleObject47.bin"/><Relationship Id="rId4" Type="http://schemas.openxmlformats.org/officeDocument/2006/relationships/image" Target="../media/image46.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49.wmf"/><Relationship Id="rId5" Type="http://schemas.openxmlformats.org/officeDocument/2006/relationships/oleObject" Target="../embeddings/oleObject50.bin"/><Relationship Id="rId4" Type="http://schemas.openxmlformats.org/officeDocument/2006/relationships/image" Target="../media/image2.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2.wmf"/><Relationship Id="rId5" Type="http://schemas.openxmlformats.org/officeDocument/2006/relationships/oleObject" Target="../embeddings/oleObject53.bin"/><Relationship Id="rId4" Type="http://schemas.openxmlformats.org/officeDocument/2006/relationships/image" Target="../media/image51.wmf"/></Relationships>
</file>

<file path=ppt/slides/_rels/slide57.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2.wmf"/><Relationship Id="rId5" Type="http://schemas.openxmlformats.org/officeDocument/2006/relationships/oleObject" Target="../embeddings/oleObject56.bin"/><Relationship Id="rId4" Type="http://schemas.openxmlformats.org/officeDocument/2006/relationships/image" Target="../media/image54.wmf"/></Relationships>
</file>

<file path=ppt/slides/_rels/slide58.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56.wmf"/><Relationship Id="rId5" Type="http://schemas.openxmlformats.org/officeDocument/2006/relationships/oleObject" Target="../embeddings/oleObject59.bin"/><Relationship Id="rId10" Type="http://schemas.openxmlformats.org/officeDocument/2006/relationships/image" Target="../media/image58.wmf"/><Relationship Id="rId4" Type="http://schemas.openxmlformats.org/officeDocument/2006/relationships/image" Target="../media/image2.wmf"/><Relationship Id="rId9" Type="http://schemas.openxmlformats.org/officeDocument/2006/relationships/oleObject" Target="../embeddings/oleObject61.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60.wmf"/><Relationship Id="rId5" Type="http://schemas.openxmlformats.org/officeDocument/2006/relationships/oleObject" Target="../embeddings/oleObject63.bin"/><Relationship Id="rId4" Type="http://schemas.openxmlformats.org/officeDocument/2006/relationships/image" Target="../media/image59.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62.wmf"/><Relationship Id="rId5" Type="http://schemas.openxmlformats.org/officeDocument/2006/relationships/oleObject" Target="../embeddings/oleObject65.bin"/><Relationship Id="rId4" Type="http://schemas.openxmlformats.org/officeDocument/2006/relationships/image" Target="../media/image61.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64.wmf"/><Relationship Id="rId5" Type="http://schemas.openxmlformats.org/officeDocument/2006/relationships/oleObject" Target="../embeddings/oleObject67.bin"/><Relationship Id="rId4" Type="http://schemas.openxmlformats.org/officeDocument/2006/relationships/image" Target="../media/image66.png"/></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23.wmf"/><Relationship Id="rId5" Type="http://schemas.openxmlformats.org/officeDocument/2006/relationships/oleObject" Target="../embeddings/oleObject69.bin"/><Relationship Id="rId4" Type="http://schemas.openxmlformats.org/officeDocument/2006/relationships/image" Target="../media/image67.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28.wmf"/><Relationship Id="rId5" Type="http://schemas.openxmlformats.org/officeDocument/2006/relationships/oleObject" Target="../embeddings/oleObject71.bin"/><Relationship Id="rId4" Type="http://schemas.openxmlformats.org/officeDocument/2006/relationships/image" Target="../media/image68.wmf"/></Relationships>
</file>

<file path=ppt/slides/_rels/slide67.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33.wmf"/><Relationship Id="rId5" Type="http://schemas.openxmlformats.org/officeDocument/2006/relationships/oleObject" Target="../embeddings/oleObject73.bin"/><Relationship Id="rId4" Type="http://schemas.openxmlformats.org/officeDocument/2006/relationships/image" Target="../media/image3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nSpc>
                <a:spcPct val="150000"/>
              </a:lnSpc>
            </a:pPr>
            <a:r>
              <a:rPr lang="zh-CN" altLang="en-US" dirty="0"/>
              <a:t>第一</a:t>
            </a:r>
            <a:r>
              <a:rPr lang="zh-CN" altLang="en-US" dirty="0" smtClean="0"/>
              <a:t>篇 卫星定位导航原理与方法</a:t>
            </a:r>
            <a:r>
              <a:rPr lang="en-US" altLang="zh-CN" dirty="0" smtClean="0"/>
              <a:t/>
            </a:r>
            <a:br>
              <a:rPr lang="en-US" altLang="zh-CN" dirty="0" smtClean="0"/>
            </a:br>
            <a:r>
              <a:rPr lang="zh-CN" altLang="en-US" sz="3200" dirty="0" smtClean="0">
                <a:solidFill>
                  <a:srgbClr val="0000CC"/>
                </a:solidFill>
              </a:rPr>
              <a:t>第</a:t>
            </a:r>
            <a:r>
              <a:rPr lang="zh-CN" altLang="en-US" sz="3200" dirty="0">
                <a:solidFill>
                  <a:srgbClr val="0000CC"/>
                </a:solidFill>
              </a:rPr>
              <a:t>五</a:t>
            </a:r>
            <a:r>
              <a:rPr lang="zh-CN" altLang="en-US" sz="3200" dirty="0" smtClean="0">
                <a:solidFill>
                  <a:srgbClr val="0000CC"/>
                </a:solidFill>
              </a:rPr>
              <a:t>节 接收机</a:t>
            </a:r>
            <a:r>
              <a:rPr lang="en-US" altLang="zh-CN" sz="3200" dirty="0" smtClean="0">
                <a:solidFill>
                  <a:srgbClr val="0000CC"/>
                </a:solidFill>
              </a:rPr>
              <a:t>P.V.T</a:t>
            </a:r>
            <a:r>
              <a:rPr lang="zh-CN" altLang="en-US" sz="3200" smtClean="0">
                <a:solidFill>
                  <a:srgbClr val="0000CC"/>
                </a:solidFill>
              </a:rPr>
              <a:t>解算方法</a:t>
            </a:r>
            <a:endParaRPr lang="zh-CN" altLang="en-US" sz="3200" dirty="0">
              <a:solidFill>
                <a:srgbClr val="0000CC"/>
              </a:solidFill>
            </a:endParaRPr>
          </a:p>
        </p:txBody>
      </p:sp>
      <p:sp>
        <p:nvSpPr>
          <p:cNvPr id="3" name="副标题 2"/>
          <p:cNvSpPr>
            <a:spLocks noGrp="1"/>
          </p:cNvSpPr>
          <p:nvPr>
            <p:ph type="subTitle" idx="1"/>
          </p:nvPr>
        </p:nvSpPr>
        <p:spPr/>
        <p:txBody>
          <a:bodyPr/>
          <a:lstStyle/>
          <a:p>
            <a:r>
              <a:rPr lang="zh-CN" altLang="en-US" dirty="0" smtClean="0"/>
              <a:t>濮国梁</a:t>
            </a:r>
            <a:endParaRPr lang="en-US" altLang="zh-CN" dirty="0" smtClean="0"/>
          </a:p>
          <a:p>
            <a:r>
              <a:rPr lang="zh-CN" altLang="en-US" dirty="0" smtClean="0"/>
              <a:t>北京大学工学院</a:t>
            </a:r>
            <a:endParaRPr lang="zh-CN" altLang="en-US" dirty="0"/>
          </a:p>
        </p:txBody>
      </p:sp>
      <p:sp>
        <p:nvSpPr>
          <p:cNvPr id="5" name="TextBox 3"/>
          <p:cNvSpPr txBox="1"/>
          <p:nvPr/>
        </p:nvSpPr>
        <p:spPr>
          <a:xfrm>
            <a:off x="1401902" y="1412776"/>
            <a:ext cx="6340197" cy="70788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dirty="0" smtClean="0">
                <a:latin typeface="华文新魏" panose="02010800040101010101" pitchFamily="2" charset="-122"/>
                <a:ea typeface="华文新魏" panose="02010800040101010101" pitchFamily="2" charset="-122"/>
              </a:rPr>
              <a:t>《</a:t>
            </a:r>
            <a:r>
              <a:rPr lang="zh-CN" altLang="en-US" sz="4000" b="1" dirty="0" smtClean="0">
                <a:latin typeface="华文新魏" panose="02010800040101010101" pitchFamily="2" charset="-122"/>
                <a:ea typeface="华文新魏" panose="02010800040101010101" pitchFamily="2" charset="-122"/>
              </a:rPr>
              <a:t>航空航天定位导航技术</a:t>
            </a:r>
            <a:r>
              <a:rPr lang="en-US" altLang="zh-CN" sz="4000" b="1" dirty="0" smtClean="0">
                <a:latin typeface="华文新魏" panose="02010800040101010101" pitchFamily="2" charset="-122"/>
                <a:ea typeface="华文新魏" panose="02010800040101010101" pitchFamily="2" charset="-122"/>
              </a:rPr>
              <a:t>》</a:t>
            </a:r>
            <a:endParaRPr lang="zh-CN" altLang="en-US" sz="4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344029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“伪距”的再定义</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solidFill>
                  <a:schemeClr val="tx1"/>
                </a:solidFill>
              </a:rPr>
              <a:t>      伪距：通过</a:t>
            </a:r>
            <a:r>
              <a:rPr lang="zh-CN" altLang="en-US" dirty="0"/>
              <a:t>码相位观测</a:t>
            </a:r>
            <a:r>
              <a:rPr lang="zh-CN" altLang="en-US" dirty="0">
                <a:solidFill>
                  <a:schemeClr val="tx1"/>
                </a:solidFill>
              </a:rPr>
              <a:t>或</a:t>
            </a:r>
            <a:r>
              <a:rPr lang="zh-CN" altLang="en-US" dirty="0"/>
              <a:t>载波相位观测</a:t>
            </a:r>
            <a:r>
              <a:rPr lang="zh-CN" altLang="en-US" dirty="0">
                <a:solidFill>
                  <a:schemeClr val="tx1"/>
                </a:solidFill>
              </a:rPr>
              <a:t>所确定的站星</a:t>
            </a:r>
            <a:r>
              <a:rPr lang="zh-CN" altLang="en-US" dirty="0" smtClean="0">
                <a:solidFill>
                  <a:schemeClr val="tx1"/>
                </a:solidFill>
              </a:rPr>
              <a:t>距离。伪距不可避免</a:t>
            </a:r>
            <a:r>
              <a:rPr lang="zh-CN" altLang="en-US" dirty="0">
                <a:solidFill>
                  <a:schemeClr val="tx1"/>
                </a:solidFill>
              </a:rPr>
              <a:t>地含有卫星钟与接收机钟非同步误差的</a:t>
            </a:r>
            <a:r>
              <a:rPr lang="zh-CN" altLang="en-US" dirty="0" smtClean="0">
                <a:solidFill>
                  <a:schemeClr val="tx1"/>
                </a:solidFill>
              </a:rPr>
              <a:t>影响和大气传播中的影响。</a:t>
            </a:r>
            <a:endParaRPr lang="en-US" altLang="zh-CN" dirty="0" smtClean="0">
              <a:solidFill>
                <a:schemeClr val="tx1"/>
              </a:solidFill>
            </a:endParaRPr>
          </a:p>
          <a:p>
            <a:pPr lvl="1"/>
            <a:r>
              <a:rPr lang="zh-CN" altLang="en-US" dirty="0">
                <a:solidFill>
                  <a:srgbClr val="000099"/>
                </a:solidFill>
              </a:rPr>
              <a:t>测码</a:t>
            </a:r>
            <a:r>
              <a:rPr lang="zh-CN" altLang="en-US" dirty="0" smtClean="0">
                <a:solidFill>
                  <a:srgbClr val="000099"/>
                </a:solidFill>
              </a:rPr>
              <a:t>伪距：</a:t>
            </a:r>
            <a:r>
              <a:rPr lang="zh-CN" altLang="en-US" dirty="0" smtClean="0">
                <a:solidFill>
                  <a:schemeClr val="tx1"/>
                </a:solidFill>
              </a:rPr>
              <a:t>由</a:t>
            </a:r>
            <a:r>
              <a:rPr lang="zh-CN" altLang="en-US" dirty="0">
                <a:solidFill>
                  <a:schemeClr val="tx1"/>
                </a:solidFill>
              </a:rPr>
              <a:t>码相位观测所确定的</a:t>
            </a:r>
            <a:r>
              <a:rPr lang="zh-CN" altLang="en-US" dirty="0" smtClean="0">
                <a:solidFill>
                  <a:schemeClr val="tx1"/>
                </a:solidFill>
              </a:rPr>
              <a:t>伪距</a:t>
            </a:r>
            <a:endParaRPr lang="en-US" altLang="zh-CN" dirty="0" smtClean="0">
              <a:solidFill>
                <a:schemeClr val="tx1"/>
              </a:solidFill>
            </a:endParaRPr>
          </a:p>
          <a:p>
            <a:pPr lvl="1"/>
            <a:r>
              <a:rPr lang="zh-CN" altLang="en-US" dirty="0">
                <a:solidFill>
                  <a:srgbClr val="000099"/>
                </a:solidFill>
              </a:rPr>
              <a:t>测相</a:t>
            </a:r>
            <a:r>
              <a:rPr lang="zh-CN" altLang="en-US" dirty="0" smtClean="0">
                <a:solidFill>
                  <a:srgbClr val="000099"/>
                </a:solidFill>
              </a:rPr>
              <a:t>伪距：</a:t>
            </a:r>
            <a:r>
              <a:rPr lang="zh-CN" altLang="en-US" dirty="0" smtClean="0">
                <a:solidFill>
                  <a:schemeClr val="tx1"/>
                </a:solidFill>
              </a:rPr>
              <a:t>由</a:t>
            </a:r>
            <a:r>
              <a:rPr lang="zh-CN" altLang="en-US" dirty="0">
                <a:solidFill>
                  <a:schemeClr val="tx1"/>
                </a:solidFill>
              </a:rPr>
              <a:t>载波相位观测所确定的</a:t>
            </a:r>
            <a:r>
              <a:rPr lang="zh-CN" altLang="en-US" dirty="0" smtClean="0">
                <a:solidFill>
                  <a:schemeClr val="tx1"/>
                </a:solidFill>
              </a:rPr>
              <a:t>伪距</a:t>
            </a:r>
            <a:endParaRPr lang="zh-CN" altLang="en-US" dirty="0">
              <a:solidFill>
                <a:schemeClr val="tx1"/>
              </a:solidFill>
            </a:endParaRPr>
          </a:p>
          <a:p>
            <a:pPr marL="0" indent="0">
              <a:buNone/>
            </a:pPr>
            <a:endParaRPr lang="zh-CN" altLang="en-US" dirty="0">
              <a:solidFill>
                <a:schemeClr val="tx1"/>
              </a:solidFill>
            </a:endParaRPr>
          </a:p>
        </p:txBody>
      </p:sp>
    </p:spTree>
    <p:extLst>
      <p:ext uri="{BB962C8B-B14F-4D97-AF65-F5344CB8AC3E}">
        <p14:creationId xmlns:p14="http://schemas.microsoft.com/office/powerpoint/2010/main" val="1583374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定位方法的分类</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测码伪距测量类（中低精度应用）</a:t>
            </a:r>
            <a:endParaRPr lang="en-US" altLang="zh-CN" dirty="0" smtClean="0"/>
          </a:p>
          <a:p>
            <a:pPr lvl="1"/>
            <a:r>
              <a:rPr lang="zh-CN" altLang="en-US" dirty="0"/>
              <a:t>绝对</a:t>
            </a:r>
            <a:r>
              <a:rPr lang="zh-CN" altLang="en-US" dirty="0" smtClean="0"/>
              <a:t>定位：</a:t>
            </a:r>
            <a:r>
              <a:rPr lang="zh-CN" altLang="en-US" dirty="0"/>
              <a:t>动态</a:t>
            </a:r>
            <a:r>
              <a:rPr lang="zh-CN" altLang="en-US" dirty="0" smtClean="0"/>
              <a:t>测量*、</a:t>
            </a:r>
            <a:r>
              <a:rPr lang="zh-CN" altLang="en-US" dirty="0"/>
              <a:t>静态测量</a:t>
            </a:r>
            <a:endParaRPr lang="en-US" altLang="zh-CN" dirty="0" smtClean="0"/>
          </a:p>
          <a:p>
            <a:pPr lvl="1"/>
            <a:r>
              <a:rPr lang="zh-CN" altLang="en-US" dirty="0"/>
              <a:t>相对</a:t>
            </a:r>
            <a:r>
              <a:rPr lang="zh-CN" altLang="en-US" dirty="0" smtClean="0"/>
              <a:t>定位：</a:t>
            </a:r>
            <a:r>
              <a:rPr lang="zh-CN" altLang="en-US" dirty="0"/>
              <a:t>动态</a:t>
            </a:r>
            <a:r>
              <a:rPr lang="zh-CN" altLang="en-US" dirty="0" smtClean="0"/>
              <a:t>测量*、</a:t>
            </a:r>
            <a:r>
              <a:rPr lang="zh-CN" altLang="en-US" dirty="0"/>
              <a:t>静态测量</a:t>
            </a:r>
            <a:endParaRPr lang="en-US" altLang="zh-CN" dirty="0" smtClean="0"/>
          </a:p>
          <a:p>
            <a:r>
              <a:rPr lang="zh-CN" altLang="en-US" dirty="0" smtClean="0"/>
              <a:t>测相伪距测量类（高精度应用）</a:t>
            </a:r>
            <a:endParaRPr lang="en-US" altLang="zh-CN" dirty="0"/>
          </a:p>
          <a:p>
            <a:pPr lvl="1"/>
            <a:r>
              <a:rPr lang="zh-CN" altLang="en-US" dirty="0"/>
              <a:t>绝对定位：动态测量、静态</a:t>
            </a:r>
            <a:r>
              <a:rPr lang="zh-CN" altLang="en-US" dirty="0" smtClean="0"/>
              <a:t>测量*</a:t>
            </a:r>
            <a:endParaRPr lang="zh-CN" altLang="en-US" dirty="0"/>
          </a:p>
          <a:p>
            <a:pPr lvl="1"/>
            <a:r>
              <a:rPr lang="zh-CN" altLang="en-US" dirty="0"/>
              <a:t>相对定位：动态</a:t>
            </a:r>
            <a:r>
              <a:rPr lang="zh-CN" altLang="en-US" dirty="0" smtClean="0"/>
              <a:t>测量*、</a:t>
            </a:r>
            <a:r>
              <a:rPr lang="zh-CN" altLang="en-US" dirty="0"/>
              <a:t>静态</a:t>
            </a:r>
            <a:r>
              <a:rPr lang="zh-CN" altLang="en-US" dirty="0" smtClean="0"/>
              <a:t>测量*</a:t>
            </a:r>
            <a:endParaRPr lang="zh-CN" altLang="en-US" dirty="0"/>
          </a:p>
        </p:txBody>
      </p:sp>
    </p:spTree>
    <p:extLst>
      <p:ext uri="{BB962C8B-B14F-4D97-AF65-F5344CB8AC3E}">
        <p14:creationId xmlns:p14="http://schemas.microsoft.com/office/powerpoint/2010/main" val="3093740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典型应用</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sz="2800" dirty="0"/>
              <a:t>测</a:t>
            </a:r>
            <a:r>
              <a:rPr lang="zh-CN" altLang="en-US" sz="2800" dirty="0" smtClean="0"/>
              <a:t>码伪距测量类：</a:t>
            </a:r>
            <a:endParaRPr lang="en-US" altLang="zh-CN" sz="2800" dirty="0" smtClean="0"/>
          </a:p>
          <a:p>
            <a:pPr lvl="1"/>
            <a:r>
              <a:rPr lang="zh-CN" altLang="en-US" sz="2400" dirty="0" smtClean="0">
                <a:solidFill>
                  <a:srgbClr val="FF0000"/>
                </a:solidFill>
              </a:rPr>
              <a:t>动态</a:t>
            </a:r>
            <a:r>
              <a:rPr lang="zh-CN" altLang="en-US" sz="2400" dirty="0">
                <a:solidFill>
                  <a:srgbClr val="000099"/>
                </a:solidFill>
              </a:rPr>
              <a:t>绝对</a:t>
            </a:r>
            <a:r>
              <a:rPr lang="zh-CN" altLang="en-US" sz="2400" dirty="0" smtClean="0">
                <a:solidFill>
                  <a:srgbClr val="FF0000"/>
                </a:solidFill>
              </a:rPr>
              <a:t>定位测量：人、车、船等，</a:t>
            </a:r>
            <a:r>
              <a:rPr lang="en-US" altLang="zh-CN" sz="2400" dirty="0" smtClean="0">
                <a:solidFill>
                  <a:srgbClr val="000099"/>
                </a:solidFill>
              </a:rPr>
              <a:t>10</a:t>
            </a:r>
            <a:r>
              <a:rPr lang="zh-CN" altLang="en-US" sz="2400" dirty="0" smtClean="0">
                <a:solidFill>
                  <a:srgbClr val="000099"/>
                </a:solidFill>
              </a:rPr>
              <a:t>米级精度（</a:t>
            </a:r>
            <a:r>
              <a:rPr lang="en-US" altLang="zh-CN" sz="2400" dirty="0" smtClean="0">
                <a:solidFill>
                  <a:srgbClr val="000099"/>
                </a:solidFill>
              </a:rPr>
              <a:t>3~15</a:t>
            </a:r>
            <a:r>
              <a:rPr lang="zh-CN" altLang="en-US" sz="2400" dirty="0" smtClean="0">
                <a:solidFill>
                  <a:srgbClr val="000099"/>
                </a:solidFill>
              </a:rPr>
              <a:t>米）</a:t>
            </a:r>
            <a:endParaRPr lang="en-US" altLang="zh-CN" sz="2400" dirty="0" smtClean="0">
              <a:solidFill>
                <a:srgbClr val="000099"/>
              </a:solidFill>
            </a:endParaRPr>
          </a:p>
          <a:p>
            <a:pPr lvl="1"/>
            <a:r>
              <a:rPr lang="zh-CN" altLang="en-US" sz="2400" dirty="0" smtClean="0">
                <a:solidFill>
                  <a:srgbClr val="FF0000"/>
                </a:solidFill>
              </a:rPr>
              <a:t>动态</a:t>
            </a:r>
            <a:r>
              <a:rPr lang="zh-CN" altLang="en-US" sz="2400" dirty="0" smtClean="0">
                <a:solidFill>
                  <a:srgbClr val="000099"/>
                </a:solidFill>
              </a:rPr>
              <a:t>相对</a:t>
            </a:r>
            <a:r>
              <a:rPr lang="zh-CN" altLang="en-US" sz="2400" dirty="0" smtClean="0">
                <a:solidFill>
                  <a:srgbClr val="FF0000"/>
                </a:solidFill>
              </a:rPr>
              <a:t>定位测量：又称伪距差分，</a:t>
            </a:r>
            <a:r>
              <a:rPr lang="zh-CN" altLang="en-US" sz="2400" dirty="0" smtClean="0">
                <a:solidFill>
                  <a:srgbClr val="000099"/>
                </a:solidFill>
              </a:rPr>
              <a:t>米级精度（</a:t>
            </a:r>
            <a:r>
              <a:rPr lang="en-US" altLang="zh-CN" sz="2400" dirty="0">
                <a:solidFill>
                  <a:srgbClr val="000099"/>
                </a:solidFill>
              </a:rPr>
              <a:t>1</a:t>
            </a:r>
            <a:r>
              <a:rPr lang="zh-CN" altLang="en-US" sz="2400" dirty="0" smtClean="0">
                <a:solidFill>
                  <a:srgbClr val="000099"/>
                </a:solidFill>
              </a:rPr>
              <a:t>米左右）</a:t>
            </a:r>
            <a:endParaRPr lang="en-US" altLang="zh-CN" sz="2400" dirty="0" smtClean="0">
              <a:solidFill>
                <a:srgbClr val="000099"/>
              </a:solidFill>
            </a:endParaRPr>
          </a:p>
          <a:p>
            <a:pPr lvl="1"/>
            <a:r>
              <a:rPr lang="zh-CN" altLang="en-US" sz="2400" dirty="0" smtClean="0"/>
              <a:t>静态绝对定位测量：常用于位置粗标定，精度同动态单点定位精度</a:t>
            </a:r>
            <a:endParaRPr lang="en-US" altLang="zh-CN" sz="2400" dirty="0" smtClean="0"/>
          </a:p>
          <a:p>
            <a:pPr lvl="1"/>
            <a:r>
              <a:rPr lang="zh-CN" altLang="en-US" sz="2400" dirty="0" smtClean="0"/>
              <a:t>静态相对定位测量：较少使用测码伪距。</a:t>
            </a:r>
            <a:endParaRPr lang="en-US" altLang="zh-CN" sz="2400" dirty="0" smtClean="0"/>
          </a:p>
          <a:p>
            <a:r>
              <a:rPr lang="zh-CN" altLang="en-US" dirty="0" smtClean="0"/>
              <a:t>测相伪距测量类：</a:t>
            </a:r>
            <a:endParaRPr lang="en-US" altLang="zh-CN" dirty="0" smtClean="0"/>
          </a:p>
          <a:p>
            <a:pPr lvl="1"/>
            <a:r>
              <a:rPr lang="zh-CN" altLang="en-US" sz="2400" dirty="0" smtClean="0">
                <a:solidFill>
                  <a:srgbClr val="FF0000"/>
                </a:solidFill>
              </a:rPr>
              <a:t>静态</a:t>
            </a:r>
            <a:r>
              <a:rPr lang="zh-CN" altLang="en-US" sz="2400" dirty="0" smtClean="0">
                <a:solidFill>
                  <a:srgbClr val="000099"/>
                </a:solidFill>
              </a:rPr>
              <a:t>相对</a:t>
            </a:r>
            <a:r>
              <a:rPr lang="zh-CN" altLang="en-US" sz="2400" dirty="0" smtClean="0">
                <a:solidFill>
                  <a:srgbClr val="FF0000"/>
                </a:solidFill>
              </a:rPr>
              <a:t>定位测量：用于控制网测量、形变监测等，</a:t>
            </a:r>
            <a:r>
              <a:rPr lang="zh-CN" altLang="en-US" sz="2400" dirty="0" smtClean="0">
                <a:solidFill>
                  <a:srgbClr val="000099"/>
                </a:solidFill>
              </a:rPr>
              <a:t>毫米级</a:t>
            </a:r>
            <a:endParaRPr lang="en-US" altLang="zh-CN" sz="2400" dirty="0" smtClean="0">
              <a:solidFill>
                <a:srgbClr val="000099"/>
              </a:solidFill>
            </a:endParaRPr>
          </a:p>
          <a:p>
            <a:pPr lvl="1"/>
            <a:r>
              <a:rPr lang="zh-CN" altLang="en-US" sz="2400" dirty="0" smtClean="0">
                <a:solidFill>
                  <a:srgbClr val="FF0000"/>
                </a:solidFill>
              </a:rPr>
              <a:t>动态</a:t>
            </a:r>
            <a:r>
              <a:rPr lang="zh-CN" altLang="en-US" sz="2400" dirty="0" smtClean="0">
                <a:solidFill>
                  <a:srgbClr val="000099"/>
                </a:solidFill>
              </a:rPr>
              <a:t>相对</a:t>
            </a:r>
            <a:r>
              <a:rPr lang="zh-CN" altLang="en-US" sz="2400" dirty="0" smtClean="0">
                <a:solidFill>
                  <a:srgbClr val="FF0000"/>
                </a:solidFill>
              </a:rPr>
              <a:t>定位测量：</a:t>
            </a:r>
            <a:r>
              <a:rPr lang="zh-CN" altLang="en-US" sz="2400" dirty="0">
                <a:solidFill>
                  <a:srgbClr val="FF0000"/>
                </a:solidFill>
              </a:rPr>
              <a:t>典型如</a:t>
            </a:r>
            <a:r>
              <a:rPr lang="zh-CN" altLang="en-US" sz="2400" dirty="0" smtClean="0">
                <a:solidFill>
                  <a:srgbClr val="FF0000"/>
                </a:solidFill>
              </a:rPr>
              <a:t>实时</a:t>
            </a:r>
            <a:r>
              <a:rPr lang="en-US" altLang="zh-CN" sz="2400" dirty="0" smtClean="0">
                <a:solidFill>
                  <a:srgbClr val="FF0000"/>
                </a:solidFill>
              </a:rPr>
              <a:t>RTK</a:t>
            </a:r>
            <a:r>
              <a:rPr lang="zh-CN" altLang="en-US" sz="2400" dirty="0" smtClean="0">
                <a:solidFill>
                  <a:srgbClr val="FF0000"/>
                </a:solidFill>
              </a:rPr>
              <a:t>，</a:t>
            </a:r>
            <a:r>
              <a:rPr lang="zh-CN" altLang="en-US" sz="2400" dirty="0" smtClean="0">
                <a:solidFill>
                  <a:srgbClr val="000099"/>
                </a:solidFill>
              </a:rPr>
              <a:t>厘米</a:t>
            </a:r>
            <a:r>
              <a:rPr lang="en-US" altLang="zh-CN" sz="2400" dirty="0" smtClean="0">
                <a:solidFill>
                  <a:srgbClr val="000099"/>
                </a:solidFill>
              </a:rPr>
              <a:t>~</a:t>
            </a:r>
            <a:r>
              <a:rPr lang="zh-CN" altLang="en-US" sz="2400" dirty="0" smtClean="0">
                <a:solidFill>
                  <a:srgbClr val="000099"/>
                </a:solidFill>
              </a:rPr>
              <a:t>分米级</a:t>
            </a:r>
            <a:endParaRPr lang="en-US" altLang="zh-CN" sz="2400" dirty="0" smtClean="0">
              <a:solidFill>
                <a:srgbClr val="000099"/>
              </a:solidFill>
            </a:endParaRPr>
          </a:p>
          <a:p>
            <a:pPr lvl="1"/>
            <a:r>
              <a:rPr lang="zh-CN" altLang="en-US" sz="2400" dirty="0" smtClean="0"/>
              <a:t>动态</a:t>
            </a:r>
            <a:r>
              <a:rPr lang="zh-CN" altLang="en-US" sz="2400" dirty="0"/>
              <a:t>绝对</a:t>
            </a:r>
            <a:r>
              <a:rPr lang="zh-CN" altLang="en-US" sz="2400" dirty="0" smtClean="0"/>
              <a:t>定位测量：米级，由于整周模糊度解算实时性限制，较少使用</a:t>
            </a:r>
            <a:endParaRPr lang="en-US" altLang="zh-CN" sz="2400" dirty="0" smtClean="0"/>
          </a:p>
          <a:p>
            <a:pPr lvl="1"/>
            <a:r>
              <a:rPr lang="zh-CN" altLang="en-US" sz="2400" dirty="0" smtClean="0">
                <a:solidFill>
                  <a:srgbClr val="FF0000"/>
                </a:solidFill>
              </a:rPr>
              <a:t>静态绝对定位测量：与累积时间和星历精度有关，</a:t>
            </a:r>
            <a:r>
              <a:rPr lang="zh-CN" altLang="en-US" sz="2400" dirty="0" smtClean="0">
                <a:solidFill>
                  <a:srgbClr val="000099"/>
                </a:solidFill>
              </a:rPr>
              <a:t>可达到分米级</a:t>
            </a:r>
            <a:r>
              <a:rPr lang="zh-CN" altLang="en-US" sz="2400" dirty="0" smtClean="0">
                <a:solidFill>
                  <a:srgbClr val="FF0000"/>
                </a:solidFill>
              </a:rPr>
              <a:t>。</a:t>
            </a:r>
            <a:endParaRPr lang="en-US" altLang="zh-CN" sz="2400" dirty="0" smtClean="0">
              <a:solidFill>
                <a:srgbClr val="FF0000"/>
              </a:solidFill>
            </a:endParaRPr>
          </a:p>
          <a:p>
            <a:pPr lvl="1"/>
            <a:endParaRPr lang="zh-CN" altLang="en-US" sz="2400" dirty="0"/>
          </a:p>
        </p:txBody>
      </p:sp>
      <p:sp>
        <p:nvSpPr>
          <p:cNvPr id="4" name="圆角矩形 3"/>
          <p:cNvSpPr/>
          <p:nvPr/>
        </p:nvSpPr>
        <p:spPr>
          <a:xfrm>
            <a:off x="1115616" y="5805264"/>
            <a:ext cx="6768752" cy="79208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000099"/>
                </a:solidFill>
                <a:latin typeface="微软雅黑" panose="020B0503020204020204" pitchFamily="34" charset="-122"/>
                <a:ea typeface="微软雅黑" panose="020B0503020204020204" pitchFamily="34" charset="-122"/>
              </a:rPr>
              <a:t>本章重点讨论测码伪距定位测量方法</a:t>
            </a:r>
            <a:endParaRPr lang="zh-CN" altLang="en-US" sz="2400" b="1"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788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23528" y="2130425"/>
            <a:ext cx="8496944" cy="1470025"/>
          </a:xfrm>
        </p:spPr>
        <p:txBody>
          <a:bodyPr/>
          <a:lstStyle/>
          <a:p>
            <a:r>
              <a:rPr lang="zh-CN" altLang="en-US" dirty="0" smtClean="0"/>
              <a:t>二、</a:t>
            </a:r>
            <a:r>
              <a:rPr lang="en-US" altLang="zh-CN" dirty="0" smtClean="0"/>
              <a:t> GPS</a:t>
            </a:r>
            <a:r>
              <a:rPr lang="zh-CN" altLang="en-US" dirty="0"/>
              <a:t>测</a:t>
            </a:r>
            <a:r>
              <a:rPr lang="zh-CN" altLang="en-US" dirty="0" smtClean="0"/>
              <a:t>码伪距观测方程</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40894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2.1 </a:t>
            </a:r>
            <a:r>
              <a:rPr lang="zh-CN" altLang="en-US" dirty="0" smtClean="0"/>
              <a:t>测</a:t>
            </a:r>
            <a:r>
              <a:rPr lang="zh-CN" altLang="en-US" dirty="0"/>
              <a:t>码伪距</a:t>
            </a:r>
            <a:r>
              <a:rPr lang="zh-CN" altLang="en-US" dirty="0" smtClean="0"/>
              <a:t>观测方程</a:t>
            </a:r>
            <a:endParaRPr lang="zh-CN" altLang="en-US" dirty="0"/>
          </a:p>
        </p:txBody>
      </p:sp>
      <p:sp>
        <p:nvSpPr>
          <p:cNvPr id="8195" name="Rectangle 3"/>
          <p:cNvSpPr>
            <a:spLocks noGrp="1" noChangeArrowheads="1"/>
          </p:cNvSpPr>
          <p:nvPr>
            <p:ph idx="1"/>
          </p:nvPr>
        </p:nvSpPr>
        <p:spPr/>
        <p:txBody>
          <a:bodyPr>
            <a:normAutofit fontScale="92500" lnSpcReduction="10000"/>
          </a:bodyPr>
          <a:lstStyle/>
          <a:p>
            <a:r>
              <a:rPr lang="zh-CN" altLang="en-US" sz="2800" dirty="0" smtClean="0"/>
              <a:t>符号</a:t>
            </a:r>
            <a:r>
              <a:rPr lang="zh-CN" altLang="en-US" sz="2800" dirty="0"/>
              <a:t>约定</a:t>
            </a:r>
            <a:r>
              <a:rPr lang="zh-CN" altLang="en-US" sz="2800" dirty="0" smtClean="0"/>
              <a:t>：</a:t>
            </a:r>
            <a:endParaRPr lang="en-US" altLang="zh-CN" sz="2800" dirty="0" smtClean="0"/>
          </a:p>
          <a:p>
            <a:pPr lvl="1"/>
            <a:r>
              <a:rPr lang="en-US" altLang="zh-CN" sz="2400" dirty="0" err="1" smtClean="0"/>
              <a:t>t</a:t>
            </a:r>
            <a:r>
              <a:rPr lang="en-US" altLang="zh-CN" sz="2400" baseline="30000" dirty="0" err="1" smtClean="0"/>
              <a:t>j</a:t>
            </a:r>
            <a:r>
              <a:rPr lang="en-US" altLang="zh-CN" sz="2400" dirty="0" smtClean="0"/>
              <a:t>(GPS</a:t>
            </a:r>
            <a:r>
              <a:rPr lang="en-US" altLang="zh-CN" sz="2400" dirty="0"/>
              <a:t>)</a:t>
            </a:r>
            <a:r>
              <a:rPr lang="zh-CN" altLang="en-US" sz="2400" dirty="0"/>
              <a:t>为卫星</a:t>
            </a:r>
            <a:r>
              <a:rPr lang="en-US" altLang="zh-CN" sz="2400" dirty="0" err="1"/>
              <a:t>s</a:t>
            </a:r>
            <a:r>
              <a:rPr lang="en-US" altLang="zh-CN" sz="2400" baseline="30000" dirty="0" err="1"/>
              <a:t>j</a:t>
            </a:r>
            <a:r>
              <a:rPr lang="zh-CN" altLang="en-US" sz="2400" dirty="0"/>
              <a:t>发射信号时的理想</a:t>
            </a:r>
            <a:r>
              <a:rPr lang="en-US" altLang="zh-CN" sz="2400" dirty="0"/>
              <a:t>GPS</a:t>
            </a:r>
            <a:r>
              <a:rPr lang="zh-CN" altLang="en-US" sz="2400" dirty="0" smtClean="0"/>
              <a:t>时刻</a:t>
            </a:r>
            <a:endParaRPr lang="en-US" altLang="zh-CN" sz="2400" dirty="0" smtClean="0"/>
          </a:p>
          <a:p>
            <a:pPr lvl="1"/>
            <a:r>
              <a:rPr lang="en-US" altLang="zh-CN" sz="2400" dirty="0" err="1" smtClean="0"/>
              <a:t>t</a:t>
            </a:r>
            <a:r>
              <a:rPr lang="en-US" altLang="zh-CN" sz="2400" baseline="-25000" dirty="0" err="1" smtClean="0"/>
              <a:t>i</a:t>
            </a:r>
            <a:r>
              <a:rPr lang="en-US" altLang="zh-CN" sz="2400" dirty="0" smtClean="0"/>
              <a:t>(GPS</a:t>
            </a:r>
            <a:r>
              <a:rPr lang="en-US" altLang="zh-CN" sz="2400" dirty="0"/>
              <a:t>)</a:t>
            </a:r>
            <a:r>
              <a:rPr lang="zh-CN" altLang="en-US" sz="2400" dirty="0"/>
              <a:t>为接收机</a:t>
            </a:r>
            <a:r>
              <a:rPr lang="en-US" altLang="zh-CN" sz="2400" dirty="0"/>
              <a:t>T</a:t>
            </a:r>
            <a:r>
              <a:rPr lang="en-US" altLang="zh-CN" sz="2400" baseline="-25000" dirty="0"/>
              <a:t>i</a:t>
            </a:r>
            <a:r>
              <a:rPr lang="zh-CN" altLang="en-US" sz="2400" dirty="0"/>
              <a:t>收到该卫星信号时的理想</a:t>
            </a:r>
            <a:r>
              <a:rPr lang="en-US" altLang="zh-CN" sz="2400" dirty="0"/>
              <a:t>GPS</a:t>
            </a:r>
            <a:r>
              <a:rPr lang="zh-CN" altLang="en-US" sz="2400" dirty="0" smtClean="0"/>
              <a:t>时刻</a:t>
            </a:r>
            <a:endParaRPr lang="en-US" altLang="zh-CN" sz="2400" dirty="0" smtClean="0"/>
          </a:p>
          <a:p>
            <a:pPr lvl="1"/>
            <a:r>
              <a:rPr lang="en-US" altLang="zh-CN" sz="2400" dirty="0" err="1" smtClean="0"/>
              <a:t>t</a:t>
            </a:r>
            <a:r>
              <a:rPr lang="en-US" altLang="zh-CN" sz="2400" baseline="30000" dirty="0" err="1" smtClean="0"/>
              <a:t>j</a:t>
            </a:r>
            <a:r>
              <a:rPr lang="zh-CN" altLang="en-US" sz="2400" dirty="0"/>
              <a:t>为卫星</a:t>
            </a:r>
            <a:r>
              <a:rPr lang="en-US" altLang="zh-CN" sz="2400" dirty="0" err="1"/>
              <a:t>s</a:t>
            </a:r>
            <a:r>
              <a:rPr lang="en-US" altLang="zh-CN" sz="2400" baseline="30000" dirty="0" err="1"/>
              <a:t>j</a:t>
            </a:r>
            <a:r>
              <a:rPr lang="zh-CN" altLang="en-US" sz="2400" dirty="0"/>
              <a:t>发射信号时的卫星钟</a:t>
            </a:r>
            <a:r>
              <a:rPr lang="zh-CN" altLang="en-US" sz="2400" dirty="0" smtClean="0"/>
              <a:t>时刻</a:t>
            </a:r>
            <a:endParaRPr lang="en-US" altLang="zh-CN" sz="2400" dirty="0" smtClean="0"/>
          </a:p>
          <a:p>
            <a:pPr lvl="1"/>
            <a:r>
              <a:rPr lang="en-US" altLang="zh-CN" sz="2400" dirty="0" err="1" smtClean="0"/>
              <a:t>t</a:t>
            </a:r>
            <a:r>
              <a:rPr lang="en-US" altLang="zh-CN" sz="2400" baseline="-25000" dirty="0" err="1" smtClean="0"/>
              <a:t>i</a:t>
            </a:r>
            <a:r>
              <a:rPr lang="zh-CN" altLang="en-US" sz="2400" dirty="0"/>
              <a:t>为接收机</a:t>
            </a:r>
            <a:r>
              <a:rPr lang="en-US" altLang="zh-CN" sz="2400" dirty="0"/>
              <a:t>T</a:t>
            </a:r>
            <a:r>
              <a:rPr lang="en-US" altLang="zh-CN" sz="2400" baseline="-25000" dirty="0"/>
              <a:t>i</a:t>
            </a:r>
            <a:r>
              <a:rPr lang="zh-CN" altLang="en-US" sz="2400" dirty="0"/>
              <a:t>收到该卫星信号时的接收机钟</a:t>
            </a:r>
            <a:r>
              <a:rPr lang="zh-CN" altLang="en-US" sz="2400" dirty="0" smtClean="0"/>
              <a:t>时刻</a:t>
            </a:r>
            <a:endParaRPr lang="en-US" altLang="zh-CN" sz="2400" dirty="0" smtClean="0"/>
          </a:p>
          <a:p>
            <a:pPr lvl="1"/>
            <a:r>
              <a:rPr lang="zh-CN" altLang="en-US" sz="2400" dirty="0" smtClean="0">
                <a:sym typeface="Symbol" pitchFamily="18" charset="2"/>
              </a:rPr>
              <a:t></a:t>
            </a:r>
            <a:r>
              <a:rPr lang="en-US" altLang="zh-CN" sz="2400" dirty="0" err="1">
                <a:sym typeface="Symbol" pitchFamily="18" charset="2"/>
              </a:rPr>
              <a:t>t</a:t>
            </a:r>
            <a:r>
              <a:rPr lang="en-US" altLang="zh-CN" sz="2400" baseline="30000" dirty="0" err="1">
                <a:sym typeface="Symbol" pitchFamily="18" charset="2"/>
              </a:rPr>
              <a:t>j</a:t>
            </a:r>
            <a:r>
              <a:rPr lang="zh-CN" altLang="en-US" sz="2400" dirty="0">
                <a:sym typeface="Symbol" pitchFamily="18" charset="2"/>
              </a:rPr>
              <a:t>为卫星钟相对理想</a:t>
            </a:r>
            <a:r>
              <a:rPr lang="en-US" altLang="zh-CN" sz="2400" dirty="0">
                <a:sym typeface="Symbol" pitchFamily="18" charset="2"/>
              </a:rPr>
              <a:t>GPS</a:t>
            </a:r>
            <a:r>
              <a:rPr lang="zh-CN" altLang="en-US" sz="2400" dirty="0">
                <a:sym typeface="Symbol" pitchFamily="18" charset="2"/>
              </a:rPr>
              <a:t>时的</a:t>
            </a:r>
            <a:r>
              <a:rPr lang="zh-CN" altLang="en-US" sz="2400" dirty="0" smtClean="0">
                <a:sym typeface="Symbol" pitchFamily="18" charset="2"/>
              </a:rPr>
              <a:t>钟差</a:t>
            </a:r>
            <a:endParaRPr lang="en-US" altLang="zh-CN" sz="2400" dirty="0" smtClean="0">
              <a:sym typeface="Symbol" pitchFamily="18" charset="2"/>
            </a:endParaRPr>
          </a:p>
          <a:p>
            <a:pPr lvl="1"/>
            <a:r>
              <a:rPr lang="zh-CN" altLang="en-US" sz="2400" dirty="0" smtClean="0">
                <a:sym typeface="Symbol" pitchFamily="18" charset="2"/>
              </a:rPr>
              <a:t></a:t>
            </a:r>
            <a:r>
              <a:rPr lang="en-US" altLang="zh-CN" sz="2400" dirty="0" err="1">
                <a:sym typeface="Symbol" pitchFamily="18" charset="2"/>
              </a:rPr>
              <a:t>t</a:t>
            </a:r>
            <a:r>
              <a:rPr lang="en-US" altLang="zh-CN" sz="2400" baseline="-25000" dirty="0" err="1">
                <a:sym typeface="Symbol" pitchFamily="18" charset="2"/>
              </a:rPr>
              <a:t>i</a:t>
            </a:r>
            <a:r>
              <a:rPr lang="zh-CN" altLang="en-US" sz="2400" dirty="0">
                <a:sym typeface="Symbol" pitchFamily="18" charset="2"/>
              </a:rPr>
              <a:t>为接收机钟相对理想</a:t>
            </a:r>
            <a:r>
              <a:rPr lang="en-US" altLang="zh-CN" sz="2400" dirty="0">
                <a:sym typeface="Symbol" pitchFamily="18" charset="2"/>
              </a:rPr>
              <a:t>GPS</a:t>
            </a:r>
            <a:r>
              <a:rPr lang="zh-CN" altLang="en-US" sz="2400" dirty="0">
                <a:sym typeface="Symbol" pitchFamily="18" charset="2"/>
              </a:rPr>
              <a:t>时的</a:t>
            </a:r>
            <a:r>
              <a:rPr lang="zh-CN" altLang="en-US" sz="2400" dirty="0" smtClean="0">
                <a:sym typeface="Symbol" pitchFamily="18" charset="2"/>
              </a:rPr>
              <a:t>钟差</a:t>
            </a:r>
            <a:endParaRPr lang="en-US" altLang="zh-CN" sz="2400" dirty="0" smtClean="0">
              <a:sym typeface="Symbol" pitchFamily="18" charset="2"/>
            </a:endParaRPr>
          </a:p>
          <a:p>
            <a:pPr lvl="1"/>
            <a:r>
              <a:rPr lang="zh-CN" altLang="en-US" sz="2400" dirty="0" smtClean="0">
                <a:sym typeface="Symbol" pitchFamily="18" charset="2"/>
              </a:rPr>
              <a:t></a:t>
            </a:r>
            <a:r>
              <a:rPr lang="en-US" altLang="zh-CN" sz="2400" dirty="0" err="1">
                <a:sym typeface="Symbol" pitchFamily="18" charset="2"/>
              </a:rPr>
              <a:t>t</a:t>
            </a:r>
            <a:r>
              <a:rPr lang="en-US" altLang="zh-CN" sz="2400" baseline="-25000" dirty="0" err="1">
                <a:sym typeface="Symbol" pitchFamily="18" charset="2"/>
              </a:rPr>
              <a:t>i</a:t>
            </a:r>
            <a:r>
              <a:rPr lang="en-US" altLang="zh-CN" sz="2400" baseline="30000" dirty="0" err="1">
                <a:sym typeface="Symbol" pitchFamily="18" charset="2"/>
              </a:rPr>
              <a:t>j</a:t>
            </a:r>
            <a:r>
              <a:rPr lang="zh-CN" altLang="en-US" sz="2400" dirty="0">
                <a:sym typeface="Symbol" pitchFamily="18" charset="2"/>
              </a:rPr>
              <a:t>为卫星信号到达观测站的传播时间</a:t>
            </a:r>
            <a:endParaRPr lang="en-US" altLang="zh-CN" sz="2400" dirty="0">
              <a:sym typeface="Symbol" pitchFamily="18" charset="2"/>
            </a:endParaRPr>
          </a:p>
          <a:p>
            <a:pPr lvl="1"/>
            <a:endParaRPr lang="zh-CN" altLang="en-US" sz="2400" dirty="0">
              <a:sym typeface="Symbol" pitchFamily="18" charset="2"/>
            </a:endParaRPr>
          </a:p>
        </p:txBody>
      </p:sp>
    </p:spTree>
    <p:extLst>
      <p:ext uri="{BB962C8B-B14F-4D97-AF65-F5344CB8AC3E}">
        <p14:creationId xmlns:p14="http://schemas.microsoft.com/office/powerpoint/2010/main" val="969791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测码</a:t>
            </a:r>
            <a:r>
              <a:rPr lang="zh-CN" altLang="en-US" dirty="0" smtClean="0"/>
              <a:t>伪距观测方程</a:t>
            </a:r>
            <a:endParaRPr lang="zh-CN" altLang="en-US" dirty="0"/>
          </a:p>
        </p:txBody>
      </p:sp>
      <p:sp>
        <p:nvSpPr>
          <p:cNvPr id="3" name="内容占位符 2"/>
          <p:cNvSpPr>
            <a:spLocks noGrp="1"/>
          </p:cNvSpPr>
          <p:nvPr>
            <p:ph idx="1"/>
          </p:nvPr>
        </p:nvSpPr>
        <p:spPr/>
        <p:txBody>
          <a:bodyPr/>
          <a:lstStyle/>
          <a:p>
            <a:r>
              <a:rPr lang="zh-CN" altLang="en-US" dirty="0" smtClean="0"/>
              <a:t>则有：</a:t>
            </a:r>
            <a:endParaRPr lang="en-US" altLang="zh-CN" dirty="0" smtClean="0"/>
          </a:p>
          <a:p>
            <a:pPr marL="457200" lvl="1" indent="0">
              <a:buNone/>
            </a:pPr>
            <a:r>
              <a:rPr lang="zh-CN" altLang="en-US" dirty="0" smtClean="0"/>
              <a:t> </a:t>
            </a:r>
            <a:r>
              <a:rPr lang="en-US" altLang="zh-CN" dirty="0" err="1"/>
              <a:t>t</a:t>
            </a:r>
            <a:r>
              <a:rPr lang="en-US" altLang="zh-CN" baseline="30000" dirty="0" err="1"/>
              <a:t>j</a:t>
            </a:r>
            <a:r>
              <a:rPr lang="en-US" altLang="zh-CN" dirty="0"/>
              <a:t>= </a:t>
            </a:r>
            <a:r>
              <a:rPr lang="en-US" altLang="zh-CN" dirty="0" err="1"/>
              <a:t>t</a:t>
            </a:r>
            <a:r>
              <a:rPr lang="en-US" altLang="zh-CN" baseline="30000" dirty="0" err="1"/>
              <a:t>j</a:t>
            </a:r>
            <a:r>
              <a:rPr lang="en-US" altLang="zh-CN" dirty="0"/>
              <a:t>(GPS)+ </a:t>
            </a:r>
            <a:r>
              <a:rPr lang="en-US" altLang="zh-CN" dirty="0">
                <a:sym typeface="Symbol" pitchFamily="18" charset="2"/>
              </a:rPr>
              <a:t></a:t>
            </a:r>
            <a:r>
              <a:rPr lang="en-US" altLang="zh-CN" dirty="0" err="1">
                <a:sym typeface="Symbol" pitchFamily="18" charset="2"/>
              </a:rPr>
              <a:t>t</a:t>
            </a:r>
            <a:r>
              <a:rPr lang="en-US" altLang="zh-CN" baseline="30000" dirty="0" err="1">
                <a:sym typeface="Symbol" pitchFamily="18" charset="2"/>
              </a:rPr>
              <a:t>j</a:t>
            </a:r>
            <a:r>
              <a:rPr lang="zh-CN" altLang="en-US" dirty="0">
                <a:sym typeface="Symbol" pitchFamily="18" charset="2"/>
              </a:rPr>
              <a:t>， </a:t>
            </a:r>
            <a:r>
              <a:rPr lang="en-US" altLang="zh-CN" dirty="0" err="1"/>
              <a:t>t</a:t>
            </a:r>
            <a:r>
              <a:rPr lang="en-US" altLang="zh-CN" baseline="-25000" dirty="0" err="1"/>
              <a:t>i</a:t>
            </a:r>
            <a:r>
              <a:rPr lang="en-US" altLang="zh-CN" dirty="0"/>
              <a:t>= </a:t>
            </a:r>
            <a:r>
              <a:rPr lang="en-US" altLang="zh-CN" dirty="0" err="1"/>
              <a:t>t</a:t>
            </a:r>
            <a:r>
              <a:rPr lang="en-US" altLang="zh-CN" baseline="-25000" dirty="0" err="1"/>
              <a:t>i</a:t>
            </a:r>
            <a:r>
              <a:rPr lang="en-US" altLang="zh-CN" dirty="0"/>
              <a:t>(GPS)+ </a:t>
            </a:r>
            <a:r>
              <a:rPr lang="en-US" altLang="zh-CN" dirty="0">
                <a:sym typeface="Symbol" pitchFamily="18" charset="2"/>
              </a:rPr>
              <a:t></a:t>
            </a:r>
            <a:r>
              <a:rPr lang="en-US" altLang="zh-CN" dirty="0" err="1">
                <a:sym typeface="Symbol" pitchFamily="18" charset="2"/>
              </a:rPr>
              <a:t>t</a:t>
            </a:r>
            <a:r>
              <a:rPr lang="en-US" altLang="zh-CN" baseline="-25000" dirty="0" err="1">
                <a:sym typeface="Symbol" pitchFamily="18" charset="2"/>
              </a:rPr>
              <a:t>i</a:t>
            </a:r>
            <a:r>
              <a:rPr lang="en-US" altLang="zh-CN" baseline="-25000" dirty="0">
                <a:sym typeface="Symbol" pitchFamily="18" charset="2"/>
              </a:rPr>
              <a:t>             </a:t>
            </a:r>
            <a:endParaRPr lang="en-US" altLang="zh-CN" dirty="0">
              <a:sym typeface="Symbol" pitchFamily="18" charset="2"/>
            </a:endParaRPr>
          </a:p>
          <a:p>
            <a:r>
              <a:rPr lang="zh-CN" altLang="en-US" dirty="0">
                <a:sym typeface="Symbol" pitchFamily="18" charset="2"/>
              </a:rPr>
              <a:t>信号从卫星传播到观测站的时间为</a:t>
            </a:r>
          </a:p>
          <a:p>
            <a:pPr marL="457200" lvl="1" indent="0">
              <a:buNone/>
            </a:pPr>
            <a:r>
              <a:rPr lang="zh-CN" altLang="en-US" dirty="0">
                <a:sym typeface="Symbol" pitchFamily="18" charset="2"/>
              </a:rPr>
              <a:t></a:t>
            </a:r>
            <a:r>
              <a:rPr lang="en-US" altLang="zh-CN" dirty="0" err="1" smtClean="0">
                <a:sym typeface="Symbol" pitchFamily="18" charset="2"/>
              </a:rPr>
              <a:t>t</a:t>
            </a:r>
            <a:r>
              <a:rPr lang="en-US" altLang="zh-CN" baseline="-25000" dirty="0" err="1" smtClean="0">
                <a:sym typeface="Symbol" pitchFamily="18" charset="2"/>
              </a:rPr>
              <a:t>i</a:t>
            </a:r>
            <a:r>
              <a:rPr lang="en-US" altLang="zh-CN" baseline="30000" dirty="0" err="1" smtClean="0">
                <a:sym typeface="Symbol" pitchFamily="18" charset="2"/>
              </a:rPr>
              <a:t>j</a:t>
            </a:r>
            <a:r>
              <a:rPr lang="en-US" altLang="zh-CN" dirty="0" smtClean="0">
                <a:sym typeface="Symbol" pitchFamily="18" charset="2"/>
              </a:rPr>
              <a:t>=</a:t>
            </a:r>
            <a:r>
              <a:rPr lang="en-US" altLang="zh-CN" dirty="0" err="1" smtClean="0">
                <a:sym typeface="Symbol" pitchFamily="18" charset="2"/>
              </a:rPr>
              <a:t>t</a:t>
            </a:r>
            <a:r>
              <a:rPr lang="en-US" altLang="zh-CN" baseline="-25000" dirty="0" err="1" smtClean="0">
                <a:sym typeface="Symbol" pitchFamily="18" charset="2"/>
              </a:rPr>
              <a:t>i</a:t>
            </a:r>
            <a:r>
              <a:rPr lang="en-US" altLang="zh-CN" dirty="0" err="1" smtClean="0">
                <a:sym typeface="Symbol" pitchFamily="18" charset="2"/>
              </a:rPr>
              <a:t>-t</a:t>
            </a:r>
            <a:r>
              <a:rPr lang="en-US" altLang="zh-CN" baseline="30000" dirty="0" err="1" smtClean="0">
                <a:sym typeface="Symbol" pitchFamily="18" charset="2"/>
              </a:rPr>
              <a:t>j</a:t>
            </a:r>
            <a:r>
              <a:rPr lang="en-US" altLang="zh-CN" baseline="30000" dirty="0" smtClean="0">
                <a:sym typeface="Symbol" pitchFamily="18" charset="2"/>
              </a:rPr>
              <a:t>  </a:t>
            </a:r>
            <a:r>
              <a:rPr lang="en-US" altLang="zh-CN" dirty="0" smtClean="0">
                <a:sym typeface="Symbol" pitchFamily="18" charset="2"/>
              </a:rPr>
              <a:t>=【</a:t>
            </a:r>
            <a:r>
              <a:rPr lang="en-US" altLang="zh-CN" dirty="0" err="1" smtClean="0"/>
              <a:t>t</a:t>
            </a:r>
            <a:r>
              <a:rPr lang="en-US" altLang="zh-CN" baseline="-25000" dirty="0" err="1" smtClean="0"/>
              <a:t>i</a:t>
            </a:r>
            <a:r>
              <a:rPr lang="en-US" altLang="zh-CN" dirty="0" smtClean="0"/>
              <a:t>(GPS</a:t>
            </a:r>
            <a:r>
              <a:rPr lang="en-US" altLang="zh-CN" dirty="0"/>
              <a:t>) </a:t>
            </a:r>
            <a:r>
              <a:rPr lang="en-US" altLang="zh-CN" dirty="0" smtClean="0"/>
              <a:t>+ </a:t>
            </a:r>
            <a:r>
              <a:rPr lang="en-US" altLang="zh-CN" dirty="0">
                <a:sym typeface="Symbol" pitchFamily="18" charset="2"/>
              </a:rPr>
              <a:t></a:t>
            </a:r>
            <a:r>
              <a:rPr lang="en-US" altLang="zh-CN" dirty="0" err="1" smtClean="0">
                <a:sym typeface="Symbol" pitchFamily="18" charset="2"/>
              </a:rPr>
              <a:t>t</a:t>
            </a:r>
            <a:r>
              <a:rPr lang="en-US" altLang="zh-CN" baseline="-25000" dirty="0" err="1" smtClean="0">
                <a:sym typeface="Symbol" pitchFamily="18" charset="2"/>
              </a:rPr>
              <a:t>i</a:t>
            </a:r>
            <a:r>
              <a:rPr lang="en-US" altLang="zh-CN" dirty="0" smtClean="0">
                <a:sym typeface="Symbol" pitchFamily="18" charset="2"/>
              </a:rPr>
              <a:t>】-【</a:t>
            </a:r>
            <a:r>
              <a:rPr lang="en-US" altLang="zh-CN" dirty="0" smtClean="0"/>
              <a:t> </a:t>
            </a:r>
            <a:r>
              <a:rPr lang="en-US" altLang="zh-CN" dirty="0" err="1" smtClean="0"/>
              <a:t>t</a:t>
            </a:r>
            <a:r>
              <a:rPr lang="en-US" altLang="zh-CN" baseline="30000" dirty="0" err="1" smtClean="0"/>
              <a:t>j</a:t>
            </a:r>
            <a:r>
              <a:rPr lang="en-US" altLang="zh-CN" dirty="0" smtClean="0"/>
              <a:t>(GPS)+</a:t>
            </a:r>
            <a:r>
              <a:rPr lang="en-US" altLang="zh-CN" dirty="0" smtClean="0">
                <a:sym typeface="Symbol" pitchFamily="18" charset="2"/>
              </a:rPr>
              <a:t></a:t>
            </a:r>
            <a:r>
              <a:rPr lang="en-US" altLang="zh-CN" dirty="0" err="1">
                <a:sym typeface="Symbol" pitchFamily="18" charset="2"/>
              </a:rPr>
              <a:t>t</a:t>
            </a:r>
            <a:r>
              <a:rPr lang="en-US" altLang="zh-CN" baseline="30000" dirty="0" err="1">
                <a:sym typeface="Symbol" pitchFamily="18" charset="2"/>
              </a:rPr>
              <a:t>j</a:t>
            </a:r>
            <a:r>
              <a:rPr lang="en-US" altLang="zh-CN" baseline="30000" dirty="0">
                <a:sym typeface="Symbol" pitchFamily="18" charset="2"/>
              </a:rPr>
              <a:t> </a:t>
            </a:r>
            <a:r>
              <a:rPr lang="en-US" altLang="zh-CN" dirty="0" smtClean="0">
                <a:sym typeface="Symbol" pitchFamily="18" charset="2"/>
              </a:rPr>
              <a:t>】</a:t>
            </a:r>
          </a:p>
          <a:p>
            <a:pPr marL="457200" lvl="1" indent="0">
              <a:buNone/>
            </a:pPr>
            <a:r>
              <a:rPr lang="en-US" altLang="zh-CN" dirty="0" smtClean="0">
                <a:sym typeface="Symbol" pitchFamily="18" charset="2"/>
              </a:rPr>
              <a:t>  	          =  </a:t>
            </a:r>
            <a:r>
              <a:rPr lang="en-US" altLang="zh-CN" dirty="0" err="1" smtClean="0"/>
              <a:t>t</a:t>
            </a:r>
            <a:r>
              <a:rPr lang="en-US" altLang="zh-CN" baseline="-25000" dirty="0" err="1" smtClean="0"/>
              <a:t>i</a:t>
            </a:r>
            <a:r>
              <a:rPr lang="en-US" altLang="zh-CN" dirty="0" smtClean="0"/>
              <a:t>(GPS</a:t>
            </a:r>
            <a:r>
              <a:rPr lang="en-US" altLang="zh-CN" dirty="0"/>
              <a:t>) </a:t>
            </a:r>
            <a:r>
              <a:rPr lang="en-US" altLang="zh-CN" dirty="0">
                <a:sym typeface="Symbol" pitchFamily="18" charset="2"/>
              </a:rPr>
              <a:t>-</a:t>
            </a:r>
            <a:r>
              <a:rPr lang="en-US" altLang="zh-CN" dirty="0"/>
              <a:t> </a:t>
            </a:r>
            <a:r>
              <a:rPr lang="en-US" altLang="zh-CN" dirty="0" err="1"/>
              <a:t>t</a:t>
            </a:r>
            <a:r>
              <a:rPr lang="en-US" altLang="zh-CN" baseline="30000" dirty="0" err="1"/>
              <a:t>j</a:t>
            </a:r>
            <a:r>
              <a:rPr lang="en-US" altLang="zh-CN" dirty="0"/>
              <a:t>(GPS</a:t>
            </a:r>
            <a:r>
              <a:rPr lang="en-US" altLang="zh-CN" dirty="0" smtClean="0"/>
              <a:t>) + </a:t>
            </a:r>
            <a:r>
              <a:rPr lang="en-US" altLang="zh-CN" dirty="0">
                <a:sym typeface="Symbol" pitchFamily="18" charset="2"/>
              </a:rPr>
              <a:t></a:t>
            </a:r>
            <a:r>
              <a:rPr lang="en-US" altLang="zh-CN" dirty="0" err="1" smtClean="0">
                <a:sym typeface="Symbol" pitchFamily="18" charset="2"/>
              </a:rPr>
              <a:t>t</a:t>
            </a:r>
            <a:r>
              <a:rPr lang="en-US" altLang="zh-CN" baseline="-25000" dirty="0" err="1" smtClean="0">
                <a:sym typeface="Symbol" pitchFamily="18" charset="2"/>
              </a:rPr>
              <a:t>i</a:t>
            </a:r>
            <a:r>
              <a:rPr lang="en-US" altLang="zh-CN" baseline="-25000" dirty="0" smtClean="0">
                <a:sym typeface="Symbol" pitchFamily="18" charset="2"/>
              </a:rPr>
              <a:t> </a:t>
            </a:r>
            <a:r>
              <a:rPr lang="en-US" altLang="zh-CN" dirty="0" smtClean="0"/>
              <a:t>- </a:t>
            </a:r>
            <a:r>
              <a:rPr lang="en-US" altLang="zh-CN" dirty="0" smtClean="0">
                <a:sym typeface="Symbol" pitchFamily="18" charset="2"/>
              </a:rPr>
              <a:t></a:t>
            </a:r>
            <a:r>
              <a:rPr lang="en-US" altLang="zh-CN" dirty="0" err="1" smtClean="0">
                <a:sym typeface="Symbol" pitchFamily="18" charset="2"/>
              </a:rPr>
              <a:t>t</a:t>
            </a:r>
            <a:r>
              <a:rPr lang="en-US" altLang="zh-CN" baseline="30000" dirty="0" err="1" smtClean="0">
                <a:sym typeface="Symbol" pitchFamily="18" charset="2"/>
              </a:rPr>
              <a:t>j</a:t>
            </a:r>
            <a:endParaRPr lang="zh-CN" altLang="en-US" dirty="0"/>
          </a:p>
        </p:txBody>
      </p:sp>
      <p:cxnSp>
        <p:nvCxnSpPr>
          <p:cNvPr id="5" name="直接连接符 4"/>
          <p:cNvCxnSpPr/>
          <p:nvPr/>
        </p:nvCxnSpPr>
        <p:spPr>
          <a:xfrm>
            <a:off x="2987824" y="5445224"/>
            <a:ext cx="28083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4391980" y="544522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74715" y="5736158"/>
            <a:ext cx="2646878" cy="954107"/>
          </a:xfrm>
          <a:prstGeom prst="rect">
            <a:avLst/>
          </a:prstGeom>
          <a:noFill/>
        </p:spPr>
        <p:txBody>
          <a:bodyPr wrap="none" rtlCol="0">
            <a:spAutoFit/>
          </a:bodyPr>
          <a:lstStyle/>
          <a:p>
            <a:pPr algn="r"/>
            <a:r>
              <a:rPr lang="en-US" altLang="zh-CN" sz="3200" dirty="0" err="1" smtClean="0"/>
              <a:t>Δτ</a:t>
            </a:r>
            <a:r>
              <a:rPr lang="en-US" altLang="zh-CN" sz="3200" baseline="-25000" dirty="0" err="1" smtClean="0"/>
              <a:t>i</a:t>
            </a:r>
            <a:r>
              <a:rPr lang="en-US" altLang="zh-CN" sz="3200" baseline="30000" dirty="0" err="1" smtClean="0"/>
              <a:t>j</a:t>
            </a:r>
            <a:endParaRPr lang="en-US" altLang="zh-CN" sz="3200" baseline="30000" dirty="0" smtClean="0"/>
          </a:p>
          <a:p>
            <a:pPr algn="r"/>
            <a:r>
              <a:rPr lang="zh-CN" altLang="en-US" sz="2400" dirty="0" smtClean="0"/>
              <a:t>信号传播理想时间</a:t>
            </a:r>
            <a:endParaRPr lang="zh-CN" altLang="en-US" sz="2400" dirty="0"/>
          </a:p>
        </p:txBody>
      </p:sp>
      <p:cxnSp>
        <p:nvCxnSpPr>
          <p:cNvPr id="10" name="直接连接符 9"/>
          <p:cNvCxnSpPr/>
          <p:nvPr/>
        </p:nvCxnSpPr>
        <p:spPr>
          <a:xfrm>
            <a:off x="6300192" y="5445224"/>
            <a:ext cx="1224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6768244" y="544522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86423" y="5733256"/>
            <a:ext cx="2646878" cy="954107"/>
          </a:xfrm>
          <a:prstGeom prst="rect">
            <a:avLst/>
          </a:prstGeom>
          <a:noFill/>
        </p:spPr>
        <p:txBody>
          <a:bodyPr wrap="none" rtlCol="0">
            <a:spAutoFit/>
          </a:bodyPr>
          <a:lstStyle/>
          <a:p>
            <a:pPr algn="ctr"/>
            <a:r>
              <a:rPr lang="el-GR" altLang="zh-CN" sz="3200" dirty="0" smtClean="0"/>
              <a:t>Δ</a:t>
            </a:r>
            <a:r>
              <a:rPr lang="en-US" altLang="zh-CN" sz="3200" dirty="0" err="1" smtClean="0"/>
              <a:t>t</a:t>
            </a:r>
            <a:r>
              <a:rPr lang="en-US" altLang="zh-CN" sz="3200" baseline="-25000" dirty="0" err="1" smtClean="0"/>
              <a:t>i</a:t>
            </a:r>
            <a:r>
              <a:rPr lang="en-US" altLang="zh-CN" sz="3200" baseline="30000" dirty="0" err="1" smtClean="0"/>
              <a:t>j</a:t>
            </a:r>
            <a:endParaRPr lang="en-US" altLang="zh-CN" sz="3200" dirty="0" smtClean="0"/>
          </a:p>
          <a:p>
            <a:pPr algn="ctr"/>
            <a:r>
              <a:rPr lang="zh-CN" altLang="en-US" sz="2400" dirty="0" smtClean="0"/>
              <a:t>测站与卫星钟钟差</a:t>
            </a:r>
            <a:endParaRPr lang="zh-CN" altLang="en-US" sz="2400" dirty="0"/>
          </a:p>
        </p:txBody>
      </p:sp>
    </p:spTree>
    <p:extLst>
      <p:ext uri="{BB962C8B-B14F-4D97-AF65-F5344CB8AC3E}">
        <p14:creationId xmlns:p14="http://schemas.microsoft.com/office/powerpoint/2010/main" val="3521919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测码</a:t>
            </a:r>
            <a:r>
              <a:rPr lang="zh-CN" altLang="en-US" dirty="0" smtClean="0"/>
              <a:t>伪距观测方程</a:t>
            </a:r>
            <a:endParaRPr lang="zh-CN" altLang="en-US" dirty="0"/>
          </a:p>
        </p:txBody>
      </p:sp>
      <p:sp>
        <p:nvSpPr>
          <p:cNvPr id="9219" name="Rectangle 3"/>
          <p:cNvSpPr>
            <a:spLocks noGrp="1" noChangeArrowheads="1"/>
          </p:cNvSpPr>
          <p:nvPr>
            <p:ph idx="1"/>
          </p:nvPr>
        </p:nvSpPr>
        <p:spPr/>
        <p:txBody>
          <a:bodyPr>
            <a:normAutofit/>
          </a:bodyPr>
          <a:lstStyle/>
          <a:p>
            <a:r>
              <a:rPr lang="zh-CN" altLang="en-US" dirty="0">
                <a:solidFill>
                  <a:schemeClr val="tx1"/>
                </a:solidFill>
              </a:rPr>
              <a:t>假设卫星至观测站</a:t>
            </a:r>
            <a:r>
              <a:rPr lang="zh-CN" altLang="en-US" dirty="0" smtClean="0">
                <a:solidFill>
                  <a:schemeClr val="tx1"/>
                </a:solidFill>
              </a:rPr>
              <a:t>的</a:t>
            </a:r>
            <a:r>
              <a:rPr lang="zh-CN" altLang="en-US" dirty="0">
                <a:solidFill>
                  <a:schemeClr val="tx1"/>
                </a:solidFill>
              </a:rPr>
              <a:t>真实</a:t>
            </a:r>
            <a:r>
              <a:rPr lang="zh-CN" altLang="en-US" dirty="0" smtClean="0">
                <a:solidFill>
                  <a:schemeClr val="tx1"/>
                </a:solidFill>
              </a:rPr>
              <a:t>几何</a:t>
            </a:r>
            <a:r>
              <a:rPr lang="zh-CN" altLang="en-US" dirty="0">
                <a:solidFill>
                  <a:schemeClr val="tx1"/>
                </a:solidFill>
              </a:rPr>
              <a:t>距离为</a:t>
            </a:r>
            <a:r>
              <a:rPr lang="zh-CN" altLang="en-US" dirty="0">
                <a:solidFill>
                  <a:schemeClr val="tx1"/>
                </a:solidFill>
                <a:sym typeface="Symbol" pitchFamily="18" charset="2"/>
              </a:rPr>
              <a:t></a:t>
            </a:r>
            <a:r>
              <a:rPr lang="en-US" altLang="zh-CN" baseline="-25000" dirty="0" err="1">
                <a:solidFill>
                  <a:schemeClr val="tx1"/>
                </a:solidFill>
                <a:sym typeface="Symbol" pitchFamily="18" charset="2"/>
              </a:rPr>
              <a:t>i</a:t>
            </a:r>
            <a:r>
              <a:rPr lang="en-US" altLang="zh-CN" baseline="30000" dirty="0" err="1">
                <a:solidFill>
                  <a:schemeClr val="tx1"/>
                </a:solidFill>
                <a:sym typeface="Symbol" pitchFamily="18" charset="2"/>
              </a:rPr>
              <a:t>j</a:t>
            </a:r>
            <a:r>
              <a:rPr lang="zh-CN" altLang="en-US" dirty="0">
                <a:solidFill>
                  <a:schemeClr val="tx1"/>
                </a:solidFill>
                <a:sym typeface="Symbol" pitchFamily="18" charset="2"/>
              </a:rPr>
              <a:t>，在忽略大气影响的情况下可得相应的</a:t>
            </a:r>
            <a:r>
              <a:rPr lang="zh-CN" altLang="en-US" dirty="0">
                <a:solidFill>
                  <a:srgbClr val="0000CC"/>
                </a:solidFill>
                <a:sym typeface="Symbol" pitchFamily="18" charset="2"/>
              </a:rPr>
              <a:t>伪距</a:t>
            </a:r>
            <a:r>
              <a:rPr lang="zh-CN" altLang="en-US" dirty="0">
                <a:solidFill>
                  <a:schemeClr val="tx1"/>
                </a:solidFill>
                <a:sym typeface="Symbol" pitchFamily="18" charset="2"/>
              </a:rPr>
              <a:t>：</a:t>
            </a:r>
          </a:p>
          <a:p>
            <a:pPr>
              <a:buFont typeface="Wingdings" pitchFamily="2" charset="2"/>
              <a:buNone/>
            </a:pPr>
            <a:endParaRPr lang="zh-CN" altLang="en-US" dirty="0"/>
          </a:p>
          <a:p>
            <a:pPr>
              <a:buFont typeface="Wingdings" pitchFamily="2" charset="2"/>
              <a:buNone/>
            </a:pPr>
            <a:endParaRPr lang="en-US" altLang="zh-CN" dirty="0"/>
          </a:p>
        </p:txBody>
      </p:sp>
      <p:graphicFrame>
        <p:nvGraphicFramePr>
          <p:cNvPr id="9221" name="Object 5"/>
          <p:cNvGraphicFramePr>
            <a:graphicFrameLocks noChangeAspect="1"/>
          </p:cNvGraphicFramePr>
          <p:nvPr>
            <p:extLst>
              <p:ext uri="{D42A27DB-BD31-4B8C-83A1-F6EECF244321}">
                <p14:modId xmlns:p14="http://schemas.microsoft.com/office/powerpoint/2010/main" val="3175660139"/>
              </p:ext>
            </p:extLst>
          </p:nvPr>
        </p:nvGraphicFramePr>
        <p:xfrm>
          <a:off x="993789" y="3473822"/>
          <a:ext cx="6890579" cy="747266"/>
        </p:xfrm>
        <a:graphic>
          <a:graphicData uri="http://schemas.openxmlformats.org/presentationml/2006/ole">
            <mc:AlternateContent xmlns:mc="http://schemas.openxmlformats.org/markup-compatibility/2006">
              <mc:Choice xmlns:v="urn:schemas-microsoft-com:vml" Requires="v">
                <p:oleObj spid="_x0000_s1144" name="Equation" r:id="rId3" imgW="2222280" imgH="241200" progId="Equation.3">
                  <p:embed/>
                </p:oleObj>
              </mc:Choice>
              <mc:Fallback>
                <p:oleObj name="Equation" r:id="rId3" imgW="222228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789" y="3473822"/>
                        <a:ext cx="6890579" cy="747266"/>
                      </a:xfrm>
                      <a:prstGeom prst="rect">
                        <a:avLst/>
                      </a:prstGeom>
                      <a:solidFill>
                        <a:srgbClr val="FFFFFF"/>
                      </a:solidFill>
                      <a:ln>
                        <a:noFill/>
                      </a:ln>
                      <a:effectLst/>
                      <a:extLst/>
                    </p:spPr>
                  </p:pic>
                </p:oleObj>
              </mc:Fallback>
            </mc:AlternateContent>
          </a:graphicData>
        </a:graphic>
      </p:graphicFrame>
      <p:graphicFrame>
        <p:nvGraphicFramePr>
          <p:cNvPr id="9222"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145" name="Equation" r:id="rId5" imgW="114120" imgH="215640" progId="Equation.3">
                  <p:embed/>
                </p:oleObj>
              </mc:Choice>
              <mc:Fallback>
                <p:oleObj name="Equation" r:id="rId5" imgW="11412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 name="直接连接符 3"/>
          <p:cNvCxnSpPr/>
          <p:nvPr/>
        </p:nvCxnSpPr>
        <p:spPr>
          <a:xfrm>
            <a:off x="971600" y="4221088"/>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1259632" y="422108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4195" y="4797152"/>
            <a:ext cx="1723549" cy="461665"/>
          </a:xfrm>
          <a:prstGeom prst="rect">
            <a:avLst/>
          </a:prstGeom>
          <a:noFill/>
        </p:spPr>
        <p:txBody>
          <a:bodyPr wrap="none" rtlCol="0">
            <a:spAutoFit/>
          </a:bodyPr>
          <a:lstStyle/>
          <a:p>
            <a:r>
              <a:rPr lang="zh-CN" altLang="en-US" sz="2400" dirty="0" smtClean="0"/>
              <a:t>伪距观测量</a:t>
            </a:r>
            <a:endParaRPr lang="zh-CN" altLang="en-US" sz="2400" dirty="0"/>
          </a:p>
        </p:txBody>
      </p:sp>
      <p:cxnSp>
        <p:nvCxnSpPr>
          <p:cNvPr id="9" name="直接连接符 8"/>
          <p:cNvCxnSpPr/>
          <p:nvPr/>
        </p:nvCxnSpPr>
        <p:spPr>
          <a:xfrm>
            <a:off x="6012160" y="4221088"/>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004029" y="4221088"/>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6292061" y="422108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04971" y="4758243"/>
            <a:ext cx="2031325" cy="830997"/>
          </a:xfrm>
          <a:prstGeom prst="rect">
            <a:avLst/>
          </a:prstGeom>
          <a:noFill/>
        </p:spPr>
        <p:txBody>
          <a:bodyPr wrap="none" rtlCol="0">
            <a:spAutoFit/>
          </a:bodyPr>
          <a:lstStyle/>
          <a:p>
            <a:pPr algn="ctr"/>
            <a:r>
              <a:rPr lang="zh-CN" altLang="en-US" sz="2400" dirty="0" smtClean="0"/>
              <a:t>几何距离</a:t>
            </a:r>
            <a:endParaRPr lang="en-US" altLang="zh-CN" sz="2400" dirty="0" smtClean="0"/>
          </a:p>
          <a:p>
            <a:pPr algn="ctr"/>
            <a:r>
              <a:rPr lang="zh-CN" altLang="en-US" sz="2400" dirty="0" smtClean="0"/>
              <a:t>（理想距离）</a:t>
            </a:r>
            <a:endParaRPr lang="zh-CN" altLang="en-US" sz="2400" dirty="0"/>
          </a:p>
        </p:txBody>
      </p:sp>
      <p:cxnSp>
        <p:nvCxnSpPr>
          <p:cNvPr id="16" name="直接连接符 15"/>
          <p:cNvCxnSpPr/>
          <p:nvPr/>
        </p:nvCxnSpPr>
        <p:spPr>
          <a:xfrm>
            <a:off x="7172419" y="4221088"/>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164288" y="4221088"/>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452320" y="422108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044660" y="4758243"/>
            <a:ext cx="1415772" cy="461665"/>
          </a:xfrm>
          <a:prstGeom prst="rect">
            <a:avLst/>
          </a:prstGeom>
          <a:noFill/>
        </p:spPr>
        <p:txBody>
          <a:bodyPr wrap="none" rtlCol="0">
            <a:spAutoFit/>
          </a:bodyPr>
          <a:lstStyle/>
          <a:p>
            <a:pPr algn="ctr"/>
            <a:r>
              <a:rPr lang="zh-CN" altLang="en-US" sz="2400" dirty="0" smtClean="0"/>
              <a:t>星地钟差</a:t>
            </a:r>
            <a:endParaRPr lang="zh-CN" altLang="en-US" sz="2400" dirty="0"/>
          </a:p>
        </p:txBody>
      </p:sp>
    </p:spTree>
    <p:extLst>
      <p:ext uri="{BB962C8B-B14F-4D97-AF65-F5344CB8AC3E}">
        <p14:creationId xmlns:p14="http://schemas.microsoft.com/office/powerpoint/2010/main" val="980990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测码伪距观测方程</a:t>
            </a:r>
          </a:p>
        </p:txBody>
      </p:sp>
      <p:sp>
        <p:nvSpPr>
          <p:cNvPr id="3" name="内容占位符 2"/>
          <p:cNvSpPr>
            <a:spLocks noGrp="1"/>
          </p:cNvSpPr>
          <p:nvPr>
            <p:ph idx="1"/>
          </p:nvPr>
        </p:nvSpPr>
        <p:spPr/>
        <p:txBody>
          <a:bodyPr>
            <a:normAutofit/>
          </a:bodyPr>
          <a:lstStyle/>
          <a:p>
            <a:pPr marL="0" indent="0">
              <a:buNone/>
            </a:pPr>
            <a:r>
              <a:rPr lang="zh-CN" altLang="en-US" sz="2400" dirty="0" smtClean="0">
                <a:solidFill>
                  <a:schemeClr val="tx1"/>
                </a:solidFill>
              </a:rPr>
              <a:t>（</a:t>
            </a:r>
            <a:r>
              <a:rPr lang="en-US" altLang="zh-CN" sz="2400" dirty="0" smtClean="0">
                <a:solidFill>
                  <a:schemeClr val="tx1"/>
                </a:solidFill>
              </a:rPr>
              <a:t>1</a:t>
            </a:r>
            <a:r>
              <a:rPr lang="zh-CN" altLang="en-US" sz="2400" dirty="0" smtClean="0">
                <a:solidFill>
                  <a:schemeClr val="tx1"/>
                </a:solidFill>
              </a:rPr>
              <a:t>）</a:t>
            </a:r>
            <a:r>
              <a:rPr lang="en-US" altLang="zh-CN" sz="2400" dirty="0" smtClean="0">
                <a:solidFill>
                  <a:schemeClr val="tx1"/>
                </a:solidFill>
              </a:rPr>
              <a:t>GPS</a:t>
            </a:r>
            <a:r>
              <a:rPr lang="zh-CN" altLang="en-US" sz="2400" dirty="0">
                <a:solidFill>
                  <a:schemeClr val="tx1"/>
                </a:solidFill>
              </a:rPr>
              <a:t>卫星钟差可从卫星发播的导航电文中获得，经钟差改正后，时间同步差可保持在</a:t>
            </a:r>
            <a:r>
              <a:rPr lang="en-US" altLang="zh-CN" sz="2400" dirty="0">
                <a:solidFill>
                  <a:schemeClr val="tx1"/>
                </a:solidFill>
              </a:rPr>
              <a:t>20ns</a:t>
            </a:r>
            <a:r>
              <a:rPr lang="zh-CN" altLang="en-US" sz="2400" dirty="0">
                <a:solidFill>
                  <a:schemeClr val="tx1"/>
                </a:solidFill>
              </a:rPr>
              <a:t>以内，顾可忽略卫星钟差</a:t>
            </a:r>
            <a:r>
              <a:rPr lang="zh-CN" altLang="en-US" sz="2400" dirty="0" smtClean="0">
                <a:solidFill>
                  <a:schemeClr val="tx1"/>
                </a:solidFill>
              </a:rPr>
              <a:t>影响；</a:t>
            </a:r>
            <a:endParaRPr lang="en-US" altLang="zh-CN" sz="2400" dirty="0" smtClean="0">
              <a:solidFill>
                <a:schemeClr val="tx1"/>
              </a:solidFill>
            </a:endParaRPr>
          </a:p>
          <a:p>
            <a:pPr marL="0" indent="0">
              <a:buNone/>
            </a:pPr>
            <a:r>
              <a:rPr lang="zh-CN" altLang="en-US" sz="2400" dirty="0" smtClean="0">
                <a:solidFill>
                  <a:schemeClr val="tx1"/>
                </a:solidFill>
              </a:rPr>
              <a:t>（</a:t>
            </a:r>
            <a:r>
              <a:rPr lang="en-US" altLang="zh-CN" sz="2400" dirty="0" smtClean="0">
                <a:solidFill>
                  <a:schemeClr val="tx1"/>
                </a:solidFill>
              </a:rPr>
              <a:t>2</a:t>
            </a:r>
            <a:r>
              <a:rPr lang="zh-CN" altLang="en-US" sz="2400" dirty="0" smtClean="0">
                <a:solidFill>
                  <a:schemeClr val="tx1"/>
                </a:solidFill>
              </a:rPr>
              <a:t>）考虑</a:t>
            </a:r>
            <a:r>
              <a:rPr lang="zh-CN" altLang="en-US" sz="2400" dirty="0">
                <a:solidFill>
                  <a:schemeClr val="tx1"/>
                </a:solidFill>
              </a:rPr>
              <a:t>电离层、对流层折射</a:t>
            </a:r>
            <a:r>
              <a:rPr lang="zh-CN" altLang="en-US" sz="2400" dirty="0" smtClean="0">
                <a:solidFill>
                  <a:schemeClr val="tx1"/>
                </a:solidFill>
              </a:rPr>
              <a:t>影响。</a:t>
            </a:r>
            <a:endParaRPr lang="en-US" altLang="zh-CN" sz="2400" dirty="0" smtClean="0">
              <a:solidFill>
                <a:schemeClr val="tx1"/>
              </a:solidFill>
            </a:endParaRPr>
          </a:p>
          <a:p>
            <a:pPr marL="0" indent="0">
              <a:buNone/>
            </a:pPr>
            <a:r>
              <a:rPr lang="zh-CN" altLang="en-US" sz="2400" dirty="0" smtClean="0">
                <a:solidFill>
                  <a:schemeClr val="tx1"/>
                </a:solidFill>
              </a:rPr>
              <a:t>可</a:t>
            </a:r>
            <a:r>
              <a:rPr lang="zh-CN" altLang="en-US" sz="2400" dirty="0">
                <a:solidFill>
                  <a:schemeClr val="tx1"/>
                </a:solidFill>
              </a:rPr>
              <a:t>得测码伪距观测方程</a:t>
            </a:r>
            <a:r>
              <a:rPr lang="zh-CN" altLang="en-US" sz="2400" dirty="0" smtClean="0">
                <a:solidFill>
                  <a:schemeClr val="tx1"/>
                </a:solidFill>
              </a:rPr>
              <a:t>的常用形式</a:t>
            </a:r>
            <a:r>
              <a:rPr lang="zh-CN" altLang="en-US" sz="2400" dirty="0">
                <a:solidFill>
                  <a:schemeClr val="tx1"/>
                </a:solidFill>
              </a:rPr>
              <a:t>：</a:t>
            </a:r>
          </a:p>
          <a:p>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1942561944"/>
              </p:ext>
            </p:extLst>
          </p:nvPr>
        </p:nvGraphicFramePr>
        <p:xfrm>
          <a:off x="1043608" y="4715852"/>
          <a:ext cx="6732588" cy="787400"/>
        </p:xfrm>
        <a:graphic>
          <a:graphicData uri="http://schemas.openxmlformats.org/presentationml/2006/ole">
            <mc:AlternateContent xmlns:mc="http://schemas.openxmlformats.org/markup-compatibility/2006">
              <mc:Choice xmlns:v="urn:schemas-microsoft-com:vml" Requires="v">
                <p:oleObj spid="_x0000_s2109" name="Equation" r:id="rId3" imgW="2171700" imgH="254000" progId="Equation.3">
                  <p:embed/>
                </p:oleObj>
              </mc:Choice>
              <mc:Fallback>
                <p:oleObj name="Equation" r:id="rId3" imgW="2171700" imgH="254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4715852"/>
                        <a:ext cx="6732588" cy="787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 name="直接连接符 5"/>
          <p:cNvCxnSpPr/>
          <p:nvPr/>
        </p:nvCxnSpPr>
        <p:spPr>
          <a:xfrm>
            <a:off x="4644008" y="5435932"/>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5292080" y="5435932"/>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99992" y="5939988"/>
            <a:ext cx="1569660" cy="646331"/>
          </a:xfrm>
          <a:prstGeom prst="rect">
            <a:avLst/>
          </a:prstGeom>
          <a:noFill/>
        </p:spPr>
        <p:txBody>
          <a:bodyPr wrap="none" rtlCol="0">
            <a:spAutoFit/>
          </a:bodyPr>
          <a:lstStyle/>
          <a:p>
            <a:pPr algn="ctr"/>
            <a:r>
              <a:rPr lang="zh-CN" altLang="en-US" dirty="0" smtClean="0"/>
              <a:t>电离层</a:t>
            </a:r>
            <a:r>
              <a:rPr lang="zh-CN" altLang="en-US" dirty="0" smtClean="0"/>
              <a:t>影响</a:t>
            </a:r>
            <a:endParaRPr lang="en-US" altLang="zh-CN" dirty="0" smtClean="0"/>
          </a:p>
          <a:p>
            <a:pPr algn="ctr"/>
            <a:r>
              <a:rPr lang="zh-CN" altLang="en-US" dirty="0" smtClean="0"/>
              <a:t>导航电文校正</a:t>
            </a:r>
            <a:endParaRPr lang="zh-CN" altLang="en-US" dirty="0"/>
          </a:p>
        </p:txBody>
      </p:sp>
      <p:cxnSp>
        <p:nvCxnSpPr>
          <p:cNvPr id="10" name="直接连接符 9"/>
          <p:cNvCxnSpPr/>
          <p:nvPr/>
        </p:nvCxnSpPr>
        <p:spPr>
          <a:xfrm>
            <a:off x="6329516" y="5435932"/>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6977588" y="5435932"/>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12160" y="5939988"/>
            <a:ext cx="2262158" cy="646331"/>
          </a:xfrm>
          <a:prstGeom prst="rect">
            <a:avLst/>
          </a:prstGeom>
          <a:noFill/>
        </p:spPr>
        <p:txBody>
          <a:bodyPr wrap="none" rtlCol="0">
            <a:spAutoFit/>
          </a:bodyPr>
          <a:lstStyle/>
          <a:p>
            <a:pPr algn="ctr"/>
            <a:r>
              <a:rPr lang="zh-CN" altLang="en-US" dirty="0" smtClean="0"/>
              <a:t>对流层</a:t>
            </a:r>
            <a:r>
              <a:rPr lang="zh-CN" altLang="en-US" dirty="0" smtClean="0"/>
              <a:t>影响</a:t>
            </a:r>
            <a:endParaRPr lang="en-US" altLang="zh-CN" dirty="0" smtClean="0"/>
          </a:p>
          <a:p>
            <a:pPr algn="ctr"/>
            <a:r>
              <a:rPr lang="zh-CN" altLang="en-US" dirty="0" smtClean="0"/>
              <a:t>可忽略或用模型校正</a:t>
            </a:r>
            <a:endParaRPr lang="zh-CN" altLang="en-US" dirty="0"/>
          </a:p>
        </p:txBody>
      </p:sp>
      <p:cxnSp>
        <p:nvCxnSpPr>
          <p:cNvPr id="13" name="直接连接符 12"/>
          <p:cNvCxnSpPr/>
          <p:nvPr/>
        </p:nvCxnSpPr>
        <p:spPr>
          <a:xfrm>
            <a:off x="2987824" y="5445224"/>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635896" y="544522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771800" y="5949280"/>
            <a:ext cx="1800493" cy="369332"/>
          </a:xfrm>
          <a:prstGeom prst="rect">
            <a:avLst/>
          </a:prstGeom>
          <a:noFill/>
        </p:spPr>
        <p:txBody>
          <a:bodyPr wrap="none" rtlCol="0">
            <a:spAutoFit/>
          </a:bodyPr>
          <a:lstStyle/>
          <a:p>
            <a:r>
              <a:rPr lang="zh-CN" altLang="en-US" dirty="0" smtClean="0"/>
              <a:t>接收机钟差影响</a:t>
            </a:r>
            <a:endParaRPr lang="zh-CN" altLang="en-US" dirty="0"/>
          </a:p>
        </p:txBody>
      </p:sp>
      <p:cxnSp>
        <p:nvCxnSpPr>
          <p:cNvPr id="16" name="直接连接符 15"/>
          <p:cNvCxnSpPr/>
          <p:nvPr/>
        </p:nvCxnSpPr>
        <p:spPr>
          <a:xfrm flipV="1">
            <a:off x="827584" y="5435932"/>
            <a:ext cx="864096" cy="9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1331640" y="544522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95536" y="5949280"/>
            <a:ext cx="1800493" cy="646331"/>
          </a:xfrm>
          <a:prstGeom prst="rect">
            <a:avLst/>
          </a:prstGeom>
          <a:noFill/>
        </p:spPr>
        <p:txBody>
          <a:bodyPr wrap="none" rtlCol="0">
            <a:spAutoFit/>
          </a:bodyPr>
          <a:lstStyle/>
          <a:p>
            <a:pPr algn="ctr"/>
            <a:r>
              <a:rPr lang="zh-CN" altLang="en-US" dirty="0" smtClean="0"/>
              <a:t>伪距测量</a:t>
            </a:r>
            <a:r>
              <a:rPr lang="zh-CN" altLang="en-US" dirty="0" smtClean="0"/>
              <a:t>值</a:t>
            </a:r>
            <a:endParaRPr lang="en-US" altLang="zh-CN" dirty="0" smtClean="0"/>
          </a:p>
          <a:p>
            <a:pPr algn="ctr"/>
            <a:r>
              <a:rPr lang="zh-CN" altLang="en-US" dirty="0" smtClean="0"/>
              <a:t>已剔除卫星钟差</a:t>
            </a:r>
            <a:endParaRPr lang="zh-CN" altLang="en-US" dirty="0"/>
          </a:p>
        </p:txBody>
      </p:sp>
    </p:spTree>
    <p:extLst>
      <p:ext uri="{BB962C8B-B14F-4D97-AF65-F5344CB8AC3E}">
        <p14:creationId xmlns:p14="http://schemas.microsoft.com/office/powerpoint/2010/main" val="1082206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a:t>
            </a:r>
            <a:r>
              <a:rPr lang="zh-CN" altLang="en-US" dirty="0" smtClean="0"/>
              <a:t>测码伪距观测方程</a:t>
            </a:r>
            <a:r>
              <a:rPr lang="zh-CN" altLang="en-US" dirty="0"/>
              <a:t>的</a:t>
            </a:r>
            <a:r>
              <a:rPr lang="zh-CN" altLang="en-US" dirty="0" smtClean="0"/>
              <a:t>线性化</a:t>
            </a:r>
            <a:endParaRPr lang="zh-CN" altLang="en-US" dirty="0"/>
          </a:p>
        </p:txBody>
      </p:sp>
      <p:sp>
        <p:nvSpPr>
          <p:cNvPr id="19459" name="Rectangle 3"/>
          <p:cNvSpPr>
            <a:spLocks noGrp="1" noChangeArrowheads="1"/>
          </p:cNvSpPr>
          <p:nvPr>
            <p:ph idx="1"/>
          </p:nvPr>
        </p:nvSpPr>
        <p:spPr/>
        <p:txBody>
          <a:bodyPr/>
          <a:lstStyle/>
          <a:p>
            <a:r>
              <a:rPr lang="zh-CN" altLang="en-US" sz="2800" dirty="0" smtClean="0">
                <a:solidFill>
                  <a:schemeClr val="tx1"/>
                </a:solidFill>
              </a:rPr>
              <a:t>设</a:t>
            </a:r>
            <a:r>
              <a:rPr lang="zh-CN" altLang="en-US" sz="2800" dirty="0">
                <a:solidFill>
                  <a:schemeClr val="tx1"/>
                </a:solidFill>
              </a:rPr>
              <a:t>卫星</a:t>
            </a:r>
            <a:r>
              <a:rPr lang="en-US" altLang="zh-CN" sz="2800" dirty="0" err="1">
                <a:solidFill>
                  <a:schemeClr val="tx1"/>
                </a:solidFill>
              </a:rPr>
              <a:t>s</a:t>
            </a:r>
            <a:r>
              <a:rPr lang="en-US" altLang="zh-CN" sz="2800" baseline="30000" dirty="0" err="1">
                <a:solidFill>
                  <a:schemeClr val="tx1"/>
                </a:solidFill>
              </a:rPr>
              <a:t>j</a:t>
            </a:r>
            <a:r>
              <a:rPr lang="zh-CN" altLang="en-US" sz="2800" dirty="0">
                <a:solidFill>
                  <a:schemeClr val="tx1"/>
                </a:solidFill>
              </a:rPr>
              <a:t>和观测站</a:t>
            </a:r>
            <a:r>
              <a:rPr lang="en-US" altLang="zh-CN" sz="2800" dirty="0">
                <a:solidFill>
                  <a:schemeClr val="tx1"/>
                </a:solidFill>
              </a:rPr>
              <a:t>T</a:t>
            </a:r>
            <a:r>
              <a:rPr lang="en-US" altLang="zh-CN" sz="2800" baseline="-25000" dirty="0">
                <a:solidFill>
                  <a:schemeClr val="tx1"/>
                </a:solidFill>
              </a:rPr>
              <a:t>i</a:t>
            </a:r>
            <a:r>
              <a:rPr lang="zh-CN" altLang="en-US" sz="2800" dirty="0">
                <a:solidFill>
                  <a:schemeClr val="tx1"/>
                </a:solidFill>
              </a:rPr>
              <a:t>在协议地球坐标系中瞬间空间直角坐标</a:t>
            </a:r>
            <a:r>
              <a:rPr lang="zh-CN" altLang="en-US" sz="2800" dirty="0" smtClean="0">
                <a:solidFill>
                  <a:schemeClr val="tx1"/>
                </a:solidFill>
              </a:rPr>
              <a:t>向量分别</a:t>
            </a:r>
            <a:r>
              <a:rPr lang="zh-CN" altLang="en-US" sz="2800" dirty="0">
                <a:solidFill>
                  <a:schemeClr val="tx1"/>
                </a:solidFill>
              </a:rPr>
              <a:t>为：</a:t>
            </a:r>
          </a:p>
          <a:p>
            <a:endParaRPr lang="zh-CN" altLang="en-US" sz="2800" dirty="0">
              <a:solidFill>
                <a:schemeClr val="tx1"/>
              </a:solidFill>
            </a:endParaRPr>
          </a:p>
          <a:p>
            <a:endParaRPr lang="zh-CN" altLang="en-US" sz="2400" dirty="0">
              <a:solidFill>
                <a:schemeClr val="tx1"/>
              </a:solidFill>
            </a:endParaRPr>
          </a:p>
          <a:p>
            <a:r>
              <a:rPr lang="zh-CN" altLang="en-US" sz="2800" dirty="0" smtClean="0">
                <a:solidFill>
                  <a:schemeClr val="tx1"/>
                </a:solidFill>
              </a:rPr>
              <a:t>则</a:t>
            </a:r>
            <a:r>
              <a:rPr lang="zh-CN" altLang="en-US" sz="2800" dirty="0">
                <a:solidFill>
                  <a:schemeClr val="tx1"/>
                </a:solidFill>
              </a:rPr>
              <a:t>站星瞬时距离为：</a:t>
            </a:r>
          </a:p>
        </p:txBody>
      </p:sp>
      <p:graphicFrame>
        <p:nvGraphicFramePr>
          <p:cNvPr id="19462" name="Object 6"/>
          <p:cNvGraphicFramePr>
            <a:graphicFrameLocks noChangeAspect="1"/>
          </p:cNvGraphicFramePr>
          <p:nvPr>
            <p:extLst>
              <p:ext uri="{D42A27DB-BD31-4B8C-83A1-F6EECF244321}">
                <p14:modId xmlns:p14="http://schemas.microsoft.com/office/powerpoint/2010/main" val="4060085305"/>
              </p:ext>
            </p:extLst>
          </p:nvPr>
        </p:nvGraphicFramePr>
        <p:xfrm>
          <a:off x="1905000" y="3088060"/>
          <a:ext cx="4191000" cy="989012"/>
        </p:xfrm>
        <a:graphic>
          <a:graphicData uri="http://schemas.openxmlformats.org/presentationml/2006/ole">
            <mc:AlternateContent xmlns:mc="http://schemas.openxmlformats.org/markup-compatibility/2006">
              <mc:Choice xmlns:v="urn:schemas-microsoft-com:vml" Requires="v">
                <p:oleObj spid="_x0000_s3192" name="Equation" r:id="rId3" imgW="2260440" imgH="533160" progId="Equation.3">
                  <p:embed/>
                </p:oleObj>
              </mc:Choice>
              <mc:Fallback>
                <p:oleObj name="Equation" r:id="rId3" imgW="226044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088060"/>
                        <a:ext cx="4191000" cy="9890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4" name="Object 8"/>
          <p:cNvGraphicFramePr>
            <a:graphicFrameLocks noChangeAspect="1"/>
          </p:cNvGraphicFramePr>
          <p:nvPr>
            <p:extLst>
              <p:ext uri="{D42A27DB-BD31-4B8C-83A1-F6EECF244321}">
                <p14:modId xmlns:p14="http://schemas.microsoft.com/office/powerpoint/2010/main" val="959205643"/>
              </p:ext>
            </p:extLst>
          </p:nvPr>
        </p:nvGraphicFramePr>
        <p:xfrm>
          <a:off x="827584" y="5162773"/>
          <a:ext cx="7674268" cy="570483"/>
        </p:xfrm>
        <a:graphic>
          <a:graphicData uri="http://schemas.openxmlformats.org/presentationml/2006/ole">
            <mc:AlternateContent xmlns:mc="http://schemas.openxmlformats.org/markup-compatibility/2006">
              <mc:Choice xmlns:v="urn:schemas-microsoft-com:vml" Requires="v">
                <p:oleObj spid="_x0000_s3193" name="Equation" r:id="rId5" imgW="4089240" imgH="304560" progId="Equation.3">
                  <p:embed/>
                </p:oleObj>
              </mc:Choice>
              <mc:Fallback>
                <p:oleObj name="Equation" r:id="rId5" imgW="4089240" imgH="3045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5162773"/>
                        <a:ext cx="7674268" cy="570483"/>
                      </a:xfrm>
                      <a:prstGeom prst="rect">
                        <a:avLst/>
                      </a:prstGeom>
                      <a:solidFill>
                        <a:srgbClr val="FFFFFF"/>
                      </a:solidFill>
                      <a:ln>
                        <a:noFill/>
                      </a:ln>
                      <a:effectLst/>
                      <a:extLst/>
                    </p:spPr>
                  </p:pic>
                </p:oleObj>
              </mc:Fallback>
            </mc:AlternateContent>
          </a:graphicData>
        </a:graphic>
      </p:graphicFrame>
      <p:sp>
        <p:nvSpPr>
          <p:cNvPr id="3" name="矩形 2"/>
          <p:cNvSpPr/>
          <p:nvPr/>
        </p:nvSpPr>
        <p:spPr>
          <a:xfrm>
            <a:off x="3162428" y="5013176"/>
            <a:ext cx="5370012"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4578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4294967295"/>
          </p:nvPr>
        </p:nvSpPr>
        <p:spPr>
          <a:xfrm>
            <a:off x="446856" y="701675"/>
            <a:ext cx="8229600" cy="4525963"/>
          </a:xfrm>
        </p:spPr>
        <p:txBody>
          <a:bodyPr>
            <a:normAutofit/>
          </a:bodyPr>
          <a:lstStyle/>
          <a:p>
            <a:pPr>
              <a:lnSpc>
                <a:spcPct val="90000"/>
              </a:lnSpc>
            </a:pPr>
            <a:r>
              <a:rPr lang="en-US" altLang="zh-CN" sz="2800" dirty="0"/>
              <a:t>GPS</a:t>
            </a:r>
            <a:r>
              <a:rPr lang="zh-CN" altLang="en-US" sz="2800" dirty="0"/>
              <a:t>定位的几何关系</a:t>
            </a:r>
          </a:p>
        </p:txBody>
      </p:sp>
      <p:grpSp>
        <p:nvGrpSpPr>
          <p:cNvPr id="21537" name="Group 33"/>
          <p:cNvGrpSpPr>
            <a:grpSpLocks/>
          </p:cNvGrpSpPr>
          <p:nvPr/>
        </p:nvGrpSpPr>
        <p:grpSpPr bwMode="auto">
          <a:xfrm>
            <a:off x="990600" y="1752600"/>
            <a:ext cx="7086600" cy="4572000"/>
            <a:chOff x="624" y="768"/>
            <a:chExt cx="4464" cy="2880"/>
          </a:xfrm>
        </p:grpSpPr>
        <p:sp>
          <p:nvSpPr>
            <p:cNvPr id="21524" name="Text Box 20"/>
            <p:cNvSpPr txBox="1">
              <a:spLocks noChangeArrowheads="1"/>
            </p:cNvSpPr>
            <p:nvPr/>
          </p:nvSpPr>
          <p:spPr bwMode="auto">
            <a:xfrm>
              <a:off x="2160" y="768"/>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a:t>
              </a:r>
              <a:r>
                <a:rPr lang="en-US" altLang="zh-CN" baseline="30000"/>
                <a:t>j</a:t>
              </a:r>
              <a:r>
                <a:rPr lang="en-US" altLang="zh-CN"/>
                <a:t>(t</a:t>
              </a:r>
              <a:r>
                <a:rPr lang="en-US" altLang="zh-CN" baseline="-25000"/>
                <a:t>1</a:t>
              </a:r>
              <a:r>
                <a:rPr lang="en-US" altLang="zh-CN"/>
                <a:t>)</a:t>
              </a:r>
            </a:p>
          </p:txBody>
        </p:sp>
        <p:grpSp>
          <p:nvGrpSpPr>
            <p:cNvPr id="21536" name="Group 32"/>
            <p:cNvGrpSpPr>
              <a:grpSpLocks/>
            </p:cNvGrpSpPr>
            <p:nvPr/>
          </p:nvGrpSpPr>
          <p:grpSpPr bwMode="auto">
            <a:xfrm>
              <a:off x="624" y="864"/>
              <a:ext cx="4464" cy="2784"/>
              <a:chOff x="624" y="864"/>
              <a:chExt cx="4464" cy="2784"/>
            </a:xfrm>
          </p:grpSpPr>
          <p:sp>
            <p:nvSpPr>
              <p:cNvPr id="21508" name="Line 4"/>
              <p:cNvSpPr>
                <a:spLocks noChangeShapeType="1"/>
              </p:cNvSpPr>
              <p:nvPr/>
            </p:nvSpPr>
            <p:spPr bwMode="auto">
              <a:xfrm flipV="1">
                <a:off x="2064" y="912"/>
                <a:ext cx="0" cy="1728"/>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Line 5"/>
              <p:cNvSpPr>
                <a:spLocks noChangeShapeType="1"/>
              </p:cNvSpPr>
              <p:nvPr/>
            </p:nvSpPr>
            <p:spPr bwMode="auto">
              <a:xfrm flipH="1">
                <a:off x="816" y="2640"/>
                <a:ext cx="1248" cy="912"/>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0" name="Line 6"/>
              <p:cNvSpPr>
                <a:spLocks noChangeShapeType="1"/>
              </p:cNvSpPr>
              <p:nvPr/>
            </p:nvSpPr>
            <p:spPr bwMode="auto">
              <a:xfrm>
                <a:off x="2064" y="2640"/>
                <a:ext cx="2592"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1" name="Oval 7"/>
              <p:cNvSpPr>
                <a:spLocks noChangeArrowheads="1"/>
              </p:cNvSpPr>
              <p:nvPr/>
            </p:nvSpPr>
            <p:spPr bwMode="auto">
              <a:xfrm>
                <a:off x="2976" y="1776"/>
                <a:ext cx="9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2" name="Freeform 8"/>
              <p:cNvSpPr>
                <a:spLocks/>
              </p:cNvSpPr>
              <p:nvPr/>
            </p:nvSpPr>
            <p:spPr bwMode="auto">
              <a:xfrm>
                <a:off x="2496" y="904"/>
                <a:ext cx="2208" cy="1256"/>
              </a:xfrm>
              <a:custGeom>
                <a:avLst/>
                <a:gdLst>
                  <a:gd name="T0" fmla="*/ 0 w 2208"/>
                  <a:gd name="T1" fmla="*/ 8 h 1256"/>
                  <a:gd name="T2" fmla="*/ 912 w 2208"/>
                  <a:gd name="T3" fmla="*/ 104 h 1256"/>
                  <a:gd name="T4" fmla="*/ 1776 w 2208"/>
                  <a:gd name="T5" fmla="*/ 632 h 1256"/>
                  <a:gd name="T6" fmla="*/ 2208 w 2208"/>
                  <a:gd name="T7" fmla="*/ 1256 h 1256"/>
                </a:gdLst>
                <a:ahLst/>
                <a:cxnLst>
                  <a:cxn ang="0">
                    <a:pos x="T0" y="T1"/>
                  </a:cxn>
                  <a:cxn ang="0">
                    <a:pos x="T2" y="T3"/>
                  </a:cxn>
                  <a:cxn ang="0">
                    <a:pos x="T4" y="T5"/>
                  </a:cxn>
                  <a:cxn ang="0">
                    <a:pos x="T6" y="T7"/>
                  </a:cxn>
                </a:cxnLst>
                <a:rect l="0" t="0" r="r" b="b"/>
                <a:pathLst>
                  <a:path w="2208" h="1256">
                    <a:moveTo>
                      <a:pt x="0" y="8"/>
                    </a:moveTo>
                    <a:cubicBezTo>
                      <a:pt x="308" y="4"/>
                      <a:pt x="616" y="0"/>
                      <a:pt x="912" y="104"/>
                    </a:cubicBezTo>
                    <a:cubicBezTo>
                      <a:pt x="1208" y="208"/>
                      <a:pt x="1560" y="440"/>
                      <a:pt x="1776" y="632"/>
                    </a:cubicBezTo>
                    <a:cubicBezTo>
                      <a:pt x="1992" y="824"/>
                      <a:pt x="2100" y="1040"/>
                      <a:pt x="2208" y="1256"/>
                    </a:cubicBezTo>
                  </a:path>
                </a:pathLst>
              </a:custGeom>
              <a:noFill/>
              <a:ln w="9525">
                <a:solidFill>
                  <a:schemeClr val="tx1"/>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3" name="Oval 9"/>
              <p:cNvSpPr>
                <a:spLocks noChangeArrowheads="1"/>
              </p:cNvSpPr>
              <p:nvPr/>
            </p:nvSpPr>
            <p:spPr bwMode="auto">
              <a:xfrm>
                <a:off x="2592" y="864"/>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4" name="Oval 10"/>
              <p:cNvSpPr>
                <a:spLocks noChangeArrowheads="1"/>
              </p:cNvSpPr>
              <p:nvPr/>
            </p:nvSpPr>
            <p:spPr bwMode="auto">
              <a:xfrm>
                <a:off x="4416" y="1680"/>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5" name="Line 11"/>
              <p:cNvSpPr>
                <a:spLocks noChangeShapeType="1"/>
              </p:cNvSpPr>
              <p:nvPr/>
            </p:nvSpPr>
            <p:spPr bwMode="auto">
              <a:xfrm flipV="1">
                <a:off x="2064" y="960"/>
                <a:ext cx="576" cy="168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6" name="Line 12"/>
              <p:cNvSpPr>
                <a:spLocks noChangeShapeType="1"/>
              </p:cNvSpPr>
              <p:nvPr/>
            </p:nvSpPr>
            <p:spPr bwMode="auto">
              <a:xfrm flipV="1">
                <a:off x="2064" y="1872"/>
                <a:ext cx="912" cy="72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7" name="Line 13"/>
              <p:cNvSpPr>
                <a:spLocks noChangeShapeType="1"/>
              </p:cNvSpPr>
              <p:nvPr/>
            </p:nvSpPr>
            <p:spPr bwMode="auto">
              <a:xfrm flipV="1">
                <a:off x="2064" y="1728"/>
                <a:ext cx="2352" cy="864"/>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8" name="Line 14"/>
              <p:cNvSpPr>
                <a:spLocks noChangeShapeType="1"/>
              </p:cNvSpPr>
              <p:nvPr/>
            </p:nvSpPr>
            <p:spPr bwMode="auto">
              <a:xfrm flipH="1" flipV="1">
                <a:off x="2688" y="960"/>
                <a:ext cx="336"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9" name="Line 15"/>
              <p:cNvSpPr>
                <a:spLocks noChangeShapeType="1"/>
              </p:cNvSpPr>
              <p:nvPr/>
            </p:nvSpPr>
            <p:spPr bwMode="auto">
              <a:xfrm flipV="1">
                <a:off x="3024" y="1728"/>
                <a:ext cx="13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0" name="Line 16"/>
              <p:cNvSpPr>
                <a:spLocks noChangeShapeType="1"/>
              </p:cNvSpPr>
              <p:nvPr/>
            </p:nvSpPr>
            <p:spPr bwMode="auto">
              <a:xfrm>
                <a:off x="3024" y="1872"/>
                <a:ext cx="0" cy="1296"/>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1" name="Line 17"/>
              <p:cNvSpPr>
                <a:spLocks noChangeShapeType="1"/>
              </p:cNvSpPr>
              <p:nvPr/>
            </p:nvSpPr>
            <p:spPr bwMode="auto">
              <a:xfrm flipV="1">
                <a:off x="3024" y="2640"/>
                <a:ext cx="624" cy="528"/>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2" name="Line 18"/>
              <p:cNvSpPr>
                <a:spLocks noChangeShapeType="1"/>
              </p:cNvSpPr>
              <p:nvPr/>
            </p:nvSpPr>
            <p:spPr bwMode="auto">
              <a:xfrm flipH="1">
                <a:off x="1344" y="3168"/>
                <a:ext cx="168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3" name="Text Box 19"/>
              <p:cNvSpPr txBox="1">
                <a:spLocks noChangeArrowheads="1"/>
              </p:cNvSpPr>
              <p:nvPr/>
            </p:nvSpPr>
            <p:spPr bwMode="auto">
              <a:xfrm>
                <a:off x="4560" y="1536"/>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a:t>
                </a:r>
                <a:r>
                  <a:rPr lang="en-US" altLang="zh-CN" baseline="30000"/>
                  <a:t>j</a:t>
                </a:r>
                <a:r>
                  <a:rPr lang="en-US" altLang="zh-CN"/>
                  <a:t>(t</a:t>
                </a:r>
                <a:r>
                  <a:rPr lang="en-US" altLang="zh-CN" baseline="-25000"/>
                  <a:t>2</a:t>
                </a:r>
                <a:r>
                  <a:rPr lang="en-US" altLang="zh-CN"/>
                  <a:t>)</a:t>
                </a:r>
              </a:p>
            </p:txBody>
          </p:sp>
          <p:sp>
            <p:nvSpPr>
              <p:cNvPr id="21525" name="Text Box 21"/>
              <p:cNvSpPr txBox="1">
                <a:spLocks noChangeArrowheads="1"/>
              </p:cNvSpPr>
              <p:nvPr/>
            </p:nvSpPr>
            <p:spPr bwMode="auto">
              <a:xfrm>
                <a:off x="624" y="336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X</a:t>
                </a:r>
              </a:p>
            </p:txBody>
          </p:sp>
          <p:sp>
            <p:nvSpPr>
              <p:cNvPr id="21526" name="Text Box 22"/>
              <p:cNvSpPr txBox="1">
                <a:spLocks noChangeArrowheads="1"/>
              </p:cNvSpPr>
              <p:nvPr/>
            </p:nvSpPr>
            <p:spPr bwMode="auto">
              <a:xfrm>
                <a:off x="4608" y="254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Y</a:t>
                </a:r>
              </a:p>
            </p:txBody>
          </p:sp>
          <p:sp>
            <p:nvSpPr>
              <p:cNvPr id="21527" name="Text Box 23"/>
              <p:cNvSpPr txBox="1">
                <a:spLocks noChangeArrowheads="1"/>
              </p:cNvSpPr>
              <p:nvPr/>
            </p:nvSpPr>
            <p:spPr bwMode="auto">
              <a:xfrm>
                <a:off x="1824" y="86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Z</a:t>
                </a:r>
              </a:p>
            </p:txBody>
          </p:sp>
          <p:sp>
            <p:nvSpPr>
              <p:cNvPr id="21528" name="Text Box 24"/>
              <p:cNvSpPr txBox="1">
                <a:spLocks noChangeArrowheads="1"/>
              </p:cNvSpPr>
              <p:nvPr/>
            </p:nvSpPr>
            <p:spPr bwMode="auto">
              <a:xfrm>
                <a:off x="1920" y="3168"/>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Y</a:t>
                </a:r>
                <a:r>
                  <a:rPr lang="en-US" altLang="zh-CN" baseline="-25000"/>
                  <a:t>i</a:t>
                </a:r>
                <a:endParaRPr lang="en-US" altLang="zh-CN"/>
              </a:p>
            </p:txBody>
          </p:sp>
          <p:sp>
            <p:nvSpPr>
              <p:cNvPr id="21529" name="Text Box 25"/>
              <p:cNvSpPr txBox="1">
                <a:spLocks noChangeArrowheads="1"/>
              </p:cNvSpPr>
              <p:nvPr/>
            </p:nvSpPr>
            <p:spPr bwMode="auto">
              <a:xfrm>
                <a:off x="3360" y="283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X</a:t>
                </a:r>
                <a:r>
                  <a:rPr lang="en-US" altLang="zh-CN" baseline="-25000"/>
                  <a:t>i</a:t>
                </a:r>
                <a:endParaRPr lang="en-US" altLang="zh-CN"/>
              </a:p>
            </p:txBody>
          </p:sp>
          <p:sp>
            <p:nvSpPr>
              <p:cNvPr id="21530" name="Text Box 26"/>
              <p:cNvSpPr txBox="1">
                <a:spLocks noChangeArrowheads="1"/>
              </p:cNvSpPr>
              <p:nvPr/>
            </p:nvSpPr>
            <p:spPr bwMode="auto">
              <a:xfrm>
                <a:off x="3024" y="235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Z</a:t>
                </a:r>
                <a:r>
                  <a:rPr lang="en-US" altLang="zh-CN" baseline="-25000"/>
                  <a:t>i</a:t>
                </a:r>
                <a:endParaRPr lang="en-US" altLang="zh-CN"/>
              </a:p>
            </p:txBody>
          </p:sp>
          <p:sp>
            <p:nvSpPr>
              <p:cNvPr id="21531" name="Text Box 27"/>
              <p:cNvSpPr txBox="1">
                <a:spLocks noChangeArrowheads="1"/>
              </p:cNvSpPr>
              <p:nvPr/>
            </p:nvSpPr>
            <p:spPr bwMode="auto">
              <a:xfrm>
                <a:off x="2064" y="144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X</a:t>
                </a:r>
                <a:r>
                  <a:rPr lang="en-US" altLang="zh-CN" baseline="30000"/>
                  <a:t>j</a:t>
                </a:r>
                <a:r>
                  <a:rPr lang="en-US" altLang="zh-CN"/>
                  <a:t>(t</a:t>
                </a:r>
                <a:r>
                  <a:rPr lang="en-US" altLang="zh-CN" baseline="-25000"/>
                  <a:t>1</a:t>
                </a:r>
                <a:r>
                  <a:rPr lang="en-US" altLang="zh-CN"/>
                  <a:t>)</a:t>
                </a:r>
              </a:p>
            </p:txBody>
          </p:sp>
          <p:sp>
            <p:nvSpPr>
              <p:cNvPr id="21532" name="Text Box 28"/>
              <p:cNvSpPr txBox="1">
                <a:spLocks noChangeArrowheads="1"/>
              </p:cNvSpPr>
              <p:nvPr/>
            </p:nvSpPr>
            <p:spPr bwMode="auto">
              <a:xfrm>
                <a:off x="3408" y="201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X</a:t>
                </a:r>
                <a:r>
                  <a:rPr lang="en-US" altLang="zh-CN" baseline="30000"/>
                  <a:t>j</a:t>
                </a:r>
                <a:r>
                  <a:rPr lang="en-US" altLang="zh-CN"/>
                  <a:t>(t</a:t>
                </a:r>
                <a:r>
                  <a:rPr lang="en-US" altLang="zh-CN" baseline="-25000"/>
                  <a:t>2</a:t>
                </a:r>
                <a:r>
                  <a:rPr lang="en-US" altLang="zh-CN"/>
                  <a:t>)</a:t>
                </a:r>
              </a:p>
            </p:txBody>
          </p:sp>
          <p:sp>
            <p:nvSpPr>
              <p:cNvPr id="21533" name="Text Box 29"/>
              <p:cNvSpPr txBox="1">
                <a:spLocks noChangeArrowheads="1"/>
              </p:cNvSpPr>
              <p:nvPr/>
            </p:nvSpPr>
            <p:spPr bwMode="auto">
              <a:xfrm>
                <a:off x="2496" y="192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X</a:t>
                </a:r>
                <a:r>
                  <a:rPr lang="en-US" altLang="zh-CN" baseline="-25000"/>
                  <a:t>i</a:t>
                </a:r>
                <a:endParaRPr lang="en-US" altLang="zh-CN"/>
              </a:p>
            </p:txBody>
          </p:sp>
          <p:sp>
            <p:nvSpPr>
              <p:cNvPr id="21534" name="Text Box 30"/>
              <p:cNvSpPr txBox="1">
                <a:spLocks noChangeArrowheads="1"/>
              </p:cNvSpPr>
              <p:nvPr/>
            </p:nvSpPr>
            <p:spPr bwMode="auto">
              <a:xfrm>
                <a:off x="2784" y="11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ym typeface="Symbol" pitchFamily="18" charset="2"/>
                  </a:rPr>
                  <a:t></a:t>
                </a:r>
                <a:r>
                  <a:rPr lang="en-US" altLang="zh-CN" baseline="-25000">
                    <a:sym typeface="Symbol" pitchFamily="18" charset="2"/>
                  </a:rPr>
                  <a:t>i</a:t>
                </a:r>
                <a:r>
                  <a:rPr lang="en-US" altLang="zh-CN" baseline="30000">
                    <a:sym typeface="Symbol" pitchFamily="18" charset="2"/>
                  </a:rPr>
                  <a:t>j</a:t>
                </a:r>
                <a:r>
                  <a:rPr lang="en-US" altLang="zh-CN">
                    <a:sym typeface="Symbol" pitchFamily="18" charset="2"/>
                  </a:rPr>
                  <a:t>(</a:t>
                </a:r>
                <a:r>
                  <a:rPr lang="en-US" altLang="zh-CN"/>
                  <a:t>t</a:t>
                </a:r>
                <a:r>
                  <a:rPr lang="en-US" altLang="zh-CN" baseline="-25000"/>
                  <a:t>1</a:t>
                </a:r>
                <a:r>
                  <a:rPr lang="en-US" altLang="zh-CN"/>
                  <a:t>)</a:t>
                </a:r>
              </a:p>
            </p:txBody>
          </p:sp>
          <p:sp>
            <p:nvSpPr>
              <p:cNvPr id="21535" name="Text Box 31"/>
              <p:cNvSpPr txBox="1">
                <a:spLocks noChangeArrowheads="1"/>
              </p:cNvSpPr>
              <p:nvPr/>
            </p:nvSpPr>
            <p:spPr bwMode="auto">
              <a:xfrm>
                <a:off x="3312" y="1488"/>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ym typeface="Symbol" pitchFamily="18" charset="2"/>
                  </a:rPr>
                  <a:t></a:t>
                </a:r>
                <a:r>
                  <a:rPr lang="en-US" altLang="zh-CN" baseline="-25000">
                    <a:sym typeface="Symbol" pitchFamily="18" charset="2"/>
                  </a:rPr>
                  <a:t>i</a:t>
                </a:r>
                <a:r>
                  <a:rPr lang="en-US" altLang="zh-CN" baseline="30000">
                    <a:sym typeface="Symbol" pitchFamily="18" charset="2"/>
                  </a:rPr>
                  <a:t>j</a:t>
                </a:r>
                <a:r>
                  <a:rPr lang="en-US" altLang="zh-CN">
                    <a:sym typeface="Symbol" pitchFamily="18" charset="2"/>
                  </a:rPr>
                  <a:t>(</a:t>
                </a:r>
                <a:r>
                  <a:rPr lang="en-US" altLang="zh-CN"/>
                  <a:t>t</a:t>
                </a:r>
                <a:r>
                  <a:rPr lang="en-US" altLang="zh-CN" baseline="-25000"/>
                  <a:t>2</a:t>
                </a:r>
                <a:r>
                  <a:rPr lang="en-US" altLang="zh-CN"/>
                  <a:t>)</a:t>
                </a:r>
              </a:p>
            </p:txBody>
          </p:sp>
        </p:grpSp>
      </p:grpSp>
    </p:spTree>
    <p:extLst>
      <p:ext uri="{BB962C8B-B14F-4D97-AF65-F5344CB8AC3E}">
        <p14:creationId xmlns:p14="http://schemas.microsoft.com/office/powerpoint/2010/main" val="3239084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课程内容</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一、</a:t>
            </a:r>
            <a:r>
              <a:rPr lang="en-US" altLang="zh-CN" dirty="0" smtClean="0"/>
              <a:t>GPS</a:t>
            </a:r>
            <a:r>
              <a:rPr lang="zh-CN" altLang="en-US" dirty="0" smtClean="0"/>
              <a:t>定位方法及主要观测量</a:t>
            </a:r>
            <a:endParaRPr lang="en-US" altLang="zh-CN" dirty="0" smtClean="0"/>
          </a:p>
          <a:p>
            <a:pPr marL="0" indent="0">
              <a:buNone/>
            </a:pPr>
            <a:r>
              <a:rPr lang="zh-CN" altLang="en-US" dirty="0" smtClean="0"/>
              <a:t>二、</a:t>
            </a:r>
            <a:r>
              <a:rPr lang="en-US" altLang="zh-CN" dirty="0" smtClean="0"/>
              <a:t>GPS</a:t>
            </a:r>
            <a:r>
              <a:rPr lang="zh-CN" altLang="en-US" dirty="0" smtClean="0"/>
              <a:t>测码伪距观测方程</a:t>
            </a:r>
            <a:endParaRPr lang="en-US" altLang="zh-CN" dirty="0" smtClean="0"/>
          </a:p>
          <a:p>
            <a:pPr marL="0" indent="0">
              <a:buNone/>
            </a:pPr>
            <a:r>
              <a:rPr lang="zh-CN" altLang="en-US" dirty="0" smtClean="0"/>
              <a:t>三、</a:t>
            </a:r>
            <a:r>
              <a:rPr lang="en-US" altLang="zh-CN" dirty="0" smtClean="0"/>
              <a:t>GPS</a:t>
            </a:r>
            <a:r>
              <a:rPr lang="zh-CN" altLang="en-US" dirty="0" smtClean="0"/>
              <a:t>测码伪距绝对定位原理</a:t>
            </a:r>
            <a:endParaRPr lang="en-US" altLang="zh-CN" dirty="0" smtClean="0"/>
          </a:p>
          <a:p>
            <a:pPr marL="0" indent="0">
              <a:buNone/>
            </a:pPr>
            <a:r>
              <a:rPr lang="zh-CN" altLang="en-US" dirty="0" smtClean="0"/>
              <a:t>四、</a:t>
            </a:r>
            <a:r>
              <a:rPr lang="en-US" altLang="zh-CN" dirty="0" smtClean="0"/>
              <a:t>GPS</a:t>
            </a:r>
            <a:r>
              <a:rPr lang="zh-CN" altLang="en-US" dirty="0" smtClean="0"/>
              <a:t>测码伪距相对</a:t>
            </a:r>
            <a:r>
              <a:rPr lang="zh-CN" altLang="en-US" smtClean="0"/>
              <a:t>定位原理</a:t>
            </a:r>
            <a:endParaRPr lang="en-US" altLang="zh-CN" dirty="0" smtClean="0"/>
          </a:p>
        </p:txBody>
      </p:sp>
      <p:sp>
        <p:nvSpPr>
          <p:cNvPr id="4" name="文本框 3"/>
          <p:cNvSpPr txBox="1"/>
          <p:nvPr/>
        </p:nvSpPr>
        <p:spPr>
          <a:xfrm>
            <a:off x="611560" y="5589240"/>
            <a:ext cx="7462543" cy="523220"/>
          </a:xfrm>
          <a:prstGeom prst="rect">
            <a:avLst/>
          </a:prstGeom>
          <a:noFill/>
        </p:spPr>
        <p:txBody>
          <a:bodyPr wrap="square" rtlCol="0">
            <a:spAutoFit/>
          </a:bodyPr>
          <a:lstStyle/>
          <a:p>
            <a:pPr algn="ctr"/>
            <a:r>
              <a:rPr lang="zh-CN" altLang="en-US" sz="2800" b="1" dirty="0" smtClean="0">
                <a:solidFill>
                  <a:srgbClr val="FF0000"/>
                </a:solidFill>
                <a:latin typeface="微软雅黑" panose="020B0503020204020204" pitchFamily="34" charset="-122"/>
                <a:ea typeface="微软雅黑" panose="020B0503020204020204" pitchFamily="34" charset="-122"/>
              </a:rPr>
              <a:t>主题：如何计算位置、速度和时间（</a:t>
            </a:r>
            <a:r>
              <a:rPr lang="en-US" altLang="zh-CN" sz="2800" b="1" dirty="0">
                <a:solidFill>
                  <a:srgbClr val="FF0000"/>
                </a:solidFill>
                <a:latin typeface="微软雅黑" panose="020B0503020204020204" pitchFamily="34" charset="-122"/>
                <a:ea typeface="微软雅黑" panose="020B0503020204020204" pitchFamily="34" charset="-122"/>
              </a:rPr>
              <a:t> P.V.T </a:t>
            </a:r>
            <a:r>
              <a:rPr lang="zh-CN" altLang="en-US" sz="2800" b="1" dirty="0" smtClean="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2192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要点：测</a:t>
            </a:r>
            <a:r>
              <a:rPr lang="zh-CN" altLang="en-US" dirty="0"/>
              <a:t>码伪距观测方程的线性化</a:t>
            </a:r>
          </a:p>
        </p:txBody>
      </p:sp>
      <p:sp>
        <p:nvSpPr>
          <p:cNvPr id="20483" name="Rectangle 3"/>
          <p:cNvSpPr>
            <a:spLocks noGrp="1" noChangeArrowheads="1"/>
          </p:cNvSpPr>
          <p:nvPr>
            <p:ph idx="1"/>
          </p:nvPr>
        </p:nvSpPr>
        <p:spPr/>
        <p:txBody>
          <a:bodyPr>
            <a:normAutofit/>
          </a:bodyPr>
          <a:lstStyle/>
          <a:p>
            <a:r>
              <a:rPr lang="zh-CN" altLang="en-US" sz="2400" dirty="0" smtClean="0">
                <a:solidFill>
                  <a:schemeClr val="tx1"/>
                </a:solidFill>
              </a:rPr>
              <a:t>实现复杂函数线性化的常用方法：泰勒展开公式</a:t>
            </a:r>
            <a:endParaRPr lang="en-US" altLang="zh-CN" sz="2400" dirty="0" smtClean="0">
              <a:solidFill>
                <a:schemeClr val="tx1"/>
              </a:solidFill>
            </a:endParaRPr>
          </a:p>
          <a:p>
            <a:pPr lvl="1"/>
            <a:r>
              <a:rPr lang="zh-CN" altLang="en-US" sz="2000" dirty="0" smtClean="0"/>
              <a:t>一元函数的泰勒展开公式</a:t>
            </a:r>
            <a:endParaRPr lang="en-US" altLang="zh-CN" sz="2000" dirty="0" smtClean="0"/>
          </a:p>
          <a:p>
            <a:pPr lvl="1"/>
            <a:endParaRPr lang="en-US" altLang="zh-CN" sz="2000" dirty="0" smtClean="0"/>
          </a:p>
          <a:p>
            <a:pPr lvl="1"/>
            <a:endParaRPr lang="en-US" altLang="zh-CN" sz="2000" dirty="0" smtClean="0"/>
          </a:p>
          <a:p>
            <a:pPr lvl="1"/>
            <a:r>
              <a:rPr lang="zh-CN" altLang="en-US" sz="2000" dirty="0" smtClean="0"/>
              <a:t>多元函数的泰勒展开公式</a:t>
            </a:r>
            <a:endParaRPr lang="en-US" altLang="zh-CN" sz="2000" dirty="0" smtClean="0"/>
          </a:p>
          <a:p>
            <a:pPr lvl="1"/>
            <a:endParaRPr lang="en-US" altLang="zh-CN" sz="2000" dirty="0"/>
          </a:p>
        </p:txBody>
      </p:sp>
      <p:pic>
        <p:nvPicPr>
          <p:cNvPr id="28674" name="Picture 2" descr="http://a.hiphotos.baidu.com/baike/s%3D531/sign=79fd177a5fee3d6d26c687c872146d41/3bf33a87e950352aee9c21d55543fbf2b3118b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928937"/>
            <a:ext cx="7788966" cy="57207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403648" y="2780928"/>
            <a:ext cx="2160240"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6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4365104"/>
            <a:ext cx="4429621" cy="2302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1556048" y="4293096"/>
            <a:ext cx="3736032" cy="122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40765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要点：</a:t>
            </a:r>
            <a:r>
              <a:rPr lang="zh-CN" altLang="en-US" dirty="0"/>
              <a:t>测</a:t>
            </a:r>
            <a:r>
              <a:rPr lang="zh-CN" altLang="en-US" dirty="0"/>
              <a:t>码伪距观测方程的线性化</a:t>
            </a:r>
          </a:p>
        </p:txBody>
      </p:sp>
      <p:sp>
        <p:nvSpPr>
          <p:cNvPr id="20483" name="Rectangle 3"/>
          <p:cNvSpPr>
            <a:spLocks noGrp="1" noChangeArrowheads="1"/>
          </p:cNvSpPr>
          <p:nvPr>
            <p:ph idx="1"/>
          </p:nvPr>
        </p:nvSpPr>
        <p:spPr/>
        <p:txBody>
          <a:bodyPr>
            <a:normAutofit/>
          </a:bodyPr>
          <a:lstStyle/>
          <a:p>
            <a:r>
              <a:rPr lang="zh-CN" altLang="en-US" sz="2400" dirty="0" smtClean="0">
                <a:solidFill>
                  <a:schemeClr val="tx1"/>
                </a:solidFill>
              </a:rPr>
              <a:t>伪码测距方程为</a:t>
            </a:r>
            <a:r>
              <a:rPr lang="zh-CN" altLang="en-US" sz="2400" dirty="0">
                <a:solidFill>
                  <a:schemeClr val="tx1"/>
                </a:solidFill>
              </a:rPr>
              <a:t>多元函数，需线性化处理的未知数有六个：</a:t>
            </a:r>
            <a:endParaRPr lang="en-US" altLang="zh-CN" sz="2400" dirty="0">
              <a:solidFill>
                <a:schemeClr val="tx1"/>
              </a:solidFill>
            </a:endParaRPr>
          </a:p>
          <a:p>
            <a:pPr lvl="1"/>
            <a:r>
              <a:rPr lang="zh-CN" altLang="en-US" sz="2000" dirty="0"/>
              <a:t>即</a:t>
            </a:r>
            <a:r>
              <a:rPr lang="zh-CN" altLang="en-US" sz="2000" dirty="0" smtClean="0"/>
              <a:t>卫星坐标</a:t>
            </a:r>
            <a:r>
              <a:rPr lang="en-US" altLang="zh-CN" sz="2000" dirty="0" smtClean="0"/>
              <a:t>【X</a:t>
            </a:r>
            <a:r>
              <a:rPr lang="zh-CN" altLang="en-US" sz="2000" dirty="0" smtClean="0"/>
              <a:t>，</a:t>
            </a:r>
            <a:r>
              <a:rPr lang="en-US" altLang="zh-CN" sz="2000" dirty="0" smtClean="0"/>
              <a:t>Y</a:t>
            </a:r>
            <a:r>
              <a:rPr lang="zh-CN" altLang="en-US" sz="2000" dirty="0" smtClean="0"/>
              <a:t>，</a:t>
            </a:r>
            <a:r>
              <a:rPr lang="en-US" altLang="zh-CN" sz="2000" dirty="0" smtClean="0"/>
              <a:t>Z】</a:t>
            </a:r>
            <a:r>
              <a:rPr lang="zh-CN" altLang="en-US" sz="2000" dirty="0" smtClean="0"/>
              <a:t>、测站坐标</a:t>
            </a:r>
            <a:r>
              <a:rPr lang="en-US" altLang="zh-CN" sz="2000" dirty="0" smtClean="0"/>
              <a:t>【x</a:t>
            </a:r>
            <a:r>
              <a:rPr lang="zh-CN" altLang="en-US" sz="2000" dirty="0" smtClean="0"/>
              <a:t>，</a:t>
            </a:r>
            <a:r>
              <a:rPr lang="en-US" altLang="zh-CN" sz="2000" dirty="0" smtClean="0"/>
              <a:t>y</a:t>
            </a:r>
            <a:r>
              <a:rPr lang="zh-CN" altLang="en-US" sz="2000" dirty="0" smtClean="0"/>
              <a:t>，</a:t>
            </a:r>
            <a:r>
              <a:rPr lang="en-US" altLang="zh-CN" sz="2000" dirty="0" smtClean="0"/>
              <a:t>z]</a:t>
            </a:r>
            <a:endParaRPr lang="en-US" altLang="zh-CN" sz="2000" dirty="0">
              <a:solidFill>
                <a:schemeClr val="tx1"/>
              </a:solidFill>
            </a:endParaRPr>
          </a:p>
          <a:p>
            <a:r>
              <a:rPr lang="zh-CN" altLang="en-US" sz="2400" dirty="0" smtClean="0">
                <a:solidFill>
                  <a:schemeClr val="tx1"/>
                </a:solidFill>
              </a:rPr>
              <a:t>伪码测距方程的线性化形式为：</a:t>
            </a:r>
            <a:endParaRPr lang="en-US" altLang="zh-CN" sz="2400" dirty="0">
              <a:solidFill>
                <a:schemeClr val="tx1"/>
              </a:solidFill>
            </a:endParaRPr>
          </a:p>
          <a:p>
            <a:pPr lvl="1"/>
            <a:endParaRPr lang="zh-CN" altLang="en-US" sz="2000" dirty="0">
              <a:solidFill>
                <a:schemeClr val="tx1"/>
              </a:solidFill>
            </a:endParaRPr>
          </a:p>
          <a:p>
            <a:endParaRPr lang="en-US" altLang="zh-CN" sz="2400" dirty="0" smtClean="0">
              <a:solidFill>
                <a:schemeClr val="tx1"/>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771724727"/>
              </p:ext>
            </p:extLst>
          </p:nvPr>
        </p:nvGraphicFramePr>
        <p:xfrm>
          <a:off x="318963" y="3645024"/>
          <a:ext cx="8645525" cy="2347913"/>
        </p:xfrm>
        <a:graphic>
          <a:graphicData uri="http://schemas.openxmlformats.org/presentationml/2006/ole">
            <mc:AlternateContent xmlns:mc="http://schemas.openxmlformats.org/markup-compatibility/2006">
              <mc:Choice xmlns:v="urn:schemas-microsoft-com:vml" Requires="v">
                <p:oleObj spid="_x0000_s30745" name="公式" r:id="rId3" imgW="5511600" imgH="1498320" progId="Equation.3">
                  <p:embed/>
                </p:oleObj>
              </mc:Choice>
              <mc:Fallback>
                <p:oleObj name="公式" r:id="rId3" imgW="5511600" imgH="1498320"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963" y="3645024"/>
                        <a:ext cx="8645525" cy="23479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48779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要点：测</a:t>
            </a:r>
            <a:r>
              <a:rPr lang="zh-CN" altLang="en-US" dirty="0"/>
              <a:t>码伪距观测方程的线性化</a:t>
            </a:r>
          </a:p>
        </p:txBody>
      </p:sp>
      <p:sp>
        <p:nvSpPr>
          <p:cNvPr id="20483" name="Rectangle 3"/>
          <p:cNvSpPr>
            <a:spLocks noGrp="1" noChangeArrowheads="1"/>
          </p:cNvSpPr>
          <p:nvPr>
            <p:ph idx="1"/>
          </p:nvPr>
        </p:nvSpPr>
        <p:spPr/>
        <p:txBody>
          <a:bodyPr>
            <a:normAutofit/>
          </a:bodyPr>
          <a:lstStyle/>
          <a:p>
            <a:r>
              <a:rPr lang="zh-CN" altLang="en-US" sz="2400" dirty="0" smtClean="0">
                <a:solidFill>
                  <a:schemeClr val="tx1"/>
                </a:solidFill>
              </a:rPr>
              <a:t>设</a:t>
            </a:r>
            <a:r>
              <a:rPr lang="zh-CN" altLang="en-US" sz="2400" dirty="0">
                <a:solidFill>
                  <a:schemeClr val="tx1"/>
                </a:solidFill>
              </a:rPr>
              <a:t>上述未知数的初值为：</a:t>
            </a:r>
            <a:endParaRPr lang="en-US" altLang="zh-CN" sz="2400" dirty="0">
              <a:solidFill>
                <a:schemeClr val="tx1"/>
              </a:solidFill>
            </a:endParaRPr>
          </a:p>
          <a:p>
            <a:pPr lvl="1"/>
            <a:r>
              <a:rPr lang="en-US" altLang="zh-CN" sz="2000" dirty="0"/>
              <a:t>X</a:t>
            </a:r>
            <a:r>
              <a:rPr lang="en-US" altLang="zh-CN" sz="2000" baseline="-25000" dirty="0"/>
              <a:t>0</a:t>
            </a:r>
            <a:r>
              <a:rPr lang="en-US" altLang="zh-CN" sz="2000" baseline="30000" dirty="0"/>
              <a:t>j</a:t>
            </a:r>
            <a:r>
              <a:rPr lang="en-US" altLang="zh-CN" sz="2000" dirty="0"/>
              <a:t>(t)</a:t>
            </a:r>
            <a:r>
              <a:rPr lang="zh-CN" altLang="en-US" sz="2000" dirty="0"/>
              <a:t>为卫星</a:t>
            </a:r>
            <a:r>
              <a:rPr lang="en-US" altLang="zh-CN" sz="2000" dirty="0" err="1"/>
              <a:t>s</a:t>
            </a:r>
            <a:r>
              <a:rPr lang="en-US" altLang="zh-CN" sz="2000" baseline="30000" dirty="0" err="1"/>
              <a:t>j</a:t>
            </a:r>
            <a:r>
              <a:rPr lang="zh-CN" altLang="en-US" sz="2000" dirty="0"/>
              <a:t>于历元</a:t>
            </a:r>
            <a:r>
              <a:rPr lang="en-US" altLang="zh-CN" sz="2000" dirty="0"/>
              <a:t>t</a:t>
            </a:r>
            <a:r>
              <a:rPr lang="zh-CN" altLang="en-US" sz="2000" dirty="0"/>
              <a:t>的坐标近似向量（通过星历可知）</a:t>
            </a:r>
            <a:endParaRPr lang="en-US" altLang="zh-CN" sz="2000" dirty="0"/>
          </a:p>
          <a:p>
            <a:pPr lvl="1"/>
            <a:r>
              <a:rPr lang="en-US" altLang="zh-CN" sz="2000" dirty="0"/>
              <a:t>X</a:t>
            </a:r>
            <a:r>
              <a:rPr lang="en-US" altLang="zh-CN" sz="2000" baseline="-25000" dirty="0"/>
              <a:t>i0</a:t>
            </a:r>
            <a:r>
              <a:rPr lang="zh-CN" altLang="en-US" sz="2000" dirty="0"/>
              <a:t>为观测站</a:t>
            </a:r>
            <a:r>
              <a:rPr lang="en-US" altLang="zh-CN" sz="2000" dirty="0"/>
              <a:t>T</a:t>
            </a:r>
            <a:r>
              <a:rPr lang="en-US" altLang="zh-CN" sz="2000" baseline="-25000" dirty="0"/>
              <a:t>i</a:t>
            </a:r>
            <a:r>
              <a:rPr lang="zh-CN" altLang="en-US" sz="2000" dirty="0"/>
              <a:t>于历元</a:t>
            </a:r>
            <a:r>
              <a:rPr lang="en-US" altLang="zh-CN" sz="2000" dirty="0"/>
              <a:t>t</a:t>
            </a:r>
            <a:r>
              <a:rPr lang="zh-CN" altLang="en-US" sz="2000" dirty="0"/>
              <a:t>的坐标近似向量（可人工设置初值）</a:t>
            </a:r>
            <a:endParaRPr lang="en-US" altLang="zh-CN" sz="2000" dirty="0"/>
          </a:p>
          <a:p>
            <a:pPr lvl="1"/>
            <a:r>
              <a:rPr lang="zh-CN" altLang="en-US" sz="2000" dirty="0">
                <a:sym typeface="Symbol" pitchFamily="18" charset="2"/>
              </a:rPr>
              <a:t> </a:t>
            </a:r>
            <a:r>
              <a:rPr lang="en-US" altLang="zh-CN" sz="2000" dirty="0" err="1"/>
              <a:t>X</a:t>
            </a:r>
            <a:r>
              <a:rPr lang="en-US" altLang="zh-CN" sz="2000" baseline="30000" dirty="0" err="1"/>
              <a:t>j</a:t>
            </a:r>
            <a:r>
              <a:rPr lang="en-US" altLang="zh-CN" sz="2000" dirty="0"/>
              <a:t>(t)= [</a:t>
            </a:r>
            <a:r>
              <a:rPr lang="en-US" altLang="zh-CN" sz="2000" dirty="0">
                <a:sym typeface="Symbol" pitchFamily="18" charset="2"/>
              </a:rPr>
              <a:t> </a:t>
            </a:r>
            <a:r>
              <a:rPr lang="en-US" altLang="zh-CN" sz="2000" dirty="0" err="1"/>
              <a:t>X</a:t>
            </a:r>
            <a:r>
              <a:rPr lang="en-US" altLang="zh-CN" sz="2000" baseline="30000" dirty="0" err="1"/>
              <a:t>j</a:t>
            </a:r>
            <a:r>
              <a:rPr lang="en-US" altLang="zh-CN" sz="2000" dirty="0"/>
              <a:t>(t)  </a:t>
            </a:r>
            <a:r>
              <a:rPr lang="en-US" altLang="zh-CN" sz="2000" dirty="0">
                <a:sym typeface="Symbol" pitchFamily="18" charset="2"/>
              </a:rPr>
              <a:t> </a:t>
            </a:r>
            <a:r>
              <a:rPr lang="en-US" altLang="zh-CN" sz="2000" dirty="0" err="1"/>
              <a:t>Y</a:t>
            </a:r>
            <a:r>
              <a:rPr lang="en-US" altLang="zh-CN" sz="2000" baseline="30000" dirty="0" err="1"/>
              <a:t>j</a:t>
            </a:r>
            <a:r>
              <a:rPr lang="en-US" altLang="zh-CN" sz="2000" dirty="0"/>
              <a:t>(t)  </a:t>
            </a:r>
            <a:r>
              <a:rPr lang="en-US" altLang="zh-CN" sz="2000" dirty="0">
                <a:sym typeface="Symbol" pitchFamily="18" charset="2"/>
              </a:rPr>
              <a:t> </a:t>
            </a:r>
            <a:r>
              <a:rPr lang="en-US" altLang="zh-CN" sz="2000" dirty="0" err="1"/>
              <a:t>Z</a:t>
            </a:r>
            <a:r>
              <a:rPr lang="en-US" altLang="zh-CN" sz="2000" baseline="30000" dirty="0" err="1"/>
              <a:t>j</a:t>
            </a:r>
            <a:r>
              <a:rPr lang="en-US" altLang="zh-CN" sz="2000" dirty="0"/>
              <a:t>(t)]</a:t>
            </a:r>
            <a:r>
              <a:rPr lang="en-US" altLang="zh-CN" sz="2000" baseline="30000" dirty="0"/>
              <a:t>T</a:t>
            </a:r>
            <a:r>
              <a:rPr lang="zh-CN" altLang="en-US" sz="2000" dirty="0"/>
              <a:t>为卫星坐标的改正数向量</a:t>
            </a:r>
            <a:endParaRPr lang="en-US" altLang="zh-CN" sz="2000" dirty="0"/>
          </a:p>
          <a:p>
            <a:pPr lvl="1"/>
            <a:r>
              <a:rPr lang="zh-CN" altLang="en-US" sz="2000" dirty="0">
                <a:sym typeface="Symbol" pitchFamily="18" charset="2"/>
              </a:rPr>
              <a:t> </a:t>
            </a:r>
            <a:r>
              <a:rPr lang="en-US" altLang="zh-CN" sz="2000" dirty="0"/>
              <a:t>X</a:t>
            </a:r>
            <a:r>
              <a:rPr lang="en-US" altLang="zh-CN" sz="2000" baseline="-25000" dirty="0"/>
              <a:t>i</a:t>
            </a:r>
            <a:r>
              <a:rPr lang="en-US" altLang="zh-CN" sz="2000" dirty="0"/>
              <a:t>= [</a:t>
            </a:r>
            <a:r>
              <a:rPr lang="en-US" altLang="zh-CN" sz="2000" dirty="0">
                <a:sym typeface="Symbol" pitchFamily="18" charset="2"/>
              </a:rPr>
              <a:t> </a:t>
            </a:r>
            <a:r>
              <a:rPr lang="en-US" altLang="zh-CN" sz="2000" dirty="0"/>
              <a:t>X</a:t>
            </a:r>
            <a:r>
              <a:rPr lang="en-US" altLang="zh-CN" sz="2000" baseline="-25000" dirty="0"/>
              <a:t>i</a:t>
            </a:r>
            <a:r>
              <a:rPr lang="en-US" altLang="zh-CN" sz="2000" dirty="0"/>
              <a:t>  </a:t>
            </a:r>
            <a:r>
              <a:rPr lang="en-US" altLang="zh-CN" sz="2000" dirty="0">
                <a:sym typeface="Symbol" pitchFamily="18" charset="2"/>
              </a:rPr>
              <a:t> </a:t>
            </a:r>
            <a:r>
              <a:rPr lang="en-US" altLang="zh-CN" sz="2000" dirty="0"/>
              <a:t>Y</a:t>
            </a:r>
            <a:r>
              <a:rPr lang="en-US" altLang="zh-CN" sz="2000" baseline="-25000" dirty="0"/>
              <a:t>i</a:t>
            </a:r>
            <a:r>
              <a:rPr lang="en-US" altLang="zh-CN" sz="2000" dirty="0"/>
              <a:t>  </a:t>
            </a:r>
            <a:r>
              <a:rPr lang="en-US" altLang="zh-CN" sz="2000" dirty="0">
                <a:sym typeface="Symbol" pitchFamily="18" charset="2"/>
              </a:rPr>
              <a:t> </a:t>
            </a:r>
            <a:r>
              <a:rPr lang="en-US" altLang="zh-CN" sz="2000" dirty="0" err="1"/>
              <a:t>Z</a:t>
            </a:r>
            <a:r>
              <a:rPr lang="en-US" altLang="zh-CN" sz="2000" baseline="-25000" dirty="0" err="1"/>
              <a:t>i</a:t>
            </a:r>
            <a:r>
              <a:rPr lang="en-US" altLang="zh-CN" sz="2000" dirty="0"/>
              <a:t>]</a:t>
            </a:r>
            <a:r>
              <a:rPr lang="en-US" altLang="zh-CN" sz="2000" baseline="30000" dirty="0"/>
              <a:t>T</a:t>
            </a:r>
            <a:r>
              <a:rPr lang="zh-CN" altLang="en-US" sz="2000" dirty="0"/>
              <a:t>为观测站坐标的改正数向量</a:t>
            </a:r>
          </a:p>
          <a:p>
            <a:pPr lvl="1"/>
            <a:endParaRPr lang="zh-CN" altLang="en-US" sz="2000" dirty="0">
              <a:solidFill>
                <a:schemeClr val="tx1"/>
              </a:solidFill>
            </a:endParaRPr>
          </a:p>
          <a:p>
            <a:endParaRPr lang="en-US" altLang="zh-CN" sz="2400" dirty="0" smtClean="0">
              <a:solidFill>
                <a:schemeClr val="tx1"/>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679985974"/>
              </p:ext>
            </p:extLst>
          </p:nvPr>
        </p:nvGraphicFramePr>
        <p:xfrm>
          <a:off x="1403648" y="4394200"/>
          <a:ext cx="6192688" cy="2347913"/>
        </p:xfrm>
        <a:graphic>
          <a:graphicData uri="http://schemas.openxmlformats.org/presentationml/2006/ole">
            <mc:AlternateContent xmlns:mc="http://schemas.openxmlformats.org/markup-compatibility/2006">
              <mc:Choice xmlns:v="urn:schemas-microsoft-com:vml" Requires="v">
                <p:oleObj spid="_x0000_s32794" name="公式" r:id="rId3" imgW="2920680" imgH="1498320" progId="Equation.3">
                  <p:embed/>
                </p:oleObj>
              </mc:Choice>
              <mc:Fallback>
                <p:oleObj name="公式" r:id="rId3" imgW="2920680" imgH="1498320" progId="Equation.3">
                  <p:embed/>
                  <p:pic>
                    <p:nvPicPr>
                      <p:cNvPr id="0" name="对象 2"/>
                      <p:cNvPicPr>
                        <a:picLocks noChangeAspect="1" noChangeArrowheads="1"/>
                      </p:cNvPicPr>
                      <p:nvPr/>
                    </p:nvPicPr>
                    <p:blipFill>
                      <a:blip r:embed="rId4"/>
                      <a:srcRect/>
                      <a:stretch>
                        <a:fillRect/>
                      </a:stretch>
                    </p:blipFill>
                    <p:spPr bwMode="auto">
                      <a:xfrm>
                        <a:off x="1403648" y="4394200"/>
                        <a:ext cx="6192688" cy="2347913"/>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12668370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要点：测</a:t>
            </a:r>
            <a:r>
              <a:rPr lang="zh-CN" altLang="en-US" dirty="0"/>
              <a:t>码伪距观测方程的线性化</a:t>
            </a:r>
          </a:p>
        </p:txBody>
      </p:sp>
      <p:sp>
        <p:nvSpPr>
          <p:cNvPr id="20483" name="Rectangle 3"/>
          <p:cNvSpPr>
            <a:spLocks noGrp="1" noChangeArrowheads="1"/>
          </p:cNvSpPr>
          <p:nvPr>
            <p:ph idx="1"/>
          </p:nvPr>
        </p:nvSpPr>
        <p:spPr/>
        <p:txBody>
          <a:bodyPr>
            <a:normAutofit/>
          </a:bodyPr>
          <a:lstStyle/>
          <a:p>
            <a:r>
              <a:rPr lang="zh-CN" altLang="en-US" sz="2400" dirty="0" smtClean="0">
                <a:solidFill>
                  <a:schemeClr val="tx1"/>
                </a:solidFill>
              </a:rPr>
              <a:t>通过对观测方程进行求偏微分可得：</a:t>
            </a:r>
            <a:endParaRPr lang="en-US" altLang="zh-CN" sz="2400" dirty="0" smtClean="0">
              <a:solidFill>
                <a:schemeClr val="tx1"/>
              </a:solidFill>
            </a:endParaRPr>
          </a:p>
          <a:p>
            <a:endParaRPr lang="en-US" altLang="zh-CN" sz="2400" dirty="0">
              <a:solidFill>
                <a:schemeClr val="tx1"/>
              </a:solidFill>
            </a:endParaRPr>
          </a:p>
          <a:p>
            <a:endParaRPr lang="en-US" altLang="zh-CN" sz="2400" dirty="0" smtClean="0">
              <a:solidFill>
                <a:schemeClr val="tx1"/>
              </a:solidFill>
            </a:endParaRPr>
          </a:p>
          <a:p>
            <a:r>
              <a:rPr lang="zh-CN" altLang="en-US" sz="2400" dirty="0" smtClean="0">
                <a:solidFill>
                  <a:schemeClr val="tx1"/>
                </a:solidFill>
              </a:rPr>
              <a:t>设</a:t>
            </a:r>
            <a:r>
              <a:rPr lang="zh-CN" altLang="en-US" sz="2400" dirty="0" smtClean="0">
                <a:solidFill>
                  <a:schemeClr val="tx1"/>
                </a:solidFill>
              </a:rPr>
              <a:t>：</a:t>
            </a:r>
            <a:endParaRPr lang="en-US" altLang="zh-CN" sz="2400" dirty="0">
              <a:solidFill>
                <a:schemeClr val="tx1"/>
              </a:solidFill>
            </a:endParaRPr>
          </a:p>
          <a:p>
            <a:endParaRPr lang="zh-CN" altLang="en-US" sz="2400" dirty="0">
              <a:solidFill>
                <a:schemeClr val="tx1"/>
              </a:solidFill>
            </a:endParaRPr>
          </a:p>
        </p:txBody>
      </p:sp>
      <p:graphicFrame>
        <p:nvGraphicFramePr>
          <p:cNvPr id="20486" name="Object 6"/>
          <p:cNvGraphicFramePr>
            <a:graphicFrameLocks noChangeAspect="1"/>
          </p:cNvGraphicFramePr>
          <p:nvPr>
            <p:extLst>
              <p:ext uri="{D42A27DB-BD31-4B8C-83A1-F6EECF244321}">
                <p14:modId xmlns:p14="http://schemas.microsoft.com/office/powerpoint/2010/main" val="3775400565"/>
              </p:ext>
            </p:extLst>
          </p:nvPr>
        </p:nvGraphicFramePr>
        <p:xfrm>
          <a:off x="910208" y="4292302"/>
          <a:ext cx="3733800" cy="2305050"/>
        </p:xfrm>
        <a:graphic>
          <a:graphicData uri="http://schemas.openxmlformats.org/presentationml/2006/ole">
            <mc:AlternateContent xmlns:mc="http://schemas.openxmlformats.org/markup-compatibility/2006">
              <mc:Choice xmlns:v="urn:schemas-microsoft-com:vml" Requires="v">
                <p:oleObj spid="_x0000_s4280" name="Equation" r:id="rId3" imgW="2222280" imgH="1371600" progId="Equation.3">
                  <p:embed/>
                </p:oleObj>
              </mc:Choice>
              <mc:Fallback>
                <p:oleObj name="Equation" r:id="rId3" imgW="2222280" imgH="1371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208" y="4292302"/>
                        <a:ext cx="3733800" cy="23050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010393373"/>
              </p:ext>
            </p:extLst>
          </p:nvPr>
        </p:nvGraphicFramePr>
        <p:xfrm>
          <a:off x="6084168" y="4220294"/>
          <a:ext cx="1793875" cy="2362200"/>
        </p:xfrm>
        <a:graphic>
          <a:graphicData uri="http://schemas.openxmlformats.org/presentationml/2006/ole">
            <mc:AlternateContent xmlns:mc="http://schemas.openxmlformats.org/markup-compatibility/2006">
              <mc:Choice xmlns:v="urn:schemas-microsoft-com:vml" Requires="v">
                <p:oleObj spid="_x0000_s4281" name="Equation" r:id="rId5" imgW="1041400" imgH="1371600" progId="Equation.3">
                  <p:embed/>
                </p:oleObj>
              </mc:Choice>
              <mc:Fallback>
                <p:oleObj name="Equation" r:id="rId5" imgW="1041400" imgH="1371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168" y="4220294"/>
                        <a:ext cx="1793875" cy="2362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629602223"/>
              </p:ext>
            </p:extLst>
          </p:nvPr>
        </p:nvGraphicFramePr>
        <p:xfrm>
          <a:off x="683568" y="2276872"/>
          <a:ext cx="3528392" cy="1179513"/>
        </p:xfrm>
        <a:graphic>
          <a:graphicData uri="http://schemas.openxmlformats.org/presentationml/2006/ole">
            <mc:AlternateContent xmlns:mc="http://schemas.openxmlformats.org/markup-compatibility/2006">
              <mc:Choice xmlns:v="urn:schemas-microsoft-com:vml" Requires="v">
                <p:oleObj spid="_x0000_s4282" name="公式" r:id="rId7" imgW="2794000" imgH="914400" progId="Equation.3">
                  <p:embed/>
                </p:oleObj>
              </mc:Choice>
              <mc:Fallback>
                <p:oleObj name="公式" r:id="rId7" imgW="2794000" imgH="914400" progId="Equation.3">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2276872"/>
                        <a:ext cx="3528392" cy="1179513"/>
                      </a:xfrm>
                      <a:prstGeom prst="rect">
                        <a:avLst/>
                      </a:prstGeom>
                      <a:solidFill>
                        <a:schemeClr val="accent6">
                          <a:lumMod val="20000"/>
                          <a:lumOff val="80000"/>
                        </a:schemeClr>
                      </a:solid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618440624"/>
              </p:ext>
            </p:extLst>
          </p:nvPr>
        </p:nvGraphicFramePr>
        <p:xfrm>
          <a:off x="4499992" y="2249488"/>
          <a:ext cx="4412308" cy="1179512"/>
        </p:xfrm>
        <a:graphic>
          <a:graphicData uri="http://schemas.openxmlformats.org/presentationml/2006/ole">
            <mc:AlternateContent xmlns:mc="http://schemas.openxmlformats.org/markup-compatibility/2006">
              <mc:Choice xmlns:v="urn:schemas-microsoft-com:vml" Requires="v">
                <p:oleObj spid="_x0000_s4283" name="公式" r:id="rId9" imgW="3530520" imgH="914400" progId="Equation.3">
                  <p:embed/>
                </p:oleObj>
              </mc:Choice>
              <mc:Fallback>
                <p:oleObj name="公式" r:id="rId9" imgW="3530520" imgH="914400" progId="Equation.3">
                  <p:embed/>
                  <p:pic>
                    <p:nvPicPr>
                      <p:cNvPr id="0" name="对象 4"/>
                      <p:cNvPicPr>
                        <a:picLocks noChangeAspect="1" noChangeArrowheads="1"/>
                      </p:cNvPicPr>
                      <p:nvPr/>
                    </p:nvPicPr>
                    <p:blipFill>
                      <a:blip r:embed="rId10"/>
                      <a:srcRect/>
                      <a:stretch>
                        <a:fillRect/>
                      </a:stretch>
                    </p:blipFill>
                    <p:spPr bwMode="auto">
                      <a:xfrm>
                        <a:off x="4499992" y="2249488"/>
                        <a:ext cx="4412308" cy="1179512"/>
                      </a:xfrm>
                      <a:prstGeom prst="rect">
                        <a:avLst/>
                      </a:prstGeom>
                      <a:solidFill>
                        <a:schemeClr val="accent6">
                          <a:lumMod val="20000"/>
                          <a:lumOff val="80000"/>
                        </a:schemeClr>
                      </a:solidFill>
                      <a:ln>
                        <a:noFill/>
                      </a:ln>
                    </p:spPr>
                  </p:pic>
                </p:oleObj>
              </mc:Fallback>
            </mc:AlternateContent>
          </a:graphicData>
        </a:graphic>
      </p:graphicFrame>
    </p:spTree>
    <p:extLst>
      <p:ext uri="{BB962C8B-B14F-4D97-AF65-F5344CB8AC3E}">
        <p14:creationId xmlns:p14="http://schemas.microsoft.com/office/powerpoint/2010/main" val="50496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要点：测</a:t>
            </a:r>
            <a:r>
              <a:rPr lang="zh-CN" altLang="en-US" dirty="0"/>
              <a:t>码伪距观测方程的线性化</a:t>
            </a:r>
          </a:p>
        </p:txBody>
      </p:sp>
      <p:sp>
        <p:nvSpPr>
          <p:cNvPr id="22531" name="Rectangle 3"/>
          <p:cNvSpPr>
            <a:spLocks noGrp="1" noChangeArrowheads="1"/>
          </p:cNvSpPr>
          <p:nvPr>
            <p:ph idx="1"/>
          </p:nvPr>
        </p:nvSpPr>
        <p:spPr>
          <a:xfrm>
            <a:off x="457200" y="1340768"/>
            <a:ext cx="8229600" cy="4525963"/>
          </a:xfrm>
        </p:spPr>
        <p:txBody>
          <a:bodyPr>
            <a:normAutofit/>
          </a:bodyPr>
          <a:lstStyle/>
          <a:p>
            <a:r>
              <a:rPr lang="zh-CN" altLang="en-US" sz="2000" dirty="0" smtClean="0">
                <a:solidFill>
                  <a:schemeClr val="tx1"/>
                </a:solidFill>
              </a:rPr>
              <a:t>则伪码观测方程的一般化线性</a:t>
            </a:r>
            <a:r>
              <a:rPr lang="zh-CN" altLang="en-US" sz="2000" dirty="0">
                <a:solidFill>
                  <a:schemeClr val="tx1"/>
                </a:solidFill>
              </a:rPr>
              <a:t>化形</a:t>
            </a:r>
            <a:r>
              <a:rPr lang="zh-CN" altLang="en-US" sz="2000" dirty="0" smtClean="0">
                <a:solidFill>
                  <a:schemeClr val="tx1"/>
                </a:solidFill>
              </a:rPr>
              <a:t>式为：</a:t>
            </a:r>
            <a:endParaRPr lang="zh-CN" altLang="en-US" sz="2000" dirty="0">
              <a:solidFill>
                <a:schemeClr val="tx1"/>
              </a:solidFill>
            </a:endParaRPr>
          </a:p>
        </p:txBody>
      </p:sp>
      <p:graphicFrame>
        <p:nvGraphicFramePr>
          <p:cNvPr id="22539" name="Object 11"/>
          <p:cNvGraphicFramePr>
            <a:graphicFrameLocks noChangeAspect="1"/>
          </p:cNvGraphicFramePr>
          <p:nvPr>
            <p:extLst>
              <p:ext uri="{D42A27DB-BD31-4B8C-83A1-F6EECF244321}">
                <p14:modId xmlns:p14="http://schemas.microsoft.com/office/powerpoint/2010/main" val="3130541589"/>
              </p:ext>
            </p:extLst>
          </p:nvPr>
        </p:nvGraphicFramePr>
        <p:xfrm>
          <a:off x="683568" y="2780928"/>
          <a:ext cx="7415059" cy="1512168"/>
        </p:xfrm>
        <a:graphic>
          <a:graphicData uri="http://schemas.openxmlformats.org/presentationml/2006/ole">
            <mc:AlternateContent xmlns:mc="http://schemas.openxmlformats.org/markup-compatibility/2006">
              <mc:Choice xmlns:v="urn:schemas-microsoft-com:vml" Requires="v">
                <p:oleObj spid="_x0000_s5262" name="Equation" r:id="rId3" imgW="3238200" imgH="660240" progId="Equation.3">
                  <p:embed/>
                </p:oleObj>
              </mc:Choice>
              <mc:Fallback>
                <p:oleObj name="Equation" r:id="rId3" imgW="3238200" imgH="660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780928"/>
                        <a:ext cx="7415059" cy="1512168"/>
                      </a:xfrm>
                      <a:prstGeom prst="rect">
                        <a:avLst/>
                      </a:prstGeom>
                      <a:solidFill>
                        <a:srgbClr val="FFFFFF"/>
                      </a:solidFill>
                      <a:ln>
                        <a:noFill/>
                      </a:ln>
                      <a:effectLst/>
                      <a:extLst/>
                    </p:spPr>
                  </p:pic>
                </p:oleObj>
              </mc:Fallback>
            </mc:AlternateContent>
          </a:graphicData>
        </a:graphic>
      </p:graphicFrame>
    </p:spTree>
    <p:extLst>
      <p:ext uri="{BB962C8B-B14F-4D97-AF65-F5344CB8AC3E}">
        <p14:creationId xmlns:p14="http://schemas.microsoft.com/office/powerpoint/2010/main" val="10252611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要点：测</a:t>
            </a:r>
            <a:r>
              <a:rPr lang="zh-CN" altLang="en-US" dirty="0"/>
              <a:t>码伪距观测方程的线性化</a:t>
            </a:r>
          </a:p>
        </p:txBody>
      </p:sp>
      <p:sp>
        <p:nvSpPr>
          <p:cNvPr id="3" name="内容占位符 2"/>
          <p:cNvSpPr>
            <a:spLocks noGrp="1"/>
          </p:cNvSpPr>
          <p:nvPr>
            <p:ph idx="1"/>
          </p:nvPr>
        </p:nvSpPr>
        <p:spPr/>
        <p:txBody>
          <a:bodyPr>
            <a:normAutofit/>
          </a:bodyPr>
          <a:lstStyle/>
          <a:p>
            <a:r>
              <a:rPr lang="zh-CN" altLang="en-US" sz="2400" dirty="0">
                <a:solidFill>
                  <a:schemeClr val="tx1"/>
                </a:solidFill>
              </a:rPr>
              <a:t>在定位数据处理中，如果把导航电文获得的卫星坐标</a:t>
            </a:r>
            <a:r>
              <a:rPr lang="zh-CN" altLang="en-US" sz="2400" dirty="0" smtClean="0">
                <a:solidFill>
                  <a:schemeClr val="tx1"/>
                </a:solidFill>
              </a:rPr>
              <a:t>视为精确值（即</a:t>
            </a:r>
            <a:r>
              <a:rPr lang="el-GR" altLang="zh-CN" sz="2400" dirty="0" smtClean="0">
                <a:solidFill>
                  <a:schemeClr val="tx1"/>
                </a:solidFill>
              </a:rPr>
              <a:t>δ</a:t>
            </a:r>
            <a:r>
              <a:rPr lang="en-US" altLang="zh-CN" sz="2400" dirty="0" err="1" smtClean="0">
                <a:solidFill>
                  <a:schemeClr val="tx1"/>
                </a:solidFill>
              </a:rPr>
              <a:t>X</a:t>
            </a:r>
            <a:r>
              <a:rPr lang="en-US" altLang="zh-CN" sz="2400" baseline="30000" dirty="0" err="1" smtClean="0">
                <a:solidFill>
                  <a:schemeClr val="tx1"/>
                </a:solidFill>
              </a:rPr>
              <a:t>j</a:t>
            </a:r>
            <a:r>
              <a:rPr lang="zh-CN" altLang="en-US" sz="2400" dirty="0">
                <a:solidFill>
                  <a:schemeClr val="tx1"/>
                </a:solidFill>
              </a:rPr>
              <a:t>为</a:t>
            </a:r>
            <a:r>
              <a:rPr lang="en-US" altLang="zh-CN" sz="2400" dirty="0">
                <a:solidFill>
                  <a:schemeClr val="tx1"/>
                </a:solidFill>
              </a:rPr>
              <a:t>0 </a:t>
            </a:r>
            <a:r>
              <a:rPr lang="zh-CN" altLang="en-US" sz="2400" dirty="0" smtClean="0">
                <a:solidFill>
                  <a:schemeClr val="tx1"/>
                </a:solidFill>
              </a:rPr>
              <a:t>），</a:t>
            </a:r>
            <a:r>
              <a:rPr lang="zh-CN" altLang="en-US" sz="2400" dirty="0">
                <a:solidFill>
                  <a:schemeClr val="tx1"/>
                </a:solidFill>
              </a:rPr>
              <a:t>则上式可简化</a:t>
            </a:r>
            <a:r>
              <a:rPr lang="zh-CN" altLang="en-US" sz="2400" dirty="0" smtClean="0">
                <a:solidFill>
                  <a:schemeClr val="tx1"/>
                </a:solidFill>
              </a:rPr>
              <a:t>为：</a:t>
            </a:r>
            <a:endParaRPr lang="zh-CN" altLang="en-US" sz="2400" dirty="0">
              <a:solidFill>
                <a:schemeClr val="tx1"/>
              </a:solidFill>
            </a:endParaRPr>
          </a:p>
          <a:p>
            <a:endParaRPr lang="zh-CN" altLang="en-US" sz="1600" dirty="0">
              <a:solidFill>
                <a:schemeClr val="tx1"/>
              </a:solidFill>
              <a:latin typeface="+mn-lt"/>
              <a:ea typeface="+mn-ea"/>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581819172"/>
              </p:ext>
            </p:extLst>
          </p:nvPr>
        </p:nvGraphicFramePr>
        <p:xfrm>
          <a:off x="698500" y="3500438"/>
          <a:ext cx="7620000" cy="576262"/>
        </p:xfrm>
        <a:graphic>
          <a:graphicData uri="http://schemas.openxmlformats.org/presentationml/2006/ole">
            <mc:AlternateContent xmlns:mc="http://schemas.openxmlformats.org/markup-compatibility/2006">
              <mc:Choice xmlns:v="urn:schemas-microsoft-com:vml" Requires="v">
                <p:oleObj spid="_x0000_s6207" name="公式" r:id="rId4" imgW="5003640" imgH="330120" progId="Equation.3">
                  <p:embed/>
                </p:oleObj>
              </mc:Choice>
              <mc:Fallback>
                <p:oleObj name="公式" r:id="rId4" imgW="5003640" imgH="330120" progId="Equation.3">
                  <p:embed/>
                  <p:pic>
                    <p:nvPicPr>
                      <p:cNvPr id="0" name=""/>
                      <p:cNvPicPr>
                        <a:picLocks noChangeAspect="1" noChangeArrowheads="1"/>
                      </p:cNvPicPr>
                      <p:nvPr/>
                    </p:nvPicPr>
                    <p:blipFill>
                      <a:blip r:embed="rId5"/>
                      <a:srcRect/>
                      <a:stretch>
                        <a:fillRect/>
                      </a:stretch>
                    </p:blipFill>
                    <p:spPr bwMode="auto">
                      <a:xfrm>
                        <a:off x="698500" y="3500438"/>
                        <a:ext cx="7620000" cy="576262"/>
                      </a:xfrm>
                      <a:prstGeom prst="rect">
                        <a:avLst/>
                      </a:prstGeom>
                      <a:solidFill>
                        <a:srgbClr val="FFFFFF"/>
                      </a:solidFill>
                      <a:ln>
                        <a:noFill/>
                      </a:ln>
                      <a:effectLst/>
                    </p:spPr>
                  </p:pic>
                </p:oleObj>
              </mc:Fallback>
            </mc:AlternateContent>
          </a:graphicData>
        </a:graphic>
      </p:graphicFrame>
      <p:cxnSp>
        <p:nvCxnSpPr>
          <p:cNvPr id="6" name="直接连接符 5"/>
          <p:cNvCxnSpPr/>
          <p:nvPr/>
        </p:nvCxnSpPr>
        <p:spPr>
          <a:xfrm>
            <a:off x="6588224" y="4005064"/>
            <a:ext cx="1584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7380312" y="400506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789147" y="4509120"/>
            <a:ext cx="2031325" cy="369332"/>
          </a:xfrm>
          <a:prstGeom prst="rect">
            <a:avLst/>
          </a:prstGeom>
          <a:noFill/>
          <a:ln>
            <a:solidFill>
              <a:schemeClr val="accent1"/>
            </a:solidFill>
          </a:ln>
        </p:spPr>
        <p:txBody>
          <a:bodyPr wrap="none" rtlCol="0">
            <a:spAutoFit/>
          </a:bodyPr>
          <a:lstStyle>
            <a:defPPr>
              <a:defRPr lang="zh-CN"/>
            </a:defPPr>
            <a:lvl1pPr algn="ctr"/>
          </a:lstStyle>
          <a:p>
            <a:r>
              <a:rPr lang="zh-CN" altLang="en-US" dirty="0"/>
              <a:t>利用导航电文解算</a:t>
            </a:r>
          </a:p>
        </p:txBody>
      </p:sp>
      <p:cxnSp>
        <p:nvCxnSpPr>
          <p:cNvPr id="11" name="直接连接符 10"/>
          <p:cNvCxnSpPr/>
          <p:nvPr/>
        </p:nvCxnSpPr>
        <p:spPr>
          <a:xfrm>
            <a:off x="5868144" y="4005064"/>
            <a:ext cx="3960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012160" y="400506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21404" y="4509120"/>
            <a:ext cx="1338828" cy="369332"/>
          </a:xfrm>
          <a:prstGeom prst="rect">
            <a:avLst/>
          </a:prstGeom>
          <a:noFill/>
          <a:ln>
            <a:solidFill>
              <a:schemeClr val="accent1"/>
            </a:solidFill>
          </a:ln>
        </p:spPr>
        <p:txBody>
          <a:bodyPr wrap="none" rtlCol="0">
            <a:spAutoFit/>
          </a:bodyPr>
          <a:lstStyle>
            <a:defPPr>
              <a:defRPr lang="zh-CN"/>
            </a:defPPr>
            <a:lvl1pPr algn="ctr"/>
          </a:lstStyle>
          <a:p>
            <a:r>
              <a:rPr lang="zh-CN" altLang="en-US" dirty="0" smtClean="0"/>
              <a:t>钟差未知数</a:t>
            </a:r>
            <a:endParaRPr lang="zh-CN" altLang="en-US" dirty="0"/>
          </a:p>
        </p:txBody>
      </p:sp>
      <p:cxnSp>
        <p:nvCxnSpPr>
          <p:cNvPr id="16" name="直接连接符 15"/>
          <p:cNvCxnSpPr/>
          <p:nvPr/>
        </p:nvCxnSpPr>
        <p:spPr>
          <a:xfrm>
            <a:off x="1475656" y="4005064"/>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1835696" y="400506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10952" y="4509120"/>
            <a:ext cx="877163" cy="646331"/>
          </a:xfrm>
          <a:prstGeom prst="rect">
            <a:avLst/>
          </a:prstGeom>
          <a:noFill/>
          <a:ln>
            <a:solidFill>
              <a:schemeClr val="accent1"/>
            </a:solidFill>
          </a:ln>
        </p:spPr>
        <p:txBody>
          <a:bodyPr wrap="none" rtlCol="0">
            <a:spAutoFit/>
          </a:bodyPr>
          <a:lstStyle>
            <a:defPPr>
              <a:defRPr lang="zh-CN"/>
            </a:defPPr>
            <a:lvl1pPr algn="ctr"/>
          </a:lstStyle>
          <a:p>
            <a:r>
              <a:rPr lang="zh-CN" altLang="en-US" dirty="0" smtClean="0"/>
              <a:t>伪距</a:t>
            </a:r>
            <a:endParaRPr lang="en-US" altLang="zh-CN" dirty="0" smtClean="0"/>
          </a:p>
          <a:p>
            <a:r>
              <a:rPr lang="zh-CN" altLang="en-US" dirty="0" smtClean="0"/>
              <a:t>测量值</a:t>
            </a:r>
            <a:endParaRPr lang="zh-CN" altLang="en-US" dirty="0"/>
          </a:p>
        </p:txBody>
      </p:sp>
      <p:cxnSp>
        <p:nvCxnSpPr>
          <p:cNvPr id="21" name="直接连接符 20"/>
          <p:cNvCxnSpPr/>
          <p:nvPr/>
        </p:nvCxnSpPr>
        <p:spPr>
          <a:xfrm>
            <a:off x="611560" y="4005064"/>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971600" y="400506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555776" y="4005064"/>
            <a:ext cx="27656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3635896" y="400506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403648" y="4510861"/>
            <a:ext cx="1107996" cy="646331"/>
          </a:xfrm>
          <a:prstGeom prst="rect">
            <a:avLst/>
          </a:prstGeom>
          <a:noFill/>
          <a:ln>
            <a:solidFill>
              <a:schemeClr val="accent1"/>
            </a:solidFill>
          </a:ln>
        </p:spPr>
        <p:txBody>
          <a:bodyPr wrap="none" rtlCol="0">
            <a:spAutoFit/>
          </a:bodyPr>
          <a:lstStyle>
            <a:defPPr>
              <a:defRPr lang="zh-CN"/>
            </a:defPPr>
            <a:lvl1pPr algn="ctr"/>
          </a:lstStyle>
          <a:p>
            <a:r>
              <a:rPr lang="zh-CN" altLang="en-US" dirty="0" smtClean="0"/>
              <a:t>初值计算</a:t>
            </a:r>
            <a:endParaRPr lang="en-US" altLang="zh-CN" dirty="0" smtClean="0"/>
          </a:p>
          <a:p>
            <a:r>
              <a:rPr lang="zh-CN" altLang="en-US" dirty="0" smtClean="0"/>
              <a:t>结果</a:t>
            </a:r>
            <a:endParaRPr lang="zh-CN" altLang="en-US" dirty="0"/>
          </a:p>
        </p:txBody>
      </p:sp>
      <p:sp>
        <p:nvSpPr>
          <p:cNvPr id="27" name="TextBox 26"/>
          <p:cNvSpPr txBox="1"/>
          <p:nvPr/>
        </p:nvSpPr>
        <p:spPr>
          <a:xfrm>
            <a:off x="2778057" y="4509120"/>
            <a:ext cx="1758366" cy="369332"/>
          </a:xfrm>
          <a:prstGeom prst="rect">
            <a:avLst/>
          </a:prstGeom>
          <a:noFill/>
          <a:ln>
            <a:solidFill>
              <a:schemeClr val="accent1"/>
            </a:solidFill>
          </a:ln>
        </p:spPr>
        <p:txBody>
          <a:bodyPr wrap="none" rtlCol="0">
            <a:spAutoFit/>
          </a:bodyPr>
          <a:lstStyle>
            <a:defPPr>
              <a:defRPr lang="zh-CN"/>
            </a:defPPr>
          </a:lstStyle>
          <a:p>
            <a:pPr algn="ctr"/>
            <a:r>
              <a:rPr lang="en-US" altLang="zh-CN" dirty="0" err="1" smtClean="0"/>
              <a:t>δx</a:t>
            </a:r>
            <a:r>
              <a:rPr lang="en-US" altLang="zh-CN" dirty="0" smtClean="0"/>
              <a:t>, </a:t>
            </a:r>
            <a:r>
              <a:rPr lang="en-US" altLang="zh-CN" dirty="0" err="1"/>
              <a:t>δy</a:t>
            </a:r>
            <a:r>
              <a:rPr lang="en-US" altLang="zh-CN" dirty="0" smtClean="0"/>
              <a:t>,</a:t>
            </a:r>
            <a:r>
              <a:rPr lang="en-US" altLang="zh-CN" dirty="0"/>
              <a:t> </a:t>
            </a:r>
            <a:r>
              <a:rPr lang="en-US" altLang="zh-CN" dirty="0" err="1" smtClean="0"/>
              <a:t>δz</a:t>
            </a:r>
            <a:r>
              <a:rPr lang="zh-CN" altLang="en-US" dirty="0" smtClean="0"/>
              <a:t>未知数</a:t>
            </a:r>
            <a:endParaRPr lang="zh-CN" altLang="en-US" dirty="0"/>
          </a:p>
        </p:txBody>
      </p:sp>
    </p:spTree>
    <p:extLst>
      <p:ext uri="{BB962C8B-B14F-4D97-AF65-F5344CB8AC3E}">
        <p14:creationId xmlns:p14="http://schemas.microsoft.com/office/powerpoint/2010/main" val="2210359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469776" y="2060848"/>
            <a:ext cx="8134672" cy="1470025"/>
          </a:xfrm>
        </p:spPr>
        <p:txBody>
          <a:bodyPr>
            <a:noAutofit/>
          </a:bodyPr>
          <a:lstStyle/>
          <a:p>
            <a:pPr>
              <a:lnSpc>
                <a:spcPct val="150000"/>
              </a:lnSpc>
            </a:pPr>
            <a:r>
              <a:rPr lang="zh-CN" altLang="en-US" dirty="0" smtClean="0"/>
              <a:t>三、测</a:t>
            </a:r>
            <a:r>
              <a:rPr lang="zh-CN" altLang="en-US" dirty="0"/>
              <a:t>码</a:t>
            </a:r>
            <a:r>
              <a:rPr lang="zh-CN" altLang="en-US" dirty="0" smtClean="0"/>
              <a:t>伪距动态单点定位原理</a:t>
            </a:r>
            <a:r>
              <a:rPr lang="en-US" altLang="zh-CN" dirty="0" smtClean="0"/>
              <a:t/>
            </a:r>
            <a:br>
              <a:rPr lang="en-US" altLang="zh-CN" dirty="0" smtClean="0"/>
            </a:br>
            <a:r>
              <a:rPr lang="zh-CN" altLang="en-US" dirty="0" smtClean="0"/>
              <a:t>（观测方程组的求解）</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112697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3.1 </a:t>
            </a:r>
            <a:r>
              <a:rPr lang="zh-CN" altLang="en-US" dirty="0" smtClean="0"/>
              <a:t>绝对</a:t>
            </a:r>
            <a:r>
              <a:rPr lang="zh-CN" altLang="en-US" dirty="0"/>
              <a:t>定位方法</a:t>
            </a:r>
          </a:p>
        </p:txBody>
      </p:sp>
      <p:sp>
        <p:nvSpPr>
          <p:cNvPr id="3075" name="Rectangle 3"/>
          <p:cNvSpPr>
            <a:spLocks noGrp="1" noChangeArrowheads="1"/>
          </p:cNvSpPr>
          <p:nvPr>
            <p:ph idx="1"/>
          </p:nvPr>
        </p:nvSpPr>
        <p:spPr/>
        <p:txBody>
          <a:bodyPr>
            <a:normAutofit/>
          </a:bodyPr>
          <a:lstStyle/>
          <a:p>
            <a:r>
              <a:rPr lang="zh-CN" altLang="en-US" sz="2400" dirty="0" smtClean="0"/>
              <a:t>绝对</a:t>
            </a:r>
            <a:r>
              <a:rPr lang="zh-CN" altLang="en-US" sz="2400" dirty="0"/>
              <a:t>定位的基本原理：</a:t>
            </a:r>
            <a:r>
              <a:rPr lang="zh-CN" altLang="en-US" sz="2400" dirty="0">
                <a:solidFill>
                  <a:schemeClr val="tx1"/>
                </a:solidFill>
              </a:rPr>
              <a:t>以</a:t>
            </a:r>
            <a:r>
              <a:rPr lang="en-US" altLang="zh-CN" sz="2400" dirty="0">
                <a:solidFill>
                  <a:schemeClr val="tx1"/>
                </a:solidFill>
              </a:rPr>
              <a:t>GPS</a:t>
            </a:r>
            <a:r>
              <a:rPr lang="zh-CN" altLang="en-US" sz="2400" dirty="0">
                <a:solidFill>
                  <a:schemeClr val="tx1"/>
                </a:solidFill>
              </a:rPr>
              <a:t>卫星和用户接收机天线之间的距离（或距离差）观测量为基础，根据已知的卫星瞬时坐标，来确定接收机天线所对应的点位，即观测站的位置</a:t>
            </a:r>
            <a:r>
              <a:rPr lang="zh-CN" altLang="en-US" sz="2400" dirty="0" smtClean="0">
                <a:solidFill>
                  <a:schemeClr val="tx1"/>
                </a:solidFill>
              </a:rPr>
              <a:t>。</a:t>
            </a:r>
            <a:endParaRPr lang="en-US" altLang="zh-CN" sz="2400" dirty="0" smtClean="0">
              <a:solidFill>
                <a:schemeClr val="tx1"/>
              </a:solidFill>
            </a:endParaRPr>
          </a:p>
          <a:p>
            <a:pPr lvl="1"/>
            <a:r>
              <a:rPr lang="en-US" altLang="zh-CN" sz="2000" dirty="0" smtClean="0">
                <a:solidFill>
                  <a:schemeClr val="tx1"/>
                </a:solidFill>
              </a:rPr>
              <a:t>GPS</a:t>
            </a:r>
            <a:r>
              <a:rPr lang="zh-CN" altLang="en-US" sz="2000" dirty="0">
                <a:solidFill>
                  <a:schemeClr val="tx1"/>
                </a:solidFill>
              </a:rPr>
              <a:t>绝对定位方法的实质是测量学中的空间距离后方交会</a:t>
            </a:r>
            <a:r>
              <a:rPr lang="zh-CN" altLang="en-US" sz="2000" dirty="0" smtClean="0">
                <a:solidFill>
                  <a:schemeClr val="tx1"/>
                </a:solidFill>
              </a:rPr>
              <a:t>。</a:t>
            </a:r>
            <a:endParaRPr lang="en-US" altLang="zh-CN" sz="2000" dirty="0" smtClean="0">
              <a:solidFill>
                <a:schemeClr val="tx1"/>
              </a:solidFill>
            </a:endParaRPr>
          </a:p>
          <a:p>
            <a:pPr lvl="1"/>
            <a:r>
              <a:rPr lang="zh-CN" altLang="en-US" sz="2000" dirty="0" smtClean="0">
                <a:solidFill>
                  <a:schemeClr val="tx1"/>
                </a:solidFill>
              </a:rPr>
              <a:t>原则上</a:t>
            </a:r>
            <a:r>
              <a:rPr lang="zh-CN" altLang="en-US" sz="2000" dirty="0">
                <a:solidFill>
                  <a:schemeClr val="tx1"/>
                </a:solidFill>
              </a:rPr>
              <a:t>观测站位于以</a:t>
            </a:r>
            <a:r>
              <a:rPr lang="en-US" altLang="zh-CN" sz="2000" dirty="0">
                <a:solidFill>
                  <a:schemeClr val="tx1"/>
                </a:solidFill>
              </a:rPr>
              <a:t>3</a:t>
            </a:r>
            <a:r>
              <a:rPr lang="zh-CN" altLang="en-US" sz="2000" dirty="0">
                <a:solidFill>
                  <a:schemeClr val="tx1"/>
                </a:solidFill>
              </a:rPr>
              <a:t>颗卫星为球心，相应距离为半径的球与观测站所在平面交线的交点上。</a:t>
            </a:r>
          </a:p>
        </p:txBody>
      </p:sp>
    </p:spTree>
    <p:extLst>
      <p:ext uri="{BB962C8B-B14F-4D97-AF65-F5344CB8AC3E}">
        <p14:creationId xmlns:p14="http://schemas.microsoft.com/office/powerpoint/2010/main" val="23683939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为什么需要四颗卫星才能定位？</a:t>
            </a:r>
            <a:endParaRPr lang="zh-CN" altLang="en-US" dirty="0"/>
          </a:p>
        </p:txBody>
      </p:sp>
      <p:sp>
        <p:nvSpPr>
          <p:cNvPr id="4099" name="Rectangle 3"/>
          <p:cNvSpPr>
            <a:spLocks noGrp="1" noChangeArrowheads="1"/>
          </p:cNvSpPr>
          <p:nvPr>
            <p:ph idx="1"/>
          </p:nvPr>
        </p:nvSpPr>
        <p:spPr/>
        <p:txBody>
          <a:bodyPr>
            <a:normAutofit/>
          </a:bodyPr>
          <a:lstStyle/>
          <a:p>
            <a:r>
              <a:rPr lang="zh-CN" altLang="en-US" sz="2400" dirty="0">
                <a:solidFill>
                  <a:schemeClr val="tx1"/>
                </a:solidFill>
              </a:rPr>
              <a:t>由于</a:t>
            </a:r>
            <a:r>
              <a:rPr lang="en-US" altLang="zh-CN" sz="2400" dirty="0">
                <a:solidFill>
                  <a:schemeClr val="tx1"/>
                </a:solidFill>
              </a:rPr>
              <a:t>GPS</a:t>
            </a:r>
            <a:r>
              <a:rPr lang="zh-CN" altLang="en-US" sz="2400" dirty="0">
                <a:solidFill>
                  <a:schemeClr val="tx1"/>
                </a:solidFill>
              </a:rPr>
              <a:t>采用单程测距原理，实际观测的站星距离均含有卫星钟和接收机钟同步差的影响（伪距），卫星钟差可根据导航电文中给出的有关钟差参数加以修正，而接收机的钟差一般难以预料。通常将其作为一个未知参数，在数据处理中与观测站坐标一并求解。一个观测站实时求解</a:t>
            </a:r>
            <a:r>
              <a:rPr lang="en-US" altLang="zh-CN" sz="2400" dirty="0">
                <a:solidFill>
                  <a:schemeClr val="tx1"/>
                </a:solidFill>
              </a:rPr>
              <a:t>4</a:t>
            </a:r>
            <a:r>
              <a:rPr lang="zh-CN" altLang="en-US" sz="2400" dirty="0">
                <a:solidFill>
                  <a:schemeClr val="tx1"/>
                </a:solidFill>
              </a:rPr>
              <a:t>个未知数，至少需要</a:t>
            </a:r>
            <a:r>
              <a:rPr lang="en-US" altLang="zh-CN" sz="2400" dirty="0">
                <a:solidFill>
                  <a:schemeClr val="tx1"/>
                </a:solidFill>
              </a:rPr>
              <a:t>4</a:t>
            </a:r>
            <a:r>
              <a:rPr lang="zh-CN" altLang="en-US" sz="2400" dirty="0">
                <a:solidFill>
                  <a:schemeClr val="tx1"/>
                </a:solidFill>
              </a:rPr>
              <a:t>个同步伪距观测值，即</a:t>
            </a:r>
            <a:r>
              <a:rPr lang="en-US" altLang="zh-CN" sz="2400" dirty="0">
                <a:solidFill>
                  <a:schemeClr val="tx1"/>
                </a:solidFill>
              </a:rPr>
              <a:t>4</a:t>
            </a:r>
            <a:r>
              <a:rPr lang="zh-CN" altLang="en-US" sz="2400" dirty="0">
                <a:solidFill>
                  <a:schemeClr val="tx1"/>
                </a:solidFill>
              </a:rPr>
              <a:t>颗卫星</a:t>
            </a:r>
            <a:r>
              <a:rPr lang="zh-CN" altLang="en-US" sz="2400" dirty="0" smtClean="0">
                <a:solidFill>
                  <a:schemeClr val="tx1"/>
                </a:solidFill>
              </a:rPr>
              <a:t>。</a:t>
            </a:r>
            <a:endParaRPr lang="zh-CN" altLang="en-US" sz="2400" dirty="0">
              <a:solidFill>
                <a:schemeClr val="tx1"/>
              </a:solidFill>
            </a:endParaRPr>
          </a:p>
        </p:txBody>
      </p:sp>
    </p:spTree>
    <p:extLst>
      <p:ext uri="{BB962C8B-B14F-4D97-AF65-F5344CB8AC3E}">
        <p14:creationId xmlns:p14="http://schemas.microsoft.com/office/powerpoint/2010/main" val="9308326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3.2  </a:t>
            </a:r>
            <a:r>
              <a:rPr lang="zh-CN" altLang="en-US" sz="3600" dirty="0" smtClean="0"/>
              <a:t>测码伪距动态</a:t>
            </a:r>
            <a:r>
              <a:rPr lang="zh-CN" altLang="en-US" sz="3600" dirty="0"/>
              <a:t>绝对定位原理</a:t>
            </a:r>
          </a:p>
        </p:txBody>
      </p:sp>
      <p:sp>
        <p:nvSpPr>
          <p:cNvPr id="5123" name="Rectangle 3"/>
          <p:cNvSpPr>
            <a:spLocks noGrp="1" noChangeArrowheads="1"/>
          </p:cNvSpPr>
          <p:nvPr>
            <p:ph idx="1"/>
          </p:nvPr>
        </p:nvSpPr>
        <p:spPr/>
        <p:txBody>
          <a:bodyPr>
            <a:normAutofit/>
          </a:bodyPr>
          <a:lstStyle/>
          <a:p>
            <a:pPr>
              <a:buFont typeface="Wingdings" pitchFamily="2" charset="2"/>
              <a:buNone/>
            </a:pPr>
            <a:r>
              <a:rPr lang="zh-CN" altLang="en-US" sz="2000" dirty="0" smtClean="0">
                <a:solidFill>
                  <a:schemeClr val="tx1"/>
                </a:solidFill>
              </a:rPr>
              <a:t>如果</a:t>
            </a:r>
            <a:r>
              <a:rPr lang="zh-CN" altLang="en-US" sz="2000" dirty="0">
                <a:solidFill>
                  <a:schemeClr val="tx1"/>
                </a:solidFill>
              </a:rPr>
              <a:t>于历元</a:t>
            </a:r>
            <a:r>
              <a:rPr lang="en-US" altLang="zh-CN" sz="2000" dirty="0">
                <a:solidFill>
                  <a:schemeClr val="tx1"/>
                </a:solidFill>
              </a:rPr>
              <a:t>t</a:t>
            </a:r>
            <a:r>
              <a:rPr lang="zh-CN" altLang="en-US" sz="2000" dirty="0">
                <a:solidFill>
                  <a:schemeClr val="tx1"/>
                </a:solidFill>
              </a:rPr>
              <a:t>观测站至所测卫星之间的伪距已经经过卫星钟差改正：</a:t>
            </a:r>
          </a:p>
          <a:p>
            <a:pPr>
              <a:buFont typeface="Wingdings" pitchFamily="2" charset="2"/>
              <a:buNone/>
            </a:pPr>
            <a:endParaRPr lang="zh-CN" altLang="en-US" sz="2000" dirty="0">
              <a:solidFill>
                <a:schemeClr val="tx1"/>
              </a:solidFill>
            </a:endParaRPr>
          </a:p>
          <a:p>
            <a:pPr>
              <a:buFont typeface="Wingdings" pitchFamily="2" charset="2"/>
              <a:buNone/>
            </a:pPr>
            <a:endParaRPr lang="zh-CN" altLang="en-US" sz="2000" dirty="0">
              <a:solidFill>
                <a:schemeClr val="tx1"/>
              </a:solidFill>
            </a:endParaRPr>
          </a:p>
          <a:p>
            <a:pPr>
              <a:buFont typeface="Wingdings" pitchFamily="2" charset="2"/>
              <a:buNone/>
            </a:pPr>
            <a:r>
              <a:rPr lang="zh-CN" altLang="en-US" sz="2000" dirty="0">
                <a:solidFill>
                  <a:schemeClr val="tx1"/>
                </a:solidFill>
              </a:rPr>
              <a:t>取</a:t>
            </a:r>
          </a:p>
          <a:p>
            <a:pPr>
              <a:buFont typeface="Wingdings" pitchFamily="2" charset="2"/>
              <a:buNone/>
            </a:pPr>
            <a:r>
              <a:rPr lang="zh-CN" altLang="en-US" sz="2000" dirty="0">
                <a:solidFill>
                  <a:schemeClr val="tx1"/>
                </a:solidFill>
              </a:rPr>
              <a:t>则测码伪距观测方程可写为</a:t>
            </a:r>
          </a:p>
          <a:p>
            <a:pPr>
              <a:buFont typeface="Wingdings" pitchFamily="2" charset="2"/>
              <a:buNone/>
            </a:pPr>
            <a:endParaRPr lang="en-US" altLang="zh-CN" sz="2000" dirty="0" smtClean="0">
              <a:solidFill>
                <a:schemeClr val="tx1"/>
              </a:solidFill>
            </a:endParaRPr>
          </a:p>
          <a:p>
            <a:pPr>
              <a:buFont typeface="Wingdings" pitchFamily="2" charset="2"/>
              <a:buNone/>
            </a:pPr>
            <a:r>
              <a:rPr lang="zh-CN" altLang="en-US" sz="2000" dirty="0" smtClean="0">
                <a:solidFill>
                  <a:schemeClr val="tx1"/>
                </a:solidFill>
              </a:rPr>
              <a:t>或</a:t>
            </a:r>
            <a:endParaRPr lang="zh-CN" altLang="en-US" sz="2000" dirty="0">
              <a:solidFill>
                <a:schemeClr val="tx1"/>
              </a:solidFill>
            </a:endParaRPr>
          </a:p>
        </p:txBody>
      </p:sp>
      <p:graphicFrame>
        <p:nvGraphicFramePr>
          <p:cNvPr id="5126" name="Object 6"/>
          <p:cNvGraphicFramePr>
            <a:graphicFrameLocks noChangeAspect="1"/>
          </p:cNvGraphicFramePr>
          <p:nvPr>
            <p:extLst>
              <p:ext uri="{D42A27DB-BD31-4B8C-83A1-F6EECF244321}">
                <p14:modId xmlns:p14="http://schemas.microsoft.com/office/powerpoint/2010/main" val="2949051490"/>
              </p:ext>
            </p:extLst>
          </p:nvPr>
        </p:nvGraphicFramePr>
        <p:xfrm>
          <a:off x="1214438" y="3068638"/>
          <a:ext cx="4583112" cy="517525"/>
        </p:xfrm>
        <a:graphic>
          <a:graphicData uri="http://schemas.openxmlformats.org/presentationml/2006/ole">
            <mc:AlternateContent xmlns:mc="http://schemas.openxmlformats.org/markup-compatibility/2006">
              <mc:Choice xmlns:v="urn:schemas-microsoft-com:vml" Requires="v">
                <p:oleObj spid="_x0000_s7526" name="公式" r:id="rId3" imgW="2247840" imgH="253800" progId="Equation.3">
                  <p:embed/>
                </p:oleObj>
              </mc:Choice>
              <mc:Fallback>
                <p:oleObj name="公式" r:id="rId3" imgW="2247840" imgH="253800" progId="Equation.3">
                  <p:embed/>
                  <p:pic>
                    <p:nvPicPr>
                      <p:cNvPr id="0" name=""/>
                      <p:cNvPicPr>
                        <a:picLocks noChangeAspect="1" noChangeArrowheads="1"/>
                      </p:cNvPicPr>
                      <p:nvPr/>
                    </p:nvPicPr>
                    <p:blipFill>
                      <a:blip r:embed="rId4"/>
                      <a:srcRect/>
                      <a:stretch>
                        <a:fillRect/>
                      </a:stretch>
                    </p:blipFill>
                    <p:spPr bwMode="auto">
                      <a:xfrm>
                        <a:off x="1214438" y="3068638"/>
                        <a:ext cx="4583112" cy="5175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7" name="Object 7"/>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7527" name="Equation" r:id="rId5" imgW="114120" imgH="215640" progId="Equation.3">
                  <p:embed/>
                </p:oleObj>
              </mc:Choice>
              <mc:Fallback>
                <p:oleObj name="Equation" r:id="rId5" imgW="11412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 name="Object 8"/>
          <p:cNvGraphicFramePr>
            <a:graphicFrameLocks noChangeAspect="1"/>
          </p:cNvGraphicFramePr>
          <p:nvPr>
            <p:extLst>
              <p:ext uri="{D42A27DB-BD31-4B8C-83A1-F6EECF244321}">
                <p14:modId xmlns:p14="http://schemas.microsoft.com/office/powerpoint/2010/main" val="1133456437"/>
              </p:ext>
            </p:extLst>
          </p:nvPr>
        </p:nvGraphicFramePr>
        <p:xfrm>
          <a:off x="971600" y="4293096"/>
          <a:ext cx="7718425" cy="685800"/>
        </p:xfrm>
        <a:graphic>
          <a:graphicData uri="http://schemas.openxmlformats.org/presentationml/2006/ole">
            <mc:AlternateContent xmlns:mc="http://schemas.openxmlformats.org/markup-compatibility/2006">
              <mc:Choice xmlns:v="urn:schemas-microsoft-com:vml" Requires="v">
                <p:oleObj spid="_x0000_s7528" name="公式" r:id="rId7" imgW="3720960" imgH="330120" progId="Equation.3">
                  <p:embed/>
                </p:oleObj>
              </mc:Choice>
              <mc:Fallback>
                <p:oleObj name="公式" r:id="rId7" imgW="3720960" imgH="330120" progId="Equation.3">
                  <p:embed/>
                  <p:pic>
                    <p:nvPicPr>
                      <p:cNvPr id="0" name=""/>
                      <p:cNvPicPr>
                        <a:picLocks noChangeAspect="1" noChangeArrowheads="1"/>
                      </p:cNvPicPr>
                      <p:nvPr/>
                    </p:nvPicPr>
                    <p:blipFill>
                      <a:blip r:embed="rId8"/>
                      <a:srcRect/>
                      <a:stretch>
                        <a:fillRect/>
                      </a:stretch>
                    </p:blipFill>
                    <p:spPr bwMode="auto">
                      <a:xfrm>
                        <a:off x="971600" y="4293096"/>
                        <a:ext cx="7718425" cy="685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9" name="Object 9"/>
          <p:cNvGraphicFramePr>
            <a:graphicFrameLocks noChangeAspect="1"/>
          </p:cNvGraphicFramePr>
          <p:nvPr>
            <p:extLst>
              <p:ext uri="{D42A27DB-BD31-4B8C-83A1-F6EECF244321}">
                <p14:modId xmlns:p14="http://schemas.microsoft.com/office/powerpoint/2010/main" val="1255842491"/>
              </p:ext>
            </p:extLst>
          </p:nvPr>
        </p:nvGraphicFramePr>
        <p:xfrm>
          <a:off x="1770112" y="5320059"/>
          <a:ext cx="3810000" cy="557213"/>
        </p:xfrm>
        <a:graphic>
          <a:graphicData uri="http://schemas.openxmlformats.org/presentationml/2006/ole">
            <mc:AlternateContent xmlns:mc="http://schemas.openxmlformats.org/markup-compatibility/2006">
              <mc:Choice xmlns:v="urn:schemas-microsoft-com:vml" Requires="v">
                <p:oleObj spid="_x0000_s7529" name="Equation" r:id="rId9" imgW="1650960" imgH="241200" progId="Equation.3">
                  <p:embed/>
                </p:oleObj>
              </mc:Choice>
              <mc:Fallback>
                <p:oleObj name="Equation" r:id="rId9" imgW="165096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0112" y="5320059"/>
                        <a:ext cx="3810000" cy="557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30" name="Object 10"/>
          <p:cNvGraphicFramePr>
            <a:graphicFrameLocks noChangeAspect="1"/>
          </p:cNvGraphicFramePr>
          <p:nvPr>
            <p:extLst>
              <p:ext uri="{D42A27DB-BD31-4B8C-83A1-F6EECF244321}">
                <p14:modId xmlns:p14="http://schemas.microsoft.com/office/powerpoint/2010/main" val="1552337205"/>
              </p:ext>
            </p:extLst>
          </p:nvPr>
        </p:nvGraphicFramePr>
        <p:xfrm>
          <a:off x="1979712" y="2209800"/>
          <a:ext cx="5488088" cy="643136"/>
        </p:xfrm>
        <a:graphic>
          <a:graphicData uri="http://schemas.openxmlformats.org/presentationml/2006/ole">
            <mc:AlternateContent xmlns:mc="http://schemas.openxmlformats.org/markup-compatibility/2006">
              <mc:Choice xmlns:v="urn:schemas-microsoft-com:vml" Requires="v">
                <p:oleObj spid="_x0000_s7530" name="Equation" r:id="rId11" imgW="2171520" imgH="253800" progId="Equation.3">
                  <p:embed/>
                </p:oleObj>
              </mc:Choice>
              <mc:Fallback>
                <p:oleObj name="Equation" r:id="rId11" imgW="2171520" imgH="253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9712" y="2209800"/>
                        <a:ext cx="5488088" cy="643136"/>
                      </a:xfrm>
                      <a:prstGeom prst="rect">
                        <a:avLst/>
                      </a:prstGeom>
                      <a:solidFill>
                        <a:srgbClr val="FFFFFF"/>
                      </a:solidFill>
                      <a:ln>
                        <a:noFill/>
                      </a:ln>
                      <a:effectLs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751714201"/>
              </p:ext>
            </p:extLst>
          </p:nvPr>
        </p:nvGraphicFramePr>
        <p:xfrm>
          <a:off x="755576" y="2276872"/>
          <a:ext cx="7620000" cy="576262"/>
        </p:xfrm>
        <a:graphic>
          <a:graphicData uri="http://schemas.openxmlformats.org/presentationml/2006/ole">
            <mc:AlternateContent xmlns:mc="http://schemas.openxmlformats.org/markup-compatibility/2006">
              <mc:Choice xmlns:v="urn:schemas-microsoft-com:vml" Requires="v">
                <p:oleObj spid="_x0000_s7531" name="公式" r:id="rId13" imgW="5003640" imgH="330120" progId="Equation.3">
                  <p:embed/>
                </p:oleObj>
              </mc:Choice>
              <mc:Fallback>
                <p:oleObj name="公式" r:id="rId13" imgW="5003640" imgH="330120" progId="Equation.3">
                  <p:embed/>
                  <p:pic>
                    <p:nvPicPr>
                      <p:cNvPr id="0" name="对象 3"/>
                      <p:cNvPicPr>
                        <a:picLocks noChangeAspect="1" noChangeArrowheads="1"/>
                      </p:cNvPicPr>
                      <p:nvPr/>
                    </p:nvPicPr>
                    <p:blipFill>
                      <a:blip r:embed="rId14"/>
                      <a:srcRect/>
                      <a:stretch>
                        <a:fillRect/>
                      </a:stretch>
                    </p:blipFill>
                    <p:spPr bwMode="auto">
                      <a:xfrm>
                        <a:off x="755576" y="2276872"/>
                        <a:ext cx="7620000" cy="576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07401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23528" y="2130425"/>
            <a:ext cx="8496944" cy="1470025"/>
          </a:xfrm>
        </p:spPr>
        <p:txBody>
          <a:bodyPr/>
          <a:lstStyle/>
          <a:p>
            <a:r>
              <a:rPr lang="zh-CN" altLang="en-US" dirty="0" smtClean="0"/>
              <a:t>一、</a:t>
            </a:r>
            <a:r>
              <a:rPr lang="en-US" altLang="zh-CN" dirty="0"/>
              <a:t> GPS</a:t>
            </a:r>
            <a:r>
              <a:rPr lang="zh-CN" altLang="en-US" dirty="0" smtClean="0"/>
              <a:t>定位方法与主要观测量</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608489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4294967295"/>
          </p:nvPr>
        </p:nvSpPr>
        <p:spPr>
          <a:xfrm>
            <a:off x="395536" y="404664"/>
            <a:ext cx="8229600" cy="4525963"/>
          </a:xfrm>
        </p:spPr>
        <p:txBody>
          <a:bodyPr>
            <a:normAutofit/>
          </a:bodyPr>
          <a:lstStyle/>
          <a:p>
            <a:r>
              <a:rPr lang="zh-CN" altLang="en-US" sz="2400" dirty="0" smtClean="0">
                <a:solidFill>
                  <a:schemeClr val="tx1"/>
                </a:solidFill>
                <a:sym typeface="Symbol" pitchFamily="18" charset="2"/>
              </a:rPr>
              <a:t>假设</a:t>
            </a:r>
            <a:r>
              <a:rPr lang="zh-CN" altLang="en-US" sz="2400" dirty="0">
                <a:solidFill>
                  <a:schemeClr val="tx1"/>
                </a:solidFill>
                <a:sym typeface="Symbol" pitchFamily="18" charset="2"/>
              </a:rPr>
              <a:t>任一历元</a:t>
            </a:r>
            <a:r>
              <a:rPr lang="en-US" altLang="zh-CN" sz="2400" dirty="0">
                <a:solidFill>
                  <a:schemeClr val="tx1"/>
                </a:solidFill>
                <a:sym typeface="Symbol" pitchFamily="18" charset="2"/>
              </a:rPr>
              <a:t>t</a:t>
            </a:r>
            <a:r>
              <a:rPr lang="zh-CN" altLang="en-US" sz="2400" dirty="0">
                <a:solidFill>
                  <a:schemeClr val="tx1"/>
                </a:solidFill>
                <a:sym typeface="Symbol" pitchFamily="18" charset="2"/>
              </a:rPr>
              <a:t>由观测站</a:t>
            </a:r>
            <a:r>
              <a:rPr lang="en-US" altLang="zh-CN" sz="2400" dirty="0">
                <a:solidFill>
                  <a:schemeClr val="tx1"/>
                </a:solidFill>
                <a:sym typeface="Symbol" pitchFamily="18" charset="2"/>
              </a:rPr>
              <a:t>T</a:t>
            </a:r>
            <a:r>
              <a:rPr lang="en-US" altLang="zh-CN" sz="2400" baseline="-25000" dirty="0">
                <a:solidFill>
                  <a:schemeClr val="tx1"/>
                </a:solidFill>
                <a:sym typeface="Symbol" pitchFamily="18" charset="2"/>
              </a:rPr>
              <a:t>i</a:t>
            </a:r>
            <a:r>
              <a:rPr lang="zh-CN" altLang="en-US" sz="2400" dirty="0">
                <a:solidFill>
                  <a:schemeClr val="tx1"/>
                </a:solidFill>
                <a:sym typeface="Symbol" pitchFamily="18" charset="2"/>
              </a:rPr>
              <a:t>同步观测</a:t>
            </a:r>
            <a:r>
              <a:rPr lang="en-US" altLang="zh-CN" sz="2400" dirty="0">
                <a:solidFill>
                  <a:schemeClr val="tx1"/>
                </a:solidFill>
                <a:sym typeface="Symbol" pitchFamily="18" charset="2"/>
              </a:rPr>
              <a:t>4</a:t>
            </a:r>
            <a:r>
              <a:rPr lang="zh-CN" altLang="en-US" sz="2400" dirty="0">
                <a:solidFill>
                  <a:schemeClr val="tx1"/>
                </a:solidFill>
                <a:sym typeface="Symbol" pitchFamily="18" charset="2"/>
              </a:rPr>
              <a:t>颗卫星分别为</a:t>
            </a:r>
            <a:r>
              <a:rPr lang="en-US" altLang="zh-CN" sz="2400" dirty="0">
                <a:solidFill>
                  <a:schemeClr val="tx1"/>
                </a:solidFill>
                <a:sym typeface="Symbol" pitchFamily="18" charset="2"/>
              </a:rPr>
              <a:t>j=1,2,3,4</a:t>
            </a:r>
            <a:r>
              <a:rPr lang="zh-CN" altLang="en-US" sz="2400" dirty="0">
                <a:solidFill>
                  <a:schemeClr val="tx1"/>
                </a:solidFill>
                <a:sym typeface="Symbol" pitchFamily="18" charset="2"/>
              </a:rPr>
              <a:t>，则有</a:t>
            </a:r>
            <a:r>
              <a:rPr lang="en-US" altLang="zh-CN" sz="2400" dirty="0">
                <a:solidFill>
                  <a:schemeClr val="tx1"/>
                </a:solidFill>
                <a:sym typeface="Symbol" pitchFamily="18" charset="2"/>
              </a:rPr>
              <a:t>4</a:t>
            </a:r>
            <a:r>
              <a:rPr lang="zh-CN" altLang="en-US" sz="2400" dirty="0">
                <a:solidFill>
                  <a:schemeClr val="tx1"/>
                </a:solidFill>
                <a:sym typeface="Symbol" pitchFamily="18" charset="2"/>
              </a:rPr>
              <a:t>个伪距观测方程</a:t>
            </a:r>
          </a:p>
        </p:txBody>
      </p:sp>
      <p:graphicFrame>
        <p:nvGraphicFramePr>
          <p:cNvPr id="6149" name="Object 5"/>
          <p:cNvGraphicFramePr>
            <a:graphicFrameLocks noChangeAspect="1"/>
          </p:cNvGraphicFramePr>
          <p:nvPr>
            <p:extLst>
              <p:ext uri="{D42A27DB-BD31-4B8C-83A1-F6EECF244321}">
                <p14:modId xmlns:p14="http://schemas.microsoft.com/office/powerpoint/2010/main" val="653181390"/>
              </p:ext>
            </p:extLst>
          </p:nvPr>
        </p:nvGraphicFramePr>
        <p:xfrm>
          <a:off x="2123728" y="2420888"/>
          <a:ext cx="4608512" cy="2767077"/>
        </p:xfrm>
        <a:graphic>
          <a:graphicData uri="http://schemas.openxmlformats.org/presentationml/2006/ole">
            <mc:AlternateContent xmlns:mc="http://schemas.openxmlformats.org/markup-compatibility/2006">
              <mc:Choice xmlns:v="urn:schemas-microsoft-com:vml" Requires="v">
                <p:oleObj spid="_x0000_s8253" name="Equation" r:id="rId3" imgW="1650960" imgH="990360" progId="Equation.3">
                  <p:embed/>
                </p:oleObj>
              </mc:Choice>
              <mc:Fallback>
                <p:oleObj name="Equation" r:id="rId3" imgW="1650960" imgH="990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2420888"/>
                        <a:ext cx="4608512" cy="2767077"/>
                      </a:xfrm>
                      <a:prstGeom prst="rect">
                        <a:avLst/>
                      </a:prstGeom>
                      <a:solidFill>
                        <a:srgbClr val="FFFFFF"/>
                      </a:solidFill>
                      <a:ln>
                        <a:noFill/>
                      </a:ln>
                      <a:effectLst/>
                      <a:extLst/>
                    </p:spPr>
                  </p:pic>
                </p:oleObj>
              </mc:Fallback>
            </mc:AlternateContent>
          </a:graphicData>
        </a:graphic>
      </p:graphicFrame>
    </p:spTree>
    <p:extLst>
      <p:ext uri="{BB962C8B-B14F-4D97-AF65-F5344CB8AC3E}">
        <p14:creationId xmlns:p14="http://schemas.microsoft.com/office/powerpoint/2010/main" val="41130031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4294967295"/>
          </p:nvPr>
        </p:nvSpPr>
        <p:spPr>
          <a:xfrm>
            <a:off x="467544" y="476672"/>
            <a:ext cx="8229600" cy="4525963"/>
          </a:xfrm>
        </p:spPr>
        <p:txBody>
          <a:bodyPr>
            <a:normAutofit/>
          </a:bodyPr>
          <a:lstStyle/>
          <a:p>
            <a:r>
              <a:rPr lang="zh-CN" altLang="en-US" sz="2400" dirty="0" smtClean="0">
                <a:solidFill>
                  <a:schemeClr val="tx1"/>
                </a:solidFill>
              </a:rPr>
              <a:t>按线性化方程，实际为：</a:t>
            </a:r>
            <a:endParaRPr lang="zh-CN" altLang="en-US" sz="2400" dirty="0">
              <a:solidFill>
                <a:schemeClr val="tx1"/>
              </a:solidFill>
            </a:endParaRPr>
          </a:p>
          <a:p>
            <a:endParaRPr lang="zh-CN" altLang="en-US" sz="2400" dirty="0">
              <a:solidFill>
                <a:schemeClr val="tx1"/>
              </a:solidFill>
            </a:endParaRPr>
          </a:p>
          <a:p>
            <a:endParaRPr lang="zh-CN" altLang="en-US" sz="2400" dirty="0">
              <a:solidFill>
                <a:schemeClr val="tx1"/>
              </a:solidFill>
            </a:endParaRPr>
          </a:p>
          <a:p>
            <a:endParaRPr lang="zh-CN" altLang="en-US" sz="2400" dirty="0">
              <a:solidFill>
                <a:schemeClr val="tx1"/>
              </a:solidFill>
            </a:endParaRPr>
          </a:p>
          <a:p>
            <a:endParaRPr lang="zh-CN" altLang="en-US" sz="2400" dirty="0">
              <a:solidFill>
                <a:schemeClr val="tx1"/>
              </a:solidFill>
            </a:endParaRPr>
          </a:p>
          <a:p>
            <a:r>
              <a:rPr lang="zh-CN" altLang="en-US" sz="2400" dirty="0">
                <a:solidFill>
                  <a:schemeClr val="tx1"/>
                </a:solidFill>
              </a:rPr>
              <a:t>等价</a:t>
            </a:r>
            <a:r>
              <a:rPr lang="zh-CN" altLang="en-US" sz="2400" dirty="0" smtClean="0">
                <a:solidFill>
                  <a:schemeClr val="tx1"/>
                </a:solidFill>
              </a:rPr>
              <a:t>于：</a:t>
            </a:r>
            <a:endParaRPr lang="zh-CN" altLang="en-US" sz="2400" dirty="0">
              <a:solidFill>
                <a:schemeClr val="tx1"/>
              </a:solidFill>
            </a:endParaRPr>
          </a:p>
          <a:p>
            <a:r>
              <a:rPr lang="zh-CN" altLang="en-US" sz="2400" dirty="0">
                <a:solidFill>
                  <a:schemeClr val="tx1"/>
                </a:solidFill>
              </a:rPr>
              <a:t>式中</a:t>
            </a:r>
          </a:p>
        </p:txBody>
      </p:sp>
      <p:graphicFrame>
        <p:nvGraphicFramePr>
          <p:cNvPr id="7173" name="Object 5"/>
          <p:cNvGraphicFramePr>
            <a:graphicFrameLocks noChangeAspect="1"/>
          </p:cNvGraphicFramePr>
          <p:nvPr>
            <p:extLst>
              <p:ext uri="{D42A27DB-BD31-4B8C-83A1-F6EECF244321}">
                <p14:modId xmlns:p14="http://schemas.microsoft.com/office/powerpoint/2010/main" val="868127173"/>
              </p:ext>
            </p:extLst>
          </p:nvPr>
        </p:nvGraphicFramePr>
        <p:xfrm>
          <a:off x="1595438" y="1247775"/>
          <a:ext cx="5878512" cy="1617663"/>
        </p:xfrm>
        <a:graphic>
          <a:graphicData uri="http://schemas.openxmlformats.org/presentationml/2006/ole">
            <mc:AlternateContent xmlns:mc="http://schemas.openxmlformats.org/markup-compatibility/2006">
              <mc:Choice xmlns:v="urn:schemas-microsoft-com:vml" Requires="v">
                <p:oleObj spid="_x0000_s9455" name="公式" r:id="rId3" imgW="3504960" imgH="965160" progId="Equation.3">
                  <p:embed/>
                </p:oleObj>
              </mc:Choice>
              <mc:Fallback>
                <p:oleObj name="公式" r:id="rId3" imgW="3504960" imgH="965160" progId="Equation.3">
                  <p:embed/>
                  <p:pic>
                    <p:nvPicPr>
                      <p:cNvPr id="0" name=""/>
                      <p:cNvPicPr>
                        <a:picLocks noChangeAspect="1" noChangeArrowheads="1"/>
                      </p:cNvPicPr>
                      <p:nvPr/>
                    </p:nvPicPr>
                    <p:blipFill>
                      <a:blip r:embed="rId4"/>
                      <a:srcRect/>
                      <a:stretch>
                        <a:fillRect/>
                      </a:stretch>
                    </p:blipFill>
                    <p:spPr bwMode="auto">
                      <a:xfrm>
                        <a:off x="1595438" y="1247775"/>
                        <a:ext cx="5878512" cy="1617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5" name="Object 7"/>
          <p:cNvGraphicFramePr>
            <a:graphicFrameLocks noChangeAspect="1"/>
          </p:cNvGraphicFramePr>
          <p:nvPr>
            <p:extLst>
              <p:ext uri="{D42A27DB-BD31-4B8C-83A1-F6EECF244321}">
                <p14:modId xmlns:p14="http://schemas.microsoft.com/office/powerpoint/2010/main" val="1803951069"/>
              </p:ext>
            </p:extLst>
          </p:nvPr>
        </p:nvGraphicFramePr>
        <p:xfrm>
          <a:off x="2306960" y="3789040"/>
          <a:ext cx="1905000" cy="377825"/>
        </p:xfrm>
        <a:graphic>
          <a:graphicData uri="http://schemas.openxmlformats.org/presentationml/2006/ole">
            <mc:AlternateContent xmlns:mc="http://schemas.openxmlformats.org/markup-compatibility/2006">
              <mc:Choice xmlns:v="urn:schemas-microsoft-com:vml" Requires="v">
                <p:oleObj spid="_x0000_s9456" name="Equation" r:id="rId5" imgW="1155600" imgH="228600" progId="Equation.3">
                  <p:embed/>
                </p:oleObj>
              </mc:Choice>
              <mc:Fallback>
                <p:oleObj name="Equation" r:id="rId5" imgW="11556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6960" y="3789040"/>
                        <a:ext cx="1905000" cy="3778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6" name="Object 8"/>
          <p:cNvGraphicFramePr>
            <a:graphicFrameLocks noChangeAspect="1"/>
          </p:cNvGraphicFramePr>
          <p:nvPr>
            <p:extLst>
              <p:ext uri="{D42A27DB-BD31-4B8C-83A1-F6EECF244321}">
                <p14:modId xmlns:p14="http://schemas.microsoft.com/office/powerpoint/2010/main" val="3590716859"/>
              </p:ext>
            </p:extLst>
          </p:nvPr>
        </p:nvGraphicFramePr>
        <p:xfrm>
          <a:off x="1981200" y="4581128"/>
          <a:ext cx="3962400" cy="1368425"/>
        </p:xfrm>
        <a:graphic>
          <a:graphicData uri="http://schemas.openxmlformats.org/presentationml/2006/ole">
            <mc:AlternateContent xmlns:mc="http://schemas.openxmlformats.org/markup-compatibility/2006">
              <mc:Choice xmlns:v="urn:schemas-microsoft-com:vml" Requires="v">
                <p:oleObj spid="_x0000_s9457" name="Equation" r:id="rId7" imgW="2171520" imgH="749160" progId="Equation.3">
                  <p:embed/>
                </p:oleObj>
              </mc:Choice>
              <mc:Fallback>
                <p:oleObj name="Equation" r:id="rId7" imgW="2171520" imgH="7491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4581128"/>
                        <a:ext cx="3962400" cy="13684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177543925"/>
              </p:ext>
            </p:extLst>
          </p:nvPr>
        </p:nvGraphicFramePr>
        <p:xfrm>
          <a:off x="1898848" y="6093296"/>
          <a:ext cx="6705600" cy="461962"/>
        </p:xfrm>
        <a:graphic>
          <a:graphicData uri="http://schemas.openxmlformats.org/presentationml/2006/ole">
            <mc:AlternateContent xmlns:mc="http://schemas.openxmlformats.org/markup-compatibility/2006">
              <mc:Choice xmlns:v="urn:schemas-microsoft-com:vml" Requires="v">
                <p:oleObj spid="_x0000_s9458" name="Equation" r:id="rId9" imgW="3505200" imgH="241300" progId="Equation.3">
                  <p:embed/>
                </p:oleObj>
              </mc:Choice>
              <mc:Fallback>
                <p:oleObj name="Equation" r:id="rId9" imgW="3505200" imgH="2413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98848" y="6093296"/>
                        <a:ext cx="6705600" cy="4619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圆角矩形标注 2"/>
          <p:cNvSpPr/>
          <p:nvPr/>
        </p:nvSpPr>
        <p:spPr>
          <a:xfrm>
            <a:off x="3707904" y="3789040"/>
            <a:ext cx="2304256" cy="720080"/>
          </a:xfrm>
          <a:prstGeom prst="wedgeRoundRectCallout">
            <a:avLst>
              <a:gd name="adj1" fmla="val -67791"/>
              <a:gd name="adj2" fmla="val 1795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伪距观测量和导航电文计算获得</a:t>
            </a:r>
            <a:endParaRPr lang="zh-CN" altLang="en-US" dirty="0"/>
          </a:p>
        </p:txBody>
      </p:sp>
      <p:sp>
        <p:nvSpPr>
          <p:cNvPr id="8" name="圆角矩形标注 7"/>
          <p:cNvSpPr/>
          <p:nvPr/>
        </p:nvSpPr>
        <p:spPr>
          <a:xfrm>
            <a:off x="5436096" y="4725144"/>
            <a:ext cx="2376264" cy="720080"/>
          </a:xfrm>
          <a:prstGeom prst="wedgeRoundRectCallout">
            <a:avLst>
              <a:gd name="adj1" fmla="val -94908"/>
              <a:gd name="adj2" fmla="val 1001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卫星位置和测站位置初值计算获得</a:t>
            </a:r>
            <a:endParaRPr lang="zh-CN" altLang="en-US" dirty="0"/>
          </a:p>
        </p:txBody>
      </p:sp>
      <p:cxnSp>
        <p:nvCxnSpPr>
          <p:cNvPr id="5" name="直接箭头连接符 4"/>
          <p:cNvCxnSpPr/>
          <p:nvPr/>
        </p:nvCxnSpPr>
        <p:spPr>
          <a:xfrm flipH="1" flipV="1">
            <a:off x="7380312" y="1844824"/>
            <a:ext cx="36004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596336" y="2273859"/>
            <a:ext cx="1152128"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FF0000"/>
                </a:solidFill>
              </a:rPr>
              <a:t>四个未知数</a:t>
            </a:r>
            <a:endParaRPr lang="zh-CN" altLang="en-US" sz="1400" b="1" dirty="0">
              <a:solidFill>
                <a:srgbClr val="FF0000"/>
              </a:solidFill>
            </a:endParaRPr>
          </a:p>
        </p:txBody>
      </p:sp>
    </p:spTree>
    <p:extLst>
      <p:ext uri="{BB962C8B-B14F-4D97-AF65-F5344CB8AC3E}">
        <p14:creationId xmlns:p14="http://schemas.microsoft.com/office/powerpoint/2010/main" val="53730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590872" y="1052736"/>
            <a:ext cx="8229600" cy="4525963"/>
          </a:xfrm>
        </p:spPr>
        <p:txBody>
          <a:bodyPr>
            <a:normAutofit fontScale="92500"/>
          </a:bodyPr>
          <a:lstStyle/>
          <a:p>
            <a:r>
              <a:rPr lang="zh-CN" altLang="en-US" sz="2400" dirty="0" smtClean="0">
                <a:solidFill>
                  <a:schemeClr val="tx1"/>
                </a:solidFill>
              </a:rPr>
              <a:t>由此</a:t>
            </a:r>
            <a:r>
              <a:rPr lang="zh-CN" altLang="en-US" sz="2400" dirty="0">
                <a:solidFill>
                  <a:schemeClr val="tx1"/>
                </a:solidFill>
              </a:rPr>
              <a:t>可得</a:t>
            </a:r>
          </a:p>
          <a:p>
            <a:endParaRPr lang="zh-CN" altLang="en-US" sz="2400" dirty="0">
              <a:solidFill>
                <a:schemeClr val="tx1"/>
              </a:solidFill>
            </a:endParaRPr>
          </a:p>
          <a:p>
            <a:r>
              <a:rPr lang="zh-CN" altLang="en-US" sz="2400" dirty="0">
                <a:solidFill>
                  <a:schemeClr val="tx1"/>
                </a:solidFill>
              </a:rPr>
              <a:t>上式的求解一般采用迭代法，根据所取观测站坐标的初始值，在一次求解后，利用所求坐标的改正</a:t>
            </a:r>
            <a:r>
              <a:rPr lang="zh-CN" altLang="en-US" sz="2400" dirty="0" smtClean="0">
                <a:solidFill>
                  <a:schemeClr val="tx1"/>
                </a:solidFill>
              </a:rPr>
              <a:t>数</a:t>
            </a:r>
            <a:r>
              <a:rPr lang="en-US" altLang="zh-CN" sz="2400" dirty="0" err="1" smtClean="0">
                <a:solidFill>
                  <a:schemeClr val="tx1"/>
                </a:solidFill>
              </a:rPr>
              <a:t>δZ</a:t>
            </a:r>
            <a:r>
              <a:rPr lang="en-US" altLang="zh-CN" sz="2400" baseline="-25000" dirty="0" err="1" smtClean="0">
                <a:solidFill>
                  <a:schemeClr val="tx1"/>
                </a:solidFill>
              </a:rPr>
              <a:t>i</a:t>
            </a:r>
            <a:r>
              <a:rPr lang="zh-CN" altLang="en-US" sz="2400" dirty="0" smtClean="0">
                <a:solidFill>
                  <a:schemeClr val="tx1"/>
                </a:solidFill>
              </a:rPr>
              <a:t>，</a:t>
            </a:r>
            <a:r>
              <a:rPr lang="zh-CN" altLang="en-US" sz="2400" dirty="0">
                <a:solidFill>
                  <a:schemeClr val="tx1"/>
                </a:solidFill>
              </a:rPr>
              <a:t>更新观测站坐标</a:t>
            </a:r>
            <a:r>
              <a:rPr lang="zh-CN" altLang="en-US" sz="2400" dirty="0" smtClean="0">
                <a:solidFill>
                  <a:schemeClr val="tx1"/>
                </a:solidFill>
              </a:rPr>
              <a:t>初始值（</a:t>
            </a:r>
            <a:r>
              <a:rPr lang="en-US" altLang="zh-CN" sz="2400" dirty="0" smtClean="0">
                <a:solidFill>
                  <a:schemeClr val="tx1"/>
                </a:solidFill>
              </a:rPr>
              <a:t>X</a:t>
            </a:r>
            <a:r>
              <a:rPr lang="en-US" altLang="zh-CN" sz="2400" baseline="-25000" dirty="0" smtClean="0">
                <a:solidFill>
                  <a:schemeClr val="tx1"/>
                </a:solidFill>
              </a:rPr>
              <a:t>i0</a:t>
            </a:r>
            <a:r>
              <a:rPr lang="zh-CN" altLang="en-US" sz="2400" dirty="0" smtClean="0">
                <a:solidFill>
                  <a:schemeClr val="tx1"/>
                </a:solidFill>
              </a:rPr>
              <a:t>，</a:t>
            </a:r>
            <a:r>
              <a:rPr lang="en-US" altLang="zh-CN" sz="2400" dirty="0" smtClean="0">
                <a:solidFill>
                  <a:schemeClr val="tx1"/>
                </a:solidFill>
              </a:rPr>
              <a:t>Y</a:t>
            </a:r>
            <a:r>
              <a:rPr lang="en-US" altLang="zh-CN" sz="2400" baseline="-25000" dirty="0" smtClean="0">
                <a:solidFill>
                  <a:schemeClr val="tx1"/>
                </a:solidFill>
              </a:rPr>
              <a:t>i0</a:t>
            </a:r>
            <a:r>
              <a:rPr lang="zh-CN" altLang="en-US" sz="2400" dirty="0" smtClean="0">
                <a:solidFill>
                  <a:schemeClr val="tx1"/>
                </a:solidFill>
              </a:rPr>
              <a:t>，</a:t>
            </a:r>
            <a:r>
              <a:rPr lang="en-US" altLang="zh-CN" sz="2400" dirty="0" smtClean="0">
                <a:solidFill>
                  <a:schemeClr val="tx1"/>
                </a:solidFill>
              </a:rPr>
              <a:t>Z</a:t>
            </a:r>
            <a:r>
              <a:rPr lang="en-US" altLang="zh-CN" sz="2400" baseline="-25000" dirty="0" smtClean="0">
                <a:solidFill>
                  <a:schemeClr val="tx1"/>
                </a:solidFill>
              </a:rPr>
              <a:t>i0</a:t>
            </a:r>
            <a:r>
              <a:rPr lang="zh-CN" altLang="en-US" sz="2400" dirty="0" smtClean="0">
                <a:solidFill>
                  <a:schemeClr val="tx1"/>
                </a:solidFill>
              </a:rPr>
              <a:t>），</a:t>
            </a:r>
            <a:r>
              <a:rPr lang="zh-CN" altLang="en-US" sz="2400" dirty="0">
                <a:solidFill>
                  <a:schemeClr val="tx1"/>
                </a:solidFill>
              </a:rPr>
              <a:t>重新迭代，通常迭代</a:t>
            </a:r>
            <a:r>
              <a:rPr lang="en-US" altLang="zh-CN" sz="2400" dirty="0">
                <a:solidFill>
                  <a:schemeClr val="tx1"/>
                </a:solidFill>
              </a:rPr>
              <a:t>2-3</a:t>
            </a:r>
            <a:r>
              <a:rPr lang="zh-CN" altLang="en-US" sz="2400" dirty="0">
                <a:solidFill>
                  <a:schemeClr val="tx1"/>
                </a:solidFill>
              </a:rPr>
              <a:t>次即可获得满意结果。</a:t>
            </a:r>
          </a:p>
          <a:p>
            <a:r>
              <a:rPr lang="zh-CN" altLang="en-US" sz="2400" dirty="0">
                <a:solidFill>
                  <a:schemeClr val="tx1"/>
                </a:solidFill>
              </a:rPr>
              <a:t>当仅观测</a:t>
            </a:r>
            <a:r>
              <a:rPr lang="en-US" altLang="zh-CN" sz="2400" dirty="0">
                <a:solidFill>
                  <a:schemeClr val="tx1"/>
                </a:solidFill>
              </a:rPr>
              <a:t>4</a:t>
            </a:r>
            <a:r>
              <a:rPr lang="zh-CN" altLang="en-US" sz="2400" dirty="0">
                <a:solidFill>
                  <a:schemeClr val="tx1"/>
                </a:solidFill>
              </a:rPr>
              <a:t>颗卫星时，无多余观测量，解算是唯一的。如果同步观测的卫星数</a:t>
            </a:r>
            <a:r>
              <a:rPr lang="en-US" altLang="zh-CN" sz="2400" dirty="0" err="1">
                <a:solidFill>
                  <a:schemeClr val="tx1"/>
                </a:solidFill>
              </a:rPr>
              <a:t>n</a:t>
            </a:r>
            <a:r>
              <a:rPr lang="en-US" altLang="zh-CN" sz="2400" baseline="30000" dirty="0" err="1">
                <a:solidFill>
                  <a:schemeClr val="tx1"/>
                </a:solidFill>
              </a:rPr>
              <a:t>j</a:t>
            </a:r>
            <a:r>
              <a:rPr lang="zh-CN" altLang="en-US" sz="2400" dirty="0">
                <a:solidFill>
                  <a:schemeClr val="tx1"/>
                </a:solidFill>
              </a:rPr>
              <a:t>大于</a:t>
            </a:r>
            <a:r>
              <a:rPr lang="en-US" altLang="zh-CN" sz="2400" dirty="0">
                <a:solidFill>
                  <a:schemeClr val="tx1"/>
                </a:solidFill>
              </a:rPr>
              <a:t>4</a:t>
            </a:r>
            <a:r>
              <a:rPr lang="zh-CN" altLang="en-US" sz="2400" dirty="0">
                <a:solidFill>
                  <a:schemeClr val="tx1"/>
                </a:solidFill>
              </a:rPr>
              <a:t>颗时，则需利用最小二乘法平差求解。</a:t>
            </a:r>
          </a:p>
        </p:txBody>
      </p:sp>
      <p:graphicFrame>
        <p:nvGraphicFramePr>
          <p:cNvPr id="8198" name="Object 6"/>
          <p:cNvGraphicFramePr>
            <a:graphicFrameLocks noChangeAspect="1"/>
          </p:cNvGraphicFramePr>
          <p:nvPr>
            <p:extLst>
              <p:ext uri="{D42A27DB-BD31-4B8C-83A1-F6EECF244321}">
                <p14:modId xmlns:p14="http://schemas.microsoft.com/office/powerpoint/2010/main" val="188758998"/>
              </p:ext>
            </p:extLst>
          </p:nvPr>
        </p:nvGraphicFramePr>
        <p:xfrm>
          <a:off x="2771800" y="1700808"/>
          <a:ext cx="2362200" cy="498475"/>
        </p:xfrm>
        <a:graphic>
          <a:graphicData uri="http://schemas.openxmlformats.org/presentationml/2006/ole">
            <mc:AlternateContent xmlns:mc="http://schemas.openxmlformats.org/markup-compatibility/2006">
              <mc:Choice xmlns:v="urn:schemas-microsoft-com:vml" Requires="v">
                <p:oleObj spid="_x0000_s10316" name="Equation" r:id="rId3" imgW="1143000" imgH="241200" progId="Equation.3">
                  <p:embed/>
                </p:oleObj>
              </mc:Choice>
              <mc:Fallback>
                <p:oleObj name="Equation" r:id="rId3" imgW="114300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1700808"/>
                        <a:ext cx="2362200" cy="4984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4305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4294967295"/>
          </p:nvPr>
        </p:nvSpPr>
        <p:spPr>
          <a:xfrm>
            <a:off x="395536" y="476672"/>
            <a:ext cx="8229600" cy="5688632"/>
          </a:xfrm>
        </p:spPr>
        <p:txBody>
          <a:bodyPr>
            <a:noAutofit/>
          </a:bodyPr>
          <a:lstStyle/>
          <a:p>
            <a:pPr>
              <a:lnSpc>
                <a:spcPct val="160000"/>
              </a:lnSpc>
            </a:pPr>
            <a:r>
              <a:rPr lang="zh-CN" altLang="en-US" sz="1800" dirty="0">
                <a:solidFill>
                  <a:schemeClr val="tx1"/>
                </a:solidFill>
              </a:rPr>
              <a:t>误差方程组的形式为</a:t>
            </a:r>
          </a:p>
          <a:p>
            <a:pPr>
              <a:lnSpc>
                <a:spcPct val="160000"/>
              </a:lnSpc>
            </a:pPr>
            <a:endParaRPr lang="zh-CN" altLang="en-US" sz="1800" dirty="0">
              <a:solidFill>
                <a:schemeClr val="tx1"/>
              </a:solidFill>
            </a:endParaRPr>
          </a:p>
          <a:p>
            <a:pPr>
              <a:lnSpc>
                <a:spcPct val="160000"/>
              </a:lnSpc>
            </a:pPr>
            <a:r>
              <a:rPr lang="zh-CN" altLang="en-US" sz="1800" dirty="0">
                <a:solidFill>
                  <a:schemeClr val="tx1"/>
                </a:solidFill>
              </a:rPr>
              <a:t>根据最小二乘法平差求解</a:t>
            </a:r>
          </a:p>
          <a:p>
            <a:pPr>
              <a:lnSpc>
                <a:spcPct val="160000"/>
              </a:lnSpc>
            </a:pPr>
            <a:endParaRPr lang="zh-CN" altLang="en-US" sz="1800" dirty="0">
              <a:solidFill>
                <a:schemeClr val="tx1"/>
              </a:solidFill>
            </a:endParaRPr>
          </a:p>
          <a:p>
            <a:pPr>
              <a:lnSpc>
                <a:spcPct val="160000"/>
              </a:lnSpc>
            </a:pPr>
            <a:endParaRPr lang="zh-CN" altLang="en-US" sz="1800" dirty="0">
              <a:solidFill>
                <a:schemeClr val="tx1"/>
              </a:solidFill>
            </a:endParaRPr>
          </a:p>
          <a:p>
            <a:pPr>
              <a:lnSpc>
                <a:spcPct val="160000"/>
              </a:lnSpc>
            </a:pPr>
            <a:r>
              <a:rPr lang="zh-CN" altLang="en-US" sz="1800" dirty="0">
                <a:solidFill>
                  <a:schemeClr val="tx1"/>
                </a:solidFill>
              </a:rPr>
              <a:t>解的精度为：</a:t>
            </a:r>
          </a:p>
          <a:p>
            <a:pPr>
              <a:lnSpc>
                <a:spcPct val="160000"/>
              </a:lnSpc>
            </a:pPr>
            <a:endParaRPr lang="zh-CN" altLang="en-US" sz="1800" dirty="0">
              <a:solidFill>
                <a:schemeClr val="tx1"/>
              </a:solidFill>
            </a:endParaRPr>
          </a:p>
          <a:p>
            <a:pPr>
              <a:lnSpc>
                <a:spcPct val="160000"/>
              </a:lnSpc>
            </a:pPr>
            <a:r>
              <a:rPr lang="en-US" altLang="zh-CN" sz="1800" dirty="0" err="1">
                <a:solidFill>
                  <a:schemeClr val="tx1"/>
                </a:solidFill>
              </a:rPr>
              <a:t>m</a:t>
            </a:r>
            <a:r>
              <a:rPr lang="en-US" altLang="zh-CN" sz="1800" baseline="-25000" dirty="0" err="1">
                <a:solidFill>
                  <a:schemeClr val="tx1"/>
                </a:solidFill>
              </a:rPr>
              <a:t>z</a:t>
            </a:r>
            <a:r>
              <a:rPr lang="zh-CN" altLang="en-US" sz="1800" dirty="0">
                <a:solidFill>
                  <a:schemeClr val="tx1"/>
                </a:solidFill>
              </a:rPr>
              <a:t>为解的中误差，</a:t>
            </a:r>
            <a:r>
              <a:rPr lang="zh-CN" altLang="en-US" sz="1800" dirty="0">
                <a:solidFill>
                  <a:schemeClr val="tx1"/>
                </a:solidFill>
                <a:sym typeface="Symbol" pitchFamily="18" charset="2"/>
              </a:rPr>
              <a:t></a:t>
            </a:r>
            <a:r>
              <a:rPr lang="en-US" altLang="zh-CN" sz="1800" baseline="-25000" dirty="0">
                <a:solidFill>
                  <a:schemeClr val="tx1"/>
                </a:solidFill>
                <a:sym typeface="Symbol" pitchFamily="18" charset="2"/>
              </a:rPr>
              <a:t>0</a:t>
            </a:r>
            <a:r>
              <a:rPr lang="zh-CN" altLang="en-US" sz="1800" dirty="0">
                <a:solidFill>
                  <a:schemeClr val="tx1"/>
                </a:solidFill>
                <a:sym typeface="Symbol" pitchFamily="18" charset="2"/>
              </a:rPr>
              <a:t>为伪距测量中误差， </a:t>
            </a:r>
            <a:r>
              <a:rPr lang="en-US" altLang="zh-CN" sz="1800" dirty="0" err="1">
                <a:solidFill>
                  <a:schemeClr val="tx1"/>
                </a:solidFill>
                <a:sym typeface="Symbol" pitchFamily="18" charset="2"/>
              </a:rPr>
              <a:t>Q</a:t>
            </a:r>
            <a:r>
              <a:rPr lang="en-US" altLang="zh-CN" sz="1800" baseline="-25000" dirty="0" err="1">
                <a:solidFill>
                  <a:schemeClr val="tx1"/>
                </a:solidFill>
                <a:sym typeface="Symbol" pitchFamily="18" charset="2"/>
              </a:rPr>
              <a:t>ii</a:t>
            </a:r>
            <a:r>
              <a:rPr lang="zh-CN" altLang="en-US" sz="1800" dirty="0">
                <a:solidFill>
                  <a:schemeClr val="tx1"/>
                </a:solidFill>
                <a:sym typeface="Symbol" pitchFamily="18" charset="2"/>
              </a:rPr>
              <a:t>为权系数阵</a:t>
            </a:r>
            <a:r>
              <a:rPr lang="en-US" altLang="zh-CN" sz="1800" b="1" dirty="0" err="1">
                <a:solidFill>
                  <a:schemeClr val="tx1"/>
                </a:solidFill>
                <a:sym typeface="Symbol" pitchFamily="18" charset="2"/>
              </a:rPr>
              <a:t>Q</a:t>
            </a:r>
            <a:r>
              <a:rPr lang="en-US" altLang="zh-CN" sz="1800" baseline="-25000" dirty="0" err="1">
                <a:solidFill>
                  <a:schemeClr val="tx1"/>
                </a:solidFill>
                <a:sym typeface="Symbol" pitchFamily="18" charset="2"/>
              </a:rPr>
              <a:t>z</a:t>
            </a:r>
            <a:r>
              <a:rPr lang="zh-CN" altLang="en-US" sz="1800" dirty="0">
                <a:solidFill>
                  <a:schemeClr val="tx1"/>
                </a:solidFill>
                <a:sym typeface="Symbol" pitchFamily="18" charset="2"/>
              </a:rPr>
              <a:t>主对角线的相应元素。</a:t>
            </a:r>
          </a:p>
          <a:p>
            <a:pPr>
              <a:lnSpc>
                <a:spcPct val="160000"/>
              </a:lnSpc>
            </a:pPr>
            <a:endParaRPr lang="zh-CN" altLang="en-US" sz="1800" dirty="0">
              <a:solidFill>
                <a:schemeClr val="tx1"/>
              </a:solidFill>
              <a:sym typeface="Symbol" pitchFamily="18" charset="2"/>
            </a:endParaRPr>
          </a:p>
          <a:p>
            <a:pPr>
              <a:lnSpc>
                <a:spcPct val="160000"/>
              </a:lnSpc>
            </a:pPr>
            <a:r>
              <a:rPr lang="zh-CN" altLang="en-US" sz="1800" dirty="0">
                <a:solidFill>
                  <a:schemeClr val="tx1"/>
                </a:solidFill>
                <a:sym typeface="Symbol" pitchFamily="18" charset="2"/>
              </a:rPr>
              <a:t>在</a:t>
            </a:r>
            <a:r>
              <a:rPr lang="en-US" altLang="zh-CN" sz="1800" dirty="0">
                <a:solidFill>
                  <a:schemeClr val="tx1"/>
                </a:solidFill>
                <a:sym typeface="Symbol" pitchFamily="18" charset="2"/>
              </a:rPr>
              <a:t>GPS</a:t>
            </a:r>
            <a:r>
              <a:rPr lang="zh-CN" altLang="en-US" sz="1800" dirty="0">
                <a:solidFill>
                  <a:schemeClr val="tx1"/>
                </a:solidFill>
                <a:sym typeface="Symbol" pitchFamily="18" charset="2"/>
              </a:rPr>
              <a:t>中，同时出现在地平线以上的可见卫星数不会多于</a:t>
            </a:r>
            <a:r>
              <a:rPr lang="en-US" altLang="zh-CN" sz="1800" dirty="0">
                <a:solidFill>
                  <a:schemeClr val="tx1"/>
                </a:solidFill>
                <a:sym typeface="Symbol" pitchFamily="18" charset="2"/>
              </a:rPr>
              <a:t>12</a:t>
            </a:r>
            <a:r>
              <a:rPr lang="zh-CN" altLang="en-US" sz="1800" dirty="0">
                <a:solidFill>
                  <a:schemeClr val="tx1"/>
                </a:solidFill>
                <a:sym typeface="Symbol" pitchFamily="18" charset="2"/>
              </a:rPr>
              <a:t>个</a:t>
            </a:r>
            <a:r>
              <a:rPr lang="zh-CN" altLang="en-US" sz="1800" dirty="0" smtClean="0">
                <a:solidFill>
                  <a:schemeClr val="tx1"/>
                </a:solidFill>
                <a:sym typeface="Symbol" pitchFamily="18" charset="2"/>
              </a:rPr>
              <a:t>。</a:t>
            </a:r>
            <a:endParaRPr lang="zh-CN" altLang="en-US" sz="1800" dirty="0">
              <a:solidFill>
                <a:schemeClr val="tx1"/>
              </a:solidFill>
            </a:endParaRPr>
          </a:p>
        </p:txBody>
      </p:sp>
      <p:graphicFrame>
        <p:nvGraphicFramePr>
          <p:cNvPr id="9221" name="Object 5"/>
          <p:cNvGraphicFramePr>
            <a:graphicFrameLocks noChangeAspect="1"/>
          </p:cNvGraphicFramePr>
          <p:nvPr>
            <p:extLst>
              <p:ext uri="{D42A27DB-BD31-4B8C-83A1-F6EECF244321}">
                <p14:modId xmlns:p14="http://schemas.microsoft.com/office/powerpoint/2010/main" val="903788778"/>
              </p:ext>
            </p:extLst>
          </p:nvPr>
        </p:nvGraphicFramePr>
        <p:xfrm>
          <a:off x="3995738" y="620713"/>
          <a:ext cx="3278187" cy="465137"/>
        </p:xfrm>
        <a:graphic>
          <a:graphicData uri="http://schemas.openxmlformats.org/presentationml/2006/ole">
            <mc:AlternateContent xmlns:mc="http://schemas.openxmlformats.org/markup-compatibility/2006">
              <mc:Choice xmlns:v="urn:schemas-microsoft-com:vml" Requires="v">
                <p:oleObj spid="_x0000_s11534" name="公式" r:id="rId3" imgW="1612800" imgH="228600" progId="Equation.3">
                  <p:embed/>
                </p:oleObj>
              </mc:Choice>
              <mc:Fallback>
                <p:oleObj name="公式" r:id="rId3" imgW="1612800" imgH="228600" progId="Equation.3">
                  <p:embed/>
                  <p:pic>
                    <p:nvPicPr>
                      <p:cNvPr id="0" name=""/>
                      <p:cNvPicPr>
                        <a:picLocks noChangeAspect="1" noChangeArrowheads="1"/>
                      </p:cNvPicPr>
                      <p:nvPr/>
                    </p:nvPicPr>
                    <p:blipFill>
                      <a:blip r:embed="rId4"/>
                      <a:srcRect/>
                      <a:stretch>
                        <a:fillRect/>
                      </a:stretch>
                    </p:blipFill>
                    <p:spPr bwMode="auto">
                      <a:xfrm>
                        <a:off x="3995738" y="620713"/>
                        <a:ext cx="3278187" cy="465137"/>
                      </a:xfrm>
                      <a:prstGeom prst="rect">
                        <a:avLst/>
                      </a:prstGeom>
                      <a:solidFill>
                        <a:srgbClr val="FFFFFF"/>
                      </a:solidFill>
                      <a:ln>
                        <a:noFill/>
                      </a:ln>
                      <a:effectLst/>
                      <a:extLst/>
                    </p:spPr>
                  </p:pic>
                </p:oleObj>
              </mc:Fallback>
            </mc:AlternateContent>
          </a:graphicData>
        </a:graphic>
      </p:graphicFrame>
      <p:graphicFrame>
        <p:nvGraphicFramePr>
          <p:cNvPr id="9223" name="Object 7"/>
          <p:cNvGraphicFramePr>
            <a:graphicFrameLocks noChangeAspect="1"/>
          </p:cNvGraphicFramePr>
          <p:nvPr>
            <p:extLst>
              <p:ext uri="{D42A27DB-BD31-4B8C-83A1-F6EECF244321}">
                <p14:modId xmlns:p14="http://schemas.microsoft.com/office/powerpoint/2010/main" val="1361643148"/>
              </p:ext>
            </p:extLst>
          </p:nvPr>
        </p:nvGraphicFramePr>
        <p:xfrm>
          <a:off x="1711325" y="2133600"/>
          <a:ext cx="3581400" cy="528638"/>
        </p:xfrm>
        <a:graphic>
          <a:graphicData uri="http://schemas.openxmlformats.org/presentationml/2006/ole">
            <mc:AlternateContent xmlns:mc="http://schemas.openxmlformats.org/markup-compatibility/2006">
              <mc:Choice xmlns:v="urn:schemas-microsoft-com:vml" Requires="v">
                <p:oleObj spid="_x0000_s11535" name="公式" r:id="rId5" imgW="1892160" imgH="279360" progId="Equation.3">
                  <p:embed/>
                </p:oleObj>
              </mc:Choice>
              <mc:Fallback>
                <p:oleObj name="公式" r:id="rId5" imgW="1892160" imgH="279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1325" y="2133600"/>
                        <a:ext cx="3581400" cy="5286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4" name="Object 8"/>
          <p:cNvGraphicFramePr>
            <a:graphicFrameLocks noChangeAspect="1"/>
          </p:cNvGraphicFramePr>
          <p:nvPr>
            <p:extLst>
              <p:ext uri="{D42A27DB-BD31-4B8C-83A1-F6EECF244321}">
                <p14:modId xmlns:p14="http://schemas.microsoft.com/office/powerpoint/2010/main" val="2442008102"/>
              </p:ext>
            </p:extLst>
          </p:nvPr>
        </p:nvGraphicFramePr>
        <p:xfrm>
          <a:off x="2819400" y="2997200"/>
          <a:ext cx="1752600" cy="603250"/>
        </p:xfrm>
        <a:graphic>
          <a:graphicData uri="http://schemas.openxmlformats.org/presentationml/2006/ole">
            <mc:AlternateContent xmlns:mc="http://schemas.openxmlformats.org/markup-compatibility/2006">
              <mc:Choice xmlns:v="urn:schemas-microsoft-com:vml" Requires="v">
                <p:oleObj spid="_x0000_s11536" name="公式" r:id="rId7" imgW="774360" imgH="266400" progId="Equation.3">
                  <p:embed/>
                </p:oleObj>
              </mc:Choice>
              <mc:Fallback>
                <p:oleObj name="公式" r:id="rId7" imgW="77436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2997200"/>
                        <a:ext cx="1752600" cy="603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6" name="Object 10"/>
          <p:cNvGraphicFramePr>
            <a:graphicFrameLocks noChangeAspect="1"/>
          </p:cNvGraphicFramePr>
          <p:nvPr>
            <p:extLst>
              <p:ext uri="{D42A27DB-BD31-4B8C-83A1-F6EECF244321}">
                <p14:modId xmlns:p14="http://schemas.microsoft.com/office/powerpoint/2010/main" val="2074099812"/>
              </p:ext>
            </p:extLst>
          </p:nvPr>
        </p:nvGraphicFramePr>
        <p:xfrm>
          <a:off x="2646040" y="4653136"/>
          <a:ext cx="2286000" cy="565150"/>
        </p:xfrm>
        <a:graphic>
          <a:graphicData uri="http://schemas.openxmlformats.org/presentationml/2006/ole">
            <mc:AlternateContent xmlns:mc="http://schemas.openxmlformats.org/markup-compatibility/2006">
              <mc:Choice xmlns:v="urn:schemas-microsoft-com:vml" Requires="v">
                <p:oleObj spid="_x0000_s11537" name="Equation" r:id="rId9" imgW="1130040" imgH="279360" progId="Equation.3">
                  <p:embed/>
                </p:oleObj>
              </mc:Choice>
              <mc:Fallback>
                <p:oleObj name="Equation" r:id="rId9" imgW="1130040" imgH="2793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6040" y="4653136"/>
                        <a:ext cx="2286000" cy="5651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97396941"/>
              </p:ext>
            </p:extLst>
          </p:nvPr>
        </p:nvGraphicFramePr>
        <p:xfrm>
          <a:off x="5745162" y="2636912"/>
          <a:ext cx="2797167" cy="1181026"/>
        </p:xfrm>
        <a:graphic>
          <a:graphicData uri="http://schemas.openxmlformats.org/presentationml/2006/ole">
            <mc:AlternateContent xmlns:mc="http://schemas.openxmlformats.org/markup-compatibility/2006">
              <mc:Choice xmlns:v="urn:schemas-microsoft-com:vml" Requires="v">
                <p:oleObj spid="_x0000_s11538" name="公式" r:id="rId11" imgW="2286000" imgH="965160" progId="Equation.3">
                  <p:embed/>
                </p:oleObj>
              </mc:Choice>
              <mc:Fallback>
                <p:oleObj name="公式" r:id="rId11" imgW="2286000" imgH="965160" progId="Equation.3">
                  <p:embed/>
                  <p:pic>
                    <p:nvPicPr>
                      <p:cNvPr id="0" name=""/>
                      <p:cNvPicPr/>
                      <p:nvPr/>
                    </p:nvPicPr>
                    <p:blipFill>
                      <a:blip r:embed="rId12"/>
                      <a:stretch>
                        <a:fillRect/>
                      </a:stretch>
                    </p:blipFill>
                    <p:spPr>
                      <a:xfrm>
                        <a:off x="5745162" y="2636912"/>
                        <a:ext cx="2797167" cy="1181026"/>
                      </a:xfrm>
                      <a:prstGeom prst="rect">
                        <a:avLst/>
                      </a:prstGeom>
                      <a:solidFill>
                        <a:schemeClr val="accent6">
                          <a:lumMod val="20000"/>
                          <a:lumOff val="80000"/>
                        </a:schemeClr>
                      </a:solidFill>
                      <a:ln>
                        <a:solidFill>
                          <a:schemeClr val="accent1"/>
                        </a:solidFill>
                      </a:ln>
                    </p:spPr>
                  </p:pic>
                </p:oleObj>
              </mc:Fallback>
            </mc:AlternateContent>
          </a:graphicData>
        </a:graphic>
      </p:graphicFrame>
    </p:spTree>
    <p:extLst>
      <p:ext uri="{BB962C8B-B14F-4D97-AF65-F5344CB8AC3E}">
        <p14:creationId xmlns:p14="http://schemas.microsoft.com/office/powerpoint/2010/main" val="36598357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000" dirty="0" smtClean="0"/>
              <a:t>3.3  </a:t>
            </a:r>
            <a:r>
              <a:rPr lang="zh-CN" altLang="en-US" sz="4000" dirty="0" smtClean="0"/>
              <a:t>观测</a:t>
            </a:r>
            <a:r>
              <a:rPr lang="zh-CN" altLang="en-US" sz="4000" dirty="0"/>
              <a:t>卫星的</a:t>
            </a:r>
            <a:r>
              <a:rPr lang="zh-CN" altLang="en-US" sz="4000" dirty="0" smtClean="0"/>
              <a:t>几何分布</a:t>
            </a:r>
            <a:r>
              <a:rPr lang="en-US" altLang="zh-CN" sz="4000" dirty="0" smtClean="0"/>
              <a:t/>
            </a:r>
            <a:br>
              <a:rPr lang="en-US" altLang="zh-CN" sz="4000" dirty="0" smtClean="0"/>
            </a:br>
            <a:r>
              <a:rPr lang="zh-CN" altLang="en-US" sz="4000" dirty="0" smtClean="0"/>
              <a:t>及其</a:t>
            </a:r>
            <a:r>
              <a:rPr lang="zh-CN" altLang="en-US" sz="4000" dirty="0"/>
              <a:t>对绝对定位精度的影响</a:t>
            </a:r>
          </a:p>
        </p:txBody>
      </p:sp>
      <p:sp>
        <p:nvSpPr>
          <p:cNvPr id="22531" name="Rectangle 3"/>
          <p:cNvSpPr>
            <a:spLocks noGrp="1" noChangeArrowheads="1"/>
          </p:cNvSpPr>
          <p:nvPr>
            <p:ph idx="1"/>
          </p:nvPr>
        </p:nvSpPr>
        <p:spPr/>
        <p:txBody>
          <a:bodyPr>
            <a:normAutofit fontScale="92500"/>
          </a:bodyPr>
          <a:lstStyle/>
          <a:p>
            <a:r>
              <a:rPr lang="zh-CN" altLang="en-US" sz="2400" dirty="0" smtClean="0">
                <a:solidFill>
                  <a:schemeClr val="tx1"/>
                </a:solidFill>
              </a:rPr>
              <a:t>利用</a:t>
            </a:r>
            <a:r>
              <a:rPr lang="en-US" altLang="zh-CN" sz="2400" dirty="0">
                <a:solidFill>
                  <a:schemeClr val="tx1"/>
                </a:solidFill>
              </a:rPr>
              <a:t>GPS</a:t>
            </a:r>
            <a:r>
              <a:rPr lang="zh-CN" altLang="en-US" sz="2400" dirty="0">
                <a:solidFill>
                  <a:schemeClr val="tx1"/>
                </a:solidFill>
              </a:rPr>
              <a:t>进行绝对定位或单点定位时，定位精度主要取决于</a:t>
            </a:r>
          </a:p>
          <a:p>
            <a:pPr lvl="1"/>
            <a:r>
              <a:rPr lang="zh-CN" altLang="en-US" sz="2000" dirty="0" smtClean="0"/>
              <a:t>所</a:t>
            </a:r>
            <a:r>
              <a:rPr lang="zh-CN" altLang="en-US" sz="2000" dirty="0"/>
              <a:t>测卫星在空间的</a:t>
            </a:r>
            <a:r>
              <a:rPr lang="zh-CN" altLang="en-US" sz="2000" dirty="0" smtClean="0"/>
              <a:t>几何分布</a:t>
            </a:r>
            <a:endParaRPr lang="zh-CN" altLang="en-US" sz="2000" dirty="0"/>
          </a:p>
          <a:p>
            <a:pPr lvl="1"/>
            <a:r>
              <a:rPr lang="zh-CN" altLang="en-US" sz="2000" dirty="0" smtClean="0"/>
              <a:t>观测量精度。</a:t>
            </a:r>
          </a:p>
          <a:p>
            <a:r>
              <a:rPr lang="zh-CN" altLang="en-US" sz="2400" dirty="0" smtClean="0">
                <a:solidFill>
                  <a:schemeClr val="tx1"/>
                </a:solidFill>
              </a:rPr>
              <a:t>当</a:t>
            </a:r>
            <a:r>
              <a:rPr lang="zh-CN" altLang="en-US" sz="2400" dirty="0">
                <a:solidFill>
                  <a:schemeClr val="tx1"/>
                </a:solidFill>
              </a:rPr>
              <a:t>以测码伪距为观测量，进行动态绝对定位时，其权系数阵</a:t>
            </a:r>
          </a:p>
          <a:p>
            <a:endParaRPr lang="zh-CN" altLang="en-US" sz="2400" dirty="0">
              <a:solidFill>
                <a:schemeClr val="tx1"/>
              </a:solidFill>
            </a:endParaRPr>
          </a:p>
          <a:p>
            <a:endParaRPr lang="zh-CN" altLang="en-US" sz="2400" dirty="0">
              <a:solidFill>
                <a:schemeClr val="tx1"/>
              </a:solidFill>
            </a:endParaRPr>
          </a:p>
          <a:p>
            <a:r>
              <a:rPr lang="zh-CN" altLang="en-US" sz="2400" dirty="0" smtClean="0">
                <a:solidFill>
                  <a:schemeClr val="tx1"/>
                </a:solidFill>
              </a:rPr>
              <a:t>由于</a:t>
            </a:r>
            <a:r>
              <a:rPr lang="en-US" altLang="zh-CN" sz="2400" dirty="0" err="1" smtClean="0">
                <a:solidFill>
                  <a:schemeClr val="tx1"/>
                </a:solidFill>
              </a:rPr>
              <a:t>a</a:t>
            </a:r>
            <a:r>
              <a:rPr lang="en-US" altLang="zh-CN" sz="2400" baseline="-25000" dirty="0" err="1" smtClean="0">
                <a:solidFill>
                  <a:schemeClr val="tx1"/>
                </a:solidFill>
              </a:rPr>
              <a:t>i</a:t>
            </a:r>
            <a:r>
              <a:rPr lang="zh-CN" altLang="en-US" sz="2400" dirty="0" smtClean="0">
                <a:solidFill>
                  <a:schemeClr val="tx1"/>
                </a:solidFill>
              </a:rPr>
              <a:t>（</a:t>
            </a:r>
            <a:r>
              <a:rPr lang="en-US" altLang="zh-CN" sz="2400" dirty="0" smtClean="0">
                <a:solidFill>
                  <a:schemeClr val="tx1"/>
                </a:solidFill>
              </a:rPr>
              <a:t>t</a:t>
            </a:r>
            <a:r>
              <a:rPr lang="zh-CN" altLang="en-US" sz="2400" dirty="0" smtClean="0">
                <a:solidFill>
                  <a:schemeClr val="tx1"/>
                </a:solidFill>
              </a:rPr>
              <a:t>）是卫星坐标的函数，因此，权系数阵和卫星位置有关，可</a:t>
            </a:r>
            <a:r>
              <a:rPr lang="zh-CN" altLang="en-US" sz="2400" dirty="0">
                <a:solidFill>
                  <a:schemeClr val="tx1"/>
                </a:solidFill>
              </a:rPr>
              <a:t>一般地表示为</a:t>
            </a:r>
          </a:p>
        </p:txBody>
      </p:sp>
      <p:graphicFrame>
        <p:nvGraphicFramePr>
          <p:cNvPr id="22534" name="Object 6"/>
          <p:cNvGraphicFramePr>
            <a:graphicFrameLocks noChangeAspect="1"/>
          </p:cNvGraphicFramePr>
          <p:nvPr>
            <p:extLst>
              <p:ext uri="{D42A27DB-BD31-4B8C-83A1-F6EECF244321}">
                <p14:modId xmlns:p14="http://schemas.microsoft.com/office/powerpoint/2010/main" val="650377248"/>
              </p:ext>
            </p:extLst>
          </p:nvPr>
        </p:nvGraphicFramePr>
        <p:xfrm>
          <a:off x="2771800" y="4077072"/>
          <a:ext cx="2438400" cy="601663"/>
        </p:xfrm>
        <a:graphic>
          <a:graphicData uri="http://schemas.openxmlformats.org/presentationml/2006/ole">
            <mc:AlternateContent xmlns:mc="http://schemas.openxmlformats.org/markup-compatibility/2006">
              <mc:Choice xmlns:v="urn:schemas-microsoft-com:vml" Requires="v">
                <p:oleObj spid="_x0000_s12350" name="Equation" r:id="rId3" imgW="1130040" imgH="279360" progId="Equation.3">
                  <p:embed/>
                </p:oleObj>
              </mc:Choice>
              <mc:Fallback>
                <p:oleObj name="Equation" r:id="rId3" imgW="1130040" imgH="279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4077072"/>
                        <a:ext cx="2438400" cy="601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487036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4294967295"/>
          </p:nvPr>
        </p:nvSpPr>
        <p:spPr>
          <a:xfrm>
            <a:off x="27220" y="260648"/>
            <a:ext cx="8229600" cy="4525963"/>
          </a:xfrm>
        </p:spPr>
        <p:txBody>
          <a:bodyPr>
            <a:normAutofit lnSpcReduction="10000"/>
          </a:bodyPr>
          <a:lstStyle/>
          <a:p>
            <a:r>
              <a:rPr lang="zh-CN" altLang="en-US" sz="2400" dirty="0">
                <a:solidFill>
                  <a:schemeClr val="tx1"/>
                </a:solidFill>
              </a:rPr>
              <a:t>如下矩阵：</a:t>
            </a:r>
          </a:p>
          <a:p>
            <a:endParaRPr lang="zh-CN" altLang="en-US" sz="2400" dirty="0">
              <a:solidFill>
                <a:schemeClr val="tx1"/>
              </a:solidFill>
            </a:endParaRPr>
          </a:p>
          <a:p>
            <a:endParaRPr lang="zh-CN" altLang="en-US" sz="2400" dirty="0">
              <a:solidFill>
                <a:schemeClr val="tx1"/>
              </a:solidFill>
            </a:endParaRPr>
          </a:p>
          <a:p>
            <a:endParaRPr lang="zh-CN" altLang="en-US" sz="2400" dirty="0">
              <a:solidFill>
                <a:schemeClr val="tx1"/>
              </a:solidFill>
            </a:endParaRPr>
          </a:p>
          <a:p>
            <a:r>
              <a:rPr lang="zh-CN" altLang="en-US" sz="2400" dirty="0">
                <a:solidFill>
                  <a:schemeClr val="tx1"/>
                </a:solidFill>
              </a:rPr>
              <a:t>其中元素</a:t>
            </a:r>
            <a:r>
              <a:rPr lang="en-US" altLang="zh-CN" sz="2400" dirty="0" err="1">
                <a:solidFill>
                  <a:schemeClr val="tx1"/>
                </a:solidFill>
              </a:rPr>
              <a:t>q</a:t>
            </a:r>
            <a:r>
              <a:rPr lang="en-US" altLang="zh-CN" sz="2400" baseline="-25000" dirty="0" err="1">
                <a:solidFill>
                  <a:schemeClr val="tx1"/>
                </a:solidFill>
              </a:rPr>
              <a:t>ij</a:t>
            </a:r>
            <a:r>
              <a:rPr lang="zh-CN" altLang="en-US" sz="2400" dirty="0">
                <a:solidFill>
                  <a:schemeClr val="tx1"/>
                </a:solidFill>
              </a:rPr>
              <a:t>表达了全部解的精度及其相关性信息，是评价定位结果的依据。上述权系数阵一般是在空间直角坐标系中给出的，而实际为了估算观测站的位置精度，常采用其在大地坐标系中的表达式</a:t>
            </a:r>
            <a:r>
              <a:rPr lang="zh-CN" altLang="en-US" sz="2400" dirty="0" smtClean="0">
                <a:solidFill>
                  <a:schemeClr val="tx1"/>
                </a:solidFill>
              </a:rPr>
              <a:t>。</a:t>
            </a:r>
            <a:endParaRPr lang="zh-CN" altLang="en-US" sz="2400" dirty="0">
              <a:solidFill>
                <a:schemeClr val="tx1"/>
              </a:solidFill>
            </a:endParaRPr>
          </a:p>
        </p:txBody>
      </p:sp>
      <p:graphicFrame>
        <p:nvGraphicFramePr>
          <p:cNvPr id="23557" name="Object 5"/>
          <p:cNvGraphicFramePr>
            <a:graphicFrameLocks noChangeAspect="1"/>
          </p:cNvGraphicFramePr>
          <p:nvPr>
            <p:extLst>
              <p:ext uri="{D42A27DB-BD31-4B8C-83A1-F6EECF244321}">
                <p14:modId xmlns:p14="http://schemas.microsoft.com/office/powerpoint/2010/main" val="979103044"/>
              </p:ext>
            </p:extLst>
          </p:nvPr>
        </p:nvGraphicFramePr>
        <p:xfrm>
          <a:off x="2771800" y="260648"/>
          <a:ext cx="3672408" cy="2075604"/>
        </p:xfrm>
        <a:graphic>
          <a:graphicData uri="http://schemas.openxmlformats.org/presentationml/2006/ole">
            <mc:AlternateContent xmlns:mc="http://schemas.openxmlformats.org/markup-compatibility/2006">
              <mc:Choice xmlns:v="urn:schemas-microsoft-com:vml" Requires="v">
                <p:oleObj spid="_x0000_s13389" name="Equation" r:id="rId3" imgW="1663560" imgH="939600" progId="Equation.3">
                  <p:embed/>
                </p:oleObj>
              </mc:Choice>
              <mc:Fallback>
                <p:oleObj name="Equation" r:id="rId3" imgW="1663560" imgH="939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260648"/>
                        <a:ext cx="3672408" cy="2075604"/>
                      </a:xfrm>
                      <a:prstGeom prst="rect">
                        <a:avLst/>
                      </a:prstGeom>
                      <a:solidFill>
                        <a:srgbClr val="FFFFFF"/>
                      </a:solidFill>
                      <a:ln>
                        <a:noFill/>
                      </a:ln>
                      <a:effectLst/>
                      <a:extLst/>
                    </p:spPr>
                  </p:pic>
                </p:oleObj>
              </mc:Fallback>
            </mc:AlternateContent>
          </a:graphicData>
        </a:graphic>
      </p:graphicFrame>
    </p:spTree>
    <p:extLst>
      <p:ext uri="{BB962C8B-B14F-4D97-AF65-F5344CB8AC3E}">
        <p14:creationId xmlns:p14="http://schemas.microsoft.com/office/powerpoint/2010/main" val="9503011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25603" name="Rectangle 3"/>
          <p:cNvSpPr>
            <a:spLocks noGrp="1" noChangeArrowheads="1"/>
          </p:cNvSpPr>
          <p:nvPr>
            <p:ph idx="1"/>
          </p:nvPr>
        </p:nvSpPr>
        <p:spPr/>
        <p:txBody>
          <a:bodyPr>
            <a:normAutofit/>
          </a:bodyPr>
          <a:lstStyle/>
          <a:p>
            <a:r>
              <a:rPr lang="zh-CN" altLang="en-US" sz="2400" dirty="0">
                <a:solidFill>
                  <a:schemeClr val="tx1"/>
                </a:solidFill>
              </a:rPr>
              <a:t>为了评价定位结果，在导航学中，一般采用有关精度</a:t>
            </a:r>
            <a:r>
              <a:rPr lang="zh-CN" altLang="en-US" sz="2400" dirty="0" smtClean="0">
                <a:solidFill>
                  <a:schemeClr val="tx1"/>
                </a:solidFill>
              </a:rPr>
              <a:t>因子</a:t>
            </a:r>
            <a:r>
              <a:rPr lang="en-US" altLang="zh-CN" sz="2400" dirty="0" smtClean="0">
                <a:solidFill>
                  <a:schemeClr val="tx1"/>
                </a:solidFill>
              </a:rPr>
              <a:t>DOP</a:t>
            </a:r>
            <a:r>
              <a:rPr lang="zh-CN" altLang="en-US" sz="2400" dirty="0" smtClean="0">
                <a:solidFill>
                  <a:schemeClr val="tx1"/>
                </a:solidFill>
              </a:rPr>
              <a:t>的</a:t>
            </a:r>
            <a:r>
              <a:rPr lang="zh-CN" altLang="en-US" sz="2400" dirty="0">
                <a:solidFill>
                  <a:schemeClr val="tx1"/>
                </a:solidFill>
              </a:rPr>
              <a:t>概念，其定义：</a:t>
            </a:r>
            <a:r>
              <a:rPr lang="en-US" altLang="zh-CN" sz="2400" dirty="0">
                <a:solidFill>
                  <a:schemeClr val="tx1"/>
                </a:solidFill>
              </a:rPr>
              <a:t>m</a:t>
            </a:r>
            <a:r>
              <a:rPr lang="en-US" altLang="zh-CN" sz="2400" baseline="-25000" dirty="0">
                <a:solidFill>
                  <a:schemeClr val="tx1"/>
                </a:solidFill>
              </a:rPr>
              <a:t>x</a:t>
            </a:r>
            <a:r>
              <a:rPr lang="en-US" altLang="zh-CN" sz="2400" dirty="0">
                <a:solidFill>
                  <a:schemeClr val="tx1"/>
                </a:solidFill>
              </a:rPr>
              <a:t>=DOP</a:t>
            </a:r>
            <a:r>
              <a:rPr lang="en-US" altLang="zh-CN" sz="2400" dirty="0">
                <a:solidFill>
                  <a:schemeClr val="tx1"/>
                </a:solidFill>
                <a:sym typeface="Symbol" pitchFamily="18" charset="2"/>
              </a:rPr>
              <a:t></a:t>
            </a:r>
            <a:r>
              <a:rPr lang="en-US" altLang="zh-CN" sz="2400" baseline="-25000" dirty="0">
                <a:solidFill>
                  <a:schemeClr val="tx1"/>
                </a:solidFill>
                <a:sym typeface="Symbol" pitchFamily="18" charset="2"/>
              </a:rPr>
              <a:t>0</a:t>
            </a:r>
            <a:r>
              <a:rPr lang="zh-CN" altLang="en-US" sz="2400" dirty="0">
                <a:solidFill>
                  <a:schemeClr val="tx1"/>
                </a:solidFill>
                <a:sym typeface="Symbol" pitchFamily="18" charset="2"/>
              </a:rPr>
              <a:t>，</a:t>
            </a:r>
            <a:r>
              <a:rPr lang="en-US" altLang="zh-CN" sz="2400" dirty="0">
                <a:solidFill>
                  <a:schemeClr val="tx1"/>
                </a:solidFill>
                <a:sym typeface="Symbol" pitchFamily="18" charset="2"/>
              </a:rPr>
              <a:t>DOP</a:t>
            </a:r>
            <a:r>
              <a:rPr lang="zh-CN" altLang="en-US" sz="2400" dirty="0">
                <a:solidFill>
                  <a:schemeClr val="tx1"/>
                </a:solidFill>
                <a:sym typeface="Symbol" pitchFamily="18" charset="2"/>
              </a:rPr>
              <a:t>是权系数阵主对角线元素的函数，</a:t>
            </a:r>
            <a:r>
              <a:rPr lang="en-US" altLang="zh-CN" sz="2400" baseline="-25000" dirty="0">
                <a:solidFill>
                  <a:schemeClr val="tx1"/>
                </a:solidFill>
                <a:sym typeface="Symbol" pitchFamily="18" charset="2"/>
              </a:rPr>
              <a:t>0</a:t>
            </a:r>
            <a:r>
              <a:rPr lang="zh-CN" altLang="en-US" sz="2400" dirty="0">
                <a:solidFill>
                  <a:schemeClr val="tx1"/>
                </a:solidFill>
                <a:sym typeface="Symbol" pitchFamily="18" charset="2"/>
              </a:rPr>
              <a:t>伪距测量中误差 。在实践中，根据不同要求，可选用不同的精度评价模型和相应的精度因子，通常有：</a:t>
            </a:r>
          </a:p>
          <a:p>
            <a:r>
              <a:rPr lang="zh-CN" altLang="en-US" sz="2400" dirty="0" smtClean="0">
                <a:solidFill>
                  <a:schemeClr val="tx1"/>
                </a:solidFill>
                <a:sym typeface="Symbol" pitchFamily="18" charset="2"/>
              </a:rPr>
              <a:t>平面</a:t>
            </a:r>
            <a:r>
              <a:rPr lang="zh-CN" altLang="en-US" sz="2400" dirty="0">
                <a:solidFill>
                  <a:schemeClr val="tx1"/>
                </a:solidFill>
                <a:sym typeface="Symbol" pitchFamily="18" charset="2"/>
              </a:rPr>
              <a:t>位置精度因子</a:t>
            </a:r>
            <a:r>
              <a:rPr lang="en-US" altLang="zh-CN" sz="2400" dirty="0">
                <a:solidFill>
                  <a:schemeClr val="tx1"/>
                </a:solidFill>
                <a:sym typeface="Symbol" pitchFamily="18" charset="2"/>
              </a:rPr>
              <a:t>HDOP(horizontal DOP)</a:t>
            </a:r>
            <a:r>
              <a:rPr lang="zh-CN" altLang="en-US" sz="2400" dirty="0">
                <a:solidFill>
                  <a:schemeClr val="tx1"/>
                </a:solidFill>
                <a:sym typeface="Symbol" pitchFamily="18" charset="2"/>
              </a:rPr>
              <a:t>：相应的平面位置精度</a:t>
            </a:r>
          </a:p>
        </p:txBody>
      </p:sp>
      <p:graphicFrame>
        <p:nvGraphicFramePr>
          <p:cNvPr id="25604"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479"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 name="Object 5"/>
          <p:cNvGraphicFramePr>
            <a:graphicFrameLocks noChangeAspect="1"/>
          </p:cNvGraphicFramePr>
          <p:nvPr>
            <p:extLst>
              <p:ext uri="{D42A27DB-BD31-4B8C-83A1-F6EECF244321}">
                <p14:modId xmlns:p14="http://schemas.microsoft.com/office/powerpoint/2010/main" val="1684407003"/>
              </p:ext>
            </p:extLst>
          </p:nvPr>
        </p:nvGraphicFramePr>
        <p:xfrm>
          <a:off x="3203848" y="5229200"/>
          <a:ext cx="2667000" cy="906463"/>
        </p:xfrm>
        <a:graphic>
          <a:graphicData uri="http://schemas.openxmlformats.org/presentationml/2006/ole">
            <mc:AlternateContent xmlns:mc="http://schemas.openxmlformats.org/markup-compatibility/2006">
              <mc:Choice xmlns:v="urn:schemas-microsoft-com:vml" Requires="v">
                <p:oleObj spid="_x0000_s15480" name="Equation" r:id="rId5" imgW="1346040" imgH="457200" progId="Equation.3">
                  <p:embed/>
                </p:oleObj>
              </mc:Choice>
              <mc:Fallback>
                <p:oleObj name="Equation" r:id="rId5" imgW="134604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5229200"/>
                        <a:ext cx="2667000" cy="9064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661078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4294967295"/>
          </p:nvPr>
        </p:nvSpPr>
        <p:spPr>
          <a:xfrm>
            <a:off x="374848" y="116632"/>
            <a:ext cx="8229600" cy="6237312"/>
          </a:xfrm>
        </p:spPr>
        <p:txBody>
          <a:bodyPr>
            <a:normAutofit/>
          </a:bodyPr>
          <a:lstStyle/>
          <a:p>
            <a:pPr>
              <a:lnSpc>
                <a:spcPct val="200000"/>
              </a:lnSpc>
            </a:pPr>
            <a:r>
              <a:rPr lang="zh-CN" altLang="en-US" sz="2000" dirty="0">
                <a:solidFill>
                  <a:schemeClr val="tx1"/>
                </a:solidFill>
              </a:rPr>
              <a:t>高程精度因子</a:t>
            </a:r>
            <a:r>
              <a:rPr lang="en-US" altLang="zh-CN" sz="2000" dirty="0">
                <a:solidFill>
                  <a:schemeClr val="tx1"/>
                </a:solidFill>
              </a:rPr>
              <a:t>VDOP(Vertical DOP):</a:t>
            </a:r>
            <a:r>
              <a:rPr lang="zh-CN" altLang="en-US" sz="2000" dirty="0">
                <a:solidFill>
                  <a:schemeClr val="tx1"/>
                </a:solidFill>
              </a:rPr>
              <a:t>相应的高程精度为：</a:t>
            </a:r>
          </a:p>
          <a:p>
            <a:pPr>
              <a:lnSpc>
                <a:spcPct val="200000"/>
              </a:lnSpc>
            </a:pPr>
            <a:endParaRPr lang="zh-CN" altLang="en-US" sz="2000" dirty="0">
              <a:solidFill>
                <a:schemeClr val="tx1"/>
              </a:solidFill>
            </a:endParaRPr>
          </a:p>
          <a:p>
            <a:pPr>
              <a:lnSpc>
                <a:spcPct val="200000"/>
              </a:lnSpc>
            </a:pPr>
            <a:r>
              <a:rPr lang="zh-CN" altLang="en-US" sz="2000" dirty="0" smtClean="0">
                <a:solidFill>
                  <a:schemeClr val="tx1"/>
                </a:solidFill>
              </a:rPr>
              <a:t>空间</a:t>
            </a:r>
            <a:r>
              <a:rPr lang="zh-CN" altLang="en-US" sz="2000" dirty="0">
                <a:solidFill>
                  <a:schemeClr val="tx1"/>
                </a:solidFill>
              </a:rPr>
              <a:t>位置精度因子</a:t>
            </a:r>
            <a:r>
              <a:rPr lang="en-US" altLang="zh-CN" sz="2000" dirty="0">
                <a:solidFill>
                  <a:schemeClr val="tx1"/>
                </a:solidFill>
              </a:rPr>
              <a:t>PDOP(Position DOP)</a:t>
            </a:r>
            <a:r>
              <a:rPr lang="zh-CN" altLang="en-US" sz="2000" dirty="0">
                <a:solidFill>
                  <a:schemeClr val="tx1"/>
                </a:solidFill>
              </a:rPr>
              <a:t>：相应的三维定位精度</a:t>
            </a:r>
            <a:r>
              <a:rPr lang="zh-CN" altLang="en-US" sz="2000" dirty="0" smtClean="0">
                <a:solidFill>
                  <a:schemeClr val="tx1"/>
                </a:solidFill>
              </a:rPr>
              <a:t>：</a:t>
            </a:r>
            <a:endParaRPr lang="en-US" altLang="zh-CN" sz="2000" dirty="0" smtClean="0">
              <a:solidFill>
                <a:schemeClr val="tx1"/>
              </a:solidFill>
            </a:endParaRPr>
          </a:p>
          <a:p>
            <a:pPr>
              <a:lnSpc>
                <a:spcPct val="200000"/>
              </a:lnSpc>
            </a:pPr>
            <a:endParaRPr lang="zh-CN" altLang="en-US" sz="2000" dirty="0">
              <a:solidFill>
                <a:schemeClr val="tx1"/>
              </a:solidFill>
            </a:endParaRPr>
          </a:p>
          <a:p>
            <a:pPr>
              <a:lnSpc>
                <a:spcPct val="200000"/>
              </a:lnSpc>
            </a:pPr>
            <a:r>
              <a:rPr lang="zh-CN" altLang="en-US" sz="2000" dirty="0" smtClean="0">
                <a:solidFill>
                  <a:schemeClr val="tx1"/>
                </a:solidFill>
              </a:rPr>
              <a:t>接收机</a:t>
            </a:r>
            <a:r>
              <a:rPr lang="zh-CN" altLang="en-US" sz="2000" dirty="0">
                <a:solidFill>
                  <a:schemeClr val="tx1"/>
                </a:solidFill>
              </a:rPr>
              <a:t>钟差精度因子</a:t>
            </a:r>
            <a:r>
              <a:rPr lang="en-US" altLang="zh-CN" sz="2000" dirty="0">
                <a:solidFill>
                  <a:schemeClr val="tx1"/>
                </a:solidFill>
              </a:rPr>
              <a:t>TDOP(Time DOP)</a:t>
            </a:r>
            <a:r>
              <a:rPr lang="zh-CN" altLang="en-US" sz="2000" dirty="0">
                <a:solidFill>
                  <a:schemeClr val="tx1"/>
                </a:solidFill>
              </a:rPr>
              <a:t>，钟差精度：</a:t>
            </a:r>
          </a:p>
          <a:p>
            <a:pPr>
              <a:lnSpc>
                <a:spcPct val="200000"/>
              </a:lnSpc>
            </a:pPr>
            <a:endParaRPr lang="zh-CN" altLang="en-US" sz="2000" dirty="0">
              <a:solidFill>
                <a:schemeClr val="tx1"/>
              </a:solidFill>
            </a:endParaRPr>
          </a:p>
          <a:p>
            <a:pPr>
              <a:lnSpc>
                <a:spcPct val="200000"/>
              </a:lnSpc>
            </a:pPr>
            <a:r>
              <a:rPr lang="zh-CN" altLang="en-US" sz="2000" dirty="0" smtClean="0">
                <a:solidFill>
                  <a:schemeClr val="tx1"/>
                </a:solidFill>
              </a:rPr>
              <a:t>几何</a:t>
            </a:r>
            <a:r>
              <a:rPr lang="zh-CN" altLang="en-US" sz="2000" dirty="0">
                <a:solidFill>
                  <a:schemeClr val="tx1"/>
                </a:solidFill>
              </a:rPr>
              <a:t>精度因子</a:t>
            </a:r>
            <a:r>
              <a:rPr lang="en-US" altLang="zh-CN" sz="2000" dirty="0">
                <a:solidFill>
                  <a:schemeClr val="tx1"/>
                </a:solidFill>
              </a:rPr>
              <a:t>GDOP(Geometric DOP)</a:t>
            </a:r>
            <a:r>
              <a:rPr lang="zh-CN" altLang="en-US" sz="2000" dirty="0">
                <a:solidFill>
                  <a:schemeClr val="tx1"/>
                </a:solidFill>
              </a:rPr>
              <a:t>，描述空间位置误差和时间误差综合影响的精度因子，相应的中误差：</a:t>
            </a:r>
          </a:p>
        </p:txBody>
      </p:sp>
      <p:graphicFrame>
        <p:nvGraphicFramePr>
          <p:cNvPr id="26629" name="Object 5"/>
          <p:cNvGraphicFramePr>
            <a:graphicFrameLocks noChangeAspect="1"/>
          </p:cNvGraphicFramePr>
          <p:nvPr>
            <p:extLst>
              <p:ext uri="{D42A27DB-BD31-4B8C-83A1-F6EECF244321}">
                <p14:modId xmlns:p14="http://schemas.microsoft.com/office/powerpoint/2010/main" val="963507687"/>
              </p:ext>
            </p:extLst>
          </p:nvPr>
        </p:nvGraphicFramePr>
        <p:xfrm>
          <a:off x="3686175" y="742950"/>
          <a:ext cx="1846263" cy="866775"/>
        </p:xfrm>
        <a:graphic>
          <a:graphicData uri="http://schemas.openxmlformats.org/presentationml/2006/ole">
            <mc:AlternateContent xmlns:mc="http://schemas.openxmlformats.org/markup-compatibility/2006">
              <mc:Choice xmlns:v="urn:schemas-microsoft-com:vml" Requires="v">
                <p:oleObj spid="_x0000_s16622" name="公式" r:id="rId3" imgW="1028520" imgH="482400" progId="Equation.3">
                  <p:embed/>
                </p:oleObj>
              </mc:Choice>
              <mc:Fallback>
                <p:oleObj name="公式" r:id="rId3" imgW="1028520" imgH="482400" progId="Equation.3">
                  <p:embed/>
                  <p:pic>
                    <p:nvPicPr>
                      <p:cNvPr id="0" name=""/>
                      <p:cNvPicPr>
                        <a:picLocks noChangeAspect="1" noChangeArrowheads="1"/>
                      </p:cNvPicPr>
                      <p:nvPr/>
                    </p:nvPicPr>
                    <p:blipFill>
                      <a:blip r:embed="rId4"/>
                      <a:srcRect/>
                      <a:stretch>
                        <a:fillRect/>
                      </a:stretch>
                    </p:blipFill>
                    <p:spPr bwMode="auto">
                      <a:xfrm>
                        <a:off x="3686175" y="742950"/>
                        <a:ext cx="1846263" cy="866775"/>
                      </a:xfrm>
                      <a:prstGeom prst="rect">
                        <a:avLst/>
                      </a:prstGeom>
                      <a:solidFill>
                        <a:srgbClr val="FFFFFF"/>
                      </a:solidFill>
                      <a:ln>
                        <a:noFill/>
                      </a:ln>
                      <a:effectLst/>
                      <a:extLst/>
                    </p:spPr>
                  </p:pic>
                </p:oleObj>
              </mc:Fallback>
            </mc:AlternateContent>
          </a:graphicData>
        </a:graphic>
      </p:graphicFrame>
      <p:graphicFrame>
        <p:nvGraphicFramePr>
          <p:cNvPr id="26632" name="Object 8"/>
          <p:cNvGraphicFramePr>
            <a:graphicFrameLocks noChangeAspect="1"/>
          </p:cNvGraphicFramePr>
          <p:nvPr>
            <p:extLst>
              <p:ext uri="{D42A27DB-BD31-4B8C-83A1-F6EECF244321}">
                <p14:modId xmlns:p14="http://schemas.microsoft.com/office/powerpoint/2010/main" val="116207497"/>
              </p:ext>
            </p:extLst>
          </p:nvPr>
        </p:nvGraphicFramePr>
        <p:xfrm>
          <a:off x="3327400" y="2112963"/>
          <a:ext cx="2852738" cy="787400"/>
        </p:xfrm>
        <a:graphic>
          <a:graphicData uri="http://schemas.openxmlformats.org/presentationml/2006/ole">
            <mc:AlternateContent xmlns:mc="http://schemas.openxmlformats.org/markup-compatibility/2006">
              <mc:Choice xmlns:v="urn:schemas-microsoft-com:vml" Requires="v">
                <p:oleObj spid="_x0000_s16623" name="公式" r:id="rId5" imgW="1752480" imgH="482400" progId="Equation.3">
                  <p:embed/>
                </p:oleObj>
              </mc:Choice>
              <mc:Fallback>
                <p:oleObj name="公式" r:id="rId5" imgW="1752480" imgH="482400" progId="Equation.3">
                  <p:embed/>
                  <p:pic>
                    <p:nvPicPr>
                      <p:cNvPr id="0" name=""/>
                      <p:cNvPicPr>
                        <a:picLocks noChangeAspect="1" noChangeArrowheads="1"/>
                      </p:cNvPicPr>
                      <p:nvPr/>
                    </p:nvPicPr>
                    <p:blipFill>
                      <a:blip r:embed="rId6"/>
                      <a:srcRect/>
                      <a:stretch>
                        <a:fillRect/>
                      </a:stretch>
                    </p:blipFill>
                    <p:spPr bwMode="auto">
                      <a:xfrm>
                        <a:off x="3327400" y="2112963"/>
                        <a:ext cx="2852738" cy="7874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4" name="Object 10"/>
          <p:cNvGraphicFramePr>
            <a:graphicFrameLocks noChangeAspect="1"/>
          </p:cNvGraphicFramePr>
          <p:nvPr>
            <p:extLst>
              <p:ext uri="{D42A27DB-BD31-4B8C-83A1-F6EECF244321}">
                <p14:modId xmlns:p14="http://schemas.microsoft.com/office/powerpoint/2010/main" val="3198056665"/>
              </p:ext>
            </p:extLst>
          </p:nvPr>
        </p:nvGraphicFramePr>
        <p:xfrm>
          <a:off x="3457575" y="3328988"/>
          <a:ext cx="1976438" cy="917575"/>
        </p:xfrm>
        <a:graphic>
          <a:graphicData uri="http://schemas.openxmlformats.org/presentationml/2006/ole">
            <mc:AlternateContent xmlns:mc="http://schemas.openxmlformats.org/markup-compatibility/2006">
              <mc:Choice xmlns:v="urn:schemas-microsoft-com:vml" Requires="v">
                <p:oleObj spid="_x0000_s16624" name="公式" r:id="rId7" imgW="1041120" imgH="482400" progId="Equation.3">
                  <p:embed/>
                </p:oleObj>
              </mc:Choice>
              <mc:Fallback>
                <p:oleObj name="公式" r:id="rId7" imgW="1041120" imgH="482400" progId="Equation.3">
                  <p:embed/>
                  <p:pic>
                    <p:nvPicPr>
                      <p:cNvPr id="0" name=""/>
                      <p:cNvPicPr>
                        <a:picLocks noChangeAspect="1" noChangeArrowheads="1"/>
                      </p:cNvPicPr>
                      <p:nvPr/>
                    </p:nvPicPr>
                    <p:blipFill>
                      <a:blip r:embed="rId8"/>
                      <a:srcRect/>
                      <a:stretch>
                        <a:fillRect/>
                      </a:stretch>
                    </p:blipFill>
                    <p:spPr bwMode="auto">
                      <a:xfrm>
                        <a:off x="3457575" y="3328988"/>
                        <a:ext cx="1976438" cy="9175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6" name="Object 12"/>
          <p:cNvGraphicFramePr>
            <a:graphicFrameLocks noChangeAspect="1"/>
          </p:cNvGraphicFramePr>
          <p:nvPr>
            <p:extLst>
              <p:ext uri="{D42A27DB-BD31-4B8C-83A1-F6EECF244321}">
                <p14:modId xmlns:p14="http://schemas.microsoft.com/office/powerpoint/2010/main" val="4289387799"/>
              </p:ext>
            </p:extLst>
          </p:nvPr>
        </p:nvGraphicFramePr>
        <p:xfrm>
          <a:off x="2123728" y="5373216"/>
          <a:ext cx="6019800" cy="849313"/>
        </p:xfrm>
        <a:graphic>
          <a:graphicData uri="http://schemas.openxmlformats.org/presentationml/2006/ole">
            <mc:AlternateContent xmlns:mc="http://schemas.openxmlformats.org/markup-compatibility/2006">
              <mc:Choice xmlns:v="urn:schemas-microsoft-com:vml" Requires="v">
                <p:oleObj spid="_x0000_s16625" name="Equation" r:id="rId9" imgW="3606480" imgH="507960" progId="Equation.3">
                  <p:embed/>
                </p:oleObj>
              </mc:Choice>
              <mc:Fallback>
                <p:oleObj name="Equation" r:id="rId9" imgW="3606480" imgH="5079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3728" y="5373216"/>
                        <a:ext cx="6019800" cy="849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61654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卫星分布的几何图形对精度因子的影响</a:t>
            </a:r>
          </a:p>
        </p:txBody>
      </p:sp>
      <p:sp>
        <p:nvSpPr>
          <p:cNvPr id="27651" name="Rectangle 3"/>
          <p:cNvSpPr>
            <a:spLocks noGrp="1" noChangeArrowheads="1"/>
          </p:cNvSpPr>
          <p:nvPr>
            <p:ph idx="1"/>
          </p:nvPr>
        </p:nvSpPr>
        <p:spPr/>
        <p:txBody>
          <a:bodyPr>
            <a:normAutofit fontScale="92500" lnSpcReduction="20000"/>
          </a:bodyPr>
          <a:lstStyle/>
          <a:p>
            <a:r>
              <a:rPr lang="en-US" altLang="zh-CN" sz="2400" dirty="0" smtClean="0">
                <a:solidFill>
                  <a:schemeClr val="tx1"/>
                </a:solidFill>
              </a:rPr>
              <a:t>GPS</a:t>
            </a:r>
            <a:r>
              <a:rPr lang="zh-CN" altLang="en-US" sz="2400" dirty="0">
                <a:solidFill>
                  <a:schemeClr val="tx1"/>
                </a:solidFill>
              </a:rPr>
              <a:t>绝对定位的误差与精度因子</a:t>
            </a:r>
            <a:r>
              <a:rPr lang="en-US" altLang="zh-CN" sz="2400" dirty="0">
                <a:solidFill>
                  <a:schemeClr val="tx1"/>
                </a:solidFill>
              </a:rPr>
              <a:t>DOP</a:t>
            </a:r>
            <a:r>
              <a:rPr lang="zh-CN" altLang="en-US" sz="2400" dirty="0">
                <a:solidFill>
                  <a:schemeClr val="tx1"/>
                </a:solidFill>
              </a:rPr>
              <a:t>的大小成正比，在伪距观测精度</a:t>
            </a:r>
            <a:r>
              <a:rPr lang="zh-CN" altLang="en-US" sz="2400" dirty="0">
                <a:solidFill>
                  <a:schemeClr val="tx1"/>
                </a:solidFill>
                <a:sym typeface="Symbol" pitchFamily="18" charset="2"/>
              </a:rPr>
              <a:t></a:t>
            </a:r>
            <a:r>
              <a:rPr lang="en-US" altLang="zh-CN" sz="2400" baseline="-25000" dirty="0">
                <a:solidFill>
                  <a:schemeClr val="tx1"/>
                </a:solidFill>
                <a:sym typeface="Symbol" pitchFamily="18" charset="2"/>
              </a:rPr>
              <a:t>0</a:t>
            </a:r>
            <a:r>
              <a:rPr lang="zh-CN" altLang="en-US" sz="2400" dirty="0">
                <a:solidFill>
                  <a:schemeClr val="tx1"/>
                </a:solidFill>
                <a:sym typeface="Symbol" pitchFamily="18" charset="2"/>
              </a:rPr>
              <a:t>确定的情况下，如何使精度因子的数值尽可能减小，是提高定位精度的一个重要途径。</a:t>
            </a:r>
          </a:p>
          <a:p>
            <a:r>
              <a:rPr lang="zh-CN" altLang="en-US" sz="2400" dirty="0">
                <a:solidFill>
                  <a:schemeClr val="tx1"/>
                </a:solidFill>
                <a:sym typeface="Symbol" pitchFamily="18" charset="2"/>
              </a:rPr>
              <a:t>由于精度因子与所测卫星的空间分布有关，因此也称观测卫星的图形强度因子。由于卫星的运动以及观测卫星的选择不同，所测卫星在空间分布的几何图形是变化的，导致精度因子的数值也是变化的。</a:t>
            </a:r>
          </a:p>
          <a:p>
            <a:r>
              <a:rPr lang="zh-CN" altLang="en-US" sz="2400" dirty="0">
                <a:solidFill>
                  <a:schemeClr val="tx1"/>
                </a:solidFill>
                <a:sym typeface="Symbol" pitchFamily="18" charset="2"/>
              </a:rPr>
              <a:t>假设观测站与</a:t>
            </a:r>
            <a:r>
              <a:rPr lang="en-US" altLang="zh-CN" sz="2400" dirty="0">
                <a:solidFill>
                  <a:schemeClr val="tx1"/>
                </a:solidFill>
                <a:sym typeface="Symbol" pitchFamily="18" charset="2"/>
              </a:rPr>
              <a:t>4</a:t>
            </a:r>
            <a:r>
              <a:rPr lang="zh-CN" altLang="en-US" sz="2400" dirty="0">
                <a:solidFill>
                  <a:schemeClr val="tx1"/>
                </a:solidFill>
                <a:sym typeface="Symbol" pitchFamily="18" charset="2"/>
              </a:rPr>
              <a:t>颗观测卫星所构成的六面体体积为，研究表明，精度因子</a:t>
            </a:r>
            <a:r>
              <a:rPr lang="en-US" altLang="zh-CN" sz="2400" dirty="0">
                <a:solidFill>
                  <a:schemeClr val="tx1"/>
                </a:solidFill>
                <a:sym typeface="Symbol" pitchFamily="18" charset="2"/>
              </a:rPr>
              <a:t>GDOP</a:t>
            </a:r>
            <a:r>
              <a:rPr lang="zh-CN" altLang="en-US" sz="2400" dirty="0">
                <a:solidFill>
                  <a:schemeClr val="tx1"/>
                </a:solidFill>
                <a:sym typeface="Symbol" pitchFamily="18" charset="2"/>
              </a:rPr>
              <a:t>与该六面体体积的倒数成正比。</a:t>
            </a:r>
            <a:r>
              <a:rPr lang="en-US" altLang="zh-CN" sz="2400" dirty="0">
                <a:solidFill>
                  <a:schemeClr val="tx1"/>
                </a:solidFill>
                <a:sym typeface="Symbol" pitchFamily="18" charset="2"/>
              </a:rPr>
              <a:t>GDOP  1/</a:t>
            </a:r>
            <a:r>
              <a:rPr lang="zh-CN" altLang="en-US" sz="2800" dirty="0">
                <a:solidFill>
                  <a:schemeClr val="tx1"/>
                </a:solidFill>
                <a:sym typeface="Symbol" pitchFamily="18" charset="2"/>
              </a:rPr>
              <a:t>。</a:t>
            </a:r>
          </a:p>
        </p:txBody>
      </p:sp>
    </p:spTree>
    <p:extLst>
      <p:ext uri="{BB962C8B-B14F-4D97-AF65-F5344CB8AC3E}">
        <p14:creationId xmlns:p14="http://schemas.microsoft.com/office/powerpoint/2010/main" val="37625038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28675" name="Rectangle 3"/>
          <p:cNvSpPr>
            <a:spLocks noGrp="1" noChangeArrowheads="1"/>
          </p:cNvSpPr>
          <p:nvPr>
            <p:ph idx="1"/>
          </p:nvPr>
        </p:nvSpPr>
        <p:spPr/>
        <p:txBody>
          <a:bodyPr>
            <a:normAutofit fontScale="92500" lnSpcReduction="20000"/>
          </a:bodyPr>
          <a:lstStyle/>
          <a:p>
            <a:r>
              <a:rPr lang="zh-CN" altLang="en-US" sz="2400" dirty="0" smtClean="0">
                <a:solidFill>
                  <a:schemeClr val="tx1"/>
                </a:solidFill>
              </a:rPr>
              <a:t>六面体</a:t>
            </a:r>
            <a:r>
              <a:rPr lang="zh-CN" altLang="en-US" sz="2400" dirty="0">
                <a:solidFill>
                  <a:schemeClr val="tx1"/>
                </a:solidFill>
              </a:rPr>
              <a:t>的体积越大，所测卫星在空间的分布范围也越大，</a:t>
            </a:r>
            <a:r>
              <a:rPr lang="en-US" altLang="zh-CN" sz="2400" dirty="0">
                <a:solidFill>
                  <a:schemeClr val="tx1"/>
                </a:solidFill>
              </a:rPr>
              <a:t>GDOP</a:t>
            </a:r>
            <a:r>
              <a:rPr lang="zh-CN" altLang="en-US" sz="2400" dirty="0">
                <a:solidFill>
                  <a:schemeClr val="tx1"/>
                </a:solidFill>
              </a:rPr>
              <a:t>值越小；反之，卫星分布范围越小，</a:t>
            </a:r>
            <a:r>
              <a:rPr lang="en-US" altLang="zh-CN" sz="2400" dirty="0">
                <a:solidFill>
                  <a:schemeClr val="tx1"/>
                </a:solidFill>
              </a:rPr>
              <a:t>GDOP</a:t>
            </a:r>
            <a:r>
              <a:rPr lang="zh-CN" altLang="en-US" sz="2400" dirty="0">
                <a:solidFill>
                  <a:schemeClr val="tx1"/>
                </a:solidFill>
              </a:rPr>
              <a:t>值越大。</a:t>
            </a:r>
          </a:p>
          <a:p>
            <a:r>
              <a:rPr lang="zh-CN" altLang="en-US" sz="2400" dirty="0">
                <a:solidFill>
                  <a:schemeClr val="tx1"/>
                </a:solidFill>
              </a:rPr>
              <a:t>理论分析得出</a:t>
            </a:r>
            <a:r>
              <a:rPr lang="zh-CN" altLang="en-US" sz="2400" dirty="0" smtClean="0">
                <a:solidFill>
                  <a:schemeClr val="tx1"/>
                </a:solidFill>
              </a:rPr>
              <a:t>：</a:t>
            </a:r>
            <a:endParaRPr lang="en-US" altLang="zh-CN" sz="2400" dirty="0" smtClean="0">
              <a:solidFill>
                <a:schemeClr val="tx1"/>
              </a:solidFill>
            </a:endParaRPr>
          </a:p>
          <a:p>
            <a:pPr lvl="1"/>
            <a:r>
              <a:rPr lang="zh-CN" altLang="en-US" sz="2000" dirty="0" smtClean="0">
                <a:solidFill>
                  <a:schemeClr val="tx1"/>
                </a:solidFill>
              </a:rPr>
              <a:t>在</a:t>
            </a:r>
            <a:r>
              <a:rPr lang="zh-CN" altLang="en-US" sz="2000" dirty="0">
                <a:solidFill>
                  <a:schemeClr val="tx1"/>
                </a:solidFill>
              </a:rPr>
              <a:t>由观测站至</a:t>
            </a:r>
            <a:r>
              <a:rPr lang="en-US" altLang="zh-CN" sz="2000" dirty="0">
                <a:solidFill>
                  <a:schemeClr val="tx1"/>
                </a:solidFill>
              </a:rPr>
              <a:t>4</a:t>
            </a:r>
            <a:r>
              <a:rPr lang="zh-CN" altLang="en-US" sz="2000" dirty="0">
                <a:solidFill>
                  <a:schemeClr val="tx1"/>
                </a:solidFill>
              </a:rPr>
              <a:t>颗卫星的观测方向中，当任意两方向之间的夹角接近</a:t>
            </a:r>
            <a:r>
              <a:rPr lang="en-US" altLang="zh-CN" sz="2000" dirty="0">
                <a:solidFill>
                  <a:schemeClr val="tx1"/>
                </a:solidFill>
              </a:rPr>
              <a:t>109.5</a:t>
            </a:r>
            <a:r>
              <a:rPr lang="en-US" altLang="zh-CN" sz="2000" baseline="30000" dirty="0">
                <a:solidFill>
                  <a:schemeClr val="tx1"/>
                </a:solidFill>
              </a:rPr>
              <a:t>0</a:t>
            </a:r>
            <a:r>
              <a:rPr lang="zh-CN" altLang="en-US" sz="2000" dirty="0">
                <a:solidFill>
                  <a:schemeClr val="tx1"/>
                </a:solidFill>
              </a:rPr>
              <a:t>时，其六面体的体积最大。但实际观测中，为减弱大气折射的影响，所测卫星的高度角不能过低。因此在满足卫星高度角要求的条件下，尽可能使六面体体积接近最大。</a:t>
            </a:r>
          </a:p>
          <a:p>
            <a:r>
              <a:rPr lang="zh-CN" altLang="en-US" sz="2400" dirty="0">
                <a:solidFill>
                  <a:schemeClr val="tx1"/>
                </a:solidFill>
              </a:rPr>
              <a:t>实际工作中选择和评价观测卫星分布图形</a:t>
            </a:r>
            <a:r>
              <a:rPr lang="zh-CN" altLang="en-US" sz="2400" dirty="0" smtClean="0">
                <a:solidFill>
                  <a:schemeClr val="tx1"/>
                </a:solidFill>
              </a:rPr>
              <a:t>：</a:t>
            </a:r>
            <a:endParaRPr lang="en-US" altLang="zh-CN" sz="2400" dirty="0" smtClean="0">
              <a:solidFill>
                <a:schemeClr val="tx1"/>
              </a:solidFill>
            </a:endParaRPr>
          </a:p>
          <a:p>
            <a:pPr lvl="1"/>
            <a:r>
              <a:rPr lang="zh-CN" altLang="en-US" sz="2000" dirty="0" smtClean="0">
                <a:solidFill>
                  <a:schemeClr val="tx1"/>
                </a:solidFill>
              </a:rPr>
              <a:t>一</a:t>
            </a:r>
            <a:r>
              <a:rPr lang="zh-CN" altLang="en-US" sz="2000" dirty="0">
                <a:solidFill>
                  <a:schemeClr val="tx1"/>
                </a:solidFill>
              </a:rPr>
              <a:t>颗卫星处于天顶，其余</a:t>
            </a:r>
            <a:r>
              <a:rPr lang="en-US" altLang="zh-CN" sz="2000" dirty="0">
                <a:solidFill>
                  <a:schemeClr val="tx1"/>
                </a:solidFill>
              </a:rPr>
              <a:t>3</a:t>
            </a:r>
            <a:r>
              <a:rPr lang="zh-CN" altLang="en-US" sz="2000" dirty="0">
                <a:solidFill>
                  <a:schemeClr val="tx1"/>
                </a:solidFill>
              </a:rPr>
              <a:t>颗卫星相距</a:t>
            </a:r>
            <a:r>
              <a:rPr lang="en-US" altLang="zh-CN" sz="2000" dirty="0">
                <a:solidFill>
                  <a:schemeClr val="tx1"/>
                </a:solidFill>
              </a:rPr>
              <a:t>120</a:t>
            </a:r>
            <a:r>
              <a:rPr lang="en-US" altLang="zh-CN" sz="2000" baseline="30000" dirty="0">
                <a:solidFill>
                  <a:schemeClr val="tx1"/>
                </a:solidFill>
              </a:rPr>
              <a:t>0</a:t>
            </a:r>
            <a:r>
              <a:rPr lang="zh-CN" altLang="en-US" sz="2000" dirty="0">
                <a:solidFill>
                  <a:schemeClr val="tx1"/>
                </a:solidFill>
              </a:rPr>
              <a:t>时，所构成的六面体体积接近最大。</a:t>
            </a:r>
          </a:p>
        </p:txBody>
      </p:sp>
    </p:spTree>
    <p:extLst>
      <p:ext uri="{BB962C8B-B14F-4D97-AF65-F5344CB8AC3E}">
        <p14:creationId xmlns:p14="http://schemas.microsoft.com/office/powerpoint/2010/main" val="3584680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1.1 GPS</a:t>
            </a:r>
            <a:r>
              <a:rPr lang="zh-CN" altLang="en-US" dirty="0"/>
              <a:t>定位</a:t>
            </a:r>
            <a:r>
              <a:rPr lang="zh-CN" altLang="en-US" dirty="0" smtClean="0"/>
              <a:t>的主要类型</a:t>
            </a:r>
            <a:endParaRPr lang="zh-CN" altLang="en-US" dirty="0"/>
          </a:p>
        </p:txBody>
      </p:sp>
      <p:sp>
        <p:nvSpPr>
          <p:cNvPr id="3075" name="Rectangle 3"/>
          <p:cNvSpPr>
            <a:spLocks noGrp="1" noChangeArrowheads="1"/>
          </p:cNvSpPr>
          <p:nvPr>
            <p:ph idx="1"/>
          </p:nvPr>
        </p:nvSpPr>
        <p:spPr/>
        <p:txBody>
          <a:bodyPr>
            <a:normAutofit/>
          </a:bodyPr>
          <a:lstStyle/>
          <a:p>
            <a:pPr>
              <a:buFont typeface="Wingdings" pitchFamily="2" charset="2"/>
              <a:buNone/>
            </a:pPr>
            <a:r>
              <a:rPr lang="zh-CN" altLang="en-US" sz="2800" dirty="0" smtClean="0"/>
              <a:t>按</a:t>
            </a:r>
            <a:r>
              <a:rPr lang="zh-CN" altLang="en-US" sz="2800" dirty="0"/>
              <a:t>参考点的不同位置划分为：</a:t>
            </a:r>
          </a:p>
          <a:p>
            <a:r>
              <a:rPr lang="zh-CN" altLang="en-US" sz="2800" dirty="0" smtClean="0"/>
              <a:t>绝对</a:t>
            </a:r>
            <a:r>
              <a:rPr lang="zh-CN" altLang="en-US" sz="2800" dirty="0"/>
              <a:t>定位（单点定位）：</a:t>
            </a:r>
            <a:r>
              <a:rPr lang="zh-CN" altLang="en-US" sz="2800" dirty="0">
                <a:solidFill>
                  <a:schemeClr val="tx1"/>
                </a:solidFill>
              </a:rPr>
              <a:t>在协议地球坐标系中，确定</a:t>
            </a:r>
            <a:r>
              <a:rPr lang="zh-CN" altLang="en-US" sz="2800" dirty="0" smtClean="0">
                <a:solidFill>
                  <a:schemeClr val="tx1"/>
                </a:solidFill>
              </a:rPr>
              <a:t>观测站相对地球质心的位置。</a:t>
            </a:r>
          </a:p>
          <a:p>
            <a:r>
              <a:rPr lang="zh-CN" altLang="en-US" sz="2800" dirty="0" smtClean="0"/>
              <a:t>相对定位：</a:t>
            </a:r>
            <a:r>
              <a:rPr lang="zh-CN" altLang="en-US" sz="2800" dirty="0">
                <a:solidFill>
                  <a:schemeClr val="tx1"/>
                </a:solidFill>
              </a:rPr>
              <a:t>在协议地球坐标系</a:t>
            </a:r>
            <a:r>
              <a:rPr lang="zh-CN" altLang="en-US" sz="2800" dirty="0" smtClean="0">
                <a:solidFill>
                  <a:schemeClr val="tx1"/>
                </a:solidFill>
              </a:rPr>
              <a:t>中，确定观测站与地面某一参考点之间的相对位置。</a:t>
            </a:r>
            <a:endParaRPr lang="zh-CN" altLang="en-US" sz="2800" dirty="0">
              <a:solidFill>
                <a:schemeClr val="tx1"/>
              </a:solidFill>
            </a:endParaRPr>
          </a:p>
        </p:txBody>
      </p:sp>
    </p:spTree>
    <p:extLst>
      <p:ext uri="{BB962C8B-B14F-4D97-AF65-F5344CB8AC3E}">
        <p14:creationId xmlns:p14="http://schemas.microsoft.com/office/powerpoint/2010/main" val="40691815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95536" y="2130425"/>
            <a:ext cx="8496944" cy="1470025"/>
          </a:xfrm>
        </p:spPr>
        <p:txBody>
          <a:bodyPr>
            <a:noAutofit/>
          </a:bodyPr>
          <a:lstStyle/>
          <a:p>
            <a:pPr>
              <a:lnSpc>
                <a:spcPct val="150000"/>
              </a:lnSpc>
            </a:pPr>
            <a:r>
              <a:rPr lang="zh-CN" altLang="en-US" sz="4000" dirty="0" smtClean="0"/>
              <a:t>四、测</a:t>
            </a:r>
            <a:r>
              <a:rPr lang="zh-CN" altLang="en-US" sz="4000" dirty="0"/>
              <a:t>码</a:t>
            </a:r>
            <a:r>
              <a:rPr lang="zh-CN" altLang="en-US" sz="4000" dirty="0" smtClean="0"/>
              <a:t>伪距动态相对定位测量原理</a:t>
            </a:r>
            <a:r>
              <a:rPr lang="en-US" altLang="zh-CN" sz="4000" dirty="0" smtClean="0"/>
              <a:t/>
            </a:r>
            <a:br>
              <a:rPr lang="en-US" altLang="zh-CN" sz="4000" dirty="0" smtClean="0"/>
            </a:br>
            <a:r>
              <a:rPr lang="zh-CN" altLang="en-US" sz="4000" dirty="0" smtClean="0"/>
              <a:t>（伪距差分定位）</a:t>
            </a:r>
            <a:endParaRPr lang="zh-CN" altLang="en-US" sz="4000"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4510118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4.1 </a:t>
            </a:r>
            <a:r>
              <a:rPr lang="zh-CN" altLang="en-US" dirty="0" smtClean="0"/>
              <a:t>什么是动态相对定位？</a:t>
            </a:r>
            <a:endParaRPr lang="zh-CN" altLang="en-US" dirty="0"/>
          </a:p>
        </p:txBody>
      </p:sp>
      <p:sp>
        <p:nvSpPr>
          <p:cNvPr id="8" name="Rectangle 2"/>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2500"/>
          </a:bodyPr>
          <a:lstStyle/>
          <a:p>
            <a:pPr>
              <a:buSzPct val="75000"/>
            </a:pPr>
            <a:r>
              <a:rPr lang="zh-CN" altLang="en-US" sz="2800" dirty="0" smtClean="0">
                <a:solidFill>
                  <a:srgbClr val="0000CC"/>
                </a:solidFill>
                <a:latin typeface="微软雅黑" panose="020B0503020204020204" pitchFamily="34" charset="-122"/>
                <a:ea typeface="微软雅黑" panose="020B0503020204020204" pitchFamily="34" charset="-122"/>
              </a:rPr>
              <a:t>基本原理：</a:t>
            </a:r>
            <a:endParaRPr lang="en-US" altLang="zh-CN" sz="2800" dirty="0" smtClean="0">
              <a:solidFill>
                <a:srgbClr val="0000CC"/>
              </a:solidFill>
              <a:latin typeface="微软雅黑" panose="020B0503020204020204" pitchFamily="34" charset="-122"/>
              <a:ea typeface="微软雅黑" panose="020B0503020204020204" pitchFamily="34" charset="-122"/>
            </a:endParaRPr>
          </a:p>
          <a:p>
            <a:pPr lvl="1">
              <a:buSzPct val="75000"/>
            </a:pPr>
            <a:r>
              <a:rPr lang="zh-CN" altLang="en-US" sz="2400" dirty="0" smtClean="0">
                <a:solidFill>
                  <a:schemeClr val="tx1"/>
                </a:solidFill>
                <a:latin typeface="微软雅黑" panose="020B0503020204020204" pitchFamily="34" charset="-122"/>
                <a:ea typeface="微软雅黑" panose="020B0503020204020204" pitchFamily="34" charset="-122"/>
              </a:rPr>
              <a:t>用</a:t>
            </a:r>
            <a:r>
              <a:rPr lang="zh-CN" altLang="en-US" sz="2400" dirty="0">
                <a:solidFill>
                  <a:schemeClr val="tx1"/>
                </a:solidFill>
                <a:latin typeface="微软雅黑" panose="020B0503020204020204" pitchFamily="34" charset="-122"/>
                <a:ea typeface="微软雅黑" panose="020B0503020204020204" pitchFamily="34" charset="-122"/>
              </a:rPr>
              <a:t>一台接收机安置在基准站上固定不动，另一台接收机安置在运动载体上，两台接收机同步观测相同卫星，以确定运动点相对基准站的实时位置。</a:t>
            </a:r>
          </a:p>
          <a:p>
            <a:pPr>
              <a:buSzPct val="75000"/>
            </a:pPr>
            <a:r>
              <a:rPr lang="zh-CN" altLang="en-US" sz="2800" dirty="0" smtClean="0">
                <a:solidFill>
                  <a:schemeClr val="tx1"/>
                </a:solidFill>
              </a:rPr>
              <a:t>分类：</a:t>
            </a:r>
            <a:endParaRPr lang="en-US" altLang="zh-CN" sz="2800" dirty="0" smtClean="0">
              <a:solidFill>
                <a:schemeClr val="tx1"/>
              </a:solidFill>
            </a:endParaRPr>
          </a:p>
          <a:p>
            <a:pPr lvl="1">
              <a:buSzPct val="75000"/>
            </a:pPr>
            <a:r>
              <a:rPr lang="zh-CN" altLang="en-US" sz="2400" dirty="0" smtClean="0">
                <a:solidFill>
                  <a:schemeClr val="tx1"/>
                </a:solidFill>
                <a:latin typeface="微软雅黑" panose="020B0503020204020204" pitchFamily="34" charset="-122"/>
                <a:ea typeface="微软雅黑" panose="020B0503020204020204" pitchFamily="34" charset="-122"/>
              </a:rPr>
              <a:t>动态</a:t>
            </a:r>
            <a:r>
              <a:rPr lang="zh-CN" altLang="en-US" sz="2400" dirty="0">
                <a:solidFill>
                  <a:schemeClr val="tx1"/>
                </a:solidFill>
                <a:latin typeface="微软雅黑" panose="020B0503020204020204" pitchFamily="34" charset="-122"/>
                <a:ea typeface="微软雅黑" panose="020B0503020204020204" pitchFamily="34" charset="-122"/>
              </a:rPr>
              <a:t>相对定位根据采用的观测量不同，分为以</a:t>
            </a:r>
            <a:r>
              <a:rPr lang="zh-CN" altLang="en-US" sz="2400" dirty="0">
                <a:solidFill>
                  <a:srgbClr val="0000CC"/>
                </a:solidFill>
                <a:latin typeface="微软雅黑" panose="020B0503020204020204" pitchFamily="34" charset="-122"/>
                <a:ea typeface="微软雅黑" panose="020B0503020204020204" pitchFamily="34" charset="-122"/>
              </a:rPr>
              <a:t>测码伪距</a:t>
            </a:r>
            <a:r>
              <a:rPr lang="zh-CN" altLang="en-US" sz="2400" dirty="0">
                <a:latin typeface="微软雅黑" panose="020B0503020204020204" pitchFamily="34" charset="-122"/>
                <a:ea typeface="微软雅黑" panose="020B0503020204020204" pitchFamily="34" charset="-122"/>
              </a:rPr>
              <a:t>为观测量的动态相对定位</a:t>
            </a:r>
            <a:r>
              <a:rPr lang="zh-CN" altLang="en-US" sz="2400" dirty="0">
                <a:solidFill>
                  <a:schemeClr val="tx1"/>
                </a:solidFill>
                <a:latin typeface="微软雅黑" panose="020B0503020204020204" pitchFamily="34" charset="-122"/>
                <a:ea typeface="微软雅黑" panose="020B0503020204020204" pitchFamily="34" charset="-122"/>
              </a:rPr>
              <a:t>和</a:t>
            </a:r>
            <a:r>
              <a:rPr lang="zh-CN" altLang="en-US" sz="2400" dirty="0">
                <a:latin typeface="微软雅黑" panose="020B0503020204020204" pitchFamily="34" charset="-122"/>
                <a:ea typeface="微软雅黑" panose="020B0503020204020204" pitchFamily="34" charset="-122"/>
              </a:rPr>
              <a:t>以</a:t>
            </a:r>
            <a:r>
              <a:rPr lang="zh-CN" altLang="en-US" sz="2400" dirty="0">
                <a:solidFill>
                  <a:srgbClr val="0000CC"/>
                </a:solidFill>
                <a:latin typeface="微软雅黑" panose="020B0503020204020204" pitchFamily="34" charset="-122"/>
                <a:ea typeface="微软雅黑" panose="020B0503020204020204" pitchFamily="34" charset="-122"/>
              </a:rPr>
              <a:t>测相伪距</a:t>
            </a:r>
            <a:r>
              <a:rPr lang="zh-CN" altLang="en-US" sz="2400" dirty="0">
                <a:latin typeface="微软雅黑" panose="020B0503020204020204" pitchFamily="34" charset="-122"/>
                <a:ea typeface="微软雅黑" panose="020B0503020204020204" pitchFamily="34" charset="-122"/>
              </a:rPr>
              <a:t>为观测量的动态相对定位</a:t>
            </a:r>
            <a:r>
              <a:rPr lang="zh-CN" altLang="en-US" sz="2400" dirty="0" smtClean="0">
                <a:solidFill>
                  <a:schemeClr val="tx1"/>
                </a:solidFill>
                <a:latin typeface="微软雅黑" panose="020B0503020204020204" pitchFamily="34" charset="-122"/>
                <a:ea typeface="微软雅黑" panose="020B0503020204020204" pitchFamily="34" charset="-122"/>
              </a:rPr>
              <a:t>。</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00073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动态相对定位的精度</a:t>
            </a:r>
            <a:endParaRPr lang="zh-CN" altLang="en-US" dirty="0"/>
          </a:p>
        </p:txBody>
      </p:sp>
      <p:sp>
        <p:nvSpPr>
          <p:cNvPr id="8" name="Rectangle 2"/>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fontScale="92500"/>
          </a:bodyPr>
          <a:lstStyle/>
          <a:p>
            <a:pPr marL="457200" indent="-457200">
              <a:buSzPct val="75000"/>
            </a:pPr>
            <a:r>
              <a:rPr lang="zh-CN" altLang="en-US" sz="2800" dirty="0"/>
              <a:t>测码伪距动态相对</a:t>
            </a:r>
            <a:r>
              <a:rPr lang="zh-CN" altLang="en-US" sz="2800" dirty="0" smtClean="0"/>
              <a:t>定位：</a:t>
            </a:r>
            <a:endParaRPr lang="en-US" altLang="zh-CN" sz="2800" dirty="0" smtClean="0"/>
          </a:p>
          <a:p>
            <a:pPr marL="857250" lvl="1" indent="-457200">
              <a:buSzPct val="75000"/>
            </a:pPr>
            <a:r>
              <a:rPr lang="zh-CN" altLang="en-US" sz="2400" dirty="0" smtClean="0">
                <a:solidFill>
                  <a:schemeClr val="tx1"/>
                </a:solidFill>
              </a:rPr>
              <a:t>目前</a:t>
            </a:r>
            <a:r>
              <a:rPr lang="zh-CN" altLang="en-US" sz="2400" dirty="0">
                <a:solidFill>
                  <a:schemeClr val="tx1"/>
                </a:solidFill>
              </a:rPr>
              <a:t>实时定位精度为米级。以相对定位原理为基础的实时差分</a:t>
            </a:r>
            <a:r>
              <a:rPr lang="en-US" altLang="zh-CN" sz="2400" dirty="0">
                <a:solidFill>
                  <a:schemeClr val="tx1"/>
                </a:solidFill>
              </a:rPr>
              <a:t>GPS</a:t>
            </a:r>
            <a:r>
              <a:rPr lang="zh-CN" altLang="en-US" sz="2400" dirty="0">
                <a:solidFill>
                  <a:schemeClr val="tx1"/>
                </a:solidFill>
              </a:rPr>
              <a:t>可有效减弱卫星轨道误差、钟差、大气折射</a:t>
            </a:r>
            <a:r>
              <a:rPr lang="zh-CN" altLang="en-US" sz="2400" dirty="0" smtClean="0">
                <a:solidFill>
                  <a:schemeClr val="tx1"/>
                </a:solidFill>
              </a:rPr>
              <a:t>误差影响</a:t>
            </a:r>
            <a:r>
              <a:rPr lang="zh-CN" altLang="en-US" sz="2400" dirty="0">
                <a:solidFill>
                  <a:schemeClr val="tx1"/>
                </a:solidFill>
              </a:rPr>
              <a:t>，定位精度远远高于测码伪距动态绝对定位。</a:t>
            </a:r>
          </a:p>
          <a:p>
            <a:pPr marL="457200" indent="-457200">
              <a:spcBef>
                <a:spcPct val="20000"/>
              </a:spcBef>
              <a:buSzPct val="75000"/>
              <a:buFont typeface="Arial" panose="020B0604020202020204" pitchFamily="34" charset="0"/>
              <a:buChar char="•"/>
            </a:pPr>
            <a:r>
              <a:rPr lang="zh-CN" altLang="en-US" sz="2800" dirty="0" smtClean="0"/>
              <a:t>测</a:t>
            </a:r>
            <a:r>
              <a:rPr lang="zh-CN" altLang="en-US" sz="2800" dirty="0"/>
              <a:t>相伪距动态相对</a:t>
            </a:r>
            <a:r>
              <a:rPr lang="zh-CN" altLang="en-US" sz="2800" dirty="0" smtClean="0"/>
              <a:t>定位：</a:t>
            </a:r>
            <a:endParaRPr lang="en-US" altLang="zh-CN" sz="2800" dirty="0" smtClean="0"/>
          </a:p>
          <a:p>
            <a:pPr marL="857250" lvl="1" indent="-457200">
              <a:buSzPct val="75000"/>
              <a:buFont typeface="Arial" panose="020B0604020202020204" pitchFamily="34" charset="0"/>
              <a:buChar char="•"/>
            </a:pPr>
            <a:r>
              <a:rPr lang="zh-CN" altLang="en-US" sz="2400" dirty="0" smtClean="0">
                <a:solidFill>
                  <a:schemeClr val="tx1"/>
                </a:solidFill>
              </a:rPr>
              <a:t>是</a:t>
            </a:r>
            <a:r>
              <a:rPr lang="zh-CN" altLang="en-US" sz="2400" dirty="0">
                <a:solidFill>
                  <a:schemeClr val="tx1"/>
                </a:solidFill>
              </a:rPr>
              <a:t>以预先初始化或动态解算载波相位整周未知数为基础的一种高精度动态相对定位法，目前在较小范围内（小于</a:t>
            </a:r>
            <a:r>
              <a:rPr lang="en-US" altLang="zh-CN" sz="2400" dirty="0">
                <a:solidFill>
                  <a:schemeClr val="tx1"/>
                </a:solidFill>
              </a:rPr>
              <a:t>20km</a:t>
            </a:r>
            <a:r>
              <a:rPr lang="zh-CN" altLang="en-US" sz="2400" dirty="0">
                <a:solidFill>
                  <a:schemeClr val="tx1"/>
                </a:solidFill>
              </a:rPr>
              <a:t>），定位精度达</a:t>
            </a:r>
            <a:r>
              <a:rPr lang="en-US" altLang="zh-CN" sz="2400" dirty="0">
                <a:solidFill>
                  <a:schemeClr val="tx1"/>
                </a:solidFill>
              </a:rPr>
              <a:t>1-2cm</a:t>
            </a:r>
            <a:r>
              <a:rPr lang="zh-CN" altLang="en-US" sz="2400" dirty="0" smtClean="0">
                <a:solidFill>
                  <a:schemeClr val="tx1"/>
                </a:solidFill>
              </a:rPr>
              <a:t>。</a:t>
            </a:r>
            <a:endParaRPr lang="zh-CN" altLang="en-US" sz="2400" dirty="0">
              <a:solidFill>
                <a:schemeClr val="tx1"/>
              </a:solidFill>
            </a:endParaRPr>
          </a:p>
        </p:txBody>
      </p:sp>
    </p:spTree>
    <p:extLst>
      <p:ext uri="{BB962C8B-B14F-4D97-AF65-F5344CB8AC3E}">
        <p14:creationId xmlns:p14="http://schemas.microsoft.com/office/powerpoint/2010/main" val="20441896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23528" y="548680"/>
            <a:ext cx="8229600" cy="5832648"/>
          </a:xfrm>
        </p:spPr>
        <p:txBody>
          <a:bodyPr>
            <a:noAutofit/>
          </a:bodyPr>
          <a:lstStyle/>
          <a:p>
            <a:pPr marL="0" indent="0">
              <a:buSzPct val="75000"/>
              <a:buNone/>
            </a:pPr>
            <a:r>
              <a:rPr lang="zh-CN" altLang="en-US" sz="2400" dirty="0" smtClean="0">
                <a:solidFill>
                  <a:schemeClr val="tx1"/>
                </a:solidFill>
              </a:rPr>
              <a:t>根据</a:t>
            </a:r>
            <a:r>
              <a:rPr lang="zh-CN" altLang="en-US" sz="2400" dirty="0">
                <a:solidFill>
                  <a:schemeClr val="tx1"/>
                </a:solidFill>
              </a:rPr>
              <a:t>数据处理方式不同，可分为</a:t>
            </a:r>
            <a:r>
              <a:rPr lang="zh-CN" altLang="en-US" sz="2400" dirty="0"/>
              <a:t>实时处理</a:t>
            </a:r>
            <a:r>
              <a:rPr lang="zh-CN" altLang="en-US" sz="2400" dirty="0">
                <a:solidFill>
                  <a:schemeClr val="tx1"/>
                </a:solidFill>
              </a:rPr>
              <a:t>和</a:t>
            </a:r>
            <a:r>
              <a:rPr lang="zh-CN" altLang="en-US" sz="2400" dirty="0"/>
              <a:t>后处理</a:t>
            </a:r>
            <a:r>
              <a:rPr lang="zh-CN" altLang="en-US" sz="2400" dirty="0">
                <a:solidFill>
                  <a:schemeClr val="tx1"/>
                </a:solidFill>
              </a:rPr>
              <a:t>。</a:t>
            </a:r>
          </a:p>
          <a:p>
            <a:pPr marL="457200" indent="-457200">
              <a:buSzPct val="75000"/>
            </a:pPr>
            <a:r>
              <a:rPr lang="zh-CN" altLang="en-US" sz="2400" dirty="0" smtClean="0"/>
              <a:t>实时处理：</a:t>
            </a:r>
            <a:endParaRPr lang="en-US" altLang="zh-CN" sz="2400" dirty="0" smtClean="0"/>
          </a:p>
          <a:p>
            <a:pPr marL="857250" lvl="1" indent="-457200">
              <a:buSzPct val="75000"/>
            </a:pPr>
            <a:r>
              <a:rPr lang="zh-CN" altLang="en-US" sz="2000" dirty="0" smtClean="0">
                <a:solidFill>
                  <a:schemeClr val="tx1"/>
                </a:solidFill>
              </a:rPr>
              <a:t>在</a:t>
            </a:r>
            <a:r>
              <a:rPr lang="zh-CN" altLang="en-US" sz="2000" dirty="0">
                <a:solidFill>
                  <a:schemeClr val="tx1"/>
                </a:solidFill>
              </a:rPr>
              <a:t>观测过程中实时地获得定位结果，无需存储观测数据，但在流动站和基准站之间必须实时地传输观测数据或观测量的修正</a:t>
            </a:r>
            <a:r>
              <a:rPr lang="zh-CN" altLang="en-US" sz="2000" dirty="0" smtClean="0">
                <a:solidFill>
                  <a:schemeClr val="tx1"/>
                </a:solidFill>
              </a:rPr>
              <a:t>数据。</a:t>
            </a:r>
            <a:endParaRPr lang="en-US" altLang="zh-CN" sz="2000" dirty="0" smtClean="0">
              <a:solidFill>
                <a:schemeClr val="tx1"/>
              </a:solidFill>
            </a:endParaRPr>
          </a:p>
          <a:p>
            <a:pPr marL="457200" indent="-457200">
              <a:buSzPct val="75000"/>
            </a:pPr>
            <a:r>
              <a:rPr lang="zh-CN" altLang="en-US" sz="2400" dirty="0"/>
              <a:t>后处理</a:t>
            </a:r>
            <a:r>
              <a:rPr lang="zh-CN" altLang="en-US" sz="2400" dirty="0" smtClean="0"/>
              <a:t>：</a:t>
            </a:r>
            <a:endParaRPr lang="en-US" altLang="zh-CN" sz="2400" dirty="0" smtClean="0"/>
          </a:p>
          <a:p>
            <a:pPr marL="857250" lvl="1" indent="-457200">
              <a:buSzPct val="75000"/>
            </a:pPr>
            <a:r>
              <a:rPr lang="zh-CN" altLang="en-US" sz="2000" dirty="0" smtClean="0">
                <a:solidFill>
                  <a:schemeClr val="tx1"/>
                </a:solidFill>
              </a:rPr>
              <a:t>在</a:t>
            </a:r>
            <a:r>
              <a:rPr lang="zh-CN" altLang="en-US" sz="2000" dirty="0">
                <a:solidFill>
                  <a:schemeClr val="tx1"/>
                </a:solidFill>
              </a:rPr>
              <a:t>观测过程结束后，通过</a:t>
            </a:r>
            <a:r>
              <a:rPr lang="zh-CN" altLang="en-US" sz="2000" dirty="0" smtClean="0">
                <a:solidFill>
                  <a:schemeClr val="tx1"/>
                </a:solidFill>
              </a:rPr>
              <a:t>数据处理获得</a:t>
            </a:r>
            <a:r>
              <a:rPr lang="zh-CN" altLang="en-US" sz="2000" dirty="0">
                <a:solidFill>
                  <a:schemeClr val="tx1"/>
                </a:solidFill>
              </a:rPr>
              <a:t>定位结果。该处理方式可以对观测数据进行详细分析，易于发现粗差，不需要实时传输数据，但需要存储观测数据。后处理方式主要应用于基线较长，不需实时获得定位结果的测量工作</a:t>
            </a:r>
            <a:r>
              <a:rPr lang="zh-CN" altLang="en-US" sz="2000" dirty="0" smtClean="0">
                <a:solidFill>
                  <a:schemeClr val="tx1"/>
                </a:solidFill>
              </a:rPr>
              <a:t>。</a:t>
            </a:r>
            <a:endParaRPr lang="zh-CN" altLang="en-US" sz="2000" dirty="0">
              <a:solidFill>
                <a:schemeClr val="tx1"/>
              </a:solidFill>
            </a:endParaRPr>
          </a:p>
          <a:p>
            <a:endParaRPr lang="zh-CN" altLang="en-US" sz="2400" dirty="0">
              <a:solidFill>
                <a:schemeClr val="tx1"/>
              </a:solidFill>
            </a:endParaRPr>
          </a:p>
        </p:txBody>
      </p:sp>
    </p:spTree>
    <p:extLst>
      <p:ext uri="{BB962C8B-B14F-4D97-AF65-F5344CB8AC3E}">
        <p14:creationId xmlns:p14="http://schemas.microsoft.com/office/powerpoint/2010/main" val="24936459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4.2 </a:t>
            </a:r>
            <a:r>
              <a:rPr lang="zh-CN" altLang="en-US" dirty="0" smtClean="0"/>
              <a:t>什么是差分定位？</a:t>
            </a:r>
            <a:endParaRPr lang="zh-CN" altLang="en-US" dirty="0"/>
          </a:p>
        </p:txBody>
      </p:sp>
      <p:sp>
        <p:nvSpPr>
          <p:cNvPr id="8" name="Rectangle 3"/>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a:bodyPr>
          <a:lstStyle/>
          <a:p>
            <a:pPr marL="457200" indent="-457200">
              <a:spcBef>
                <a:spcPct val="20000"/>
              </a:spcBef>
              <a:buSzPct val="75000"/>
              <a:buFont typeface="Arial" panose="020B0604020202020204" pitchFamily="34" charset="0"/>
              <a:buChar char="•"/>
            </a:pPr>
            <a:r>
              <a:rPr lang="zh-CN" altLang="en-US" sz="2800" dirty="0" smtClean="0">
                <a:solidFill>
                  <a:schemeClr val="tx1"/>
                </a:solidFill>
              </a:rPr>
              <a:t>基本原理：</a:t>
            </a:r>
            <a:endParaRPr lang="en-US" altLang="zh-CN" sz="2800" dirty="0" smtClean="0">
              <a:solidFill>
                <a:schemeClr val="tx1"/>
              </a:solidFill>
            </a:endParaRPr>
          </a:p>
          <a:p>
            <a:pPr marL="857250" lvl="1" indent="-457200">
              <a:buSzPct val="75000"/>
              <a:buFont typeface="Arial" panose="020B0604020202020204" pitchFamily="34" charset="0"/>
              <a:buChar char="•"/>
            </a:pPr>
            <a:r>
              <a:rPr lang="zh-CN" altLang="en-US" sz="2400" dirty="0" smtClean="0">
                <a:solidFill>
                  <a:schemeClr val="tx1"/>
                </a:solidFill>
              </a:rPr>
              <a:t>用户接收基准</a:t>
            </a:r>
            <a:r>
              <a:rPr lang="zh-CN" altLang="en-US" sz="2400" dirty="0">
                <a:solidFill>
                  <a:schemeClr val="tx1"/>
                </a:solidFill>
              </a:rPr>
              <a:t>站发送的改正数，并对观测站的测量成果进行改正以获得精密定位的结果。</a:t>
            </a:r>
          </a:p>
          <a:p>
            <a:pPr marL="457200" indent="-457200">
              <a:buSzPct val="75000"/>
            </a:pPr>
            <a:r>
              <a:rPr lang="zh-CN" altLang="en-US" sz="2800" dirty="0" smtClean="0">
                <a:solidFill>
                  <a:schemeClr val="tx1"/>
                </a:solidFill>
              </a:rPr>
              <a:t>根据系统中基准站的个数</a:t>
            </a:r>
            <a:r>
              <a:rPr lang="zh-CN" altLang="en-US" sz="2800" dirty="0">
                <a:solidFill>
                  <a:schemeClr val="tx1"/>
                </a:solidFill>
              </a:rPr>
              <a:t>可</a:t>
            </a:r>
            <a:r>
              <a:rPr lang="zh-CN" altLang="en-US" sz="2800" dirty="0" smtClean="0">
                <a:solidFill>
                  <a:schemeClr val="tx1"/>
                </a:solidFill>
              </a:rPr>
              <a:t>分为：</a:t>
            </a:r>
            <a:endParaRPr lang="en-US" altLang="zh-CN" sz="2800" dirty="0" smtClean="0">
              <a:solidFill>
                <a:schemeClr val="tx1"/>
              </a:solidFill>
            </a:endParaRPr>
          </a:p>
          <a:p>
            <a:pPr marL="857250" lvl="1" indent="-457200">
              <a:buSzPct val="75000"/>
            </a:pPr>
            <a:r>
              <a:rPr lang="zh-CN" altLang="en-US" sz="2400" dirty="0" smtClean="0">
                <a:solidFill>
                  <a:schemeClr val="tx1"/>
                </a:solidFill>
              </a:rPr>
              <a:t>单</a:t>
            </a:r>
            <a:r>
              <a:rPr lang="zh-CN" altLang="en-US" sz="2400" dirty="0">
                <a:solidFill>
                  <a:schemeClr val="tx1"/>
                </a:solidFill>
              </a:rPr>
              <a:t>基准</a:t>
            </a:r>
            <a:r>
              <a:rPr lang="zh-CN" altLang="en-US" sz="2400" dirty="0" smtClean="0">
                <a:solidFill>
                  <a:schemeClr val="tx1"/>
                </a:solidFill>
              </a:rPr>
              <a:t>差分</a:t>
            </a:r>
            <a:endParaRPr lang="en-US" altLang="zh-CN" sz="2400" dirty="0" smtClean="0">
              <a:solidFill>
                <a:schemeClr val="tx1"/>
              </a:solidFill>
            </a:endParaRPr>
          </a:p>
          <a:p>
            <a:pPr marL="857250" lvl="1" indent="-457200">
              <a:buSzPct val="75000"/>
            </a:pPr>
            <a:r>
              <a:rPr lang="zh-CN" altLang="en-US" sz="2400" dirty="0" smtClean="0">
                <a:solidFill>
                  <a:schemeClr val="tx1"/>
                </a:solidFill>
              </a:rPr>
              <a:t>多</a:t>
            </a:r>
            <a:r>
              <a:rPr lang="zh-CN" altLang="en-US" sz="2400" dirty="0">
                <a:solidFill>
                  <a:schemeClr val="tx1"/>
                </a:solidFill>
              </a:rPr>
              <a:t>基准的局部区域</a:t>
            </a:r>
            <a:r>
              <a:rPr lang="zh-CN" altLang="en-US" sz="2400" dirty="0" smtClean="0">
                <a:solidFill>
                  <a:schemeClr val="tx1"/>
                </a:solidFill>
              </a:rPr>
              <a:t>差分</a:t>
            </a:r>
            <a:endParaRPr lang="en-US" altLang="zh-CN" sz="2400" dirty="0" smtClean="0">
              <a:solidFill>
                <a:schemeClr val="tx1"/>
              </a:solidFill>
            </a:endParaRPr>
          </a:p>
          <a:p>
            <a:pPr marL="857250" lvl="1" indent="-457200">
              <a:buSzPct val="75000"/>
            </a:pPr>
            <a:r>
              <a:rPr lang="zh-CN" altLang="en-US" sz="2400" dirty="0" smtClean="0">
                <a:solidFill>
                  <a:schemeClr val="tx1"/>
                </a:solidFill>
              </a:rPr>
              <a:t>广</a:t>
            </a:r>
            <a:r>
              <a:rPr lang="zh-CN" altLang="en-US" sz="2400" dirty="0">
                <a:solidFill>
                  <a:schemeClr val="tx1"/>
                </a:solidFill>
              </a:rPr>
              <a:t>域</a:t>
            </a:r>
            <a:r>
              <a:rPr lang="zh-CN" altLang="en-US" sz="2400" dirty="0" smtClean="0">
                <a:solidFill>
                  <a:schemeClr val="tx1"/>
                </a:solidFill>
              </a:rPr>
              <a:t>差分（如：</a:t>
            </a:r>
            <a:r>
              <a:rPr lang="en-US" altLang="zh-CN" sz="2400" dirty="0" smtClean="0">
                <a:solidFill>
                  <a:schemeClr val="tx1"/>
                </a:solidFill>
              </a:rPr>
              <a:t>SBAS</a:t>
            </a:r>
            <a:r>
              <a:rPr lang="zh-CN" altLang="en-US" sz="2400" dirty="0" smtClean="0">
                <a:solidFill>
                  <a:schemeClr val="tx1"/>
                </a:solidFill>
              </a:rPr>
              <a:t>）</a:t>
            </a:r>
            <a:endParaRPr lang="zh-CN" altLang="en-US" sz="2400" dirty="0">
              <a:solidFill>
                <a:schemeClr val="tx1"/>
              </a:solidFill>
            </a:endParaRPr>
          </a:p>
        </p:txBody>
      </p:sp>
    </p:spTree>
    <p:extLst>
      <p:ext uri="{BB962C8B-B14F-4D97-AF65-F5344CB8AC3E}">
        <p14:creationId xmlns:p14="http://schemas.microsoft.com/office/powerpoint/2010/main" val="28143849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差分定位的方法</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solidFill>
                  <a:schemeClr val="tx1"/>
                </a:solidFill>
              </a:rPr>
              <a:t>根据</a:t>
            </a:r>
            <a:r>
              <a:rPr lang="zh-CN" altLang="en-US" dirty="0">
                <a:solidFill>
                  <a:schemeClr val="tx1"/>
                </a:solidFill>
              </a:rPr>
              <a:t>信息的发送内容又可</a:t>
            </a:r>
            <a:r>
              <a:rPr lang="zh-CN" altLang="en-US" dirty="0" smtClean="0">
                <a:solidFill>
                  <a:schemeClr val="tx1"/>
                </a:solidFill>
              </a:rPr>
              <a:t>分为：</a:t>
            </a:r>
            <a:endParaRPr lang="en-US" altLang="zh-CN" dirty="0" smtClean="0">
              <a:solidFill>
                <a:schemeClr val="tx1"/>
              </a:solidFill>
            </a:endParaRPr>
          </a:p>
          <a:p>
            <a:pPr lvl="1"/>
            <a:r>
              <a:rPr lang="zh-CN" altLang="en-US" dirty="0" smtClean="0"/>
              <a:t>简单位置</a:t>
            </a:r>
            <a:r>
              <a:rPr lang="zh-CN" altLang="en-US" dirty="0" smtClean="0"/>
              <a:t>差分定位</a:t>
            </a:r>
            <a:endParaRPr lang="en-US" altLang="zh-CN" dirty="0" smtClean="0"/>
          </a:p>
          <a:p>
            <a:pPr lvl="1"/>
            <a:r>
              <a:rPr lang="zh-CN" altLang="en-US" dirty="0" smtClean="0"/>
              <a:t>伪距差分定位</a:t>
            </a:r>
            <a:endParaRPr lang="en-US" altLang="zh-CN" dirty="0" smtClean="0"/>
          </a:p>
          <a:p>
            <a:pPr lvl="1"/>
            <a:r>
              <a:rPr lang="zh-CN" altLang="en-US" dirty="0"/>
              <a:t>载波</a:t>
            </a:r>
            <a:r>
              <a:rPr lang="zh-CN" altLang="en-US" dirty="0" smtClean="0"/>
              <a:t>相位差</a:t>
            </a:r>
            <a:r>
              <a:rPr lang="zh-CN" altLang="en-US" dirty="0" smtClean="0"/>
              <a:t>分</a:t>
            </a:r>
            <a:r>
              <a:rPr lang="zh-CN" altLang="en-US" dirty="0" smtClean="0"/>
              <a:t>定位</a:t>
            </a:r>
            <a:endParaRPr lang="en-US" altLang="zh-CN" dirty="0" smtClean="0"/>
          </a:p>
          <a:p>
            <a:r>
              <a:rPr lang="zh-CN" altLang="en-US" dirty="0" smtClean="0">
                <a:solidFill>
                  <a:schemeClr val="tx1"/>
                </a:solidFill>
              </a:rPr>
              <a:t>以上差分的区别：</a:t>
            </a:r>
            <a:endParaRPr lang="en-US" altLang="zh-CN" dirty="0" smtClean="0">
              <a:solidFill>
                <a:schemeClr val="tx1"/>
              </a:solidFill>
            </a:endParaRPr>
          </a:p>
          <a:p>
            <a:pPr lvl="1"/>
            <a:r>
              <a:rPr lang="zh-CN" altLang="en-US" dirty="0" smtClean="0">
                <a:solidFill>
                  <a:schemeClr val="tx1"/>
                </a:solidFill>
              </a:rPr>
              <a:t>在于发送改正数内容和差分数学模型的不同</a:t>
            </a:r>
            <a:endParaRPr lang="en-US" altLang="zh-CN" dirty="0" smtClean="0">
              <a:solidFill>
                <a:schemeClr val="tx1"/>
              </a:solidFill>
            </a:endParaRPr>
          </a:p>
          <a:p>
            <a:pPr lvl="1"/>
            <a:r>
              <a:rPr lang="zh-CN" altLang="en-US" dirty="0" smtClean="0">
                <a:solidFill>
                  <a:schemeClr val="tx1"/>
                </a:solidFill>
              </a:rPr>
              <a:t>结果导致差分定位精度的不同。</a:t>
            </a:r>
            <a:endParaRPr lang="en-US" altLang="zh-CN" dirty="0" smtClean="0"/>
          </a:p>
          <a:p>
            <a:endParaRPr lang="zh-CN" altLang="en-US" dirty="0"/>
          </a:p>
        </p:txBody>
      </p:sp>
    </p:spTree>
    <p:extLst>
      <p:ext uri="{BB962C8B-B14F-4D97-AF65-F5344CB8AC3E}">
        <p14:creationId xmlns:p14="http://schemas.microsoft.com/office/powerpoint/2010/main" val="22821499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4.3 </a:t>
            </a:r>
            <a:r>
              <a:rPr lang="zh-CN" altLang="en-US" dirty="0" smtClean="0"/>
              <a:t>简单位置</a:t>
            </a:r>
            <a:r>
              <a:rPr lang="zh-CN" altLang="en-US" dirty="0" smtClean="0"/>
              <a:t>差分原理</a:t>
            </a:r>
            <a:endParaRPr lang="zh-CN" altLang="en-US" dirty="0"/>
          </a:p>
        </p:txBody>
      </p:sp>
      <p:graphicFrame>
        <p:nvGraphicFramePr>
          <p:cNvPr id="211971" name="Object 3"/>
          <p:cNvGraphicFramePr>
            <a:graphicFrameLocks noChangeAspect="1"/>
          </p:cNvGraphicFramePr>
          <p:nvPr>
            <p:extLst>
              <p:ext uri="{D42A27DB-BD31-4B8C-83A1-F6EECF244321}">
                <p14:modId xmlns:p14="http://schemas.microsoft.com/office/powerpoint/2010/main" val="2753690784"/>
              </p:ext>
            </p:extLst>
          </p:nvPr>
        </p:nvGraphicFramePr>
        <p:xfrm>
          <a:off x="3581400" y="2951534"/>
          <a:ext cx="1371600" cy="1125538"/>
        </p:xfrm>
        <a:graphic>
          <a:graphicData uri="http://schemas.openxmlformats.org/presentationml/2006/ole">
            <mc:AlternateContent xmlns:mc="http://schemas.openxmlformats.org/markup-compatibility/2006">
              <mc:Choice xmlns:v="urn:schemas-microsoft-com:vml" Requires="v">
                <p:oleObj spid="_x0000_s17530" name="Equation" r:id="rId3" imgW="850680" imgH="698400" progId="Equation.3">
                  <p:embed/>
                </p:oleObj>
              </mc:Choice>
              <mc:Fallback>
                <p:oleObj name="Equation" r:id="rId3" imgW="850680" imgH="698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951534"/>
                        <a:ext cx="1371600" cy="1125538"/>
                      </a:xfrm>
                      <a:prstGeom prst="rect">
                        <a:avLst/>
                      </a:prstGeom>
                      <a:solidFill>
                        <a:srgbClr val="FFFFFF"/>
                      </a:solidFill>
                      <a:ln>
                        <a:noFill/>
                      </a:ln>
                      <a:effectLst/>
                      <a:extLs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graphicFrame>
        <p:nvGraphicFramePr>
          <p:cNvPr id="211972" name="Object 4"/>
          <p:cNvGraphicFramePr>
            <a:graphicFrameLocks noChangeAspect="1"/>
          </p:cNvGraphicFramePr>
          <p:nvPr>
            <p:extLst>
              <p:ext uri="{D42A27DB-BD31-4B8C-83A1-F6EECF244321}">
                <p14:modId xmlns:p14="http://schemas.microsoft.com/office/powerpoint/2010/main" val="3524261712"/>
              </p:ext>
            </p:extLst>
          </p:nvPr>
        </p:nvGraphicFramePr>
        <p:xfrm>
          <a:off x="3581400" y="5157192"/>
          <a:ext cx="1371600" cy="1046163"/>
        </p:xfrm>
        <a:graphic>
          <a:graphicData uri="http://schemas.openxmlformats.org/presentationml/2006/ole">
            <mc:AlternateContent xmlns:mc="http://schemas.openxmlformats.org/markup-compatibility/2006">
              <mc:Choice xmlns:v="urn:schemas-microsoft-com:vml" Requires="v">
                <p:oleObj spid="_x0000_s17531" name="Equation" r:id="rId5" imgW="965160" imgH="736560" progId="Equation.3">
                  <p:embed/>
                </p:oleObj>
              </mc:Choice>
              <mc:Fallback>
                <p:oleObj name="Equation" r:id="rId5" imgW="965160" imgH="7365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5157192"/>
                        <a:ext cx="1371600" cy="1046163"/>
                      </a:xfrm>
                      <a:prstGeom prst="rect">
                        <a:avLst/>
                      </a:prstGeom>
                      <a:solidFill>
                        <a:srgbClr val="FFFFFF"/>
                      </a:solidFill>
                      <a:ln>
                        <a:noFill/>
                      </a:ln>
                      <a:effectLst/>
                      <a:extLs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sp>
        <p:nvSpPr>
          <p:cNvPr id="10" name="Rectangle 2"/>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150000"/>
              </a:lnSpc>
              <a:spcBef>
                <a:spcPct val="20000"/>
              </a:spcBef>
              <a:buSzPct val="75000"/>
              <a:buFont typeface="Arial" panose="020B0604020202020204" pitchFamily="34" charset="0"/>
              <a:buChar char="•"/>
            </a:pPr>
            <a:r>
              <a:rPr lang="zh-CN" altLang="en-US" sz="2000" dirty="0" smtClean="0">
                <a:solidFill>
                  <a:schemeClr val="tx1"/>
                </a:solidFill>
                <a:latin typeface="微软雅黑" panose="020B0503020204020204" pitchFamily="34" charset="-122"/>
                <a:ea typeface="微软雅黑" panose="020B0503020204020204" pitchFamily="34" charset="-122"/>
              </a:rPr>
              <a:t>安置</a:t>
            </a:r>
            <a:r>
              <a:rPr lang="zh-CN" altLang="en-US" sz="2000" dirty="0">
                <a:solidFill>
                  <a:schemeClr val="tx1"/>
                </a:solidFill>
                <a:latin typeface="微软雅黑" panose="020B0503020204020204" pitchFamily="34" charset="-122"/>
                <a:ea typeface="微软雅黑" panose="020B0503020204020204" pitchFamily="34" charset="-122"/>
              </a:rPr>
              <a:t>在</a:t>
            </a:r>
            <a:r>
              <a:rPr lang="zh-CN" altLang="en-US" sz="2000" dirty="0" smtClean="0">
                <a:solidFill>
                  <a:schemeClr val="tx1"/>
                </a:solidFill>
                <a:latin typeface="微软雅黑" panose="020B0503020204020204" pitchFamily="34" charset="-122"/>
                <a:ea typeface="微软雅黑" panose="020B0503020204020204" pitchFamily="34" charset="-122"/>
              </a:rPr>
              <a:t>已知</a:t>
            </a:r>
            <a:r>
              <a:rPr lang="zh-CN" altLang="en-US" sz="2000" dirty="0">
                <a:solidFill>
                  <a:schemeClr val="tx1"/>
                </a:solidFill>
              </a:rPr>
              <a:t>位置</a:t>
            </a:r>
            <a:r>
              <a:rPr lang="zh-CN" altLang="en-US" sz="2000" dirty="0" smtClean="0">
                <a:solidFill>
                  <a:schemeClr val="tx1"/>
                </a:solidFill>
                <a:latin typeface="微软雅黑" panose="020B0503020204020204" pitchFamily="34" charset="-122"/>
                <a:ea typeface="微软雅黑" panose="020B0503020204020204" pitchFamily="34" charset="-122"/>
              </a:rPr>
              <a:t>点</a:t>
            </a:r>
            <a:r>
              <a:rPr lang="zh-CN" altLang="en-US" sz="2000" dirty="0">
                <a:solidFill>
                  <a:schemeClr val="tx1"/>
                </a:solidFill>
                <a:latin typeface="微软雅黑" panose="020B0503020204020204" pitchFamily="34" charset="-122"/>
                <a:ea typeface="微软雅黑" panose="020B0503020204020204" pitchFamily="34" charset="-122"/>
              </a:rPr>
              <a:t>基准站上的</a:t>
            </a:r>
            <a:r>
              <a:rPr lang="en-US" altLang="zh-CN" sz="2000" dirty="0">
                <a:solidFill>
                  <a:schemeClr val="tx1"/>
                </a:solidFill>
                <a:latin typeface="微软雅黑" panose="020B0503020204020204" pitchFamily="34" charset="-122"/>
                <a:ea typeface="微软雅黑" panose="020B0503020204020204" pitchFamily="34" charset="-122"/>
              </a:rPr>
              <a:t>GPS</a:t>
            </a:r>
            <a:r>
              <a:rPr lang="zh-CN" altLang="en-US" sz="2000" dirty="0">
                <a:solidFill>
                  <a:schemeClr val="tx1"/>
                </a:solidFill>
                <a:latin typeface="微软雅黑" panose="020B0503020204020204" pitchFamily="34" charset="-122"/>
                <a:ea typeface="微软雅黑" panose="020B0503020204020204" pitchFamily="34" charset="-122"/>
              </a:rPr>
              <a:t>接收机经对</a:t>
            </a:r>
            <a:r>
              <a:rPr lang="en-US" altLang="zh-CN" sz="2000" dirty="0">
                <a:solidFill>
                  <a:schemeClr val="tx1"/>
                </a:solidFill>
                <a:latin typeface="微软雅黑" panose="020B0503020204020204" pitchFamily="34" charset="-122"/>
                <a:ea typeface="微软雅黑" panose="020B0503020204020204" pitchFamily="34" charset="-122"/>
              </a:rPr>
              <a:t>4</a:t>
            </a:r>
            <a:r>
              <a:rPr lang="zh-CN" altLang="en-US" sz="2000" dirty="0">
                <a:solidFill>
                  <a:schemeClr val="tx1"/>
                </a:solidFill>
                <a:latin typeface="微软雅黑" panose="020B0503020204020204" pitchFamily="34" charset="-122"/>
                <a:ea typeface="微软雅黑" panose="020B0503020204020204" pitchFamily="34" charset="-122"/>
              </a:rPr>
              <a:t>颗或</a:t>
            </a:r>
            <a:r>
              <a:rPr lang="en-US" altLang="zh-CN" sz="2000" dirty="0">
                <a:solidFill>
                  <a:schemeClr val="tx1"/>
                </a:solidFill>
                <a:latin typeface="微软雅黑" panose="020B0503020204020204" pitchFamily="34" charset="-122"/>
                <a:ea typeface="微软雅黑" panose="020B0503020204020204" pitchFamily="34" charset="-122"/>
              </a:rPr>
              <a:t>4</a:t>
            </a:r>
            <a:r>
              <a:rPr lang="zh-CN" altLang="en-US" sz="2000" dirty="0">
                <a:solidFill>
                  <a:schemeClr val="tx1"/>
                </a:solidFill>
                <a:latin typeface="微软雅黑" panose="020B0503020204020204" pitchFamily="34" charset="-122"/>
                <a:ea typeface="微软雅黑" panose="020B0503020204020204" pitchFamily="34" charset="-122"/>
              </a:rPr>
              <a:t>颗以上的卫星观测，便可实现定位，求出基准站的坐标。由于存在着卫星星历、时钟误差、大气折射误差等，该坐标与已知坐标不一样，存在误差</a:t>
            </a:r>
          </a:p>
          <a:p>
            <a:pPr marL="342900" indent="-342900">
              <a:lnSpc>
                <a:spcPct val="150000"/>
              </a:lnSpc>
              <a:spcBef>
                <a:spcPct val="20000"/>
              </a:spcBef>
              <a:buSzPct val="75000"/>
              <a:buFont typeface="Arial" panose="020B0604020202020204" pitchFamily="34" charset="0"/>
              <a:buChar char="•"/>
            </a:pP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SzPct val="75000"/>
              <a:buFont typeface="Arial" panose="020B0604020202020204" pitchFamily="34" charset="0"/>
              <a:buChar char="•"/>
            </a:pP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SzPct val="75000"/>
              <a:buFont typeface="Arial" panose="020B0604020202020204" pitchFamily="34" charset="0"/>
              <a:buChar char="•"/>
            </a:pPr>
            <a:r>
              <a:rPr lang="zh-CN" altLang="en-US" sz="2000" dirty="0" smtClean="0">
                <a:solidFill>
                  <a:schemeClr val="tx1"/>
                </a:solidFill>
                <a:latin typeface="微软雅黑" panose="020B0503020204020204" pitchFamily="34" charset="-122"/>
                <a:ea typeface="微软雅黑" panose="020B0503020204020204" pitchFamily="34" charset="-122"/>
              </a:rPr>
              <a:t>将</a:t>
            </a:r>
            <a:r>
              <a:rPr lang="zh-CN" altLang="en-US" sz="2000" dirty="0">
                <a:solidFill>
                  <a:schemeClr val="tx1"/>
                </a:solidFill>
                <a:latin typeface="微软雅黑" panose="020B0503020204020204" pitchFamily="34" charset="-122"/>
                <a:ea typeface="微软雅黑" panose="020B0503020204020204" pitchFamily="34" charset="-122"/>
              </a:rPr>
              <a:t>上述坐标改正数利用数据链将坐标改正数发送给用户站，用户站用接受到的坐标改正数对其坐标进行改正即：</a:t>
            </a:r>
          </a:p>
        </p:txBody>
      </p:sp>
    </p:spTree>
    <p:extLst>
      <p:ext uri="{BB962C8B-B14F-4D97-AF65-F5344CB8AC3E}">
        <p14:creationId xmlns:p14="http://schemas.microsoft.com/office/powerpoint/2010/main" val="37438741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ChangeArrowheads="1"/>
          </p:cNvSpPr>
          <p:nvPr/>
        </p:nvSpPr>
        <p:spPr bwMode="auto">
          <a:xfrm>
            <a:off x="457200" y="476672"/>
            <a:ext cx="7772400" cy="5543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50000"/>
              </a:lnSpc>
              <a:spcBef>
                <a:spcPct val="20000"/>
              </a:spcBef>
              <a:buSzPct val="75000"/>
            </a:pPr>
            <a:r>
              <a:rPr lang="zh-CN" altLang="en-US" sz="2400" b="1" dirty="0" smtClean="0">
                <a:latin typeface="微软雅黑" panose="020B0503020204020204" pitchFamily="34" charset="-122"/>
                <a:ea typeface="微软雅黑" panose="020B0503020204020204" pitchFamily="34" charset="-122"/>
              </a:rPr>
              <a:t>     如果</a:t>
            </a:r>
            <a:r>
              <a:rPr lang="zh-CN" altLang="en-US" sz="2400" b="1" dirty="0">
                <a:latin typeface="微软雅黑" panose="020B0503020204020204" pitchFamily="34" charset="-122"/>
                <a:ea typeface="微软雅黑" panose="020B0503020204020204" pitchFamily="34" charset="-122"/>
              </a:rPr>
              <a:t>考虑数据传送时间所引起的用户站位置的瞬间变化，则可写为：</a:t>
            </a:r>
          </a:p>
          <a:p>
            <a:pPr marL="342900" indent="-342900">
              <a:lnSpc>
                <a:spcPct val="150000"/>
              </a:lnSpc>
              <a:spcBef>
                <a:spcPct val="20000"/>
              </a:spcBef>
              <a:buSzPct val="75000"/>
              <a:buFont typeface="Arial" panose="020B0604020202020204" pitchFamily="34" charset="0"/>
              <a:buChar char="•"/>
            </a:pPr>
            <a:endParaRPr lang="zh-CN" altLang="en-US" sz="2400" b="1" dirty="0">
              <a:latin typeface="微软雅黑" panose="020B0503020204020204" pitchFamily="34" charset="-122"/>
              <a:ea typeface="微软雅黑" panose="020B0503020204020204" pitchFamily="34" charset="-122"/>
            </a:endParaRPr>
          </a:p>
          <a:p>
            <a:pPr marL="342900" indent="-342900">
              <a:lnSpc>
                <a:spcPct val="150000"/>
              </a:lnSpc>
              <a:spcBef>
                <a:spcPct val="20000"/>
              </a:spcBef>
              <a:buSzPct val="75000"/>
              <a:buFont typeface="Arial" panose="020B0604020202020204" pitchFamily="34" charset="0"/>
              <a:buChar char="•"/>
            </a:pPr>
            <a:endParaRPr lang="zh-CN" altLang="en-US" sz="2400" b="1" dirty="0">
              <a:latin typeface="微软雅黑" panose="020B0503020204020204" pitchFamily="34" charset="-122"/>
              <a:ea typeface="微软雅黑" panose="020B0503020204020204" pitchFamily="34" charset="-122"/>
            </a:endParaRPr>
          </a:p>
          <a:p>
            <a:pPr marL="342900" indent="-342900">
              <a:lnSpc>
                <a:spcPct val="150000"/>
              </a:lnSpc>
              <a:spcBef>
                <a:spcPct val="20000"/>
              </a:spcBef>
              <a:buSzPct val="75000"/>
              <a:buFont typeface="Arial" panose="020B0604020202020204" pitchFamily="34" charset="0"/>
              <a:buChar char="•"/>
            </a:pPr>
            <a:endParaRPr lang="zh-CN" altLang="en-US" sz="2400" b="1" dirty="0">
              <a:latin typeface="微软雅黑" panose="020B0503020204020204" pitchFamily="34" charset="-122"/>
              <a:ea typeface="微软雅黑" panose="020B0503020204020204" pitchFamily="34" charset="-122"/>
            </a:endParaRPr>
          </a:p>
          <a:p>
            <a:pPr>
              <a:lnSpc>
                <a:spcPct val="150000"/>
              </a:lnSpc>
              <a:spcBef>
                <a:spcPct val="20000"/>
              </a:spcBef>
              <a:buSzPct val="75000"/>
            </a:pPr>
            <a:r>
              <a:rPr lang="zh-CN" altLang="en-US" sz="2400" b="1" dirty="0" smtClean="0">
                <a:latin typeface="微软雅黑" panose="020B0503020204020204" pitchFamily="34" charset="-122"/>
                <a:ea typeface="微软雅黑" panose="020B0503020204020204" pitchFamily="34" charset="-122"/>
              </a:rPr>
              <a:t>优点：</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spcBef>
                <a:spcPct val="20000"/>
              </a:spcBef>
              <a:buSzPct val="75000"/>
              <a:buFont typeface="Arial" panose="020B0604020202020204" pitchFamily="34" charset="0"/>
              <a:buChar char="•"/>
            </a:pPr>
            <a:r>
              <a:rPr lang="zh-CN" altLang="en-US" sz="2400" b="1" dirty="0" smtClean="0">
                <a:latin typeface="微软雅黑" panose="020B0503020204020204" pitchFamily="34" charset="-122"/>
                <a:ea typeface="微软雅黑" panose="020B0503020204020204" pitchFamily="34" charset="-122"/>
              </a:rPr>
              <a:t>可以</a:t>
            </a:r>
            <a:r>
              <a:rPr lang="zh-CN" altLang="en-US" sz="2400" b="1" dirty="0">
                <a:latin typeface="微软雅黑" panose="020B0503020204020204" pitchFamily="34" charset="-122"/>
                <a:ea typeface="微软雅黑" panose="020B0503020204020204" pitchFamily="34" charset="-122"/>
              </a:rPr>
              <a:t>提高精度，而且数据传输量小，计算方法简单。</a:t>
            </a:r>
          </a:p>
          <a:p>
            <a:pPr>
              <a:lnSpc>
                <a:spcPct val="150000"/>
              </a:lnSpc>
              <a:spcBef>
                <a:spcPct val="20000"/>
              </a:spcBef>
              <a:buSzPct val="75000"/>
            </a:pPr>
            <a:r>
              <a:rPr lang="zh-CN" altLang="en-US" sz="2400" b="1" dirty="0" smtClean="0">
                <a:latin typeface="微软雅黑" panose="020B0503020204020204" pitchFamily="34" charset="-122"/>
                <a:ea typeface="微软雅黑" panose="020B0503020204020204" pitchFamily="34" charset="-122"/>
              </a:rPr>
              <a:t>缺点</a:t>
            </a:r>
            <a:r>
              <a:rPr lang="zh-CN" altLang="en-US" sz="2400" b="1" dirty="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spcBef>
                <a:spcPct val="20000"/>
              </a:spcBef>
              <a:buSzPct val="75000"/>
              <a:buFont typeface="Arial" panose="020B0604020202020204" pitchFamily="34" charset="0"/>
              <a:buChar char="•"/>
            </a:pPr>
            <a:r>
              <a:rPr lang="zh-CN" altLang="en-US" sz="2400" b="1" dirty="0" smtClean="0">
                <a:latin typeface="微软雅黑" panose="020B0503020204020204" pitchFamily="34" charset="-122"/>
                <a:ea typeface="微软雅黑" panose="020B0503020204020204" pitchFamily="34" charset="-122"/>
              </a:rPr>
              <a:t>难以</a:t>
            </a:r>
            <a:r>
              <a:rPr lang="zh-CN" altLang="en-US" sz="2400" b="1" dirty="0">
                <a:latin typeface="微软雅黑" panose="020B0503020204020204" pitchFamily="34" charset="-122"/>
                <a:ea typeface="微软雅黑" panose="020B0503020204020204" pitchFamily="34" charset="-122"/>
              </a:rPr>
              <a:t>确保基准站和用户站观测同一组卫星。</a:t>
            </a:r>
          </a:p>
          <a:p>
            <a:pPr marL="800100" lvl="1" indent="-342900">
              <a:lnSpc>
                <a:spcPct val="150000"/>
              </a:lnSpc>
              <a:spcBef>
                <a:spcPct val="20000"/>
              </a:spcBef>
              <a:buSzPct val="75000"/>
              <a:buFont typeface="Arial" panose="020B0604020202020204" pitchFamily="34" charset="0"/>
              <a:buChar char="•"/>
            </a:pPr>
            <a:r>
              <a:rPr lang="zh-CN" altLang="en-US" sz="2400" b="1" dirty="0" smtClean="0">
                <a:latin typeface="微软雅黑" panose="020B0503020204020204" pitchFamily="34" charset="-122"/>
                <a:ea typeface="微软雅黑" panose="020B0503020204020204" pitchFamily="34" charset="-122"/>
              </a:rPr>
              <a:t>位置</a:t>
            </a:r>
            <a:r>
              <a:rPr lang="zh-CN" altLang="en-US" sz="2400" b="1" dirty="0">
                <a:latin typeface="微软雅黑" panose="020B0503020204020204" pitchFamily="34" charset="-122"/>
                <a:ea typeface="微软雅黑" panose="020B0503020204020204" pitchFamily="34" charset="-122"/>
              </a:rPr>
              <a:t>差分定位效果不如伪距差分好。</a:t>
            </a:r>
          </a:p>
          <a:p>
            <a:pPr marL="342900" indent="-342900">
              <a:lnSpc>
                <a:spcPct val="150000"/>
              </a:lnSpc>
              <a:spcBef>
                <a:spcPct val="20000"/>
              </a:spcBef>
              <a:buSzPct val="75000"/>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endParaRPr>
          </a:p>
        </p:txBody>
      </p:sp>
      <p:graphicFrame>
        <p:nvGraphicFramePr>
          <p:cNvPr id="212995" name="Object 3"/>
          <p:cNvGraphicFramePr>
            <a:graphicFrameLocks noChangeAspect="1"/>
          </p:cNvGraphicFramePr>
          <p:nvPr/>
        </p:nvGraphicFramePr>
        <p:xfrm>
          <a:off x="2743200" y="1600200"/>
          <a:ext cx="3657600" cy="2030413"/>
        </p:xfrm>
        <a:graphic>
          <a:graphicData uri="http://schemas.openxmlformats.org/presentationml/2006/ole">
            <mc:AlternateContent xmlns:mc="http://schemas.openxmlformats.org/markup-compatibility/2006">
              <mc:Choice xmlns:v="urn:schemas-microsoft-com:vml" Requires="v">
                <p:oleObj spid="_x0000_s18492" name="Equation" r:id="rId3" imgW="2311200" imgH="1282680" progId="Equation.3">
                  <p:embed/>
                </p:oleObj>
              </mc:Choice>
              <mc:Fallback>
                <p:oleObj name="Equation" r:id="rId3" imgW="2311200" imgH="1282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600200"/>
                        <a:ext cx="3657600" cy="2030413"/>
                      </a:xfrm>
                      <a:prstGeom prst="rect">
                        <a:avLst/>
                      </a:prstGeom>
                      <a:solidFill>
                        <a:srgbClr val="FFFFFF"/>
                      </a:solidFill>
                      <a:ln>
                        <a:noFill/>
                      </a:ln>
                      <a:effectLst/>
                      <a:extLs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spTree>
    <p:extLst>
      <p:ext uri="{BB962C8B-B14F-4D97-AF65-F5344CB8AC3E}">
        <p14:creationId xmlns:p14="http://schemas.microsoft.com/office/powerpoint/2010/main" val="28458882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smtClean="0"/>
              <a:t>4.4 </a:t>
            </a:r>
            <a:r>
              <a:rPr lang="zh-CN" altLang="en-US" dirty="0" smtClean="0"/>
              <a:t>伪距</a:t>
            </a:r>
            <a:r>
              <a:rPr lang="zh-CN" altLang="en-US" dirty="0"/>
              <a:t>差分</a:t>
            </a:r>
            <a:r>
              <a:rPr lang="zh-CN" altLang="en-US" dirty="0" smtClean="0"/>
              <a:t>原理</a:t>
            </a:r>
            <a:endParaRPr lang="zh-CN" altLang="en-US" dirty="0"/>
          </a:p>
        </p:txBody>
      </p:sp>
      <p:sp>
        <p:nvSpPr>
          <p:cNvPr id="6" name="内容占位符 5"/>
          <p:cNvSpPr>
            <a:spLocks noGrp="1"/>
          </p:cNvSpPr>
          <p:nvPr>
            <p:ph idx="1"/>
          </p:nvPr>
        </p:nvSpPr>
        <p:spPr/>
        <p:txBody>
          <a:bodyPr>
            <a:normAutofit fontScale="85000" lnSpcReduction="10000"/>
          </a:bodyPr>
          <a:lstStyle/>
          <a:p>
            <a:r>
              <a:rPr lang="zh-CN" altLang="en-US" dirty="0" smtClean="0">
                <a:solidFill>
                  <a:schemeClr val="tx1"/>
                </a:solidFill>
              </a:rPr>
              <a:t>基本原理：</a:t>
            </a:r>
            <a:endParaRPr lang="en-US" altLang="zh-CN" dirty="0" smtClean="0">
              <a:solidFill>
                <a:schemeClr val="tx1"/>
              </a:solidFill>
            </a:endParaRPr>
          </a:p>
          <a:p>
            <a:pPr marL="457200" lvl="1" indent="0">
              <a:buNone/>
            </a:pPr>
            <a:r>
              <a:rPr lang="zh-CN" altLang="en-US" dirty="0" smtClean="0">
                <a:solidFill>
                  <a:schemeClr val="tx1"/>
                </a:solidFill>
              </a:rPr>
              <a:t>（</a:t>
            </a:r>
            <a:r>
              <a:rPr lang="en-US" altLang="zh-CN" dirty="0" smtClean="0">
                <a:solidFill>
                  <a:schemeClr val="tx1"/>
                </a:solidFill>
              </a:rPr>
              <a:t>1</a:t>
            </a:r>
            <a:r>
              <a:rPr lang="zh-CN" altLang="en-US" dirty="0" smtClean="0">
                <a:solidFill>
                  <a:schemeClr val="tx1"/>
                </a:solidFill>
              </a:rPr>
              <a:t>）在</a:t>
            </a:r>
            <a:r>
              <a:rPr lang="zh-CN" altLang="en-US" dirty="0">
                <a:solidFill>
                  <a:schemeClr val="tx1"/>
                </a:solidFill>
              </a:rPr>
              <a:t>基准站上</a:t>
            </a:r>
            <a:r>
              <a:rPr lang="zh-CN" altLang="en-US" dirty="0" smtClean="0">
                <a:solidFill>
                  <a:schemeClr val="tx1"/>
                </a:solidFill>
              </a:rPr>
              <a:t>利用已知</a:t>
            </a:r>
            <a:r>
              <a:rPr lang="zh-CN" altLang="en-US" dirty="0">
                <a:solidFill>
                  <a:schemeClr val="tx1"/>
                </a:solidFill>
              </a:rPr>
              <a:t>坐标求出测站至卫星的</a:t>
            </a:r>
            <a:r>
              <a:rPr lang="zh-CN" altLang="en-US" dirty="0" smtClean="0">
                <a:solidFill>
                  <a:schemeClr val="tx1"/>
                </a:solidFill>
              </a:rPr>
              <a:t>距离；</a:t>
            </a:r>
            <a:endParaRPr lang="en-US" altLang="zh-CN" dirty="0" smtClean="0">
              <a:solidFill>
                <a:schemeClr val="tx1"/>
              </a:solidFill>
            </a:endParaRPr>
          </a:p>
          <a:p>
            <a:pPr marL="457200" lvl="1" indent="0">
              <a:buNone/>
            </a:pPr>
            <a:r>
              <a:rPr lang="zh-CN" altLang="en-US" dirty="0" smtClean="0"/>
              <a:t>（</a:t>
            </a:r>
            <a:r>
              <a:rPr lang="en-US" altLang="zh-CN" dirty="0" smtClean="0"/>
              <a:t>2</a:t>
            </a:r>
            <a:r>
              <a:rPr lang="zh-CN" altLang="en-US" dirty="0" smtClean="0"/>
              <a:t>）</a:t>
            </a:r>
            <a:r>
              <a:rPr lang="zh-CN" altLang="en-US" dirty="0" smtClean="0">
                <a:solidFill>
                  <a:schemeClr val="tx1"/>
                </a:solidFill>
              </a:rPr>
              <a:t>将</a:t>
            </a:r>
            <a:r>
              <a:rPr lang="zh-CN" altLang="en-US" dirty="0">
                <a:solidFill>
                  <a:schemeClr val="tx1"/>
                </a:solidFill>
              </a:rPr>
              <a:t>其</a:t>
            </a:r>
            <a:r>
              <a:rPr lang="zh-CN" altLang="en-US" dirty="0" smtClean="0">
                <a:solidFill>
                  <a:schemeClr val="tx1"/>
                </a:solidFill>
              </a:rPr>
              <a:t>与含有</a:t>
            </a:r>
            <a:r>
              <a:rPr lang="zh-CN" altLang="en-US" dirty="0">
                <a:solidFill>
                  <a:schemeClr val="tx1"/>
                </a:solidFill>
              </a:rPr>
              <a:t>误差的伪距观测值比较</a:t>
            </a:r>
            <a:r>
              <a:rPr lang="zh-CN" altLang="en-US" dirty="0" smtClean="0">
                <a:solidFill>
                  <a:schemeClr val="tx1"/>
                </a:solidFill>
              </a:rPr>
              <a:t>，求</a:t>
            </a:r>
            <a:r>
              <a:rPr lang="zh-CN" altLang="en-US" dirty="0">
                <a:solidFill>
                  <a:schemeClr val="tx1"/>
                </a:solidFill>
              </a:rPr>
              <a:t>出其</a:t>
            </a:r>
            <a:r>
              <a:rPr lang="zh-CN" altLang="en-US" dirty="0" smtClean="0">
                <a:solidFill>
                  <a:schemeClr val="tx1"/>
                </a:solidFill>
              </a:rPr>
              <a:t>偏差；</a:t>
            </a:r>
            <a:endParaRPr lang="en-US" altLang="zh-CN" dirty="0" smtClean="0">
              <a:solidFill>
                <a:schemeClr val="tx1"/>
              </a:solidFill>
            </a:endParaRPr>
          </a:p>
          <a:p>
            <a:pPr marL="457200" lvl="1" indent="0">
              <a:buNone/>
            </a:pPr>
            <a:r>
              <a:rPr lang="zh-CN" altLang="en-US" dirty="0" smtClean="0">
                <a:solidFill>
                  <a:schemeClr val="tx1"/>
                </a:solidFill>
              </a:rPr>
              <a:t>（</a:t>
            </a:r>
            <a:r>
              <a:rPr lang="en-US" altLang="zh-CN" dirty="0" smtClean="0">
                <a:solidFill>
                  <a:schemeClr val="tx1"/>
                </a:solidFill>
              </a:rPr>
              <a:t>3</a:t>
            </a:r>
            <a:r>
              <a:rPr lang="zh-CN" altLang="en-US" dirty="0" smtClean="0">
                <a:solidFill>
                  <a:schemeClr val="tx1"/>
                </a:solidFill>
              </a:rPr>
              <a:t>）将</a:t>
            </a:r>
            <a:r>
              <a:rPr lang="zh-CN" altLang="en-US" dirty="0">
                <a:solidFill>
                  <a:schemeClr val="tx1"/>
                </a:solidFill>
              </a:rPr>
              <a:t>所有卫星的</a:t>
            </a:r>
            <a:r>
              <a:rPr lang="zh-CN" altLang="en-US" dirty="0" smtClean="0">
                <a:solidFill>
                  <a:schemeClr val="tx1"/>
                </a:solidFill>
              </a:rPr>
              <a:t>测距偏差传输给其他测站；</a:t>
            </a:r>
            <a:endParaRPr lang="en-US" altLang="zh-CN" dirty="0" smtClean="0">
              <a:solidFill>
                <a:schemeClr val="tx1"/>
              </a:solidFill>
            </a:endParaRPr>
          </a:p>
          <a:p>
            <a:pPr marL="457200" lvl="1" indent="0">
              <a:buNone/>
            </a:pPr>
            <a:r>
              <a:rPr lang="zh-CN" altLang="en-US" dirty="0" smtClean="0">
                <a:solidFill>
                  <a:schemeClr val="tx1"/>
                </a:solidFill>
              </a:rPr>
              <a:t>（</a:t>
            </a:r>
            <a:r>
              <a:rPr lang="en-US" altLang="zh-CN" dirty="0" smtClean="0">
                <a:solidFill>
                  <a:schemeClr val="tx1"/>
                </a:solidFill>
              </a:rPr>
              <a:t>4</a:t>
            </a:r>
            <a:r>
              <a:rPr lang="zh-CN" altLang="en-US" dirty="0" smtClean="0">
                <a:solidFill>
                  <a:schemeClr val="tx1"/>
                </a:solidFill>
              </a:rPr>
              <a:t>）其他测站利用</a:t>
            </a:r>
            <a:r>
              <a:rPr lang="zh-CN" altLang="en-US" dirty="0">
                <a:solidFill>
                  <a:schemeClr val="tx1"/>
                </a:solidFill>
              </a:rPr>
              <a:t>此测距误差改正伪距观测值，并利用改正后的伪距值求出自身的坐标</a:t>
            </a:r>
            <a:r>
              <a:rPr lang="zh-CN" altLang="en-US" dirty="0" smtClean="0">
                <a:solidFill>
                  <a:schemeClr val="tx1"/>
                </a:solidFill>
              </a:rPr>
              <a:t>。</a:t>
            </a:r>
            <a:endParaRPr lang="zh-CN" altLang="en-US" dirty="0">
              <a:solidFill>
                <a:schemeClr val="tx1"/>
              </a:solidFill>
            </a:endParaRPr>
          </a:p>
        </p:txBody>
      </p:sp>
      <p:sp>
        <p:nvSpPr>
          <p:cNvPr id="117762" name="Rectangle 2"/>
          <p:cNvSpPr>
            <a:spLocks noChangeArrowheads="1"/>
          </p:cNvSpPr>
          <p:nvPr/>
        </p:nvSpPr>
        <p:spPr bwMode="auto">
          <a:xfrm>
            <a:off x="457200" y="1143000"/>
            <a:ext cx="7772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457200" indent="-457200">
              <a:spcBef>
                <a:spcPct val="20000"/>
              </a:spcBef>
              <a:buSzPct val="75000"/>
              <a:buFont typeface="Arial" panose="020B0604020202020204" pitchFamily="34" charset="0"/>
              <a:buChar char="•"/>
            </a:pPr>
            <a:endParaRPr lang="en-US" altLang="zh-CN" sz="2800" dirty="0"/>
          </a:p>
        </p:txBody>
      </p:sp>
    </p:spTree>
    <p:extLst>
      <p:ext uri="{BB962C8B-B14F-4D97-AF65-F5344CB8AC3E}">
        <p14:creationId xmlns:p14="http://schemas.microsoft.com/office/powerpoint/2010/main" val="35084714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609600" y="1143000"/>
            <a:ext cx="7772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150000"/>
              </a:lnSpc>
              <a:spcBef>
                <a:spcPct val="20000"/>
              </a:spcBef>
              <a:buSzPct val="75000"/>
            </a:pPr>
            <a:r>
              <a:rPr lang="zh-CN" altLang="en-US" sz="2000" b="1" dirty="0" smtClean="0">
                <a:latin typeface="微软雅黑" panose="020B0503020204020204" pitchFamily="34" charset="-122"/>
                <a:ea typeface="微软雅黑" panose="020B0503020204020204" pitchFamily="34" charset="-122"/>
              </a:rPr>
              <a:t>设</a:t>
            </a:r>
            <a:r>
              <a:rPr lang="zh-CN" altLang="en-US" sz="2000" b="1" dirty="0">
                <a:latin typeface="微软雅黑" panose="020B0503020204020204" pitchFamily="34" charset="-122"/>
                <a:ea typeface="微软雅黑" panose="020B0503020204020204" pitchFamily="34" charset="-122"/>
              </a:rPr>
              <a:t>测站</a:t>
            </a:r>
            <a:r>
              <a:rPr lang="en-US" altLang="zh-CN" sz="2000" b="1" dirty="0" err="1">
                <a:latin typeface="微软雅黑" panose="020B0503020204020204" pitchFamily="34" charset="-122"/>
                <a:ea typeface="微软雅黑" panose="020B0503020204020204" pitchFamily="34" charset="-122"/>
              </a:rPr>
              <a:t>i</a:t>
            </a:r>
            <a:r>
              <a:rPr lang="zh-CN" altLang="en-US" sz="2000" b="1" dirty="0">
                <a:latin typeface="微软雅黑" panose="020B0503020204020204" pitchFamily="34" charset="-122"/>
                <a:ea typeface="微软雅黑" panose="020B0503020204020204" pitchFamily="34" charset="-122"/>
              </a:rPr>
              <a:t>与卫星</a:t>
            </a:r>
            <a:r>
              <a:rPr lang="en-US" altLang="zh-CN" sz="2000" b="1" dirty="0">
                <a:latin typeface="微软雅黑" panose="020B0503020204020204" pitchFamily="34" charset="-122"/>
                <a:ea typeface="微软雅黑" panose="020B0503020204020204" pitchFamily="34" charset="-122"/>
              </a:rPr>
              <a:t>j</a:t>
            </a:r>
            <a:r>
              <a:rPr lang="zh-CN" altLang="en-US" sz="2000" b="1" dirty="0">
                <a:latin typeface="微软雅黑" panose="020B0503020204020204" pitchFamily="34" charset="-122"/>
                <a:ea typeface="微软雅黑" panose="020B0503020204020204" pitchFamily="34" charset="-122"/>
              </a:rPr>
              <a:t>之间在</a:t>
            </a:r>
            <a:r>
              <a:rPr lang="en-US" altLang="zh-CN" sz="2000" b="1" dirty="0">
                <a:latin typeface="微软雅黑" panose="020B0503020204020204" pitchFamily="34" charset="-122"/>
                <a:ea typeface="微软雅黑" panose="020B0503020204020204" pitchFamily="34" charset="-122"/>
              </a:rPr>
              <a:t>t</a:t>
            </a:r>
            <a:r>
              <a:rPr lang="zh-CN" altLang="en-US" sz="2000" b="1" dirty="0">
                <a:latin typeface="微软雅黑" panose="020B0503020204020204" pitchFamily="34" charset="-122"/>
                <a:ea typeface="微软雅黑" panose="020B0503020204020204" pitchFamily="34" charset="-122"/>
              </a:rPr>
              <a:t>时刻的伪距为</a:t>
            </a:r>
          </a:p>
          <a:p>
            <a:pPr marL="342900" indent="-342900">
              <a:lnSpc>
                <a:spcPct val="150000"/>
              </a:lnSpc>
              <a:spcBef>
                <a:spcPct val="20000"/>
              </a:spcBef>
              <a:buSzPct val="75000"/>
              <a:buFont typeface="Arial" panose="020B0604020202020204" pitchFamily="34" charset="0"/>
              <a:buChar char="•"/>
            </a:pPr>
            <a:endParaRPr lang="zh-CN" altLang="en-US" sz="2000" b="1" dirty="0">
              <a:latin typeface="微软雅黑" panose="020B0503020204020204" pitchFamily="34" charset="-122"/>
              <a:ea typeface="微软雅黑" panose="020B0503020204020204" pitchFamily="34" charset="-122"/>
            </a:endParaRPr>
          </a:p>
          <a:p>
            <a:pPr marL="342900" indent="-342900">
              <a:lnSpc>
                <a:spcPct val="150000"/>
              </a:lnSpc>
              <a:spcBef>
                <a:spcPct val="20000"/>
              </a:spcBef>
              <a:buSzPct val="750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根据基准站的三维已知坐标和</a:t>
            </a:r>
            <a:r>
              <a:rPr lang="en-US" altLang="zh-CN" sz="2000" b="1" dirty="0">
                <a:latin typeface="微软雅黑" panose="020B0503020204020204" pitchFamily="34" charset="-122"/>
                <a:ea typeface="微软雅黑" panose="020B0503020204020204" pitchFamily="34" charset="-122"/>
              </a:rPr>
              <a:t>GPS</a:t>
            </a:r>
            <a:r>
              <a:rPr lang="zh-CN" altLang="en-US" sz="2000" b="1" dirty="0">
                <a:latin typeface="微软雅黑" panose="020B0503020204020204" pitchFamily="34" charset="-122"/>
                <a:ea typeface="微软雅黑" panose="020B0503020204020204" pitchFamily="34" charset="-122"/>
              </a:rPr>
              <a:t>卫星星历，可以算得该时刻两者之间的几何距离</a:t>
            </a:r>
          </a:p>
          <a:p>
            <a:pPr marL="342900" indent="-342900">
              <a:lnSpc>
                <a:spcPct val="150000"/>
              </a:lnSpc>
              <a:spcBef>
                <a:spcPct val="20000"/>
              </a:spcBef>
              <a:buSzPct val="75000"/>
              <a:buFont typeface="Arial" panose="020B0604020202020204" pitchFamily="34" charset="0"/>
              <a:buChar char="•"/>
            </a:pPr>
            <a:endParaRPr lang="zh-CN" altLang="en-US" sz="2000" b="1" dirty="0">
              <a:latin typeface="微软雅黑" panose="020B0503020204020204" pitchFamily="34" charset="-122"/>
              <a:ea typeface="微软雅黑" panose="020B0503020204020204" pitchFamily="34" charset="-122"/>
            </a:endParaRPr>
          </a:p>
          <a:p>
            <a:pPr marL="342900" indent="-342900">
              <a:lnSpc>
                <a:spcPct val="150000"/>
              </a:lnSpc>
              <a:spcBef>
                <a:spcPct val="20000"/>
              </a:spcBef>
              <a:buSzPct val="750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故由基准站接收机测得的包含各种误差的伪距与几何距离之间存在差值</a:t>
            </a:r>
          </a:p>
          <a:p>
            <a:pPr marL="342900" indent="-342900">
              <a:lnSpc>
                <a:spcPct val="150000"/>
              </a:lnSpc>
              <a:spcBef>
                <a:spcPct val="20000"/>
              </a:spcBef>
              <a:buSzPct val="75000"/>
              <a:buFont typeface="Arial" panose="020B0604020202020204" pitchFamily="34" charset="0"/>
              <a:buChar char="•"/>
            </a:pPr>
            <a:endParaRPr lang="zh-CN" altLang="en-US" sz="2000" b="1" dirty="0">
              <a:latin typeface="微软雅黑" panose="020B0503020204020204" pitchFamily="34" charset="-122"/>
              <a:ea typeface="微软雅黑" panose="020B0503020204020204" pitchFamily="34" charset="-122"/>
            </a:endParaRPr>
          </a:p>
          <a:p>
            <a:pPr marL="342900" indent="-342900">
              <a:lnSpc>
                <a:spcPct val="150000"/>
              </a:lnSpc>
              <a:spcBef>
                <a:spcPct val="20000"/>
              </a:spcBef>
              <a:buSzPct val="750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将该伪距的改正值发给用户的接收机，则用户</a:t>
            </a:r>
            <a:r>
              <a:rPr lang="zh-CN" altLang="en-US" sz="2000" b="1" dirty="0" smtClean="0">
                <a:latin typeface="微软雅黑" panose="020B0503020204020204" pitchFamily="34" charset="-122"/>
                <a:ea typeface="微软雅黑" panose="020B0503020204020204" pitchFamily="34" charset="-122"/>
              </a:rPr>
              <a:t>接收机</a:t>
            </a:r>
            <a:r>
              <a:rPr lang="en-US" altLang="zh-CN" sz="2000" b="1" dirty="0">
                <a:latin typeface="微软雅黑" panose="020B0503020204020204" pitchFamily="34" charset="-122"/>
                <a:ea typeface="微软雅黑" panose="020B0503020204020204" pitchFamily="34" charset="-122"/>
              </a:rPr>
              <a:t>K</a:t>
            </a:r>
            <a:r>
              <a:rPr lang="zh-CN" altLang="en-US" sz="2000" b="1" dirty="0" smtClean="0">
                <a:latin typeface="微软雅黑" panose="020B0503020204020204" pitchFamily="34" charset="-122"/>
                <a:ea typeface="微软雅黑" panose="020B0503020204020204" pitchFamily="34" charset="-122"/>
              </a:rPr>
              <a:t>改正</a:t>
            </a:r>
            <a:r>
              <a:rPr lang="zh-CN" altLang="en-US" sz="2000" b="1" dirty="0">
                <a:latin typeface="微软雅黑" panose="020B0503020204020204" pitchFamily="34" charset="-122"/>
                <a:ea typeface="微软雅黑" panose="020B0503020204020204" pitchFamily="34" charset="-122"/>
              </a:rPr>
              <a:t>后的伪距值为</a:t>
            </a:r>
          </a:p>
          <a:p>
            <a:pPr marL="342900" indent="-342900">
              <a:lnSpc>
                <a:spcPct val="150000"/>
              </a:lnSpc>
              <a:spcBef>
                <a:spcPct val="20000"/>
              </a:spcBef>
              <a:buSzPct val="75000"/>
              <a:buFont typeface="Arial" panose="020B0604020202020204" pitchFamily="34" charset="0"/>
              <a:buChar char="•"/>
            </a:pPr>
            <a:endParaRPr lang="en-US" altLang="zh-CN" sz="2000" b="1" dirty="0">
              <a:latin typeface="微软雅黑" panose="020B0503020204020204" pitchFamily="34" charset="-122"/>
              <a:ea typeface="微软雅黑" panose="020B0503020204020204" pitchFamily="34" charset="-122"/>
            </a:endParaRPr>
          </a:p>
        </p:txBody>
      </p:sp>
      <p:graphicFrame>
        <p:nvGraphicFramePr>
          <p:cNvPr id="118787" name="Object 3"/>
          <p:cNvGraphicFramePr>
            <a:graphicFrameLocks noChangeAspect="1"/>
          </p:cNvGraphicFramePr>
          <p:nvPr>
            <p:extLst>
              <p:ext uri="{D42A27DB-BD31-4B8C-83A1-F6EECF244321}">
                <p14:modId xmlns:p14="http://schemas.microsoft.com/office/powerpoint/2010/main" val="4032480245"/>
              </p:ext>
            </p:extLst>
          </p:nvPr>
        </p:nvGraphicFramePr>
        <p:xfrm>
          <a:off x="2168525" y="1730375"/>
          <a:ext cx="4424363" cy="388938"/>
        </p:xfrm>
        <a:graphic>
          <a:graphicData uri="http://schemas.openxmlformats.org/presentationml/2006/ole">
            <mc:AlternateContent xmlns:mc="http://schemas.openxmlformats.org/markup-compatibility/2006">
              <mc:Choice xmlns:v="urn:schemas-microsoft-com:vml" Requires="v">
                <p:oleObj spid="_x0000_s19702" name="公式" r:id="rId3" imgW="2743200" imgH="241200" progId="Equation.3">
                  <p:embed/>
                </p:oleObj>
              </mc:Choice>
              <mc:Fallback>
                <p:oleObj name="公式" r:id="rId3" imgW="2743200" imgH="241200" progId="Equation.3">
                  <p:embed/>
                  <p:pic>
                    <p:nvPicPr>
                      <p:cNvPr id="0" name=""/>
                      <p:cNvPicPr>
                        <a:picLocks noChangeAspect="1" noChangeArrowheads="1"/>
                      </p:cNvPicPr>
                      <p:nvPr/>
                    </p:nvPicPr>
                    <p:blipFill>
                      <a:blip r:embed="rId4"/>
                      <a:srcRect/>
                      <a:stretch>
                        <a:fillRect/>
                      </a:stretch>
                    </p:blipFill>
                    <p:spPr bwMode="auto">
                      <a:xfrm>
                        <a:off x="2168525" y="1730375"/>
                        <a:ext cx="4424363" cy="388938"/>
                      </a:xfrm>
                      <a:prstGeom prst="rect">
                        <a:avLst/>
                      </a:prstGeom>
                      <a:solidFill>
                        <a:srgbClr val="FFFFFF"/>
                      </a:solidFill>
                      <a:ln>
                        <a:noFill/>
                      </a:ln>
                      <a:effectLst/>
                      <a:extLs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graphicFrame>
        <p:nvGraphicFramePr>
          <p:cNvPr id="118788" name="Object 4"/>
          <p:cNvGraphicFramePr>
            <a:graphicFrameLocks noChangeAspect="1"/>
          </p:cNvGraphicFramePr>
          <p:nvPr>
            <p:extLst>
              <p:ext uri="{D42A27DB-BD31-4B8C-83A1-F6EECF244321}">
                <p14:modId xmlns:p14="http://schemas.microsoft.com/office/powerpoint/2010/main" val="3436318751"/>
              </p:ext>
            </p:extLst>
          </p:nvPr>
        </p:nvGraphicFramePr>
        <p:xfrm>
          <a:off x="1770063" y="3206750"/>
          <a:ext cx="5757862" cy="438150"/>
        </p:xfrm>
        <a:graphic>
          <a:graphicData uri="http://schemas.openxmlformats.org/presentationml/2006/ole">
            <mc:AlternateContent xmlns:mc="http://schemas.openxmlformats.org/markup-compatibility/2006">
              <mc:Choice xmlns:v="urn:schemas-microsoft-com:vml" Requires="v">
                <p:oleObj spid="_x0000_s19703" name="公式" r:id="rId5" imgW="3174840" imgH="241200" progId="Equation.3">
                  <p:embed/>
                </p:oleObj>
              </mc:Choice>
              <mc:Fallback>
                <p:oleObj name="公式" r:id="rId5" imgW="3174840" imgH="241200" progId="Equation.3">
                  <p:embed/>
                  <p:pic>
                    <p:nvPicPr>
                      <p:cNvPr id="0" name=""/>
                      <p:cNvPicPr>
                        <a:picLocks noChangeAspect="1" noChangeArrowheads="1"/>
                      </p:cNvPicPr>
                      <p:nvPr/>
                    </p:nvPicPr>
                    <p:blipFill>
                      <a:blip r:embed="rId6"/>
                      <a:srcRect/>
                      <a:stretch>
                        <a:fillRect/>
                      </a:stretch>
                    </p:blipFill>
                    <p:spPr bwMode="auto">
                      <a:xfrm>
                        <a:off x="1770063" y="3206750"/>
                        <a:ext cx="5757862" cy="438150"/>
                      </a:xfrm>
                      <a:prstGeom prst="rect">
                        <a:avLst/>
                      </a:prstGeom>
                      <a:solidFill>
                        <a:srgbClr val="FFFFFF"/>
                      </a:solidFill>
                      <a:ln>
                        <a:noFill/>
                      </a:ln>
                      <a:effectLst/>
                      <a:extLs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graphicFrame>
        <p:nvGraphicFramePr>
          <p:cNvPr id="118789" name="Object 5"/>
          <p:cNvGraphicFramePr>
            <a:graphicFrameLocks noChangeAspect="1"/>
          </p:cNvGraphicFramePr>
          <p:nvPr>
            <p:extLst>
              <p:ext uri="{D42A27DB-BD31-4B8C-83A1-F6EECF244321}">
                <p14:modId xmlns:p14="http://schemas.microsoft.com/office/powerpoint/2010/main" val="1740789135"/>
              </p:ext>
            </p:extLst>
          </p:nvPr>
        </p:nvGraphicFramePr>
        <p:xfrm>
          <a:off x="3389313" y="4429422"/>
          <a:ext cx="1958975" cy="439738"/>
        </p:xfrm>
        <a:graphic>
          <a:graphicData uri="http://schemas.openxmlformats.org/presentationml/2006/ole">
            <mc:AlternateContent xmlns:mc="http://schemas.openxmlformats.org/markup-compatibility/2006">
              <mc:Choice xmlns:v="urn:schemas-microsoft-com:vml" Requires="v">
                <p:oleObj spid="_x0000_s19704" name="公式" r:id="rId7" imgW="1079280" imgH="241200" progId="Equation.3">
                  <p:embed/>
                </p:oleObj>
              </mc:Choice>
              <mc:Fallback>
                <p:oleObj name="公式" r:id="rId7" imgW="1079280" imgH="241200" progId="Equation.3">
                  <p:embed/>
                  <p:pic>
                    <p:nvPicPr>
                      <p:cNvPr id="0" name=""/>
                      <p:cNvPicPr>
                        <a:picLocks noChangeAspect="1" noChangeArrowheads="1"/>
                      </p:cNvPicPr>
                      <p:nvPr/>
                    </p:nvPicPr>
                    <p:blipFill>
                      <a:blip r:embed="rId8"/>
                      <a:srcRect/>
                      <a:stretch>
                        <a:fillRect/>
                      </a:stretch>
                    </p:blipFill>
                    <p:spPr bwMode="auto">
                      <a:xfrm>
                        <a:off x="3389313" y="4429422"/>
                        <a:ext cx="1958975" cy="439738"/>
                      </a:xfrm>
                      <a:prstGeom prst="rect">
                        <a:avLst/>
                      </a:prstGeom>
                      <a:solidFill>
                        <a:srgbClr val="FFFFFF"/>
                      </a:solidFill>
                      <a:ln>
                        <a:noFill/>
                      </a:ln>
                      <a:effectLst/>
                      <a:extLs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graphicFrame>
        <p:nvGraphicFramePr>
          <p:cNvPr id="118790" name="Object 6"/>
          <p:cNvGraphicFramePr>
            <a:graphicFrameLocks noChangeAspect="1"/>
          </p:cNvGraphicFramePr>
          <p:nvPr>
            <p:extLst>
              <p:ext uri="{D42A27DB-BD31-4B8C-83A1-F6EECF244321}">
                <p14:modId xmlns:p14="http://schemas.microsoft.com/office/powerpoint/2010/main" val="2022789205"/>
              </p:ext>
            </p:extLst>
          </p:nvPr>
        </p:nvGraphicFramePr>
        <p:xfrm>
          <a:off x="3368675" y="5932488"/>
          <a:ext cx="1909763" cy="427037"/>
        </p:xfrm>
        <a:graphic>
          <a:graphicData uri="http://schemas.openxmlformats.org/presentationml/2006/ole">
            <mc:AlternateContent xmlns:mc="http://schemas.openxmlformats.org/markup-compatibility/2006">
              <mc:Choice xmlns:v="urn:schemas-microsoft-com:vml" Requires="v">
                <p:oleObj spid="_x0000_s19705" name="公式" r:id="rId9" imgW="1079280" imgH="241200" progId="Equation.3">
                  <p:embed/>
                </p:oleObj>
              </mc:Choice>
              <mc:Fallback>
                <p:oleObj name="公式" r:id="rId9" imgW="1079280" imgH="241200" progId="Equation.3">
                  <p:embed/>
                  <p:pic>
                    <p:nvPicPr>
                      <p:cNvPr id="0" name=""/>
                      <p:cNvPicPr>
                        <a:picLocks noChangeAspect="1" noChangeArrowheads="1"/>
                      </p:cNvPicPr>
                      <p:nvPr/>
                    </p:nvPicPr>
                    <p:blipFill>
                      <a:blip r:embed="rId10"/>
                      <a:srcRect/>
                      <a:stretch>
                        <a:fillRect/>
                      </a:stretch>
                    </p:blipFill>
                    <p:spPr bwMode="auto">
                      <a:xfrm>
                        <a:off x="3368675" y="5932488"/>
                        <a:ext cx="1909763" cy="427037"/>
                      </a:xfrm>
                      <a:prstGeom prst="rect">
                        <a:avLst/>
                      </a:prstGeom>
                      <a:solidFill>
                        <a:srgbClr val="FFFFFF"/>
                      </a:solidFill>
                      <a:ln>
                        <a:noFill/>
                      </a:ln>
                      <a:effectLst/>
                      <a:extLs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cxnSp>
        <p:nvCxnSpPr>
          <p:cNvPr id="3" name="直接箭头连接符 2"/>
          <p:cNvCxnSpPr/>
          <p:nvPr/>
        </p:nvCxnSpPr>
        <p:spPr>
          <a:xfrm flipH="1">
            <a:off x="5508104" y="6237312"/>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6090097" y="5780112"/>
            <a:ext cx="287565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使得伪距测量值更为精确</a:t>
            </a:r>
            <a:endParaRPr lang="zh-CN" altLang="en-US" b="1" dirty="0">
              <a:solidFill>
                <a:srgbClr val="FF0000"/>
              </a:solidFill>
            </a:endParaRPr>
          </a:p>
        </p:txBody>
      </p:sp>
    </p:spTree>
    <p:extLst>
      <p:ext uri="{BB962C8B-B14F-4D97-AF65-F5344CB8AC3E}">
        <p14:creationId xmlns:p14="http://schemas.microsoft.com/office/powerpoint/2010/main" val="3164035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Font typeface="Wingdings" pitchFamily="2" charset="2"/>
              <a:buNone/>
            </a:pPr>
            <a:r>
              <a:rPr lang="zh-CN" altLang="en-US" sz="2800" dirty="0"/>
              <a:t>按用户接收机作业时所处的状态划分：</a:t>
            </a:r>
          </a:p>
          <a:p>
            <a:r>
              <a:rPr lang="zh-CN" altLang="en-US" sz="2800" dirty="0" smtClean="0"/>
              <a:t>静态</a:t>
            </a:r>
            <a:r>
              <a:rPr lang="zh-CN" altLang="en-US" sz="2800" dirty="0"/>
              <a:t>定位：</a:t>
            </a:r>
            <a:r>
              <a:rPr lang="zh-CN" altLang="en-US" sz="2800" dirty="0">
                <a:solidFill>
                  <a:schemeClr val="tx1"/>
                </a:solidFill>
              </a:rPr>
              <a:t>在定位过程中，</a:t>
            </a:r>
            <a:r>
              <a:rPr lang="zh-CN" altLang="en-US" sz="2800" dirty="0" smtClean="0">
                <a:solidFill>
                  <a:schemeClr val="tx1"/>
                </a:solidFill>
              </a:rPr>
              <a:t>接收机天线位置</a:t>
            </a:r>
            <a:r>
              <a:rPr lang="zh-CN" altLang="en-US" sz="2800" dirty="0">
                <a:solidFill>
                  <a:schemeClr val="tx1"/>
                </a:solidFill>
              </a:rPr>
              <a:t>静止不动，是固定的</a:t>
            </a:r>
            <a:r>
              <a:rPr lang="zh-CN" altLang="en-US" sz="2800" dirty="0" smtClean="0">
                <a:solidFill>
                  <a:schemeClr val="tx1"/>
                </a:solidFill>
              </a:rPr>
              <a:t>。</a:t>
            </a:r>
            <a:endParaRPr lang="en-US" altLang="zh-CN" sz="2800" dirty="0" smtClean="0">
              <a:solidFill>
                <a:schemeClr val="tx1"/>
              </a:solidFill>
            </a:endParaRPr>
          </a:p>
          <a:p>
            <a:r>
              <a:rPr lang="zh-CN" altLang="en-US" sz="2800" dirty="0" smtClean="0"/>
              <a:t>动态</a:t>
            </a:r>
            <a:r>
              <a:rPr lang="zh-CN" altLang="en-US" sz="2800" dirty="0"/>
              <a:t>定位：</a:t>
            </a:r>
            <a:r>
              <a:rPr lang="zh-CN" altLang="en-US" sz="2800" dirty="0">
                <a:solidFill>
                  <a:schemeClr val="tx1"/>
                </a:solidFill>
              </a:rPr>
              <a:t>在定位过程中，接收机天线处于运动</a:t>
            </a:r>
            <a:r>
              <a:rPr lang="zh-CN" altLang="en-US" sz="2800" dirty="0" smtClean="0">
                <a:solidFill>
                  <a:schemeClr val="tx1"/>
                </a:solidFill>
              </a:rPr>
              <a:t>状态，是移动的。</a:t>
            </a:r>
            <a:endParaRPr lang="zh-CN" altLang="en-US" sz="2800" dirty="0"/>
          </a:p>
        </p:txBody>
      </p:sp>
      <p:sp>
        <p:nvSpPr>
          <p:cNvPr id="4" name="矩形 3"/>
          <p:cNvSpPr/>
          <p:nvPr/>
        </p:nvSpPr>
        <p:spPr>
          <a:xfrm>
            <a:off x="179512" y="5445224"/>
            <a:ext cx="8964488" cy="523220"/>
          </a:xfrm>
          <a:prstGeom prst="rect">
            <a:avLst/>
          </a:prstGeom>
        </p:spPr>
        <p:txBody>
          <a:bodyPr wrap="square">
            <a:spAutoFit/>
          </a:bodyPr>
          <a:lstStyle/>
          <a:p>
            <a:pPr algn="ctr">
              <a:buFont typeface="Wingdings" pitchFamily="2" charset="2"/>
              <a:buNone/>
            </a:pPr>
            <a:r>
              <a:rPr lang="zh-CN" altLang="en-US" sz="2800" b="1" dirty="0">
                <a:solidFill>
                  <a:srgbClr val="C00000"/>
                </a:solidFill>
                <a:latin typeface="微软雅黑" panose="020B0503020204020204" pitchFamily="34" charset="-122"/>
                <a:ea typeface="微软雅黑" panose="020B0503020204020204" pitchFamily="34" charset="-122"/>
              </a:rPr>
              <a:t>在绝对定位和相对定位中</a:t>
            </a:r>
            <a:r>
              <a:rPr lang="zh-CN" altLang="en-US" sz="2800" b="1" dirty="0" smtClean="0">
                <a:solidFill>
                  <a:srgbClr val="C00000"/>
                </a:solidFill>
                <a:latin typeface="微软雅黑" panose="020B0503020204020204" pitchFamily="34" charset="-122"/>
                <a:ea typeface="微软雅黑" panose="020B0503020204020204" pitchFamily="34" charset="-122"/>
              </a:rPr>
              <a:t>，都</a:t>
            </a:r>
            <a:r>
              <a:rPr lang="zh-CN" altLang="en-US" sz="2800" b="1" dirty="0">
                <a:solidFill>
                  <a:srgbClr val="C00000"/>
                </a:solidFill>
                <a:latin typeface="微软雅黑" panose="020B0503020204020204" pitchFamily="34" charset="-122"/>
                <a:ea typeface="微软雅黑" panose="020B0503020204020204" pitchFamily="34" charset="-122"/>
              </a:rPr>
              <a:t>包含静态和动态两种形式。</a:t>
            </a:r>
          </a:p>
        </p:txBody>
      </p:sp>
    </p:spTree>
    <p:extLst>
      <p:ext uri="{BB962C8B-B14F-4D97-AF65-F5344CB8AC3E}">
        <p14:creationId xmlns:p14="http://schemas.microsoft.com/office/powerpoint/2010/main" val="93174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685800" y="1066800"/>
            <a:ext cx="7772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SzPct val="75000"/>
              <a:buFont typeface="Wingdings" pitchFamily="2" charset="2"/>
              <a:buNone/>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若考虑信号传送的伪距改正数的时间变化率，则有</a:t>
            </a:r>
          </a:p>
          <a:p>
            <a:pPr marL="342900" indent="-342900">
              <a:spcBef>
                <a:spcPct val="20000"/>
              </a:spcBef>
              <a:buSzPct val="75000"/>
              <a:buFont typeface="Wingdings" pitchFamily="2" charset="2"/>
              <a:buNone/>
            </a:pPr>
            <a:endParaRPr lang="zh-CN" altLang="en-US" sz="2400" b="1" dirty="0">
              <a:latin typeface="微软雅黑" panose="020B0503020204020204" pitchFamily="34" charset="-122"/>
              <a:ea typeface="微软雅黑" panose="020B0503020204020204" pitchFamily="34" charset="-122"/>
            </a:endParaRPr>
          </a:p>
          <a:p>
            <a:pPr marL="342900" indent="-342900">
              <a:spcBef>
                <a:spcPct val="20000"/>
              </a:spcBef>
              <a:buSzPct val="75000"/>
              <a:buFont typeface="Wingdings" pitchFamily="2" charset="2"/>
              <a:buNone/>
            </a:pPr>
            <a:endParaRPr lang="zh-CN" altLang="en-US" sz="2400" b="1" dirty="0">
              <a:latin typeface="微软雅黑" panose="020B0503020204020204" pitchFamily="34" charset="-122"/>
              <a:ea typeface="微软雅黑" panose="020B0503020204020204" pitchFamily="34" charset="-122"/>
            </a:endParaRPr>
          </a:p>
          <a:p>
            <a:pPr marL="342900" indent="-342900">
              <a:spcBef>
                <a:spcPct val="20000"/>
              </a:spcBef>
              <a:buSzPct val="75000"/>
              <a:buFont typeface="Wingdings" pitchFamily="2" charset="2"/>
              <a:buNone/>
            </a:pPr>
            <a:r>
              <a:rPr lang="zh-CN" altLang="en-US" sz="2400" b="1" dirty="0">
                <a:latin typeface="微软雅黑" panose="020B0503020204020204" pitchFamily="34" charset="-122"/>
                <a:ea typeface="微软雅黑" panose="020B0503020204020204" pitchFamily="34" charset="-122"/>
              </a:rPr>
              <a:t>当用户运动站与基准站之间的距离小于</a:t>
            </a:r>
            <a:r>
              <a:rPr lang="en-US" altLang="zh-CN" sz="2400" b="1" dirty="0">
                <a:latin typeface="微软雅黑" panose="020B0503020204020204" pitchFamily="34" charset="-122"/>
                <a:ea typeface="微软雅黑" panose="020B0503020204020204" pitchFamily="34" charset="-122"/>
              </a:rPr>
              <a:t>100km,</a:t>
            </a:r>
            <a:r>
              <a:rPr lang="zh-CN" altLang="en-US" sz="2400" b="1" dirty="0">
                <a:latin typeface="微软雅黑" panose="020B0503020204020204" pitchFamily="34" charset="-122"/>
                <a:ea typeface="微软雅黑" panose="020B0503020204020204" pitchFamily="34" charset="-122"/>
              </a:rPr>
              <a:t>则</a:t>
            </a:r>
            <a:r>
              <a:rPr lang="zh-CN" altLang="en-US" sz="2400" b="1" dirty="0" smtClean="0">
                <a:latin typeface="微软雅黑" panose="020B0503020204020204" pitchFamily="34" charset="-122"/>
                <a:ea typeface="微软雅黑" panose="020B0503020204020204" pitchFamily="34" charset="-122"/>
              </a:rPr>
              <a:t>有</a:t>
            </a:r>
            <a:endParaRPr lang="en-US" altLang="zh-CN" sz="2400" b="1" dirty="0" smtClean="0">
              <a:latin typeface="微软雅黑" panose="020B0503020204020204" pitchFamily="34" charset="-122"/>
              <a:ea typeface="微软雅黑" panose="020B0503020204020204" pitchFamily="34" charset="-122"/>
            </a:endParaRPr>
          </a:p>
          <a:p>
            <a:pPr marL="800100" lvl="1" indent="-342900">
              <a:spcBef>
                <a:spcPct val="20000"/>
              </a:spcBef>
              <a:buSzPct val="7500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伪距差相同</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800100" lvl="1" indent="-342900">
              <a:spcBef>
                <a:spcPct val="20000"/>
              </a:spcBef>
              <a:buSzPct val="75000"/>
              <a:buFont typeface="Arial" panose="020B0604020202020204" pitchFamily="34" charset="0"/>
              <a:buChar char="•"/>
            </a:pPr>
            <a:r>
              <a:rPr lang="zh-CN" altLang="en-US" sz="2400" b="1" dirty="0" smtClean="0">
                <a:latin typeface="微软雅黑" panose="020B0503020204020204" pitchFamily="34" charset="-122"/>
                <a:ea typeface="微软雅黑" panose="020B0503020204020204" pitchFamily="34" charset="-122"/>
              </a:rPr>
              <a:t>电离层影响相同：</a:t>
            </a:r>
            <a:endParaRPr lang="en-US" altLang="zh-CN" sz="2400" b="1" dirty="0" smtClean="0">
              <a:latin typeface="微软雅黑" panose="020B0503020204020204" pitchFamily="34" charset="-122"/>
              <a:ea typeface="微软雅黑" panose="020B0503020204020204" pitchFamily="34" charset="-122"/>
            </a:endParaRPr>
          </a:p>
          <a:p>
            <a:pPr marL="800100" lvl="1" indent="-342900">
              <a:spcBef>
                <a:spcPct val="20000"/>
              </a:spcBef>
              <a:buSzPct val="75000"/>
              <a:buFont typeface="Arial" panose="020B0604020202020204" pitchFamily="34" charset="0"/>
              <a:buChar char="•"/>
            </a:pPr>
            <a:r>
              <a:rPr lang="zh-CN" altLang="en-US" sz="2400" b="1" dirty="0" smtClean="0">
                <a:latin typeface="微软雅黑" panose="020B0503020204020204" pitchFamily="34" charset="-122"/>
                <a:ea typeface="微软雅黑" panose="020B0503020204020204" pitchFamily="34" charset="-122"/>
              </a:rPr>
              <a:t>对流层影响相同：</a:t>
            </a:r>
            <a:endParaRPr lang="en-US" altLang="zh-CN" sz="2400" b="1" dirty="0" smtClean="0">
              <a:latin typeface="微软雅黑" panose="020B0503020204020204" pitchFamily="34" charset="-122"/>
              <a:ea typeface="微软雅黑" panose="020B0503020204020204" pitchFamily="34" charset="-122"/>
            </a:endParaRPr>
          </a:p>
          <a:p>
            <a:pPr marL="800100" lvl="1" indent="-342900">
              <a:spcBef>
                <a:spcPct val="20000"/>
              </a:spcBef>
              <a:buSzPct val="75000"/>
              <a:buFont typeface="Arial" panose="020B0604020202020204" pitchFamily="34" charset="0"/>
              <a:buChar char="•"/>
            </a:pPr>
            <a:r>
              <a:rPr lang="zh-CN" altLang="en-US" sz="2400" b="1" dirty="0" smtClean="0">
                <a:latin typeface="微软雅黑" panose="020B0503020204020204" pitchFamily="34" charset="-122"/>
                <a:ea typeface="微软雅黑" panose="020B0503020204020204" pitchFamily="34" charset="-122"/>
              </a:rPr>
              <a:t>卫星钟差影响相同：</a:t>
            </a:r>
            <a:endParaRPr lang="en-US" altLang="zh-CN" sz="2400" b="1" dirty="0" smtClean="0">
              <a:latin typeface="微软雅黑" panose="020B0503020204020204" pitchFamily="34" charset="-122"/>
              <a:ea typeface="微软雅黑" panose="020B0503020204020204" pitchFamily="34" charset="-122"/>
            </a:endParaRPr>
          </a:p>
          <a:p>
            <a:pPr marL="800100" lvl="1" indent="-342900">
              <a:spcBef>
                <a:spcPct val="20000"/>
              </a:spcBef>
              <a:buSzPct val="75000"/>
              <a:buFont typeface="Arial" panose="020B0604020202020204" pitchFamily="34" charset="0"/>
              <a:buChar char="•"/>
            </a:pPr>
            <a:endParaRPr lang="zh-CN" altLang="en-US" sz="2400" b="1" dirty="0">
              <a:latin typeface="微软雅黑" panose="020B0503020204020204" pitchFamily="34" charset="-122"/>
              <a:ea typeface="微软雅黑" panose="020B0503020204020204" pitchFamily="34" charset="-122"/>
            </a:endParaRPr>
          </a:p>
          <a:p>
            <a:pPr marL="342900" indent="-342900">
              <a:spcBef>
                <a:spcPct val="20000"/>
              </a:spcBef>
              <a:buSzPct val="75000"/>
              <a:buFont typeface="Wingdings" pitchFamily="2" charset="2"/>
              <a:buNone/>
            </a:pPr>
            <a:r>
              <a:rPr lang="zh-CN" altLang="en-US" sz="2400" b="1" dirty="0">
                <a:latin typeface="微软雅黑" panose="020B0503020204020204" pitchFamily="34" charset="-122"/>
                <a:ea typeface="微软雅黑" panose="020B0503020204020204" pitchFamily="34" charset="-122"/>
              </a:rPr>
              <a:t>因此，改正后的伪距应为：</a:t>
            </a:r>
          </a:p>
        </p:txBody>
      </p:sp>
      <p:graphicFrame>
        <p:nvGraphicFramePr>
          <p:cNvPr id="119811" name="Object 3"/>
          <p:cNvGraphicFramePr>
            <a:graphicFrameLocks noChangeAspect="1"/>
          </p:cNvGraphicFramePr>
          <p:nvPr>
            <p:extLst>
              <p:ext uri="{D42A27DB-BD31-4B8C-83A1-F6EECF244321}">
                <p14:modId xmlns:p14="http://schemas.microsoft.com/office/powerpoint/2010/main" val="1902765177"/>
              </p:ext>
            </p:extLst>
          </p:nvPr>
        </p:nvGraphicFramePr>
        <p:xfrm>
          <a:off x="2813050" y="1600200"/>
          <a:ext cx="3367088" cy="657225"/>
        </p:xfrm>
        <a:graphic>
          <a:graphicData uri="http://schemas.openxmlformats.org/presentationml/2006/ole">
            <mc:AlternateContent xmlns:mc="http://schemas.openxmlformats.org/markup-compatibility/2006">
              <mc:Choice xmlns:v="urn:schemas-microsoft-com:vml" Requires="v">
                <p:oleObj spid="_x0000_s20664" name="公式" r:id="rId3" imgW="2145960" imgH="419040" progId="Equation.3">
                  <p:embed/>
                </p:oleObj>
              </mc:Choice>
              <mc:Fallback>
                <p:oleObj name="公式" r:id="rId3" imgW="2145960" imgH="419040" progId="Equation.3">
                  <p:embed/>
                  <p:pic>
                    <p:nvPicPr>
                      <p:cNvPr id="0" name=""/>
                      <p:cNvPicPr>
                        <a:picLocks noChangeAspect="1" noChangeArrowheads="1"/>
                      </p:cNvPicPr>
                      <p:nvPr/>
                    </p:nvPicPr>
                    <p:blipFill>
                      <a:blip r:embed="rId4"/>
                      <a:srcRect/>
                      <a:stretch>
                        <a:fillRect/>
                      </a:stretch>
                    </p:blipFill>
                    <p:spPr bwMode="auto">
                      <a:xfrm>
                        <a:off x="2813050" y="1600200"/>
                        <a:ext cx="3367088" cy="657225"/>
                      </a:xfrm>
                      <a:prstGeom prst="rect">
                        <a:avLst/>
                      </a:prstGeom>
                      <a:solidFill>
                        <a:srgbClr val="FFFFFF"/>
                      </a:solidFill>
                      <a:ln>
                        <a:noFill/>
                      </a:ln>
                      <a:effectLst/>
                      <a:extLs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cxnSp>
        <p:nvCxnSpPr>
          <p:cNvPr id="3" name="直接连接符 2"/>
          <p:cNvCxnSpPr/>
          <p:nvPr/>
        </p:nvCxnSpPr>
        <p:spPr>
          <a:xfrm>
            <a:off x="1043608" y="5943600"/>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1295636" y="5943600"/>
            <a:ext cx="0" cy="293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81335" y="6237312"/>
            <a:ext cx="1800493" cy="369332"/>
          </a:xfrm>
          <a:prstGeom prst="rect">
            <a:avLst/>
          </a:prstGeom>
          <a:noFill/>
        </p:spPr>
        <p:txBody>
          <a:bodyPr wrap="none" rtlCol="0">
            <a:spAutoFit/>
          </a:bodyPr>
          <a:lstStyle/>
          <a:p>
            <a:pPr algn="ctr"/>
            <a:r>
              <a:rPr lang="zh-CN" altLang="en-US" dirty="0" smtClean="0"/>
              <a:t>伪距差值观测量</a:t>
            </a:r>
            <a:endParaRPr lang="zh-CN" altLang="en-US" dirty="0"/>
          </a:p>
        </p:txBody>
      </p:sp>
      <p:cxnSp>
        <p:nvCxnSpPr>
          <p:cNvPr id="11" name="直接连接符 10"/>
          <p:cNvCxnSpPr/>
          <p:nvPr/>
        </p:nvCxnSpPr>
        <p:spPr>
          <a:xfrm>
            <a:off x="1835696" y="5943600"/>
            <a:ext cx="3672408" cy="5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139968" y="5949280"/>
            <a:ext cx="0" cy="293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30567" y="6242992"/>
            <a:ext cx="1446678" cy="646331"/>
          </a:xfrm>
          <a:prstGeom prst="rect">
            <a:avLst/>
          </a:prstGeom>
          <a:noFill/>
        </p:spPr>
        <p:txBody>
          <a:bodyPr wrap="none" rtlCol="0">
            <a:spAutoFit/>
          </a:bodyPr>
          <a:lstStyle/>
          <a:p>
            <a:pPr algn="ctr"/>
            <a:r>
              <a:rPr lang="zh-CN" altLang="en-US" dirty="0" smtClean="0"/>
              <a:t>测站坐标</a:t>
            </a:r>
            <a:r>
              <a:rPr lang="en-US" altLang="zh-CN" dirty="0" smtClean="0"/>
              <a:t>XYZ</a:t>
            </a:r>
          </a:p>
          <a:p>
            <a:pPr algn="ctr"/>
            <a:r>
              <a:rPr lang="zh-CN" altLang="en-US" dirty="0" smtClean="0"/>
              <a:t>的函数</a:t>
            </a:r>
            <a:endParaRPr lang="zh-CN" altLang="en-US" dirty="0"/>
          </a:p>
        </p:txBody>
      </p:sp>
      <p:cxnSp>
        <p:nvCxnSpPr>
          <p:cNvPr id="16" name="直接连接符 15"/>
          <p:cNvCxnSpPr/>
          <p:nvPr/>
        </p:nvCxnSpPr>
        <p:spPr>
          <a:xfrm>
            <a:off x="6199584" y="5949280"/>
            <a:ext cx="93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703640" y="5949280"/>
            <a:ext cx="0" cy="293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84168" y="6242992"/>
            <a:ext cx="1338828" cy="646331"/>
          </a:xfrm>
          <a:prstGeom prst="rect">
            <a:avLst/>
          </a:prstGeom>
          <a:noFill/>
        </p:spPr>
        <p:txBody>
          <a:bodyPr wrap="none" rtlCol="0">
            <a:spAutoFit/>
          </a:bodyPr>
          <a:lstStyle/>
          <a:p>
            <a:pPr algn="ctr"/>
            <a:r>
              <a:rPr lang="zh-CN" altLang="en-US" dirty="0" smtClean="0"/>
              <a:t>接收机钟差</a:t>
            </a:r>
            <a:endParaRPr lang="en-US" altLang="zh-CN" dirty="0" smtClean="0"/>
          </a:p>
          <a:p>
            <a:pPr algn="ctr"/>
            <a:r>
              <a:rPr lang="zh-CN" altLang="en-US" dirty="0" smtClean="0"/>
              <a:t>的函数</a:t>
            </a: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1653927462"/>
              </p:ext>
            </p:extLst>
          </p:nvPr>
        </p:nvGraphicFramePr>
        <p:xfrm>
          <a:off x="4343400" y="2884488"/>
          <a:ext cx="1300163" cy="1717675"/>
        </p:xfrm>
        <a:graphic>
          <a:graphicData uri="http://schemas.openxmlformats.org/presentationml/2006/ole">
            <mc:AlternateContent xmlns:mc="http://schemas.openxmlformats.org/markup-compatibility/2006">
              <mc:Choice xmlns:v="urn:schemas-microsoft-com:vml" Requires="v">
                <p:oleObj spid="_x0000_s20665" name="公式" r:id="rId5" imgW="787320" imgH="1041120" progId="Equation.3">
                  <p:embed/>
                </p:oleObj>
              </mc:Choice>
              <mc:Fallback>
                <p:oleObj name="公式" r:id="rId5" imgW="787320" imgH="1041120" progId="Equation.3">
                  <p:embed/>
                  <p:pic>
                    <p:nvPicPr>
                      <p:cNvPr id="0" name="Object 4"/>
                      <p:cNvPicPr>
                        <a:picLocks noChangeAspect="1" noChangeArrowheads="1"/>
                      </p:cNvPicPr>
                      <p:nvPr/>
                    </p:nvPicPr>
                    <p:blipFill>
                      <a:blip r:embed="rId6"/>
                      <a:srcRect/>
                      <a:stretch>
                        <a:fillRect/>
                      </a:stretch>
                    </p:blipFill>
                    <p:spPr bwMode="auto">
                      <a:xfrm>
                        <a:off x="4343400" y="2884488"/>
                        <a:ext cx="1300163" cy="1717675"/>
                      </a:xfrm>
                      <a:prstGeom prst="rect">
                        <a:avLst/>
                      </a:prstGeom>
                      <a:solidFill>
                        <a:srgbClr val="FFFFFF"/>
                      </a:solidFill>
                      <a:ln>
                        <a:noFill/>
                      </a:ln>
                      <a:effectLst/>
                      <a:extLs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428570059"/>
              </p:ext>
            </p:extLst>
          </p:nvPr>
        </p:nvGraphicFramePr>
        <p:xfrm>
          <a:off x="1206500" y="5586413"/>
          <a:ext cx="5895975" cy="363537"/>
        </p:xfrm>
        <a:graphic>
          <a:graphicData uri="http://schemas.openxmlformats.org/presentationml/2006/ole">
            <mc:AlternateContent xmlns:mc="http://schemas.openxmlformats.org/markup-compatibility/2006">
              <mc:Choice xmlns:v="urn:schemas-microsoft-com:vml" Requires="v">
                <p:oleObj spid="_x0000_s20666" name="公式" r:id="rId7" imgW="3924000" imgH="241200" progId="Equation.3">
                  <p:embed/>
                </p:oleObj>
              </mc:Choice>
              <mc:Fallback>
                <p:oleObj name="公式" r:id="rId7" imgW="3924000" imgH="241200" progId="Equation.3">
                  <p:embed/>
                  <p:pic>
                    <p:nvPicPr>
                      <p:cNvPr id="0" name="Object 5"/>
                      <p:cNvPicPr>
                        <a:picLocks noChangeAspect="1" noChangeArrowheads="1"/>
                      </p:cNvPicPr>
                      <p:nvPr/>
                    </p:nvPicPr>
                    <p:blipFill>
                      <a:blip r:embed="rId8"/>
                      <a:srcRect/>
                      <a:stretch>
                        <a:fillRect/>
                      </a:stretch>
                    </p:blipFill>
                    <p:spPr bwMode="auto">
                      <a:xfrm>
                        <a:off x="1206500" y="5586413"/>
                        <a:ext cx="5895975" cy="363537"/>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9911595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609600" y="1524000"/>
            <a:ext cx="7772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457200" indent="-457200">
              <a:lnSpc>
                <a:spcPct val="150000"/>
              </a:lnSpc>
              <a:spcBef>
                <a:spcPct val="20000"/>
              </a:spcBef>
              <a:buSzPct val="75000"/>
              <a:buFont typeface="Arial" panose="020B0604020202020204" pitchFamily="34" charset="0"/>
              <a:buChar char="•"/>
            </a:pPr>
            <a:endParaRPr lang="zh-CN" altLang="en-US" sz="2800" b="1" dirty="0">
              <a:latin typeface="微软雅黑" panose="020B0503020204020204" pitchFamily="34" charset="-122"/>
              <a:ea typeface="微软雅黑" panose="020B0503020204020204" pitchFamily="34" charset="-122"/>
            </a:endParaRPr>
          </a:p>
        </p:txBody>
      </p:sp>
      <p:sp>
        <p:nvSpPr>
          <p:cNvPr id="5" name="标题 4"/>
          <p:cNvSpPr>
            <a:spLocks noGrp="1"/>
          </p:cNvSpPr>
          <p:nvPr>
            <p:ph type="title"/>
          </p:nvPr>
        </p:nvSpPr>
        <p:spPr/>
        <p:txBody>
          <a:bodyPr/>
          <a:lstStyle/>
          <a:p>
            <a:r>
              <a:rPr lang="zh-CN" altLang="en-US" dirty="0" smtClean="0"/>
              <a:t>伪距差分方程的分析</a:t>
            </a:r>
            <a:endParaRPr lang="zh-CN" altLang="en-US" dirty="0"/>
          </a:p>
        </p:txBody>
      </p:sp>
      <p:sp>
        <p:nvSpPr>
          <p:cNvPr id="6" name="内容占位符 5"/>
          <p:cNvSpPr>
            <a:spLocks noGrp="1"/>
          </p:cNvSpPr>
          <p:nvPr>
            <p:ph idx="1"/>
          </p:nvPr>
        </p:nvSpPr>
        <p:spPr/>
        <p:txBody>
          <a:bodyPr>
            <a:normAutofit/>
          </a:bodyPr>
          <a:lstStyle/>
          <a:p>
            <a:pPr marL="457200" indent="-457200">
              <a:buSzPct val="75000"/>
            </a:pPr>
            <a:r>
              <a:rPr lang="zh-CN" altLang="en-US" sz="2000" dirty="0" smtClean="0"/>
              <a:t>观测条件：</a:t>
            </a:r>
            <a:endParaRPr lang="en-US" altLang="zh-CN" sz="2000" dirty="0" smtClean="0"/>
          </a:p>
          <a:p>
            <a:pPr marL="857250" lvl="1" indent="-457200">
              <a:buSzPct val="75000"/>
            </a:pPr>
            <a:r>
              <a:rPr lang="zh-CN" altLang="en-US" sz="1800" dirty="0" smtClean="0"/>
              <a:t>当</a:t>
            </a:r>
            <a:r>
              <a:rPr lang="zh-CN" altLang="en-US" sz="1800" dirty="0"/>
              <a:t>基准</a:t>
            </a:r>
            <a:r>
              <a:rPr lang="zh-CN" altLang="en-US" sz="1800" dirty="0" smtClean="0"/>
              <a:t>站与用户</a:t>
            </a:r>
            <a:r>
              <a:rPr lang="zh-CN" altLang="en-US" sz="1800" dirty="0"/>
              <a:t>站同时观测四颗以上</a:t>
            </a:r>
            <a:r>
              <a:rPr lang="zh-CN" altLang="en-US" sz="1800" dirty="0" smtClean="0"/>
              <a:t>相同卫星</a:t>
            </a:r>
            <a:r>
              <a:rPr lang="zh-CN" altLang="en-US" sz="1800" dirty="0"/>
              <a:t>，即可实现用户</a:t>
            </a:r>
            <a:r>
              <a:rPr lang="zh-CN" altLang="en-US" sz="1800" dirty="0" smtClean="0"/>
              <a:t>站定</a:t>
            </a:r>
            <a:r>
              <a:rPr lang="zh-CN" altLang="en-US" sz="1800" dirty="0"/>
              <a:t>位。</a:t>
            </a:r>
          </a:p>
          <a:p>
            <a:pPr marL="857250" lvl="1" indent="-457200">
              <a:buSzPct val="75000"/>
            </a:pPr>
            <a:r>
              <a:rPr lang="zh-CN" altLang="en-US" sz="1800" dirty="0"/>
              <a:t>由于差分定位是利用两站的公共误差的抵消来提高精度，而误差的公共性又与两站距离相关，所以，随着两站距离的增加，效果会变差。</a:t>
            </a:r>
            <a:endParaRPr lang="en-US" altLang="zh-CN" sz="1800" dirty="0"/>
          </a:p>
          <a:p>
            <a:pPr marL="457200" indent="-457200">
              <a:buSzPct val="75000"/>
            </a:pPr>
            <a:r>
              <a:rPr lang="zh-CN" altLang="en-US" sz="2000" dirty="0"/>
              <a:t>根据观测方程，消除的主要公共误差包括：</a:t>
            </a:r>
          </a:p>
          <a:p>
            <a:pPr lvl="1"/>
            <a:r>
              <a:rPr lang="zh-CN" altLang="en-US" sz="1600" dirty="0" smtClean="0"/>
              <a:t>对流层折射误差</a:t>
            </a:r>
            <a:endParaRPr lang="en-US" altLang="zh-CN" sz="1600" dirty="0" smtClean="0"/>
          </a:p>
          <a:p>
            <a:pPr lvl="1"/>
            <a:r>
              <a:rPr lang="zh-CN" altLang="en-US" sz="1600" dirty="0" smtClean="0"/>
              <a:t>电离层折射误差</a:t>
            </a:r>
            <a:endParaRPr lang="en-US" altLang="zh-CN" sz="1600" dirty="0" smtClean="0"/>
          </a:p>
          <a:p>
            <a:pPr lvl="1"/>
            <a:r>
              <a:rPr lang="zh-CN" altLang="en-US" sz="1600" dirty="0" smtClean="0"/>
              <a:t>卫星钟误差</a:t>
            </a:r>
            <a:endParaRPr lang="zh-CN" altLang="en-US" sz="1600" dirty="0"/>
          </a:p>
        </p:txBody>
      </p:sp>
    </p:spTree>
    <p:extLst>
      <p:ext uri="{BB962C8B-B14F-4D97-AF65-F5344CB8AC3E}">
        <p14:creationId xmlns:p14="http://schemas.microsoft.com/office/powerpoint/2010/main" val="20125325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五、速度与时间的测量</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5292803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5.1 </a:t>
            </a:r>
            <a:r>
              <a:rPr lang="zh-CN" altLang="en-US" dirty="0" smtClean="0"/>
              <a:t>简单位置差速度测定法</a:t>
            </a:r>
            <a:endParaRPr lang="zh-CN" altLang="en-US" dirty="0"/>
          </a:p>
        </p:txBody>
      </p:sp>
      <p:sp>
        <p:nvSpPr>
          <p:cNvPr id="29699" name="Rectangle 3"/>
          <p:cNvSpPr>
            <a:spLocks noGrp="1" noChangeArrowheads="1"/>
          </p:cNvSpPr>
          <p:nvPr>
            <p:ph idx="1"/>
          </p:nvPr>
        </p:nvSpPr>
        <p:spPr/>
        <p:txBody>
          <a:bodyPr>
            <a:noAutofit/>
          </a:bodyPr>
          <a:lstStyle/>
          <a:p>
            <a:r>
              <a:rPr lang="zh-CN" altLang="en-US" sz="2000" dirty="0" smtClean="0">
                <a:solidFill>
                  <a:schemeClr val="tx1"/>
                </a:solidFill>
              </a:rPr>
              <a:t>简单的位置差计算方法</a:t>
            </a:r>
            <a:endParaRPr lang="en-US" altLang="zh-CN" sz="2000" dirty="0">
              <a:solidFill>
                <a:schemeClr val="tx1"/>
              </a:solidFill>
            </a:endParaRPr>
          </a:p>
          <a:p>
            <a:pPr lvl="1"/>
            <a:r>
              <a:rPr lang="zh-CN" altLang="en-US" sz="1600" dirty="0" smtClean="0">
                <a:solidFill>
                  <a:schemeClr val="tx1"/>
                </a:solidFill>
              </a:rPr>
              <a:t>对于</a:t>
            </a:r>
            <a:r>
              <a:rPr lang="zh-CN" altLang="en-US" sz="1600" dirty="0">
                <a:solidFill>
                  <a:schemeClr val="tx1"/>
                </a:solidFill>
              </a:rPr>
              <a:t>动态</a:t>
            </a:r>
            <a:r>
              <a:rPr lang="en-US" altLang="zh-CN" sz="1600" dirty="0">
                <a:solidFill>
                  <a:schemeClr val="tx1"/>
                </a:solidFill>
              </a:rPr>
              <a:t>GPS</a:t>
            </a:r>
            <a:r>
              <a:rPr lang="zh-CN" altLang="en-US" sz="1600" dirty="0">
                <a:solidFill>
                  <a:schemeClr val="tx1"/>
                </a:solidFill>
              </a:rPr>
              <a:t>用户，除了需要确定</a:t>
            </a:r>
            <a:r>
              <a:rPr lang="en-US" altLang="zh-CN" sz="1600" dirty="0">
                <a:solidFill>
                  <a:schemeClr val="tx1"/>
                </a:solidFill>
              </a:rPr>
              <a:t>GPS</a:t>
            </a:r>
            <a:r>
              <a:rPr lang="zh-CN" altLang="en-US" sz="1600" dirty="0">
                <a:solidFill>
                  <a:schemeClr val="tx1"/>
                </a:solidFill>
              </a:rPr>
              <a:t>接收机载体的实时位置，往往还要测定载体的实时航行速度。假设于历元</a:t>
            </a:r>
            <a:r>
              <a:rPr lang="en-US" altLang="zh-CN" sz="1600" dirty="0">
                <a:solidFill>
                  <a:schemeClr val="tx1"/>
                </a:solidFill>
              </a:rPr>
              <a:t>t</a:t>
            </a:r>
            <a:r>
              <a:rPr lang="en-US" altLang="zh-CN" sz="1600" baseline="-25000" dirty="0">
                <a:solidFill>
                  <a:schemeClr val="tx1"/>
                </a:solidFill>
              </a:rPr>
              <a:t>1</a:t>
            </a:r>
            <a:r>
              <a:rPr lang="zh-CN" altLang="en-US" sz="1600" dirty="0">
                <a:solidFill>
                  <a:schemeClr val="tx1"/>
                </a:solidFill>
              </a:rPr>
              <a:t>和</a:t>
            </a:r>
            <a:r>
              <a:rPr lang="en-US" altLang="zh-CN" sz="1600" dirty="0">
                <a:solidFill>
                  <a:schemeClr val="tx1"/>
                </a:solidFill>
              </a:rPr>
              <a:t>t</a:t>
            </a:r>
            <a:r>
              <a:rPr lang="en-US" altLang="zh-CN" sz="1600" baseline="-25000" dirty="0">
                <a:solidFill>
                  <a:schemeClr val="tx1"/>
                </a:solidFill>
              </a:rPr>
              <a:t>2</a:t>
            </a:r>
            <a:r>
              <a:rPr lang="zh-CN" altLang="en-US" sz="1600" dirty="0">
                <a:solidFill>
                  <a:schemeClr val="tx1"/>
                </a:solidFill>
              </a:rPr>
              <a:t>测定的载体实时位置分别为</a:t>
            </a:r>
            <a:r>
              <a:rPr lang="en-US" altLang="zh-CN" sz="1600" b="1" dirty="0">
                <a:solidFill>
                  <a:schemeClr val="tx1"/>
                </a:solidFill>
              </a:rPr>
              <a:t>X</a:t>
            </a:r>
            <a:r>
              <a:rPr lang="en-US" altLang="zh-CN" sz="1600" baseline="-25000" dirty="0">
                <a:solidFill>
                  <a:schemeClr val="tx1"/>
                </a:solidFill>
              </a:rPr>
              <a:t>1</a:t>
            </a:r>
            <a:r>
              <a:rPr lang="en-US" altLang="zh-CN" sz="1600" dirty="0">
                <a:solidFill>
                  <a:schemeClr val="tx1"/>
                </a:solidFill>
              </a:rPr>
              <a:t>(t</a:t>
            </a:r>
            <a:r>
              <a:rPr lang="en-US" altLang="zh-CN" sz="1600" baseline="-25000" dirty="0">
                <a:solidFill>
                  <a:schemeClr val="tx1"/>
                </a:solidFill>
              </a:rPr>
              <a:t>1</a:t>
            </a:r>
            <a:r>
              <a:rPr lang="en-US" altLang="zh-CN" sz="1600" dirty="0">
                <a:solidFill>
                  <a:schemeClr val="tx1"/>
                </a:solidFill>
              </a:rPr>
              <a:t>)</a:t>
            </a:r>
            <a:r>
              <a:rPr lang="zh-CN" altLang="en-US" sz="1600" dirty="0">
                <a:solidFill>
                  <a:schemeClr val="tx1"/>
                </a:solidFill>
              </a:rPr>
              <a:t>和</a:t>
            </a:r>
            <a:r>
              <a:rPr lang="en-US" altLang="zh-CN" sz="1600" b="1" dirty="0">
                <a:solidFill>
                  <a:schemeClr val="tx1"/>
                </a:solidFill>
              </a:rPr>
              <a:t>X</a:t>
            </a:r>
            <a:r>
              <a:rPr lang="en-US" altLang="zh-CN" sz="1600" baseline="-25000" dirty="0">
                <a:solidFill>
                  <a:schemeClr val="tx1"/>
                </a:solidFill>
              </a:rPr>
              <a:t>2</a:t>
            </a:r>
            <a:r>
              <a:rPr lang="en-US" altLang="zh-CN" sz="1600" dirty="0">
                <a:solidFill>
                  <a:schemeClr val="tx1"/>
                </a:solidFill>
              </a:rPr>
              <a:t>(t</a:t>
            </a:r>
            <a:r>
              <a:rPr lang="en-US" altLang="zh-CN" sz="1600" baseline="-25000" dirty="0">
                <a:solidFill>
                  <a:schemeClr val="tx1"/>
                </a:solidFill>
              </a:rPr>
              <a:t>2</a:t>
            </a:r>
            <a:r>
              <a:rPr lang="en-US" altLang="zh-CN" sz="1600" dirty="0">
                <a:solidFill>
                  <a:schemeClr val="tx1"/>
                </a:solidFill>
              </a:rPr>
              <a:t>)</a:t>
            </a:r>
            <a:r>
              <a:rPr lang="zh-CN" altLang="en-US" sz="1600" dirty="0">
                <a:solidFill>
                  <a:schemeClr val="tx1"/>
                </a:solidFill>
              </a:rPr>
              <a:t>，则其运动速度可简单地表示为</a:t>
            </a:r>
          </a:p>
          <a:p>
            <a:endParaRPr lang="zh-CN" altLang="en-US" sz="2000" dirty="0">
              <a:solidFill>
                <a:schemeClr val="tx1"/>
              </a:solidFill>
            </a:endParaRPr>
          </a:p>
          <a:p>
            <a:endParaRPr lang="en-US" altLang="zh-CN" sz="2000" dirty="0" smtClean="0">
              <a:solidFill>
                <a:schemeClr val="tx1"/>
              </a:solidFill>
            </a:endParaRPr>
          </a:p>
          <a:p>
            <a:endParaRPr lang="zh-CN" altLang="en-US" sz="2000" dirty="0">
              <a:solidFill>
                <a:schemeClr val="tx1"/>
              </a:solidFill>
            </a:endParaRPr>
          </a:p>
          <a:p>
            <a:pPr lvl="1"/>
            <a:r>
              <a:rPr lang="zh-CN" altLang="en-US" sz="1600" dirty="0" smtClean="0">
                <a:solidFill>
                  <a:schemeClr val="tx1"/>
                </a:solidFill>
              </a:rPr>
              <a:t>由此</a:t>
            </a:r>
            <a:r>
              <a:rPr lang="zh-CN" altLang="en-US" sz="1600" dirty="0">
                <a:solidFill>
                  <a:schemeClr val="tx1"/>
                </a:solidFill>
              </a:rPr>
              <a:t>可得载体运行方向的速度为</a:t>
            </a:r>
          </a:p>
        </p:txBody>
      </p:sp>
      <p:graphicFrame>
        <p:nvGraphicFramePr>
          <p:cNvPr id="29700"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9944"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5"/>
          <p:cNvGraphicFramePr>
            <a:graphicFrameLocks noChangeAspect="1"/>
          </p:cNvGraphicFramePr>
          <p:nvPr>
            <p:extLst/>
          </p:nvPr>
        </p:nvGraphicFramePr>
        <p:xfrm>
          <a:off x="2286000" y="3284984"/>
          <a:ext cx="3276600" cy="1158875"/>
        </p:xfrm>
        <a:graphic>
          <a:graphicData uri="http://schemas.openxmlformats.org/presentationml/2006/ole">
            <mc:AlternateContent xmlns:mc="http://schemas.openxmlformats.org/markup-compatibility/2006">
              <mc:Choice xmlns:v="urn:schemas-microsoft-com:vml" Requires="v">
                <p:oleObj spid="_x0000_s39945" name="Equation" r:id="rId5" imgW="2082600" imgH="736560" progId="Equation.3">
                  <p:embed/>
                </p:oleObj>
              </mc:Choice>
              <mc:Fallback>
                <p:oleObj name="Equation" r:id="rId5" imgW="2082600" imgH="7365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3284984"/>
                        <a:ext cx="3276600" cy="1158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2" name="Object 6"/>
          <p:cNvGraphicFramePr>
            <a:graphicFrameLocks noChangeAspect="1"/>
          </p:cNvGraphicFramePr>
          <p:nvPr>
            <p:extLst/>
          </p:nvPr>
        </p:nvGraphicFramePr>
        <p:xfrm>
          <a:off x="2743200" y="5248622"/>
          <a:ext cx="2971800" cy="628650"/>
        </p:xfrm>
        <a:graphic>
          <a:graphicData uri="http://schemas.openxmlformats.org/presentationml/2006/ole">
            <mc:AlternateContent xmlns:mc="http://schemas.openxmlformats.org/markup-compatibility/2006">
              <mc:Choice xmlns:v="urn:schemas-microsoft-com:vml" Requires="v">
                <p:oleObj spid="_x0000_s39946" name="Equation" r:id="rId7" imgW="1320480" imgH="279360" progId="Equation.3">
                  <p:embed/>
                </p:oleObj>
              </mc:Choice>
              <mc:Fallback>
                <p:oleObj name="Equation" r:id="rId7" imgW="1320480" imgH="2793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5248622"/>
                        <a:ext cx="2971800" cy="628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66707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0723" name="Rectangle 3"/>
          <p:cNvSpPr>
            <a:spLocks noGrp="1" noChangeArrowheads="1"/>
          </p:cNvSpPr>
          <p:nvPr>
            <p:ph idx="1"/>
          </p:nvPr>
        </p:nvSpPr>
        <p:spPr/>
        <p:txBody>
          <a:bodyPr>
            <a:normAutofit/>
          </a:bodyPr>
          <a:lstStyle/>
          <a:p>
            <a:r>
              <a:rPr lang="zh-CN" altLang="en-US" sz="2400" dirty="0" smtClean="0">
                <a:solidFill>
                  <a:schemeClr val="tx1"/>
                </a:solidFill>
              </a:rPr>
              <a:t>优点：</a:t>
            </a:r>
            <a:endParaRPr lang="en-US" altLang="zh-CN" sz="2400" dirty="0" smtClean="0">
              <a:solidFill>
                <a:schemeClr val="tx1"/>
              </a:solidFill>
            </a:endParaRPr>
          </a:p>
          <a:p>
            <a:pPr lvl="1"/>
            <a:r>
              <a:rPr lang="zh-CN" altLang="en-US" sz="2000" dirty="0" smtClean="0">
                <a:solidFill>
                  <a:schemeClr val="tx1"/>
                </a:solidFill>
              </a:rPr>
              <a:t>不</a:t>
            </a:r>
            <a:r>
              <a:rPr lang="zh-CN" altLang="en-US" sz="2000" dirty="0">
                <a:solidFill>
                  <a:schemeClr val="tx1"/>
                </a:solidFill>
              </a:rPr>
              <a:t>需要新的观测量，计算</a:t>
            </a:r>
            <a:r>
              <a:rPr lang="zh-CN" altLang="en-US" sz="2000" dirty="0" smtClean="0">
                <a:solidFill>
                  <a:schemeClr val="tx1"/>
                </a:solidFill>
              </a:rPr>
              <a:t>简单</a:t>
            </a:r>
            <a:endParaRPr lang="en-US" altLang="zh-CN" sz="2000" dirty="0" smtClean="0">
              <a:solidFill>
                <a:schemeClr val="tx1"/>
              </a:solidFill>
            </a:endParaRPr>
          </a:p>
          <a:p>
            <a:pPr lvl="1"/>
            <a:r>
              <a:rPr lang="zh-CN" altLang="en-US" sz="2000" dirty="0" smtClean="0">
                <a:solidFill>
                  <a:schemeClr val="tx1"/>
                </a:solidFill>
              </a:rPr>
              <a:t>测速</a:t>
            </a:r>
            <a:r>
              <a:rPr lang="zh-CN" altLang="en-US" sz="2000" dirty="0">
                <a:solidFill>
                  <a:schemeClr val="tx1"/>
                </a:solidFill>
              </a:rPr>
              <a:t>的实质仍是</a:t>
            </a:r>
            <a:r>
              <a:rPr lang="zh-CN" altLang="en-US" sz="2000" dirty="0" smtClean="0">
                <a:solidFill>
                  <a:schemeClr val="tx1"/>
                </a:solidFill>
              </a:rPr>
              <a:t>定位</a:t>
            </a:r>
            <a:endParaRPr lang="en-US" altLang="zh-CN" sz="2000" dirty="0" smtClean="0">
              <a:solidFill>
                <a:schemeClr val="tx1"/>
              </a:solidFill>
            </a:endParaRPr>
          </a:p>
          <a:p>
            <a:r>
              <a:rPr lang="zh-CN" altLang="en-US" sz="2400" dirty="0" smtClean="0">
                <a:solidFill>
                  <a:schemeClr val="tx1"/>
                </a:solidFill>
              </a:rPr>
              <a:t>缺点：</a:t>
            </a:r>
            <a:endParaRPr lang="en-US" altLang="zh-CN" sz="2400" dirty="0" smtClean="0">
              <a:solidFill>
                <a:schemeClr val="tx1"/>
              </a:solidFill>
            </a:endParaRPr>
          </a:p>
          <a:p>
            <a:pPr lvl="1"/>
            <a:r>
              <a:rPr lang="zh-CN" altLang="en-US" sz="2000" dirty="0" smtClean="0">
                <a:solidFill>
                  <a:schemeClr val="tx1"/>
                </a:solidFill>
              </a:rPr>
              <a:t>实质是计算时间</a:t>
            </a:r>
            <a:r>
              <a:rPr lang="zh-CN" altLang="en-US" sz="2000" dirty="0">
                <a:solidFill>
                  <a:schemeClr val="tx1"/>
                </a:solidFill>
              </a:rPr>
              <a:t>段</a:t>
            </a:r>
            <a:r>
              <a:rPr lang="zh-CN" altLang="en-US" sz="2000" dirty="0">
                <a:solidFill>
                  <a:schemeClr val="tx1"/>
                </a:solidFill>
                <a:sym typeface="Symbol" pitchFamily="18" charset="2"/>
              </a:rPr>
              <a:t></a:t>
            </a:r>
            <a:r>
              <a:rPr lang="en-US" altLang="zh-CN" sz="2000" dirty="0">
                <a:solidFill>
                  <a:schemeClr val="tx1"/>
                </a:solidFill>
                <a:sym typeface="Symbol" pitchFamily="18" charset="2"/>
              </a:rPr>
              <a:t>t</a:t>
            </a:r>
            <a:r>
              <a:rPr lang="zh-CN" altLang="en-US" sz="2000" dirty="0">
                <a:solidFill>
                  <a:schemeClr val="tx1"/>
                </a:solidFill>
                <a:sym typeface="Symbol" pitchFamily="18" charset="2"/>
              </a:rPr>
              <a:t>内的</a:t>
            </a:r>
            <a:r>
              <a:rPr lang="zh-CN" altLang="en-US" sz="2000" dirty="0" smtClean="0">
                <a:solidFill>
                  <a:schemeClr val="tx1"/>
                </a:solidFill>
                <a:sym typeface="Symbol" pitchFamily="18" charset="2"/>
              </a:rPr>
              <a:t>平均速度</a:t>
            </a:r>
            <a:endParaRPr lang="en-US" altLang="zh-CN" sz="2000" dirty="0" smtClean="0">
              <a:solidFill>
                <a:schemeClr val="tx1"/>
              </a:solidFill>
              <a:sym typeface="Symbol" pitchFamily="18" charset="2"/>
            </a:endParaRPr>
          </a:p>
          <a:p>
            <a:pPr lvl="1"/>
            <a:r>
              <a:rPr lang="zh-CN" altLang="en-US" sz="2000" dirty="0" smtClean="0">
                <a:solidFill>
                  <a:schemeClr val="tx1"/>
                </a:solidFill>
                <a:sym typeface="Symbol" pitchFamily="18" charset="2"/>
              </a:rPr>
              <a:t>难以准确描述</a:t>
            </a:r>
            <a:r>
              <a:rPr lang="zh-CN" altLang="en-US" sz="2000" dirty="0">
                <a:solidFill>
                  <a:schemeClr val="tx1"/>
                </a:solidFill>
                <a:sym typeface="Symbol" pitchFamily="18" charset="2"/>
              </a:rPr>
              <a:t>载体的实时运行</a:t>
            </a:r>
            <a:r>
              <a:rPr lang="zh-CN" altLang="en-US" sz="2000" dirty="0" smtClean="0">
                <a:solidFill>
                  <a:schemeClr val="tx1"/>
                </a:solidFill>
                <a:sym typeface="Symbol" pitchFamily="18" charset="2"/>
              </a:rPr>
              <a:t>速度</a:t>
            </a:r>
            <a:endParaRPr lang="en-US" altLang="zh-CN" sz="2000" dirty="0" smtClean="0">
              <a:solidFill>
                <a:schemeClr val="tx1"/>
              </a:solidFill>
              <a:sym typeface="Symbol" pitchFamily="18" charset="2"/>
            </a:endParaRPr>
          </a:p>
          <a:p>
            <a:pPr lvl="1"/>
            <a:r>
              <a:rPr lang="zh-CN" altLang="en-US" sz="2000" dirty="0" smtClean="0">
                <a:sym typeface="Symbol" pitchFamily="18" charset="2"/>
              </a:rPr>
              <a:t>难以给出实时输出</a:t>
            </a:r>
            <a:r>
              <a:rPr lang="zh-CN" altLang="en-US" sz="2000" dirty="0" smtClean="0">
                <a:solidFill>
                  <a:schemeClr val="tx1"/>
                </a:solidFill>
                <a:sym typeface="Symbol" pitchFamily="18" charset="2"/>
              </a:rPr>
              <a:t>。</a:t>
            </a:r>
            <a:endParaRPr lang="zh-CN" altLang="en-US" sz="2000" dirty="0">
              <a:solidFill>
                <a:schemeClr val="tx1"/>
              </a:solidFill>
              <a:sym typeface="Symbol" pitchFamily="18" charset="2"/>
            </a:endParaRPr>
          </a:p>
        </p:txBody>
      </p:sp>
    </p:spTree>
    <p:extLst>
      <p:ext uri="{BB962C8B-B14F-4D97-AF65-F5344CB8AC3E}">
        <p14:creationId xmlns:p14="http://schemas.microsoft.com/office/powerpoint/2010/main" val="30928546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多普勒测速法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solidFill>
                  <a:schemeClr val="tx1"/>
                </a:solidFill>
                <a:sym typeface="Symbol" pitchFamily="18" charset="2"/>
              </a:rPr>
              <a:t>讨论：</a:t>
            </a:r>
            <a:endParaRPr lang="en-US" altLang="zh-CN" dirty="0" smtClean="0">
              <a:solidFill>
                <a:schemeClr val="tx1"/>
              </a:solidFill>
              <a:sym typeface="Symbol" pitchFamily="18" charset="2"/>
            </a:endParaRPr>
          </a:p>
          <a:p>
            <a:pPr lvl="1"/>
            <a:r>
              <a:rPr lang="zh-CN" altLang="en-US" dirty="0" smtClean="0">
                <a:solidFill>
                  <a:schemeClr val="tx1"/>
                </a:solidFill>
                <a:sym typeface="Symbol" pitchFamily="18" charset="2"/>
              </a:rPr>
              <a:t>多普勒频移产生的原因</a:t>
            </a:r>
            <a:endParaRPr lang="en-US" altLang="zh-CN" dirty="0" smtClean="0">
              <a:solidFill>
                <a:schemeClr val="tx1"/>
              </a:solidFill>
              <a:sym typeface="Symbol" pitchFamily="18" charset="2"/>
            </a:endParaRPr>
          </a:p>
          <a:p>
            <a:pPr lvl="2"/>
            <a:r>
              <a:rPr lang="zh-CN" altLang="en-US" dirty="0" smtClean="0">
                <a:solidFill>
                  <a:schemeClr val="tx1"/>
                </a:solidFill>
                <a:sym typeface="Symbol" pitchFamily="18" charset="2"/>
              </a:rPr>
              <a:t>由于</a:t>
            </a:r>
            <a:r>
              <a:rPr lang="en-US" altLang="zh-CN" dirty="0">
                <a:solidFill>
                  <a:schemeClr val="tx1"/>
                </a:solidFill>
                <a:sym typeface="Symbol" pitchFamily="18" charset="2"/>
              </a:rPr>
              <a:t>GPS</a:t>
            </a:r>
            <a:r>
              <a:rPr lang="zh-CN" altLang="en-US" dirty="0">
                <a:solidFill>
                  <a:schemeClr val="tx1"/>
                </a:solidFill>
                <a:sym typeface="Symbol" pitchFamily="18" charset="2"/>
              </a:rPr>
              <a:t>用户接收机载体和</a:t>
            </a:r>
            <a:r>
              <a:rPr lang="en-US" altLang="zh-CN" dirty="0">
                <a:solidFill>
                  <a:schemeClr val="tx1"/>
                </a:solidFill>
                <a:sym typeface="Symbol" pitchFamily="18" charset="2"/>
              </a:rPr>
              <a:t>GPS</a:t>
            </a:r>
            <a:r>
              <a:rPr lang="zh-CN" altLang="en-US" dirty="0">
                <a:solidFill>
                  <a:schemeClr val="tx1"/>
                </a:solidFill>
                <a:sym typeface="Symbol" pitchFamily="18" charset="2"/>
              </a:rPr>
              <a:t>卫星之间的相对运动，接收机接收到的</a:t>
            </a:r>
            <a:r>
              <a:rPr lang="en-US" altLang="zh-CN" dirty="0">
                <a:solidFill>
                  <a:schemeClr val="tx1"/>
                </a:solidFill>
                <a:sym typeface="Symbol" pitchFamily="18" charset="2"/>
              </a:rPr>
              <a:t>GPS</a:t>
            </a:r>
            <a:r>
              <a:rPr lang="zh-CN" altLang="en-US" dirty="0">
                <a:solidFill>
                  <a:schemeClr val="tx1"/>
                </a:solidFill>
                <a:sym typeface="Symbol" pitchFamily="18" charset="2"/>
              </a:rPr>
              <a:t>载波信号与卫星发射的载波信号频率不同，其间的频率差称为</a:t>
            </a:r>
            <a:r>
              <a:rPr lang="zh-CN" altLang="en-US" dirty="0">
                <a:sym typeface="Symbol" pitchFamily="18" charset="2"/>
              </a:rPr>
              <a:t>多普勒频移</a:t>
            </a:r>
            <a:r>
              <a:rPr lang="zh-CN" altLang="en-US" dirty="0" smtClean="0">
                <a:solidFill>
                  <a:schemeClr val="tx1"/>
                </a:solidFill>
                <a:sym typeface="Symbol" pitchFamily="18" charset="2"/>
              </a:rPr>
              <a:t>。</a:t>
            </a:r>
            <a:endParaRPr lang="en-US" altLang="zh-CN" dirty="0" smtClean="0">
              <a:solidFill>
                <a:schemeClr val="tx1"/>
              </a:solidFill>
              <a:sym typeface="Symbol" pitchFamily="18" charset="2"/>
            </a:endParaRPr>
          </a:p>
          <a:p>
            <a:pPr lvl="1"/>
            <a:r>
              <a:rPr lang="zh-CN" altLang="en-US" dirty="0" smtClean="0">
                <a:solidFill>
                  <a:schemeClr val="tx1"/>
                </a:solidFill>
                <a:sym typeface="Symbol" pitchFamily="18" charset="2"/>
              </a:rPr>
              <a:t>多普勒测速法的原理</a:t>
            </a:r>
            <a:endParaRPr lang="en-US" altLang="zh-CN" dirty="0" smtClean="0">
              <a:solidFill>
                <a:schemeClr val="tx1"/>
              </a:solidFill>
              <a:sym typeface="Symbol" pitchFamily="18" charset="2"/>
            </a:endParaRPr>
          </a:p>
          <a:p>
            <a:pPr lvl="2"/>
            <a:r>
              <a:rPr lang="zh-CN" altLang="en-US" dirty="0" smtClean="0">
                <a:solidFill>
                  <a:schemeClr val="tx1"/>
                </a:solidFill>
                <a:sym typeface="Symbol" pitchFamily="18" charset="2"/>
              </a:rPr>
              <a:t>频移</a:t>
            </a:r>
            <a:r>
              <a:rPr lang="zh-CN" altLang="en-US" dirty="0">
                <a:solidFill>
                  <a:schemeClr val="tx1"/>
                </a:solidFill>
                <a:sym typeface="Symbol" pitchFamily="18" charset="2"/>
              </a:rPr>
              <a:t>的大小与接收机与卫星之间距离的变率有关</a:t>
            </a:r>
            <a:r>
              <a:rPr lang="zh-CN" altLang="en-US" dirty="0" smtClean="0">
                <a:solidFill>
                  <a:schemeClr val="tx1"/>
                </a:solidFill>
                <a:sym typeface="Symbol" pitchFamily="18" charset="2"/>
              </a:rPr>
              <a:t>。</a:t>
            </a:r>
            <a:endParaRPr lang="zh-CN" altLang="en-US" dirty="0"/>
          </a:p>
        </p:txBody>
      </p:sp>
    </p:spTree>
    <p:extLst>
      <p:ext uri="{BB962C8B-B14F-4D97-AF65-F5344CB8AC3E}">
        <p14:creationId xmlns:p14="http://schemas.microsoft.com/office/powerpoint/2010/main" val="2133025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457200" y="620688"/>
            <a:ext cx="8229600" cy="5505475"/>
          </a:xfrm>
        </p:spPr>
        <p:txBody>
          <a:bodyPr>
            <a:normAutofit/>
          </a:bodyPr>
          <a:lstStyle/>
          <a:p>
            <a:r>
              <a:rPr lang="zh-CN" altLang="en-US" sz="2000" dirty="0">
                <a:solidFill>
                  <a:schemeClr val="tx1"/>
                </a:solidFill>
              </a:rPr>
              <a:t>假设</a:t>
            </a:r>
            <a:r>
              <a:rPr lang="en-US" altLang="zh-CN" sz="2000" dirty="0" err="1">
                <a:solidFill>
                  <a:schemeClr val="tx1"/>
                </a:solidFill>
              </a:rPr>
              <a:t>df</a:t>
            </a:r>
            <a:r>
              <a:rPr lang="zh-CN" altLang="en-US" sz="2000" dirty="0">
                <a:solidFill>
                  <a:schemeClr val="tx1"/>
                </a:solidFill>
              </a:rPr>
              <a:t>为多普勒频移（已知观测量），</a:t>
            </a:r>
            <a:r>
              <a:rPr lang="en-US" altLang="zh-CN" sz="2000" dirty="0">
                <a:solidFill>
                  <a:schemeClr val="tx1"/>
                </a:solidFill>
              </a:rPr>
              <a:t>f</a:t>
            </a:r>
            <a:r>
              <a:rPr lang="zh-CN" altLang="en-US" sz="2000" dirty="0">
                <a:solidFill>
                  <a:schemeClr val="tx1"/>
                </a:solidFill>
              </a:rPr>
              <a:t>为卫星发射的载波频率，</a:t>
            </a:r>
            <a:r>
              <a:rPr lang="en-US" altLang="zh-CN" sz="2000" dirty="0">
                <a:solidFill>
                  <a:schemeClr val="tx1"/>
                </a:solidFill>
              </a:rPr>
              <a:t>c</a:t>
            </a:r>
            <a:r>
              <a:rPr lang="zh-CN" altLang="en-US" sz="2000" dirty="0">
                <a:solidFill>
                  <a:schemeClr val="tx1"/>
                </a:solidFill>
              </a:rPr>
              <a:t>为光速，则</a:t>
            </a:r>
            <a:r>
              <a:rPr lang="zh-CN" altLang="en-US" sz="2000" dirty="0" smtClean="0">
                <a:solidFill>
                  <a:schemeClr val="tx1"/>
                </a:solidFill>
              </a:rPr>
              <a:t>有伪距时间变率（</a:t>
            </a:r>
            <a:r>
              <a:rPr lang="zh-CN" altLang="en-US" sz="2000" dirty="0" smtClean="0">
                <a:solidFill>
                  <a:srgbClr val="0000CC"/>
                </a:solidFill>
              </a:rPr>
              <a:t>伪距变化率</a:t>
            </a:r>
            <a:r>
              <a:rPr lang="zh-CN" altLang="en-US" sz="2000" dirty="0" smtClean="0">
                <a:solidFill>
                  <a:schemeClr val="tx1"/>
                </a:solidFill>
              </a:rPr>
              <a:t>）</a:t>
            </a:r>
            <a:endParaRPr lang="zh-CN" altLang="en-US" sz="2000" dirty="0">
              <a:solidFill>
                <a:schemeClr val="tx1"/>
              </a:solidFill>
            </a:endParaRPr>
          </a:p>
          <a:p>
            <a:endParaRPr lang="zh-CN" altLang="en-US" sz="2000" dirty="0">
              <a:solidFill>
                <a:schemeClr val="tx1"/>
              </a:solidFill>
            </a:endParaRPr>
          </a:p>
          <a:p>
            <a:r>
              <a:rPr lang="zh-CN" altLang="en-US" sz="2000" dirty="0" smtClean="0">
                <a:solidFill>
                  <a:schemeClr val="tx1"/>
                </a:solidFill>
              </a:rPr>
              <a:t>如果</a:t>
            </a:r>
            <a:r>
              <a:rPr lang="zh-CN" altLang="en-US" sz="2000" dirty="0">
                <a:solidFill>
                  <a:schemeClr val="tx1"/>
                </a:solidFill>
              </a:rPr>
              <a:t>大气折射对伪距观测量的影响已改正，则站星伪距观测方程：</a:t>
            </a:r>
          </a:p>
          <a:p>
            <a:endParaRPr lang="zh-CN" altLang="en-US" sz="2000" dirty="0">
              <a:solidFill>
                <a:schemeClr val="tx1"/>
              </a:solidFill>
            </a:endParaRPr>
          </a:p>
          <a:p>
            <a:r>
              <a:rPr lang="zh-CN" altLang="en-US" sz="2000" dirty="0">
                <a:solidFill>
                  <a:schemeClr val="tx1"/>
                </a:solidFill>
              </a:rPr>
              <a:t>考虑卫星钟差可由导航电文给出的参数加以修正，则</a:t>
            </a:r>
            <a:r>
              <a:rPr lang="zh-CN" altLang="en-US" sz="2000" dirty="0" smtClean="0">
                <a:solidFill>
                  <a:schemeClr val="tx1"/>
                </a:solidFill>
              </a:rPr>
              <a:t>伪距变化率为：</a:t>
            </a:r>
            <a:endParaRPr lang="zh-CN" altLang="en-US" sz="2000" dirty="0">
              <a:solidFill>
                <a:schemeClr val="tx1"/>
              </a:solidFill>
            </a:endParaRPr>
          </a:p>
        </p:txBody>
      </p:sp>
      <p:graphicFrame>
        <p:nvGraphicFramePr>
          <p:cNvPr id="31749" name="Object 5"/>
          <p:cNvGraphicFramePr>
            <a:graphicFrameLocks noChangeAspect="1"/>
          </p:cNvGraphicFramePr>
          <p:nvPr>
            <p:extLst>
              <p:ext uri="{D42A27DB-BD31-4B8C-83A1-F6EECF244321}">
                <p14:modId xmlns:p14="http://schemas.microsoft.com/office/powerpoint/2010/main" val="2123577019"/>
              </p:ext>
            </p:extLst>
          </p:nvPr>
        </p:nvGraphicFramePr>
        <p:xfrm>
          <a:off x="5895975" y="1209675"/>
          <a:ext cx="1538288" cy="863600"/>
        </p:xfrm>
        <a:graphic>
          <a:graphicData uri="http://schemas.openxmlformats.org/presentationml/2006/ole">
            <mc:AlternateContent xmlns:mc="http://schemas.openxmlformats.org/markup-compatibility/2006">
              <mc:Choice xmlns:v="urn:schemas-microsoft-com:vml" Requires="v">
                <p:oleObj spid="_x0000_s40971" name="公式" r:id="rId3" imgW="723600" imgH="406080" progId="Equation.3">
                  <p:embed/>
                </p:oleObj>
              </mc:Choice>
              <mc:Fallback>
                <p:oleObj name="公式" r:id="rId3" imgW="723600" imgH="406080" progId="Equation.3">
                  <p:embed/>
                  <p:pic>
                    <p:nvPicPr>
                      <p:cNvPr id="0" name=""/>
                      <p:cNvPicPr>
                        <a:picLocks noChangeAspect="1" noChangeArrowheads="1"/>
                      </p:cNvPicPr>
                      <p:nvPr/>
                    </p:nvPicPr>
                    <p:blipFill>
                      <a:blip r:embed="rId4"/>
                      <a:srcRect/>
                      <a:stretch>
                        <a:fillRect/>
                      </a:stretch>
                    </p:blipFill>
                    <p:spPr bwMode="auto">
                      <a:xfrm>
                        <a:off x="5895975" y="1209675"/>
                        <a:ext cx="1538288" cy="863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1" name="Object 7"/>
          <p:cNvGraphicFramePr>
            <a:graphicFrameLocks noChangeAspect="1"/>
          </p:cNvGraphicFramePr>
          <p:nvPr>
            <p:extLst/>
          </p:nvPr>
        </p:nvGraphicFramePr>
        <p:xfrm>
          <a:off x="3059832" y="2708920"/>
          <a:ext cx="2971800" cy="554038"/>
        </p:xfrm>
        <a:graphic>
          <a:graphicData uri="http://schemas.openxmlformats.org/presentationml/2006/ole">
            <mc:AlternateContent xmlns:mc="http://schemas.openxmlformats.org/markup-compatibility/2006">
              <mc:Choice xmlns:v="urn:schemas-microsoft-com:vml" Requires="v">
                <p:oleObj spid="_x0000_s40972" name="Equation" r:id="rId5" imgW="1295280" imgH="241200" progId="Equation.3">
                  <p:embed/>
                </p:oleObj>
              </mc:Choice>
              <mc:Fallback>
                <p:oleObj name="Equation" r:id="rId5" imgW="129528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2708920"/>
                        <a:ext cx="2971800" cy="5540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2" name="Object 8"/>
          <p:cNvGraphicFramePr>
            <a:graphicFrameLocks noChangeAspect="1"/>
          </p:cNvGraphicFramePr>
          <p:nvPr>
            <p:extLst/>
          </p:nvPr>
        </p:nvGraphicFramePr>
        <p:xfrm>
          <a:off x="2123728" y="4149080"/>
          <a:ext cx="5040560" cy="2016224"/>
        </p:xfrm>
        <a:graphic>
          <a:graphicData uri="http://schemas.openxmlformats.org/presentationml/2006/ole">
            <mc:AlternateContent xmlns:mc="http://schemas.openxmlformats.org/markup-compatibility/2006">
              <mc:Choice xmlns:v="urn:schemas-microsoft-com:vml" Requires="v">
                <p:oleObj spid="_x0000_s40973" name="Equation" r:id="rId7" imgW="2539800" imgH="1015920" progId="Equation.3">
                  <p:embed/>
                </p:oleObj>
              </mc:Choice>
              <mc:Fallback>
                <p:oleObj name="Equation" r:id="rId7" imgW="2539800" imgH="10159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4149080"/>
                        <a:ext cx="5040560" cy="2016224"/>
                      </a:xfrm>
                      <a:prstGeom prst="rect">
                        <a:avLst/>
                      </a:prstGeom>
                      <a:solidFill>
                        <a:srgbClr val="FFFFFF"/>
                      </a:solidFill>
                      <a:ln>
                        <a:noFill/>
                      </a:ln>
                      <a:effectLst/>
                      <a:extLst/>
                    </p:spPr>
                  </p:pic>
                </p:oleObj>
              </mc:Fallback>
            </mc:AlternateContent>
          </a:graphicData>
        </a:graphic>
      </p:graphicFrame>
      <p:cxnSp>
        <p:nvCxnSpPr>
          <p:cNvPr id="3" name="直接箭头连接符 2"/>
          <p:cNvCxnSpPr/>
          <p:nvPr/>
        </p:nvCxnSpPr>
        <p:spPr>
          <a:xfrm flipH="1">
            <a:off x="5148064" y="4221088"/>
            <a:ext cx="432048"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652120" y="4031776"/>
            <a:ext cx="1107996" cy="369332"/>
          </a:xfrm>
          <a:prstGeom prst="rect">
            <a:avLst/>
          </a:prstGeom>
          <a:noFill/>
        </p:spPr>
        <p:txBody>
          <a:bodyPr wrap="none" rtlCol="0">
            <a:spAutoFit/>
          </a:bodyPr>
          <a:lstStyle/>
          <a:p>
            <a:r>
              <a:rPr lang="zh-CN" altLang="en-US" dirty="0" smtClean="0"/>
              <a:t>卫星速度</a:t>
            </a:r>
            <a:endParaRPr lang="zh-CN" altLang="en-US" dirty="0"/>
          </a:p>
        </p:txBody>
      </p:sp>
      <p:cxnSp>
        <p:nvCxnSpPr>
          <p:cNvPr id="9" name="直接箭头连接符 8"/>
          <p:cNvCxnSpPr/>
          <p:nvPr/>
        </p:nvCxnSpPr>
        <p:spPr>
          <a:xfrm flipH="1" flipV="1">
            <a:off x="6206118" y="6093296"/>
            <a:ext cx="426238" cy="3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704364" y="6237312"/>
            <a:ext cx="1338828" cy="369332"/>
          </a:xfrm>
          <a:prstGeom prst="rect">
            <a:avLst/>
          </a:prstGeom>
          <a:noFill/>
        </p:spPr>
        <p:txBody>
          <a:bodyPr wrap="none" rtlCol="0">
            <a:spAutoFit/>
          </a:bodyPr>
          <a:lstStyle/>
          <a:p>
            <a:r>
              <a:rPr lang="zh-CN" altLang="en-US" dirty="0"/>
              <a:t>接收机</a:t>
            </a:r>
            <a:r>
              <a:rPr lang="zh-CN" altLang="en-US" dirty="0" smtClean="0"/>
              <a:t>速度</a:t>
            </a:r>
            <a:endParaRPr lang="zh-CN" altLang="en-US" dirty="0"/>
          </a:p>
        </p:txBody>
      </p:sp>
    </p:spTree>
    <p:extLst>
      <p:ext uri="{BB962C8B-B14F-4D97-AF65-F5344CB8AC3E}">
        <p14:creationId xmlns:p14="http://schemas.microsoft.com/office/powerpoint/2010/main" val="29235502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457200" y="692696"/>
            <a:ext cx="8229600" cy="5433467"/>
          </a:xfrm>
        </p:spPr>
        <p:txBody>
          <a:bodyPr>
            <a:normAutofit/>
          </a:bodyPr>
          <a:lstStyle/>
          <a:p>
            <a:pPr>
              <a:buFont typeface="Wingdings" pitchFamily="2" charset="2"/>
              <a:buNone/>
            </a:pPr>
            <a:r>
              <a:rPr lang="zh-CN" altLang="en-US" sz="2400" dirty="0">
                <a:solidFill>
                  <a:schemeClr val="tx1"/>
                </a:solidFill>
              </a:rPr>
              <a:t>如果卫星的运动速度已知，则有误差方程：</a:t>
            </a:r>
          </a:p>
          <a:p>
            <a:pPr>
              <a:buFont typeface="Wingdings" pitchFamily="2" charset="2"/>
              <a:buNone/>
            </a:pPr>
            <a:endParaRPr lang="zh-CN" altLang="en-US" sz="2000" dirty="0">
              <a:solidFill>
                <a:schemeClr val="tx1"/>
              </a:solidFill>
            </a:endParaRPr>
          </a:p>
          <a:p>
            <a:pPr>
              <a:buFont typeface="Wingdings" pitchFamily="2" charset="2"/>
              <a:buNone/>
            </a:pPr>
            <a:endParaRPr lang="zh-CN" altLang="en-US" sz="2000" dirty="0">
              <a:solidFill>
                <a:schemeClr val="tx1"/>
              </a:solidFill>
            </a:endParaRPr>
          </a:p>
          <a:p>
            <a:pPr>
              <a:buFont typeface="Wingdings" pitchFamily="2" charset="2"/>
              <a:buNone/>
            </a:pPr>
            <a:endParaRPr lang="zh-CN" altLang="en-US" sz="2000" dirty="0">
              <a:solidFill>
                <a:schemeClr val="tx1"/>
              </a:solidFill>
            </a:endParaRPr>
          </a:p>
          <a:p>
            <a:pPr>
              <a:buFont typeface="Wingdings" pitchFamily="2" charset="2"/>
              <a:buNone/>
            </a:pPr>
            <a:endParaRPr lang="zh-CN" altLang="en-US" sz="2000" dirty="0">
              <a:solidFill>
                <a:schemeClr val="tx1"/>
              </a:solidFill>
            </a:endParaRPr>
          </a:p>
          <a:p>
            <a:pPr>
              <a:buFont typeface="Wingdings" pitchFamily="2" charset="2"/>
              <a:buNone/>
            </a:pPr>
            <a:endParaRPr lang="zh-CN" altLang="en-US" sz="2000" dirty="0">
              <a:solidFill>
                <a:schemeClr val="tx1"/>
              </a:solidFill>
            </a:endParaRPr>
          </a:p>
          <a:p>
            <a:pPr>
              <a:buFont typeface="Wingdings" pitchFamily="2" charset="2"/>
              <a:buNone/>
            </a:pPr>
            <a:r>
              <a:rPr lang="zh-CN" altLang="en-US" sz="2400" dirty="0" smtClean="0">
                <a:solidFill>
                  <a:schemeClr val="tx1"/>
                </a:solidFill>
              </a:rPr>
              <a:t>当</a:t>
            </a:r>
            <a:r>
              <a:rPr lang="zh-CN" altLang="en-US" sz="2400" dirty="0">
                <a:solidFill>
                  <a:schemeClr val="tx1"/>
                </a:solidFill>
              </a:rPr>
              <a:t>同步观测的卫星数大于</a:t>
            </a:r>
            <a:r>
              <a:rPr lang="en-US" altLang="zh-CN" sz="2400" dirty="0">
                <a:solidFill>
                  <a:schemeClr val="tx1"/>
                </a:solidFill>
              </a:rPr>
              <a:t>4</a:t>
            </a:r>
            <a:r>
              <a:rPr lang="zh-CN" altLang="en-US" sz="2400" dirty="0">
                <a:solidFill>
                  <a:schemeClr val="tx1"/>
                </a:solidFill>
              </a:rPr>
              <a:t>时，相应的误差方程组为：</a:t>
            </a:r>
          </a:p>
        </p:txBody>
      </p:sp>
      <p:graphicFrame>
        <p:nvGraphicFramePr>
          <p:cNvPr id="32773" name="Object 5"/>
          <p:cNvGraphicFramePr>
            <a:graphicFrameLocks noChangeAspect="1"/>
          </p:cNvGraphicFramePr>
          <p:nvPr/>
        </p:nvGraphicFramePr>
        <p:xfrm>
          <a:off x="2057400" y="1600200"/>
          <a:ext cx="3352800" cy="2287588"/>
        </p:xfrm>
        <a:graphic>
          <a:graphicData uri="http://schemas.openxmlformats.org/presentationml/2006/ole">
            <mc:AlternateContent xmlns:mc="http://schemas.openxmlformats.org/markup-compatibility/2006">
              <mc:Choice xmlns:v="urn:schemas-microsoft-com:vml" Requires="v">
                <p:oleObj spid="_x0000_s41992" name="Equation" r:id="rId3" imgW="2197080" imgH="1498320" progId="Equation.3">
                  <p:embed/>
                </p:oleObj>
              </mc:Choice>
              <mc:Fallback>
                <p:oleObj name="Equation" r:id="rId3" imgW="2197080" imgH="14983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600200"/>
                        <a:ext cx="3352800" cy="22875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4"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1993" name="Equation" r:id="rId5" imgW="114120" imgH="215640" progId="Equation.3">
                  <p:embed/>
                </p:oleObj>
              </mc:Choice>
              <mc:Fallback>
                <p:oleObj name="Equation" r:id="rId5" imgW="11412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7"/>
          <p:cNvGraphicFramePr>
            <a:graphicFrameLocks noChangeAspect="1"/>
          </p:cNvGraphicFramePr>
          <p:nvPr>
            <p:extLst/>
          </p:nvPr>
        </p:nvGraphicFramePr>
        <p:xfrm>
          <a:off x="2667000" y="4837658"/>
          <a:ext cx="1828800" cy="463550"/>
        </p:xfrm>
        <a:graphic>
          <a:graphicData uri="http://schemas.openxmlformats.org/presentationml/2006/ole">
            <mc:AlternateContent xmlns:mc="http://schemas.openxmlformats.org/markup-compatibility/2006">
              <mc:Choice xmlns:v="urn:schemas-microsoft-com:vml" Requires="v">
                <p:oleObj spid="_x0000_s41994" name="Equation" r:id="rId7" imgW="799920" imgH="203040" progId="Equation.3">
                  <p:embed/>
                </p:oleObj>
              </mc:Choice>
              <mc:Fallback>
                <p:oleObj name="Equation" r:id="rId7" imgW="79992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837658"/>
                        <a:ext cx="1828800" cy="463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840228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457200" y="548680"/>
            <a:ext cx="8229600" cy="5577483"/>
          </a:xfrm>
        </p:spPr>
        <p:txBody>
          <a:bodyPr>
            <a:normAutofit/>
          </a:bodyPr>
          <a:lstStyle/>
          <a:p>
            <a:pPr>
              <a:buFont typeface="Wingdings" pitchFamily="2" charset="2"/>
              <a:buNone/>
            </a:pPr>
            <a:r>
              <a:rPr lang="zh-CN" altLang="en-US" sz="2400" dirty="0">
                <a:solidFill>
                  <a:schemeClr val="tx1"/>
                </a:solidFill>
              </a:rPr>
              <a:t>式中</a:t>
            </a:r>
          </a:p>
          <a:p>
            <a:pPr>
              <a:buFont typeface="Wingdings" pitchFamily="2" charset="2"/>
              <a:buNone/>
            </a:pPr>
            <a:endParaRPr lang="zh-CN" altLang="en-US" sz="2400" dirty="0">
              <a:solidFill>
                <a:schemeClr val="tx1"/>
              </a:solidFill>
            </a:endParaRPr>
          </a:p>
          <a:p>
            <a:pPr>
              <a:buFont typeface="Wingdings" pitchFamily="2" charset="2"/>
              <a:buNone/>
            </a:pPr>
            <a:endParaRPr lang="zh-CN" altLang="en-US" sz="2400" dirty="0">
              <a:solidFill>
                <a:schemeClr val="tx1"/>
              </a:solidFill>
            </a:endParaRPr>
          </a:p>
          <a:p>
            <a:pPr>
              <a:buFont typeface="Wingdings" pitchFamily="2" charset="2"/>
              <a:buNone/>
            </a:pPr>
            <a:endParaRPr lang="zh-CN" altLang="en-US" sz="2400" dirty="0">
              <a:solidFill>
                <a:schemeClr val="tx1"/>
              </a:solidFill>
            </a:endParaRPr>
          </a:p>
          <a:p>
            <a:pPr>
              <a:buFont typeface="Wingdings" pitchFamily="2" charset="2"/>
              <a:buNone/>
            </a:pPr>
            <a:endParaRPr lang="en-US" altLang="zh-CN" sz="2400" dirty="0" smtClean="0">
              <a:solidFill>
                <a:schemeClr val="tx1"/>
              </a:solidFill>
            </a:endParaRPr>
          </a:p>
          <a:p>
            <a:pPr>
              <a:buFont typeface="Wingdings" pitchFamily="2" charset="2"/>
              <a:buNone/>
            </a:pPr>
            <a:r>
              <a:rPr lang="zh-CN" altLang="en-US" sz="2400" dirty="0" smtClean="0">
                <a:solidFill>
                  <a:schemeClr val="tx1"/>
                </a:solidFill>
              </a:rPr>
              <a:t>由此</a:t>
            </a:r>
            <a:r>
              <a:rPr lang="zh-CN" altLang="en-US" sz="2400" dirty="0">
                <a:solidFill>
                  <a:schemeClr val="tx1"/>
                </a:solidFill>
              </a:rPr>
              <a:t>得：</a:t>
            </a:r>
          </a:p>
          <a:p>
            <a:r>
              <a:rPr lang="zh-CN" altLang="en-US" sz="2400" dirty="0">
                <a:solidFill>
                  <a:schemeClr val="tx1"/>
                </a:solidFill>
              </a:rPr>
              <a:t>上述计算的条件是卫星的运行速度已知（根据导航电文所提供的数据进行计算）。</a:t>
            </a:r>
          </a:p>
        </p:txBody>
      </p:sp>
      <p:graphicFrame>
        <p:nvGraphicFramePr>
          <p:cNvPr id="33796"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3018"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5"/>
          <p:cNvGraphicFramePr>
            <a:graphicFrameLocks noChangeAspect="1"/>
          </p:cNvGraphicFramePr>
          <p:nvPr/>
        </p:nvGraphicFramePr>
        <p:xfrm>
          <a:off x="914400" y="1673225"/>
          <a:ext cx="2667000" cy="1511300"/>
        </p:xfrm>
        <a:graphic>
          <a:graphicData uri="http://schemas.openxmlformats.org/presentationml/2006/ole">
            <mc:AlternateContent xmlns:mc="http://schemas.openxmlformats.org/markup-compatibility/2006">
              <mc:Choice xmlns:v="urn:schemas-microsoft-com:vml" Requires="v">
                <p:oleObj spid="_x0000_s43019" name="Equation" r:id="rId5" imgW="1523880" imgH="863280" progId="Equation.3">
                  <p:embed/>
                </p:oleObj>
              </mc:Choice>
              <mc:Fallback>
                <p:oleObj name="Equation" r:id="rId5" imgW="1523880" imgH="863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673225"/>
                        <a:ext cx="2667000" cy="1511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8" name="Object 6"/>
          <p:cNvGraphicFramePr>
            <a:graphicFrameLocks noChangeAspect="1"/>
          </p:cNvGraphicFramePr>
          <p:nvPr/>
        </p:nvGraphicFramePr>
        <p:xfrm>
          <a:off x="4267200" y="1676400"/>
          <a:ext cx="2590800" cy="1509713"/>
        </p:xfrm>
        <a:graphic>
          <a:graphicData uri="http://schemas.openxmlformats.org/presentationml/2006/ole">
            <mc:AlternateContent xmlns:mc="http://schemas.openxmlformats.org/markup-compatibility/2006">
              <mc:Choice xmlns:v="urn:schemas-microsoft-com:vml" Requires="v">
                <p:oleObj spid="_x0000_s43020" name="Equation" r:id="rId7" imgW="1612800" imgH="939600" progId="Equation.3">
                  <p:embed/>
                </p:oleObj>
              </mc:Choice>
              <mc:Fallback>
                <p:oleObj name="Equation" r:id="rId7" imgW="1612800" imgH="939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1676400"/>
                        <a:ext cx="2590800" cy="15097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9" name="Object 7"/>
          <p:cNvGraphicFramePr>
            <a:graphicFrameLocks noChangeAspect="1"/>
          </p:cNvGraphicFramePr>
          <p:nvPr>
            <p:extLst/>
          </p:nvPr>
        </p:nvGraphicFramePr>
        <p:xfrm>
          <a:off x="2483768" y="3861048"/>
          <a:ext cx="2286000" cy="433387"/>
        </p:xfrm>
        <a:graphic>
          <a:graphicData uri="http://schemas.openxmlformats.org/presentationml/2006/ole">
            <mc:AlternateContent xmlns:mc="http://schemas.openxmlformats.org/markup-compatibility/2006">
              <mc:Choice xmlns:v="urn:schemas-microsoft-com:vml" Requires="v">
                <p:oleObj spid="_x0000_s43021" name="Equation" r:id="rId9" imgW="1206360" imgH="228600" progId="Equation.3">
                  <p:embed/>
                </p:oleObj>
              </mc:Choice>
              <mc:Fallback>
                <p:oleObj name="Equation" r:id="rId9" imgW="120636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3768" y="3861048"/>
                        <a:ext cx="2286000" cy="4333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968403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a:t>
            </a:r>
            <a:r>
              <a:rPr lang="en-US" altLang="zh-CN" dirty="0" smtClean="0"/>
              <a:t>GPS</a:t>
            </a:r>
            <a:r>
              <a:rPr lang="zh-CN" altLang="en-US" dirty="0" smtClean="0"/>
              <a:t>测时原理</a:t>
            </a:r>
            <a:endParaRPr lang="zh-CN" altLang="en-US" dirty="0"/>
          </a:p>
        </p:txBody>
      </p:sp>
      <p:sp>
        <p:nvSpPr>
          <p:cNvPr id="35843" name="Rectangle 3"/>
          <p:cNvSpPr>
            <a:spLocks noGrp="1" noChangeArrowheads="1"/>
          </p:cNvSpPr>
          <p:nvPr>
            <p:ph idx="1"/>
          </p:nvPr>
        </p:nvSpPr>
        <p:spPr/>
        <p:txBody>
          <a:bodyPr>
            <a:normAutofit fontScale="92500"/>
          </a:bodyPr>
          <a:lstStyle/>
          <a:p>
            <a:pPr marL="0" indent="0">
              <a:buNone/>
            </a:pPr>
            <a:r>
              <a:rPr lang="en-US" altLang="zh-CN" sz="2800" dirty="0" smtClean="0">
                <a:solidFill>
                  <a:schemeClr val="tx1"/>
                </a:solidFill>
              </a:rPr>
              <a:t>GPS</a:t>
            </a:r>
            <a:r>
              <a:rPr lang="zh-CN" altLang="en-US" sz="2800" dirty="0">
                <a:solidFill>
                  <a:schemeClr val="tx1"/>
                </a:solidFill>
              </a:rPr>
              <a:t>测时主要有以下两种</a:t>
            </a:r>
            <a:r>
              <a:rPr lang="zh-CN" altLang="en-US" sz="2800" dirty="0" smtClean="0">
                <a:solidFill>
                  <a:schemeClr val="tx1"/>
                </a:solidFill>
              </a:rPr>
              <a:t>方法：</a:t>
            </a:r>
            <a:endParaRPr lang="zh-CN" altLang="en-US" sz="2800" dirty="0">
              <a:solidFill>
                <a:schemeClr val="tx1"/>
              </a:solidFill>
            </a:endParaRPr>
          </a:p>
          <a:p>
            <a:r>
              <a:rPr lang="zh-CN" altLang="en-US" sz="2400" dirty="0" smtClean="0"/>
              <a:t>单站测时法（用于单点授时）：</a:t>
            </a:r>
            <a:endParaRPr lang="en-US" altLang="zh-CN" sz="2400" dirty="0" smtClean="0"/>
          </a:p>
          <a:p>
            <a:pPr lvl="1"/>
            <a:r>
              <a:rPr lang="zh-CN" altLang="en-US" sz="2000" dirty="0"/>
              <a:t>利用导航电文中的</a:t>
            </a:r>
            <a:r>
              <a:rPr lang="en-US" altLang="zh-CN" sz="2000" dirty="0"/>
              <a:t>UTC</a:t>
            </a:r>
            <a:r>
              <a:rPr lang="zh-CN" altLang="en-US" sz="2000" dirty="0"/>
              <a:t>时间转换参数计算，用于精度要求不高的场合</a:t>
            </a:r>
            <a:endParaRPr lang="en-US" altLang="zh-CN" sz="2000" dirty="0"/>
          </a:p>
          <a:p>
            <a:pPr lvl="1"/>
            <a:r>
              <a:rPr lang="zh-CN" altLang="en-US" sz="2000" dirty="0" smtClean="0"/>
              <a:t>利用单点位置解算的</a:t>
            </a:r>
            <a:r>
              <a:rPr lang="el-GR" altLang="zh-CN" sz="2000" dirty="0" smtClean="0"/>
              <a:t>δ</a:t>
            </a:r>
            <a:r>
              <a:rPr lang="en-US" altLang="zh-CN" sz="2000" dirty="0" err="1" smtClean="0"/>
              <a:t>t</a:t>
            </a:r>
            <a:r>
              <a:rPr lang="en-US" altLang="zh-CN" sz="2000" baseline="-25000" dirty="0" err="1" smtClean="0"/>
              <a:t>i</a:t>
            </a:r>
            <a:r>
              <a:rPr lang="zh-CN" altLang="en-US" sz="2000" dirty="0" smtClean="0"/>
              <a:t>结果给其他设备授时（中等精度场合）</a:t>
            </a:r>
            <a:endParaRPr lang="en-US" altLang="zh-CN" sz="2000" dirty="0" smtClean="0"/>
          </a:p>
          <a:p>
            <a:pPr lvl="1"/>
            <a:r>
              <a:rPr lang="zh-CN" altLang="en-US" sz="2000" dirty="0"/>
              <a:t>在一个已知坐标</a:t>
            </a:r>
            <a:r>
              <a:rPr lang="zh-CN" altLang="en-US" sz="2000" dirty="0" smtClean="0"/>
              <a:t>的测站上</a:t>
            </a:r>
            <a:r>
              <a:rPr lang="zh-CN" altLang="en-US" sz="2000" dirty="0" smtClean="0">
                <a:solidFill>
                  <a:schemeClr val="tx1"/>
                </a:solidFill>
              </a:rPr>
              <a:t>进行时间解算测时（高精度场合）</a:t>
            </a:r>
            <a:endParaRPr lang="en-US" altLang="zh-CN" sz="2000" dirty="0" smtClean="0">
              <a:solidFill>
                <a:schemeClr val="tx1"/>
              </a:solidFill>
            </a:endParaRPr>
          </a:p>
          <a:p>
            <a:r>
              <a:rPr lang="zh-CN" altLang="en-US" sz="2400" dirty="0" smtClean="0"/>
              <a:t>共</a:t>
            </a:r>
            <a:r>
              <a:rPr lang="zh-CN" altLang="en-US" sz="2400" dirty="0"/>
              <a:t>视</a:t>
            </a:r>
            <a:r>
              <a:rPr lang="zh-CN" altLang="en-US" sz="2400" dirty="0" smtClean="0"/>
              <a:t>法（用于多站点时间同步）：</a:t>
            </a:r>
            <a:endParaRPr lang="en-US" altLang="zh-CN" sz="2400" dirty="0" smtClean="0"/>
          </a:p>
          <a:p>
            <a:pPr lvl="1"/>
            <a:r>
              <a:rPr lang="zh-CN" altLang="en-US" sz="2000" dirty="0" smtClean="0">
                <a:solidFill>
                  <a:schemeClr val="tx1"/>
                </a:solidFill>
              </a:rPr>
              <a:t>在多个</a:t>
            </a:r>
            <a:r>
              <a:rPr lang="zh-CN" altLang="en-US" sz="2000" dirty="0">
                <a:solidFill>
                  <a:schemeClr val="tx1"/>
                </a:solidFill>
              </a:rPr>
              <a:t>测站上各设一台</a:t>
            </a:r>
            <a:r>
              <a:rPr lang="en-US" altLang="zh-CN" sz="2000" dirty="0">
                <a:solidFill>
                  <a:schemeClr val="tx1"/>
                </a:solidFill>
              </a:rPr>
              <a:t>GPS</a:t>
            </a:r>
            <a:r>
              <a:rPr lang="zh-CN" altLang="en-US" sz="2000" dirty="0">
                <a:solidFill>
                  <a:schemeClr val="tx1"/>
                </a:solidFill>
              </a:rPr>
              <a:t>接收机，同步观测同一卫星，来测定两用户时钟的相对偏差，达到高精度时间比对的</a:t>
            </a:r>
            <a:r>
              <a:rPr lang="zh-CN" altLang="en-US" sz="2000" dirty="0" smtClean="0">
                <a:solidFill>
                  <a:schemeClr val="tx1"/>
                </a:solidFill>
              </a:rPr>
              <a:t>目的</a:t>
            </a:r>
            <a:endParaRPr lang="zh-CN" altLang="en-US" sz="2000" dirty="0">
              <a:solidFill>
                <a:schemeClr val="tx1"/>
              </a:solidFill>
            </a:endParaRPr>
          </a:p>
        </p:txBody>
      </p:sp>
    </p:spTree>
    <p:extLst>
      <p:ext uri="{BB962C8B-B14F-4D97-AF65-F5344CB8AC3E}">
        <p14:creationId xmlns:p14="http://schemas.microsoft.com/office/powerpoint/2010/main" val="600901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观测量的基本概念</a:t>
            </a:r>
            <a:endParaRPr lang="zh-CN" altLang="en-US" dirty="0"/>
          </a:p>
        </p:txBody>
      </p:sp>
      <p:sp>
        <p:nvSpPr>
          <p:cNvPr id="4099" name="Rectangle 3"/>
          <p:cNvSpPr>
            <a:spLocks noGrp="1" noChangeArrowheads="1"/>
          </p:cNvSpPr>
          <p:nvPr>
            <p:ph idx="1"/>
          </p:nvPr>
        </p:nvSpPr>
        <p:spPr/>
        <p:txBody>
          <a:bodyPr>
            <a:normAutofit fontScale="92500"/>
          </a:bodyPr>
          <a:lstStyle/>
          <a:p>
            <a:pPr marL="0" indent="0">
              <a:buNone/>
            </a:pPr>
            <a:r>
              <a:rPr lang="zh-CN" altLang="en-US" sz="2800" dirty="0" smtClean="0"/>
              <a:t>      </a:t>
            </a:r>
            <a:r>
              <a:rPr lang="zh-CN" altLang="en-US" sz="2800" dirty="0" smtClean="0">
                <a:solidFill>
                  <a:schemeClr val="tx1"/>
                </a:solidFill>
              </a:rPr>
              <a:t>无论</a:t>
            </a:r>
            <a:r>
              <a:rPr lang="zh-CN" altLang="en-US" sz="2800" dirty="0">
                <a:solidFill>
                  <a:schemeClr val="tx1"/>
                </a:solidFill>
              </a:rPr>
              <a:t>采取何种</a:t>
            </a:r>
            <a:r>
              <a:rPr lang="en-US" altLang="zh-CN" sz="2800" dirty="0">
                <a:solidFill>
                  <a:schemeClr val="tx1"/>
                </a:solidFill>
              </a:rPr>
              <a:t>GPS</a:t>
            </a:r>
            <a:r>
              <a:rPr lang="zh-CN" altLang="en-US" sz="2800" dirty="0">
                <a:solidFill>
                  <a:schemeClr val="tx1"/>
                </a:solidFill>
              </a:rPr>
              <a:t>定位方法，都是通过观测</a:t>
            </a:r>
            <a:r>
              <a:rPr lang="en-US" altLang="zh-CN" sz="2800" dirty="0">
                <a:solidFill>
                  <a:schemeClr val="tx1"/>
                </a:solidFill>
              </a:rPr>
              <a:t>GPS</a:t>
            </a:r>
            <a:r>
              <a:rPr lang="zh-CN" altLang="en-US" sz="2800" dirty="0">
                <a:solidFill>
                  <a:schemeClr val="tx1"/>
                </a:solidFill>
              </a:rPr>
              <a:t>卫星而获得某种观测量来实现的。</a:t>
            </a:r>
            <a:r>
              <a:rPr lang="en-US" altLang="zh-CN" sz="2800" dirty="0">
                <a:solidFill>
                  <a:schemeClr val="tx1"/>
                </a:solidFill>
              </a:rPr>
              <a:t>GPS</a:t>
            </a:r>
            <a:r>
              <a:rPr lang="zh-CN" altLang="en-US" sz="2800" dirty="0">
                <a:solidFill>
                  <a:schemeClr val="tx1"/>
                </a:solidFill>
              </a:rPr>
              <a:t>卫星信号含有多种定位信息，根据不同的要求，可以从中获得不同的观测量，主要包括：</a:t>
            </a:r>
          </a:p>
          <a:p>
            <a:r>
              <a:rPr lang="zh-CN" altLang="en-US" sz="2800" dirty="0" smtClean="0"/>
              <a:t>码相位：</a:t>
            </a:r>
            <a:r>
              <a:rPr lang="zh-CN" altLang="en-US" sz="2800" dirty="0" smtClean="0">
                <a:solidFill>
                  <a:schemeClr val="tx1"/>
                </a:solidFill>
              </a:rPr>
              <a:t>根据</a:t>
            </a:r>
            <a:r>
              <a:rPr lang="zh-CN" altLang="en-US" sz="2800" dirty="0">
                <a:solidFill>
                  <a:schemeClr val="tx1"/>
                </a:solidFill>
              </a:rPr>
              <a:t>码相位观测得出的伪距。</a:t>
            </a:r>
          </a:p>
          <a:p>
            <a:r>
              <a:rPr lang="zh-CN" altLang="en-US" sz="2800" dirty="0"/>
              <a:t>载波相位：</a:t>
            </a:r>
            <a:r>
              <a:rPr lang="zh-CN" altLang="en-US" sz="2800" dirty="0" smtClean="0">
                <a:solidFill>
                  <a:schemeClr val="tx1"/>
                </a:solidFill>
              </a:rPr>
              <a:t>根据</a:t>
            </a:r>
            <a:r>
              <a:rPr lang="zh-CN" altLang="en-US" sz="2800" dirty="0">
                <a:solidFill>
                  <a:schemeClr val="tx1"/>
                </a:solidFill>
              </a:rPr>
              <a:t>载波相位观测得出的伪距。</a:t>
            </a:r>
          </a:p>
          <a:p>
            <a:r>
              <a:rPr lang="zh-CN" altLang="en-US" sz="2800" dirty="0" smtClean="0"/>
              <a:t>多普勒频移：</a:t>
            </a:r>
            <a:r>
              <a:rPr lang="zh-CN" altLang="en-US" sz="2800" dirty="0" smtClean="0">
                <a:solidFill>
                  <a:schemeClr val="tx1"/>
                </a:solidFill>
              </a:rPr>
              <a:t>由多普勒</a:t>
            </a:r>
            <a:r>
              <a:rPr lang="zh-CN" altLang="en-US" sz="2800" dirty="0">
                <a:solidFill>
                  <a:schemeClr val="tx1"/>
                </a:solidFill>
              </a:rPr>
              <a:t>观测得出</a:t>
            </a:r>
            <a:r>
              <a:rPr lang="zh-CN" altLang="en-US" sz="2800" dirty="0" smtClean="0">
                <a:solidFill>
                  <a:schemeClr val="tx1"/>
                </a:solidFill>
              </a:rPr>
              <a:t>的频率变化。</a:t>
            </a:r>
            <a:endParaRPr lang="zh-CN" altLang="en-US" sz="2800" dirty="0">
              <a:solidFill>
                <a:schemeClr val="tx1"/>
              </a:solidFill>
            </a:endParaRPr>
          </a:p>
        </p:txBody>
      </p:sp>
    </p:spTree>
    <p:extLst>
      <p:ext uri="{BB962C8B-B14F-4D97-AF65-F5344CB8AC3E}">
        <p14:creationId xmlns:p14="http://schemas.microsoft.com/office/powerpoint/2010/main" val="27411107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a:t>
            </a:r>
            <a:r>
              <a:rPr lang="en-US" altLang="zh-CN" dirty="0" smtClean="0"/>
              <a:t>1</a:t>
            </a:r>
            <a:r>
              <a:rPr lang="zh-CN" altLang="en-US" dirty="0" smtClean="0"/>
              <a:t>）</a:t>
            </a:r>
            <a:r>
              <a:rPr lang="zh-CN" altLang="en-US" dirty="0" smtClean="0"/>
              <a:t>单站测时法</a:t>
            </a:r>
            <a:endParaRPr lang="zh-CN" altLang="en-US" dirty="0"/>
          </a:p>
        </p:txBody>
      </p:sp>
      <p:sp>
        <p:nvSpPr>
          <p:cNvPr id="35843" name="Rectangle 3"/>
          <p:cNvSpPr>
            <a:spLocks noGrp="1" noChangeArrowheads="1"/>
          </p:cNvSpPr>
          <p:nvPr>
            <p:ph idx="1"/>
          </p:nvPr>
        </p:nvSpPr>
        <p:spPr/>
        <p:txBody>
          <a:bodyPr>
            <a:normAutofit lnSpcReduction="10000"/>
          </a:bodyPr>
          <a:lstStyle/>
          <a:p>
            <a:r>
              <a:rPr lang="zh-CN" altLang="en-US" sz="2400" dirty="0" smtClean="0">
                <a:solidFill>
                  <a:schemeClr val="tx1"/>
                </a:solidFill>
              </a:rPr>
              <a:t>前两种方法不做进一步展开，此处仅介绍已知测站坐标的测时方法</a:t>
            </a:r>
            <a:endParaRPr lang="en-US" altLang="zh-CN" sz="2400" dirty="0" smtClean="0">
              <a:solidFill>
                <a:schemeClr val="tx1"/>
              </a:solidFill>
            </a:endParaRPr>
          </a:p>
          <a:p>
            <a:endParaRPr lang="en-US" altLang="zh-CN" sz="2400" dirty="0" smtClean="0">
              <a:solidFill>
                <a:schemeClr val="tx1"/>
              </a:solidFill>
            </a:endParaRPr>
          </a:p>
          <a:p>
            <a:r>
              <a:rPr lang="zh-CN" altLang="en-US" sz="2400" dirty="0" smtClean="0">
                <a:solidFill>
                  <a:schemeClr val="tx1"/>
                </a:solidFill>
              </a:rPr>
              <a:t>假设</a:t>
            </a:r>
            <a:r>
              <a:rPr lang="zh-CN" altLang="en-US" sz="2400" dirty="0">
                <a:solidFill>
                  <a:schemeClr val="tx1"/>
                </a:solidFill>
              </a:rPr>
              <a:t>于历元</a:t>
            </a:r>
            <a:r>
              <a:rPr lang="en-US" altLang="zh-CN" sz="2400" dirty="0">
                <a:solidFill>
                  <a:schemeClr val="tx1"/>
                </a:solidFill>
              </a:rPr>
              <a:t>t</a:t>
            </a:r>
            <a:r>
              <a:rPr lang="zh-CN" altLang="en-US" sz="2400" dirty="0">
                <a:solidFill>
                  <a:schemeClr val="tx1"/>
                </a:solidFill>
              </a:rPr>
              <a:t>由观测站</a:t>
            </a:r>
            <a:r>
              <a:rPr lang="en-US" altLang="zh-CN" sz="2400" dirty="0">
                <a:solidFill>
                  <a:schemeClr val="tx1"/>
                </a:solidFill>
              </a:rPr>
              <a:t>T</a:t>
            </a:r>
            <a:r>
              <a:rPr lang="en-US" altLang="zh-CN" sz="2400" baseline="-25000" dirty="0">
                <a:solidFill>
                  <a:schemeClr val="tx1"/>
                </a:solidFill>
              </a:rPr>
              <a:t>i</a:t>
            </a:r>
            <a:r>
              <a:rPr lang="zh-CN" altLang="en-US" sz="2400" dirty="0">
                <a:solidFill>
                  <a:schemeClr val="tx1"/>
                </a:solidFill>
              </a:rPr>
              <a:t>至观测卫星</a:t>
            </a:r>
            <a:r>
              <a:rPr lang="en-US" altLang="zh-CN" sz="2400" dirty="0" err="1">
                <a:solidFill>
                  <a:schemeClr val="tx1"/>
                </a:solidFill>
              </a:rPr>
              <a:t>s</a:t>
            </a:r>
            <a:r>
              <a:rPr lang="en-US" altLang="zh-CN" sz="2400" baseline="30000" dirty="0" err="1">
                <a:solidFill>
                  <a:schemeClr val="tx1"/>
                </a:solidFill>
              </a:rPr>
              <a:t>j</a:t>
            </a:r>
            <a:r>
              <a:rPr lang="zh-CN" altLang="en-US" sz="2400" dirty="0">
                <a:solidFill>
                  <a:schemeClr val="tx1"/>
                </a:solidFill>
              </a:rPr>
              <a:t>所得伪距</a:t>
            </a:r>
          </a:p>
          <a:p>
            <a:endParaRPr lang="zh-CN" altLang="en-US" sz="2400" dirty="0">
              <a:solidFill>
                <a:schemeClr val="tx1"/>
              </a:solidFill>
            </a:endParaRPr>
          </a:p>
          <a:p>
            <a:r>
              <a:rPr lang="zh-CN" altLang="en-US" sz="2400" dirty="0">
                <a:solidFill>
                  <a:schemeClr val="tx1"/>
                </a:solidFill>
              </a:rPr>
              <a:t>由于站星在协议地球坐标系中的坐标已知，几何距离已知，卫星钟差和大气折射改正可根据导航电文中给出的参数推算，则接收机</a:t>
            </a:r>
            <a:r>
              <a:rPr lang="zh-CN" altLang="en-US" sz="2400" dirty="0" smtClean="0">
                <a:solidFill>
                  <a:schemeClr val="tx1"/>
                </a:solidFill>
              </a:rPr>
              <a:t>钟差可计算</a:t>
            </a:r>
            <a:endParaRPr lang="zh-CN" altLang="en-US" sz="2400" dirty="0">
              <a:solidFill>
                <a:schemeClr val="tx1"/>
              </a:solidFill>
            </a:endParaRPr>
          </a:p>
          <a:p>
            <a:endParaRPr lang="en-US" altLang="zh-CN" sz="2400" dirty="0">
              <a:solidFill>
                <a:schemeClr val="tx1"/>
              </a:solidFill>
            </a:endParaRPr>
          </a:p>
        </p:txBody>
      </p:sp>
      <p:graphicFrame>
        <p:nvGraphicFramePr>
          <p:cNvPr id="35845" name="Object 5"/>
          <p:cNvGraphicFramePr>
            <a:graphicFrameLocks noChangeAspect="1"/>
          </p:cNvGraphicFramePr>
          <p:nvPr>
            <p:extLst>
              <p:ext uri="{D42A27DB-BD31-4B8C-83A1-F6EECF244321}">
                <p14:modId xmlns:p14="http://schemas.microsoft.com/office/powerpoint/2010/main" val="4146011515"/>
              </p:ext>
            </p:extLst>
          </p:nvPr>
        </p:nvGraphicFramePr>
        <p:xfrm>
          <a:off x="1619672" y="2792859"/>
          <a:ext cx="6096000" cy="492125"/>
        </p:xfrm>
        <a:graphic>
          <a:graphicData uri="http://schemas.openxmlformats.org/presentationml/2006/ole">
            <mc:AlternateContent xmlns:mc="http://schemas.openxmlformats.org/markup-compatibility/2006">
              <mc:Choice xmlns:v="urn:schemas-microsoft-com:vml" Requires="v">
                <p:oleObj spid="_x0000_s44038" name="Equation" r:id="rId3" imgW="2984400" imgH="241200" progId="Equation.3">
                  <p:embed/>
                </p:oleObj>
              </mc:Choice>
              <mc:Fallback>
                <p:oleObj name="Equation" r:id="rId3" imgW="298440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792859"/>
                        <a:ext cx="6096000" cy="4921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7" name="Object 7"/>
          <p:cNvGraphicFramePr>
            <a:graphicFrameLocks noChangeAspect="1"/>
          </p:cNvGraphicFramePr>
          <p:nvPr>
            <p:extLst>
              <p:ext uri="{D42A27DB-BD31-4B8C-83A1-F6EECF244321}">
                <p14:modId xmlns:p14="http://schemas.microsoft.com/office/powerpoint/2010/main" val="290059556"/>
              </p:ext>
            </p:extLst>
          </p:nvPr>
        </p:nvGraphicFramePr>
        <p:xfrm>
          <a:off x="1763688" y="3861048"/>
          <a:ext cx="6019800" cy="735013"/>
        </p:xfrm>
        <a:graphic>
          <a:graphicData uri="http://schemas.openxmlformats.org/presentationml/2006/ole">
            <mc:AlternateContent xmlns:mc="http://schemas.openxmlformats.org/markup-compatibility/2006">
              <mc:Choice xmlns:v="urn:schemas-microsoft-com:vml" Requires="v">
                <p:oleObj spid="_x0000_s44039" name="Equation" r:id="rId5" imgW="3225600" imgH="393480" progId="Equation.3">
                  <p:embed/>
                </p:oleObj>
              </mc:Choice>
              <mc:Fallback>
                <p:oleObj name="Equation" r:id="rId5" imgW="322560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3861048"/>
                        <a:ext cx="6019800" cy="7350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758723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6867" name="Rectangle 3"/>
          <p:cNvSpPr>
            <a:spLocks noGrp="1" noChangeArrowheads="1"/>
          </p:cNvSpPr>
          <p:nvPr>
            <p:ph idx="1"/>
          </p:nvPr>
        </p:nvSpPr>
        <p:spPr/>
        <p:txBody>
          <a:bodyPr>
            <a:normAutofit fontScale="92500" lnSpcReduction="10000"/>
          </a:bodyPr>
          <a:lstStyle/>
          <a:p>
            <a:r>
              <a:rPr lang="zh-CN" altLang="en-US" sz="2800" dirty="0" smtClean="0"/>
              <a:t>当</a:t>
            </a:r>
            <a:r>
              <a:rPr lang="zh-CN" altLang="en-US" sz="2800" dirty="0"/>
              <a:t>观测站坐标已知</a:t>
            </a:r>
            <a:r>
              <a:rPr lang="zh-CN" altLang="en-US" sz="2800" dirty="0" smtClean="0"/>
              <a:t>时</a:t>
            </a:r>
            <a:r>
              <a:rPr lang="zh-CN" altLang="en-US" sz="2800" dirty="0" smtClean="0"/>
              <a:t>：</a:t>
            </a:r>
            <a:endParaRPr lang="en-US" altLang="zh-CN" sz="2800" dirty="0" smtClean="0"/>
          </a:p>
          <a:p>
            <a:pPr lvl="1"/>
            <a:r>
              <a:rPr lang="zh-CN" altLang="en-US" sz="2400" dirty="0" smtClean="0">
                <a:solidFill>
                  <a:schemeClr val="tx1"/>
                </a:solidFill>
              </a:rPr>
              <a:t>只需</a:t>
            </a:r>
            <a:r>
              <a:rPr lang="zh-CN" altLang="en-US" sz="2400" dirty="0">
                <a:solidFill>
                  <a:schemeClr val="tx1"/>
                </a:solidFill>
              </a:rPr>
              <a:t>观测</a:t>
            </a:r>
            <a:r>
              <a:rPr lang="en-US" altLang="zh-CN" sz="2400" dirty="0">
                <a:solidFill>
                  <a:schemeClr val="tx1"/>
                </a:solidFill>
              </a:rPr>
              <a:t>1</a:t>
            </a:r>
            <a:r>
              <a:rPr lang="zh-CN" altLang="en-US" sz="2400" dirty="0">
                <a:solidFill>
                  <a:schemeClr val="tx1"/>
                </a:solidFill>
              </a:rPr>
              <a:t>颗卫星，即可确定未知钟差差数</a:t>
            </a:r>
            <a:r>
              <a:rPr lang="zh-CN" altLang="en-US" sz="2400" dirty="0" smtClean="0">
                <a:solidFill>
                  <a:schemeClr val="tx1"/>
                </a:solidFill>
              </a:rPr>
              <a:t>；</a:t>
            </a:r>
            <a:endParaRPr lang="en-US" altLang="zh-CN" sz="2400" dirty="0" smtClean="0">
              <a:solidFill>
                <a:schemeClr val="tx1"/>
              </a:solidFill>
            </a:endParaRPr>
          </a:p>
          <a:p>
            <a:r>
              <a:rPr lang="zh-CN" altLang="en-US" sz="2800" dirty="0" smtClean="0"/>
              <a:t>当观测站</a:t>
            </a:r>
            <a:r>
              <a:rPr lang="zh-CN" altLang="en-US" sz="2800" dirty="0"/>
              <a:t>坐标</a:t>
            </a:r>
            <a:r>
              <a:rPr lang="zh-CN" altLang="en-US" sz="2800" dirty="0" smtClean="0"/>
              <a:t>未知</a:t>
            </a:r>
            <a:r>
              <a:rPr lang="zh-CN" altLang="en-US" sz="2800" dirty="0" smtClean="0"/>
              <a:t>：</a:t>
            </a:r>
            <a:endParaRPr lang="en-US" altLang="zh-CN" sz="2800" dirty="0" smtClean="0"/>
          </a:p>
          <a:p>
            <a:pPr lvl="1"/>
            <a:r>
              <a:rPr lang="zh-CN" altLang="en-US" sz="2400" dirty="0" smtClean="0">
                <a:solidFill>
                  <a:schemeClr val="tx1"/>
                </a:solidFill>
              </a:rPr>
              <a:t>则</a:t>
            </a:r>
            <a:r>
              <a:rPr lang="zh-CN" altLang="en-US" sz="2400" dirty="0">
                <a:solidFill>
                  <a:schemeClr val="tx1"/>
                </a:solidFill>
              </a:rPr>
              <a:t>至少同步观测</a:t>
            </a:r>
            <a:r>
              <a:rPr lang="en-US" altLang="zh-CN" sz="2400" dirty="0">
                <a:solidFill>
                  <a:schemeClr val="tx1"/>
                </a:solidFill>
              </a:rPr>
              <a:t>4</a:t>
            </a:r>
            <a:r>
              <a:rPr lang="zh-CN" altLang="en-US" sz="2400" dirty="0">
                <a:solidFill>
                  <a:schemeClr val="tx1"/>
                </a:solidFill>
              </a:rPr>
              <a:t>颗卫星，以便在确定观测站位置的同时，确定接收机钟差（如前述的实时绝对定位）。</a:t>
            </a:r>
          </a:p>
          <a:p>
            <a:pPr marL="0" indent="0">
              <a:buNone/>
            </a:pPr>
            <a:r>
              <a:rPr lang="zh-CN" altLang="en-US" sz="2800" dirty="0" smtClean="0">
                <a:solidFill>
                  <a:schemeClr val="tx1"/>
                </a:solidFill>
              </a:rPr>
              <a:t>    </a:t>
            </a:r>
            <a:endParaRPr lang="en-US" altLang="zh-CN" sz="2800" dirty="0" smtClean="0">
              <a:solidFill>
                <a:schemeClr val="tx1"/>
              </a:solidFill>
            </a:endParaRPr>
          </a:p>
          <a:p>
            <a:pPr marL="0" indent="0">
              <a:buNone/>
            </a:pPr>
            <a:r>
              <a:rPr lang="zh-CN" altLang="en-US" sz="2200" dirty="0" smtClean="0">
                <a:solidFill>
                  <a:schemeClr val="tx1"/>
                </a:solidFill>
              </a:rPr>
              <a:t>     单站</a:t>
            </a:r>
            <a:r>
              <a:rPr lang="zh-CN" altLang="en-US" sz="2200" dirty="0">
                <a:solidFill>
                  <a:schemeClr val="tx1"/>
                </a:solidFill>
              </a:rPr>
              <a:t>单机测时的目的在于确定用户时钟相对</a:t>
            </a:r>
            <a:r>
              <a:rPr lang="en-US" altLang="zh-CN" sz="2200" dirty="0">
                <a:solidFill>
                  <a:schemeClr val="tx1"/>
                </a:solidFill>
              </a:rPr>
              <a:t>GPS</a:t>
            </a:r>
            <a:r>
              <a:rPr lang="zh-CN" altLang="en-US" sz="2200" dirty="0">
                <a:solidFill>
                  <a:schemeClr val="tx1"/>
                </a:solidFill>
              </a:rPr>
              <a:t>时的偏差，进一步根据导航电文给出的信息，计算相应的协调时（</a:t>
            </a:r>
            <a:r>
              <a:rPr lang="en-US" altLang="zh-CN" sz="2200" dirty="0">
                <a:solidFill>
                  <a:schemeClr val="tx1"/>
                </a:solidFill>
              </a:rPr>
              <a:t>UTC</a:t>
            </a:r>
            <a:r>
              <a:rPr lang="zh-CN" altLang="en-US" sz="2200" dirty="0">
                <a:solidFill>
                  <a:schemeClr val="tx1"/>
                </a:solidFill>
              </a:rPr>
              <a:t>）。</a:t>
            </a:r>
            <a:endParaRPr lang="zh-CN" altLang="en-US" sz="2800" dirty="0">
              <a:solidFill>
                <a:schemeClr val="tx1"/>
              </a:solidFill>
            </a:endParaRPr>
          </a:p>
        </p:txBody>
      </p:sp>
    </p:spTree>
    <p:extLst>
      <p:ext uri="{BB962C8B-B14F-4D97-AF65-F5344CB8AC3E}">
        <p14:creationId xmlns:p14="http://schemas.microsoft.com/office/powerpoint/2010/main" val="38751149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a:t>
            </a:r>
            <a:r>
              <a:rPr lang="en-US" altLang="zh-CN" dirty="0" smtClean="0"/>
              <a:t>2</a:t>
            </a:r>
            <a:r>
              <a:rPr lang="zh-CN" altLang="en-US" dirty="0" smtClean="0"/>
              <a:t>）共</a:t>
            </a:r>
            <a:r>
              <a:rPr lang="zh-CN" altLang="en-US" dirty="0" smtClean="0"/>
              <a:t>视法</a:t>
            </a:r>
            <a:endParaRPr lang="zh-CN" altLang="en-US" dirty="0"/>
          </a:p>
        </p:txBody>
      </p:sp>
      <p:sp>
        <p:nvSpPr>
          <p:cNvPr id="37891" name="Rectangle 3"/>
          <p:cNvSpPr>
            <a:spLocks noGrp="1" noChangeArrowheads="1"/>
          </p:cNvSpPr>
          <p:nvPr>
            <p:ph idx="1"/>
          </p:nvPr>
        </p:nvSpPr>
        <p:spPr/>
        <p:txBody>
          <a:bodyPr>
            <a:normAutofit fontScale="85000" lnSpcReduction="10000"/>
          </a:bodyPr>
          <a:lstStyle/>
          <a:p>
            <a:endParaRPr lang="zh-CN" altLang="en-US" sz="2400" dirty="0">
              <a:solidFill>
                <a:schemeClr val="tx1"/>
              </a:solidFill>
            </a:endParaRPr>
          </a:p>
          <a:p>
            <a:r>
              <a:rPr lang="zh-CN" altLang="en-US" sz="2400" dirty="0">
                <a:solidFill>
                  <a:schemeClr val="tx1"/>
                </a:solidFill>
              </a:rPr>
              <a:t>观测量之差为：</a:t>
            </a:r>
          </a:p>
          <a:p>
            <a:endParaRPr lang="zh-CN" altLang="en-US" sz="2400" dirty="0">
              <a:solidFill>
                <a:schemeClr val="tx1"/>
              </a:solidFill>
            </a:endParaRPr>
          </a:p>
          <a:p>
            <a:r>
              <a:rPr lang="zh-CN" altLang="en-US" sz="2400" dirty="0">
                <a:solidFill>
                  <a:schemeClr val="tx1"/>
                </a:solidFill>
              </a:rPr>
              <a:t>当观测站坐标已知时，两站用户时钟的相对钟差为：</a:t>
            </a:r>
          </a:p>
          <a:p>
            <a:endParaRPr lang="zh-CN" altLang="en-US" sz="2400" dirty="0">
              <a:solidFill>
                <a:schemeClr val="tx1"/>
              </a:solidFill>
            </a:endParaRPr>
          </a:p>
          <a:p>
            <a:endParaRPr lang="zh-CN" altLang="en-US" sz="2400" dirty="0">
              <a:solidFill>
                <a:schemeClr val="tx1"/>
              </a:solidFill>
            </a:endParaRPr>
          </a:p>
          <a:p>
            <a:r>
              <a:rPr lang="zh-CN" altLang="en-US" sz="2400" dirty="0">
                <a:solidFill>
                  <a:schemeClr val="tx1"/>
                </a:solidFill>
              </a:rPr>
              <a:t>共视法可消除卫星钟差影响，同时卫星轨道误差和大气折射误差也将明显减弱，相对钟差精度较高。误差大小与观测站间的距离和使用的测距码（</a:t>
            </a:r>
            <a:r>
              <a:rPr lang="en-US" altLang="zh-CN" sz="2400" dirty="0">
                <a:solidFill>
                  <a:schemeClr val="tx1"/>
                </a:solidFill>
              </a:rPr>
              <a:t>P</a:t>
            </a:r>
            <a:r>
              <a:rPr lang="zh-CN" altLang="en-US" sz="2400" dirty="0">
                <a:solidFill>
                  <a:schemeClr val="tx1"/>
                </a:solidFill>
              </a:rPr>
              <a:t>码、</a:t>
            </a:r>
            <a:r>
              <a:rPr lang="en-US" altLang="zh-CN" sz="2400" dirty="0">
                <a:solidFill>
                  <a:schemeClr val="tx1"/>
                </a:solidFill>
              </a:rPr>
              <a:t>C/A</a:t>
            </a:r>
            <a:r>
              <a:rPr lang="zh-CN" altLang="en-US" sz="2400" dirty="0">
                <a:solidFill>
                  <a:schemeClr val="tx1"/>
                </a:solidFill>
              </a:rPr>
              <a:t>码）有关，一般估计测时精度达</a:t>
            </a:r>
            <a:r>
              <a:rPr lang="zh-CN" altLang="en-US" sz="2400" dirty="0" smtClean="0">
                <a:solidFill>
                  <a:schemeClr val="tx1"/>
                </a:solidFill>
              </a:rPr>
              <a:t>数</a:t>
            </a:r>
            <a:r>
              <a:rPr lang="en-US" altLang="zh-CN" sz="2400" dirty="0" smtClean="0">
                <a:solidFill>
                  <a:schemeClr val="tx1"/>
                </a:solidFill>
              </a:rPr>
              <a:t>ns</a:t>
            </a:r>
            <a:r>
              <a:rPr lang="zh-CN" altLang="en-US" sz="2400" dirty="0">
                <a:solidFill>
                  <a:schemeClr val="tx1"/>
                </a:solidFill>
              </a:rPr>
              <a:t>。</a:t>
            </a:r>
          </a:p>
        </p:txBody>
      </p:sp>
      <p:graphicFrame>
        <p:nvGraphicFramePr>
          <p:cNvPr id="37893" name="Object 5"/>
          <p:cNvGraphicFramePr>
            <a:graphicFrameLocks noChangeAspect="1"/>
          </p:cNvGraphicFramePr>
          <p:nvPr>
            <p:extLst/>
          </p:nvPr>
        </p:nvGraphicFramePr>
        <p:xfrm>
          <a:off x="3059832" y="1772816"/>
          <a:ext cx="4114800" cy="654050"/>
        </p:xfrm>
        <a:graphic>
          <a:graphicData uri="http://schemas.openxmlformats.org/presentationml/2006/ole">
            <mc:AlternateContent xmlns:mc="http://schemas.openxmlformats.org/markup-compatibility/2006">
              <mc:Choice xmlns:v="urn:schemas-microsoft-com:vml" Requires="v">
                <p:oleObj spid="_x0000_s45064" name="Equation" r:id="rId3" imgW="3035160" imgH="482400" progId="Equation.3">
                  <p:embed/>
                </p:oleObj>
              </mc:Choice>
              <mc:Fallback>
                <p:oleObj name="Equation" r:id="rId3" imgW="303516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1772816"/>
                        <a:ext cx="4114800" cy="6540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5" name="Object 7"/>
          <p:cNvGraphicFramePr>
            <a:graphicFrameLocks noChangeAspect="1"/>
          </p:cNvGraphicFramePr>
          <p:nvPr>
            <p:extLst/>
          </p:nvPr>
        </p:nvGraphicFramePr>
        <p:xfrm>
          <a:off x="2915816" y="2564904"/>
          <a:ext cx="4267200" cy="371475"/>
        </p:xfrm>
        <a:graphic>
          <a:graphicData uri="http://schemas.openxmlformats.org/presentationml/2006/ole">
            <mc:AlternateContent xmlns:mc="http://schemas.openxmlformats.org/markup-compatibility/2006">
              <mc:Choice xmlns:v="urn:schemas-microsoft-com:vml" Requires="v">
                <p:oleObj spid="_x0000_s45065" name="Equation" r:id="rId5" imgW="2920680" imgH="253800" progId="Equation.3">
                  <p:embed/>
                </p:oleObj>
              </mc:Choice>
              <mc:Fallback>
                <p:oleObj name="Equation" r:id="rId5" imgW="292068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2564904"/>
                        <a:ext cx="4267200" cy="3714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7" name="Object 9"/>
          <p:cNvGraphicFramePr>
            <a:graphicFrameLocks noChangeAspect="1"/>
          </p:cNvGraphicFramePr>
          <p:nvPr>
            <p:extLst/>
          </p:nvPr>
        </p:nvGraphicFramePr>
        <p:xfrm>
          <a:off x="2555776" y="3861048"/>
          <a:ext cx="4343400" cy="523875"/>
        </p:xfrm>
        <a:graphic>
          <a:graphicData uri="http://schemas.openxmlformats.org/presentationml/2006/ole">
            <mc:AlternateContent xmlns:mc="http://schemas.openxmlformats.org/markup-compatibility/2006">
              <mc:Choice xmlns:v="urn:schemas-microsoft-com:vml" Requires="v">
                <p:oleObj spid="_x0000_s45066" name="Equation" r:id="rId7" imgW="3263760" imgH="393480" progId="Equation.3">
                  <p:embed/>
                </p:oleObj>
              </mc:Choice>
              <mc:Fallback>
                <p:oleObj name="Equation" r:id="rId7" imgW="326376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776" y="3861048"/>
                        <a:ext cx="4343400" cy="523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118257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本节结束</a:t>
            </a:r>
            <a:endParaRPr lang="zh-CN" altLang="en-US"/>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498022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r>
              <a:rPr lang="en-US" altLang="zh-CN" sz="3200" dirty="0" smtClean="0">
                <a:solidFill>
                  <a:srgbClr val="0000CC"/>
                </a:solidFill>
              </a:rPr>
              <a:t>—</a:t>
            </a:r>
            <a:r>
              <a:rPr lang="zh-CN" altLang="en-US" sz="3200" dirty="0" smtClean="0">
                <a:solidFill>
                  <a:srgbClr val="0000CC"/>
                </a:solidFill>
              </a:rPr>
              <a:t>伪码测距定位原理</a:t>
            </a:r>
            <a:endParaRPr lang="zh-CN" altLang="en-US" dirty="0">
              <a:solidFill>
                <a:srgbClr val="0000CC"/>
              </a:solidFill>
            </a:endParaRPr>
          </a:p>
        </p:txBody>
      </p:sp>
      <p:sp>
        <p:nvSpPr>
          <p:cNvPr id="3" name="内容占位符 2"/>
          <p:cNvSpPr>
            <a:spLocks noGrp="1"/>
          </p:cNvSpPr>
          <p:nvPr>
            <p:ph idx="1"/>
          </p:nvPr>
        </p:nvSpPr>
        <p:spPr/>
        <p:txBody>
          <a:bodyPr>
            <a:normAutofit/>
          </a:bodyPr>
          <a:lstStyle/>
          <a:p>
            <a:r>
              <a:rPr lang="zh-CN" altLang="en-US" sz="2000" dirty="0" smtClean="0"/>
              <a:t>知识点</a:t>
            </a:r>
            <a:r>
              <a:rPr lang="en-US" altLang="zh-CN" sz="2000" dirty="0" smtClean="0"/>
              <a:t>1</a:t>
            </a:r>
            <a:r>
              <a:rPr lang="zh-CN" altLang="en-US" sz="2000" dirty="0" smtClean="0"/>
              <a:t>：卫星定位导航中的基本观测量</a:t>
            </a:r>
            <a:endParaRPr lang="en-US" altLang="zh-CN" sz="2000" dirty="0" smtClean="0"/>
          </a:p>
          <a:p>
            <a:pPr lvl="1"/>
            <a:r>
              <a:rPr lang="zh-CN" altLang="en-US" sz="1800" dirty="0" smtClean="0"/>
              <a:t>伪距、测码</a:t>
            </a:r>
            <a:r>
              <a:rPr lang="zh-CN" altLang="en-US" sz="1800" dirty="0"/>
              <a:t>伪距</a:t>
            </a:r>
            <a:r>
              <a:rPr lang="zh-CN" altLang="en-US" sz="1800" dirty="0" smtClean="0"/>
              <a:t>、测相伪距、两者区别</a:t>
            </a:r>
            <a:endParaRPr lang="en-US" altLang="zh-CN" sz="1800" dirty="0" smtClean="0"/>
          </a:p>
          <a:p>
            <a:r>
              <a:rPr lang="zh-CN" altLang="en-US" sz="2000" dirty="0" smtClean="0"/>
              <a:t>知识点</a:t>
            </a:r>
            <a:r>
              <a:rPr lang="en-US" altLang="zh-CN" sz="2000" dirty="0" smtClean="0"/>
              <a:t>2</a:t>
            </a:r>
            <a:r>
              <a:rPr lang="zh-CN" altLang="en-US" sz="2000" dirty="0" smtClean="0"/>
              <a:t>：测码伪距及其观测方程</a:t>
            </a:r>
            <a:endParaRPr lang="en-US" altLang="zh-CN" sz="2000" dirty="0" smtClean="0"/>
          </a:p>
          <a:p>
            <a:pPr lvl="1"/>
            <a:r>
              <a:rPr lang="zh-CN" altLang="en-US" sz="1800" dirty="0" smtClean="0"/>
              <a:t>伪距观测方程的一般形式与待估未知数</a:t>
            </a:r>
            <a:endParaRPr lang="en-US" altLang="zh-CN" sz="1800" dirty="0" smtClean="0"/>
          </a:p>
          <a:p>
            <a:pPr lvl="1"/>
            <a:endParaRPr lang="en-US" altLang="zh-CN" sz="1800" dirty="0"/>
          </a:p>
          <a:p>
            <a:pPr lvl="1"/>
            <a:endParaRPr lang="en-US" altLang="zh-CN" sz="1800" dirty="0"/>
          </a:p>
          <a:p>
            <a:pPr lvl="1"/>
            <a:r>
              <a:rPr lang="zh-CN" altLang="en-US" sz="1800" dirty="0" smtClean="0"/>
              <a:t>观测方程的一般化线性方程（泰勒一次展开，视卫星坐标为固定值）</a:t>
            </a:r>
            <a:endParaRPr lang="en-US" altLang="zh-CN" sz="1800" dirty="0" smtClean="0"/>
          </a:p>
          <a:p>
            <a:pPr lvl="1"/>
            <a:endParaRPr lang="en-US" altLang="zh-CN" sz="1800" dirty="0" smtClean="0"/>
          </a:p>
        </p:txBody>
      </p:sp>
      <p:pic>
        <p:nvPicPr>
          <p:cNvPr id="276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736" y="3612992"/>
            <a:ext cx="3888432" cy="906843"/>
          </a:xfrm>
          <a:prstGeom prst="rect">
            <a:avLst/>
          </a:prstGeom>
          <a:solidFill>
            <a:schemeClr val="accent6">
              <a:lumMod val="20000"/>
              <a:lumOff val="80000"/>
            </a:schemeClr>
          </a:solidFill>
          <a:ln>
            <a:noFill/>
          </a:ln>
          <a:effectLst/>
        </p:spPr>
      </p:pic>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290" y="4941168"/>
            <a:ext cx="8413750" cy="173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组合 5"/>
          <p:cNvGrpSpPr/>
          <p:nvPr/>
        </p:nvGrpSpPr>
        <p:grpSpPr>
          <a:xfrm>
            <a:off x="4453030" y="2143515"/>
            <a:ext cx="4458393" cy="2597338"/>
            <a:chOff x="4453030" y="2143515"/>
            <a:chExt cx="4458393" cy="2597338"/>
          </a:xfrm>
        </p:grpSpPr>
        <p:graphicFrame>
          <p:nvGraphicFramePr>
            <p:cNvPr id="4" name="对象 3"/>
            <p:cNvGraphicFramePr>
              <a:graphicFrameLocks noChangeAspect="1"/>
            </p:cNvGraphicFramePr>
            <p:nvPr>
              <p:extLst/>
            </p:nvPr>
          </p:nvGraphicFramePr>
          <p:xfrm>
            <a:off x="5148064" y="2143515"/>
            <a:ext cx="3763359" cy="2077573"/>
          </p:xfrm>
          <a:graphic>
            <a:graphicData uri="http://schemas.openxmlformats.org/presentationml/2006/ole">
              <mc:AlternateContent xmlns:mc="http://schemas.openxmlformats.org/markup-compatibility/2006">
                <mc:Choice xmlns:v="urn:schemas-microsoft-com:vml" Requires="v">
                  <p:oleObj spid="_x0000_s35845" name="公式" r:id="rId5" imgW="2577960" imgH="1422360" progId="Equation.3">
                    <p:embed/>
                  </p:oleObj>
                </mc:Choice>
                <mc:Fallback>
                  <p:oleObj name="公式" r:id="rId5" imgW="2577960" imgH="1422360" progId="Equation.3">
                    <p:embed/>
                    <p:pic>
                      <p:nvPicPr>
                        <p:cNvPr id="0" name=""/>
                        <p:cNvPicPr>
                          <a:picLocks noChangeAspect="1" noChangeArrowheads="1"/>
                        </p:cNvPicPr>
                        <p:nvPr/>
                      </p:nvPicPr>
                      <p:blipFill>
                        <a:blip r:embed="rId6"/>
                        <a:srcRect/>
                        <a:stretch>
                          <a:fillRect/>
                        </a:stretch>
                      </p:blipFill>
                      <p:spPr bwMode="auto">
                        <a:xfrm>
                          <a:off x="5148064" y="2143515"/>
                          <a:ext cx="3763359" cy="2077573"/>
                        </a:xfrm>
                        <a:prstGeom prst="rect">
                          <a:avLst/>
                        </a:prstGeom>
                        <a:solidFill>
                          <a:schemeClr val="accent6">
                            <a:lumMod val="20000"/>
                            <a:lumOff val="80000"/>
                          </a:schemeClr>
                        </a:solidFill>
                        <a:ln>
                          <a:solidFill>
                            <a:schemeClr val="accent1"/>
                          </a:solidFill>
                        </a:ln>
                        <a:effectLst/>
                      </p:spPr>
                    </p:pic>
                  </p:oleObj>
                </mc:Fallback>
              </mc:AlternateContent>
            </a:graphicData>
          </a:graphic>
        </p:graphicFrame>
        <p:sp>
          <p:nvSpPr>
            <p:cNvPr id="5" name="右箭头 4"/>
            <p:cNvSpPr/>
            <p:nvPr/>
          </p:nvSpPr>
          <p:spPr>
            <a:xfrm rot="19164021">
              <a:off x="4453030" y="4524829"/>
              <a:ext cx="79208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5365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r>
              <a:rPr lang="en-US" altLang="zh-CN" sz="3200" dirty="0">
                <a:solidFill>
                  <a:srgbClr val="0000CC"/>
                </a:solidFill>
              </a:rPr>
              <a:t>—</a:t>
            </a:r>
            <a:r>
              <a:rPr lang="zh-CN" altLang="en-US" sz="3200" dirty="0">
                <a:solidFill>
                  <a:srgbClr val="0000CC"/>
                </a:solidFill>
              </a:rPr>
              <a:t>伪码测距定位原理</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知识点</a:t>
            </a:r>
            <a:r>
              <a:rPr lang="en-US" altLang="zh-CN" sz="2000" dirty="0" smtClean="0"/>
              <a:t>3</a:t>
            </a:r>
            <a:r>
              <a:rPr lang="zh-CN" altLang="en-US" sz="2000" dirty="0" smtClean="0"/>
              <a:t>：测码伪距观测方程的矩阵形式</a:t>
            </a:r>
            <a:endParaRPr lang="en-US" altLang="zh-CN" sz="2000" dirty="0" smtClean="0"/>
          </a:p>
          <a:p>
            <a:endParaRPr lang="en-US" altLang="zh-CN" sz="2000" dirty="0"/>
          </a:p>
          <a:p>
            <a:endParaRPr lang="en-US" altLang="zh-CN" sz="2000" dirty="0" smtClean="0"/>
          </a:p>
          <a:p>
            <a:endParaRPr lang="en-US" altLang="zh-CN" sz="2000" dirty="0"/>
          </a:p>
        </p:txBody>
      </p:sp>
      <p:graphicFrame>
        <p:nvGraphicFramePr>
          <p:cNvPr id="4" name="对象 3"/>
          <p:cNvGraphicFramePr>
            <a:graphicFrameLocks noChangeAspect="1"/>
          </p:cNvGraphicFramePr>
          <p:nvPr>
            <p:extLst/>
          </p:nvPr>
        </p:nvGraphicFramePr>
        <p:xfrm>
          <a:off x="393700" y="2387600"/>
          <a:ext cx="8285163" cy="1617663"/>
        </p:xfrm>
        <a:graphic>
          <a:graphicData uri="http://schemas.openxmlformats.org/presentationml/2006/ole">
            <mc:AlternateContent xmlns:mc="http://schemas.openxmlformats.org/markup-compatibility/2006">
              <mc:Choice xmlns:v="urn:schemas-microsoft-com:vml" Requires="v">
                <p:oleObj spid="_x0000_s36872" name="公式" r:id="rId3" imgW="4940280" imgH="965160" progId="Equation.3">
                  <p:embed/>
                </p:oleObj>
              </mc:Choice>
              <mc:Fallback>
                <p:oleObj name="公式" r:id="rId3" imgW="4940280" imgH="965160" progId="Equation.3">
                  <p:embed/>
                  <p:pic>
                    <p:nvPicPr>
                      <p:cNvPr id="0" name=""/>
                      <p:cNvPicPr>
                        <a:picLocks noChangeAspect="1" noChangeArrowheads="1"/>
                      </p:cNvPicPr>
                      <p:nvPr/>
                    </p:nvPicPr>
                    <p:blipFill>
                      <a:blip r:embed="rId4"/>
                      <a:srcRect/>
                      <a:stretch>
                        <a:fillRect/>
                      </a:stretch>
                    </p:blipFill>
                    <p:spPr bwMode="auto">
                      <a:xfrm>
                        <a:off x="393700" y="2387600"/>
                        <a:ext cx="8285163" cy="1617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6" name="直接连接符 5"/>
          <p:cNvCxnSpPr/>
          <p:nvPr/>
        </p:nvCxnSpPr>
        <p:spPr>
          <a:xfrm>
            <a:off x="467544" y="4149080"/>
            <a:ext cx="3816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827584" y="4005064"/>
            <a:ext cx="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23528" y="4869160"/>
            <a:ext cx="93610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观测量</a:t>
            </a:r>
            <a:endParaRPr lang="zh-CN" altLang="en-US" dirty="0"/>
          </a:p>
        </p:txBody>
      </p:sp>
      <p:cxnSp>
        <p:nvCxnSpPr>
          <p:cNvPr id="11" name="直接箭头连接符 10"/>
          <p:cNvCxnSpPr/>
          <p:nvPr/>
        </p:nvCxnSpPr>
        <p:spPr>
          <a:xfrm>
            <a:off x="2267744" y="4005064"/>
            <a:ext cx="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763688" y="4869160"/>
            <a:ext cx="93610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导航电文解算</a:t>
            </a:r>
            <a:endParaRPr lang="zh-CN" altLang="en-US" dirty="0"/>
          </a:p>
        </p:txBody>
      </p:sp>
      <p:cxnSp>
        <p:nvCxnSpPr>
          <p:cNvPr id="13" name="直接箭头连接符 12"/>
          <p:cNvCxnSpPr/>
          <p:nvPr/>
        </p:nvCxnSpPr>
        <p:spPr>
          <a:xfrm>
            <a:off x="3851920" y="4005064"/>
            <a:ext cx="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347864" y="4869160"/>
            <a:ext cx="93610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根据初值计算</a:t>
            </a:r>
            <a:endParaRPr lang="zh-CN" altLang="en-US" dirty="0"/>
          </a:p>
        </p:txBody>
      </p:sp>
      <p:cxnSp>
        <p:nvCxnSpPr>
          <p:cNvPr id="15" name="直接箭头连接符 14"/>
          <p:cNvCxnSpPr/>
          <p:nvPr/>
        </p:nvCxnSpPr>
        <p:spPr>
          <a:xfrm>
            <a:off x="5796136" y="4005064"/>
            <a:ext cx="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292080" y="4869160"/>
            <a:ext cx="93610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根据初值计算</a:t>
            </a:r>
            <a:endParaRPr lang="zh-CN" altLang="en-US" dirty="0"/>
          </a:p>
        </p:txBody>
      </p:sp>
      <p:cxnSp>
        <p:nvCxnSpPr>
          <p:cNvPr id="17" name="直接连接符 16"/>
          <p:cNvCxnSpPr/>
          <p:nvPr/>
        </p:nvCxnSpPr>
        <p:spPr>
          <a:xfrm>
            <a:off x="4644008" y="4149080"/>
            <a:ext cx="2880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7812360" y="4005064"/>
            <a:ext cx="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7308304" y="4869160"/>
            <a:ext cx="93610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待解</a:t>
            </a:r>
            <a:endParaRPr lang="en-US" altLang="zh-CN" dirty="0" smtClean="0"/>
          </a:p>
          <a:p>
            <a:pPr algn="ctr"/>
            <a:r>
              <a:rPr lang="zh-CN" altLang="en-US" dirty="0" smtClean="0"/>
              <a:t>未知数</a:t>
            </a:r>
            <a:endParaRPr lang="zh-CN" altLang="en-US" dirty="0"/>
          </a:p>
        </p:txBody>
      </p:sp>
      <p:graphicFrame>
        <p:nvGraphicFramePr>
          <p:cNvPr id="19" name="对象 18"/>
          <p:cNvGraphicFramePr>
            <a:graphicFrameLocks noChangeAspect="1"/>
          </p:cNvGraphicFramePr>
          <p:nvPr>
            <p:extLst/>
          </p:nvPr>
        </p:nvGraphicFramePr>
        <p:xfrm>
          <a:off x="2899420" y="5805264"/>
          <a:ext cx="2032620" cy="403136"/>
        </p:xfrm>
        <a:graphic>
          <a:graphicData uri="http://schemas.openxmlformats.org/presentationml/2006/ole">
            <mc:AlternateContent xmlns:mc="http://schemas.openxmlformats.org/markup-compatibility/2006">
              <mc:Choice xmlns:v="urn:schemas-microsoft-com:vml" Requires="v">
                <p:oleObj spid="_x0000_s36873" name="Equation" r:id="rId5" imgW="1155700" imgH="228600" progId="Equation.3">
                  <p:embed/>
                </p:oleObj>
              </mc:Choice>
              <mc:Fallback>
                <p:oleObj name="Equation" r:id="rId5" imgW="11557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9420" y="5805264"/>
                        <a:ext cx="2032620" cy="403136"/>
                      </a:xfrm>
                      <a:prstGeom prst="rect">
                        <a:avLst/>
                      </a:prstGeom>
                      <a:solidFill>
                        <a:srgbClr val="FFFFFF"/>
                      </a:solidFill>
                      <a:ln>
                        <a:noFill/>
                      </a:ln>
                      <a:effectLst/>
                    </p:spPr>
                  </p:pic>
                </p:oleObj>
              </mc:Fallback>
            </mc:AlternateContent>
          </a:graphicData>
        </a:graphic>
      </p:graphicFrame>
      <p:sp>
        <p:nvSpPr>
          <p:cNvPr id="22" name="TextBox 21"/>
          <p:cNvSpPr txBox="1"/>
          <p:nvPr/>
        </p:nvSpPr>
        <p:spPr>
          <a:xfrm>
            <a:off x="1043608" y="5805264"/>
            <a:ext cx="1210588" cy="400110"/>
          </a:xfrm>
          <a:prstGeom prst="rect">
            <a:avLst/>
          </a:prstGeom>
          <a:noFill/>
        </p:spPr>
        <p:txBody>
          <a:bodyPr wrap="none" rtlCol="0">
            <a:spAutoFit/>
          </a:bodyPr>
          <a:lstStyle/>
          <a:p>
            <a:r>
              <a:rPr lang="zh-CN" altLang="en-US" sz="2000" b="1" dirty="0" smtClean="0">
                <a:latin typeface="微软雅黑" pitchFamily="34" charset="-122"/>
                <a:ea typeface="微软雅黑" pitchFamily="34" charset="-122"/>
              </a:rPr>
              <a:t>缩写为：</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3653962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r>
              <a:rPr lang="en-US" altLang="zh-CN" sz="3200" dirty="0">
                <a:solidFill>
                  <a:srgbClr val="0000CC"/>
                </a:solidFill>
              </a:rPr>
              <a:t>—</a:t>
            </a:r>
            <a:r>
              <a:rPr lang="zh-CN" altLang="en-US" sz="3200" dirty="0">
                <a:solidFill>
                  <a:srgbClr val="0000CC"/>
                </a:solidFill>
              </a:rPr>
              <a:t>伪码测距定位原理</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知识点</a:t>
            </a:r>
            <a:r>
              <a:rPr lang="en-US" altLang="zh-CN" sz="2000" dirty="0" smtClean="0"/>
              <a:t>4</a:t>
            </a:r>
            <a:r>
              <a:rPr lang="zh-CN" altLang="en-US" sz="2000" dirty="0" smtClean="0"/>
              <a:t>：四颗卫星时的牛顿迭代解法</a:t>
            </a:r>
            <a:endParaRPr lang="en-US" altLang="zh-CN" sz="2000" dirty="0" smtClean="0"/>
          </a:p>
          <a:p>
            <a:pPr lvl="1"/>
            <a:r>
              <a:rPr lang="zh-CN" altLang="en-US" sz="1600" dirty="0" smtClean="0"/>
              <a:t>卫星位置采用导航电文给出的固定解，测站位置和</a:t>
            </a:r>
            <a:r>
              <a:rPr lang="zh-CN" altLang="en-US" sz="1600" dirty="0"/>
              <a:t>钟差</a:t>
            </a:r>
            <a:r>
              <a:rPr lang="zh-CN" altLang="en-US" sz="1600" dirty="0" smtClean="0"/>
              <a:t>给定一初值</a:t>
            </a:r>
            <a:endParaRPr lang="en-US" altLang="zh-CN" sz="1600" dirty="0" smtClean="0"/>
          </a:p>
          <a:p>
            <a:pPr lvl="1"/>
            <a:r>
              <a:rPr lang="zh-CN" altLang="en-US" sz="1600" dirty="0"/>
              <a:t>将</a:t>
            </a:r>
            <a:r>
              <a:rPr lang="zh-CN" altLang="en-US" sz="1600" dirty="0" smtClean="0"/>
              <a:t>初值代入矩阵形式，得到</a:t>
            </a:r>
            <a:r>
              <a:rPr lang="en-US" altLang="zh-CN" sz="1600" dirty="0" smtClean="0"/>
              <a:t>【</a:t>
            </a:r>
            <a:r>
              <a:rPr lang="en-US" altLang="zh-CN" sz="1600" dirty="0" err="1" smtClean="0"/>
              <a:t>x,y,z,δt</a:t>
            </a:r>
            <a:r>
              <a:rPr lang="en-US" altLang="zh-CN" sz="1600" dirty="0" smtClean="0"/>
              <a:t>】</a:t>
            </a:r>
            <a:r>
              <a:rPr lang="zh-CN" altLang="en-US" sz="1600" dirty="0" smtClean="0"/>
              <a:t>的修正量</a:t>
            </a:r>
            <a:endParaRPr lang="en-US" altLang="zh-CN" sz="1600" dirty="0" smtClean="0"/>
          </a:p>
          <a:p>
            <a:pPr lvl="1"/>
            <a:r>
              <a:rPr lang="zh-CN" altLang="en-US" sz="1600" dirty="0" smtClean="0"/>
              <a:t>修正初值，迭代进入第二步，直至</a:t>
            </a:r>
            <a:r>
              <a:rPr lang="en-US" altLang="zh-CN" sz="1600" dirty="0" smtClean="0"/>
              <a:t>【</a:t>
            </a:r>
            <a:r>
              <a:rPr lang="en-US" altLang="zh-CN" sz="1600" dirty="0" err="1" smtClean="0"/>
              <a:t>x,y,z,δt</a:t>
            </a:r>
            <a:r>
              <a:rPr lang="en-US" altLang="zh-CN" sz="1600" dirty="0" smtClean="0"/>
              <a:t>】</a:t>
            </a:r>
            <a:r>
              <a:rPr lang="zh-CN" altLang="en-US" sz="1600" dirty="0" smtClean="0"/>
              <a:t>满足一定阈值范围</a:t>
            </a:r>
            <a:endParaRPr lang="en-US" altLang="zh-CN" sz="2000" dirty="0"/>
          </a:p>
          <a:p>
            <a:r>
              <a:rPr lang="zh-CN" altLang="en-US" sz="2000" dirty="0" smtClean="0"/>
              <a:t>知识点</a:t>
            </a:r>
            <a:r>
              <a:rPr lang="en-US" altLang="zh-CN" sz="2000" dirty="0" smtClean="0"/>
              <a:t>5</a:t>
            </a:r>
            <a:r>
              <a:rPr lang="zh-CN" altLang="en-US" sz="2000" dirty="0" smtClean="0"/>
              <a:t>：大于四颗卫星时的最小二乘解法</a:t>
            </a:r>
            <a:endParaRPr lang="en-US" altLang="zh-CN" sz="2000" dirty="0" smtClean="0"/>
          </a:p>
          <a:p>
            <a:endParaRPr lang="en-US" altLang="zh-CN" sz="2000" dirty="0"/>
          </a:p>
          <a:p>
            <a:pPr lvl="1"/>
            <a:r>
              <a:rPr lang="zh-CN" altLang="en-US" sz="1600" dirty="0" smtClean="0"/>
              <a:t>按照最小二乘法，为使</a:t>
            </a:r>
            <a:r>
              <a:rPr lang="en-US" altLang="zh-CN" sz="1600" dirty="0" smtClean="0"/>
              <a:t>|v</a:t>
            </a:r>
            <a:r>
              <a:rPr lang="en-US" altLang="zh-CN" sz="1600" baseline="-25000" dirty="0" smtClean="0"/>
              <a:t>i</a:t>
            </a:r>
            <a:r>
              <a:rPr lang="en-US" altLang="zh-CN" sz="1600" dirty="0" smtClean="0"/>
              <a:t>(t)|</a:t>
            </a:r>
            <a:r>
              <a:rPr lang="zh-CN" altLang="en-US" sz="1600" dirty="0" smtClean="0"/>
              <a:t>得到最小值，有</a:t>
            </a:r>
            <a:endParaRPr lang="en-US" altLang="zh-CN" sz="1600" dirty="0" smtClean="0"/>
          </a:p>
          <a:p>
            <a:endParaRPr lang="zh-CN" altLang="en-US" sz="2000" dirty="0" smtClean="0"/>
          </a:p>
        </p:txBody>
      </p:sp>
      <p:graphicFrame>
        <p:nvGraphicFramePr>
          <p:cNvPr id="6" name="对象 5"/>
          <p:cNvGraphicFramePr>
            <a:graphicFrameLocks noChangeAspect="1"/>
          </p:cNvGraphicFramePr>
          <p:nvPr>
            <p:extLst/>
          </p:nvPr>
        </p:nvGraphicFramePr>
        <p:xfrm>
          <a:off x="2195736" y="3933056"/>
          <a:ext cx="2816225" cy="403225"/>
        </p:xfrm>
        <a:graphic>
          <a:graphicData uri="http://schemas.openxmlformats.org/presentationml/2006/ole">
            <mc:AlternateContent xmlns:mc="http://schemas.openxmlformats.org/markup-compatibility/2006">
              <mc:Choice xmlns:v="urn:schemas-microsoft-com:vml" Requires="v">
                <p:oleObj spid="_x0000_s37896" name="公式" r:id="rId3" imgW="1600200" imgH="228600" progId="Equation.3">
                  <p:embed/>
                </p:oleObj>
              </mc:Choice>
              <mc:Fallback>
                <p:oleObj name="公式" r:id="rId3" imgW="1600200" imgH="228600" progId="Equation.3">
                  <p:embed/>
                  <p:pic>
                    <p:nvPicPr>
                      <p:cNvPr id="0" name=""/>
                      <p:cNvPicPr>
                        <a:picLocks noChangeAspect="1" noChangeArrowheads="1"/>
                      </p:cNvPicPr>
                      <p:nvPr/>
                    </p:nvPicPr>
                    <p:blipFill>
                      <a:blip r:embed="rId4"/>
                      <a:srcRect/>
                      <a:stretch>
                        <a:fillRect/>
                      </a:stretch>
                    </p:blipFill>
                    <p:spPr bwMode="auto">
                      <a:xfrm>
                        <a:off x="2195736" y="3933056"/>
                        <a:ext cx="2816225" cy="403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nvPr>
        </p:nvGraphicFramePr>
        <p:xfrm>
          <a:off x="1854696" y="5013176"/>
          <a:ext cx="3581400" cy="528638"/>
        </p:xfrm>
        <a:graphic>
          <a:graphicData uri="http://schemas.openxmlformats.org/presentationml/2006/ole">
            <mc:AlternateContent xmlns:mc="http://schemas.openxmlformats.org/markup-compatibility/2006">
              <mc:Choice xmlns:v="urn:schemas-microsoft-com:vml" Requires="v">
                <p:oleObj spid="_x0000_s37897" name="公式" r:id="rId5" imgW="1892300" imgH="279400" progId="Equation.3">
                  <p:embed/>
                </p:oleObj>
              </mc:Choice>
              <mc:Fallback>
                <p:oleObj name="公式" r:id="rId5" imgW="1892300" imgH="279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4696" y="5013176"/>
                        <a:ext cx="3581400" cy="5286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438870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r>
              <a:rPr lang="en-US" altLang="zh-CN" sz="3200" dirty="0">
                <a:solidFill>
                  <a:srgbClr val="0000CC"/>
                </a:solidFill>
              </a:rPr>
              <a:t>—</a:t>
            </a:r>
            <a:r>
              <a:rPr lang="zh-CN" altLang="en-US" sz="3200" dirty="0">
                <a:solidFill>
                  <a:srgbClr val="0000CC"/>
                </a:solidFill>
              </a:rPr>
              <a:t>伪码测距定位原理</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sz="2000" dirty="0" smtClean="0"/>
              <a:t>知识点</a:t>
            </a:r>
            <a:r>
              <a:rPr lang="en-US" altLang="zh-CN" sz="2000" dirty="0" smtClean="0"/>
              <a:t>6</a:t>
            </a:r>
            <a:r>
              <a:rPr lang="zh-CN" altLang="en-US" sz="2000" dirty="0" smtClean="0"/>
              <a:t>：定位精度的量化分析方法</a:t>
            </a:r>
            <a:endParaRPr lang="en-US" altLang="zh-CN" sz="1800" dirty="0" smtClean="0"/>
          </a:p>
          <a:p>
            <a:pPr lvl="1"/>
            <a:r>
              <a:rPr lang="zh-CN" altLang="en-US" sz="1800" dirty="0" smtClean="0"/>
              <a:t>卫星空间几何分布对定位精度有直接影响、可通过权系数矩阵对定位精度进行量化分析，体现为各种</a:t>
            </a:r>
            <a:r>
              <a:rPr lang="en-US" altLang="zh-CN" sz="1800" dirty="0" smtClean="0"/>
              <a:t>DOP</a:t>
            </a:r>
            <a:r>
              <a:rPr lang="zh-CN" altLang="en-US" sz="1800" dirty="0" smtClean="0"/>
              <a:t>值</a:t>
            </a:r>
            <a:endParaRPr lang="en-US" altLang="zh-CN" sz="1800" dirty="0" smtClean="0"/>
          </a:p>
          <a:p>
            <a:pPr lvl="1"/>
            <a:endParaRPr lang="en-US" altLang="zh-CN" sz="1800" dirty="0"/>
          </a:p>
          <a:p>
            <a:pPr lvl="1"/>
            <a:endParaRPr lang="en-US" altLang="zh-CN" sz="1800" dirty="0" smtClean="0"/>
          </a:p>
          <a:p>
            <a:pPr lvl="1"/>
            <a:endParaRPr lang="en-US" altLang="zh-CN" sz="1800" dirty="0"/>
          </a:p>
          <a:p>
            <a:pPr lvl="1"/>
            <a:endParaRPr lang="en-US" altLang="zh-CN" sz="1800" dirty="0" smtClean="0"/>
          </a:p>
          <a:p>
            <a:pPr lvl="1"/>
            <a:endParaRPr lang="en-US" altLang="zh-CN" sz="1800" dirty="0"/>
          </a:p>
          <a:p>
            <a:pPr lvl="1"/>
            <a:r>
              <a:rPr lang="en-US" altLang="zh-CN" sz="1800" dirty="0" smtClean="0"/>
              <a:t>q</a:t>
            </a:r>
            <a:r>
              <a:rPr lang="en-US" altLang="zh-CN" sz="1800" baseline="-25000" dirty="0" smtClean="0"/>
              <a:t>11</a:t>
            </a:r>
            <a:r>
              <a:rPr lang="zh-CN" altLang="en-US" sz="1800" dirty="0" smtClean="0"/>
              <a:t>：</a:t>
            </a:r>
            <a:r>
              <a:rPr lang="en-US" altLang="zh-CN" sz="1800" dirty="0" smtClean="0"/>
              <a:t>X</a:t>
            </a:r>
            <a:r>
              <a:rPr lang="zh-CN" altLang="en-US" sz="1800" dirty="0" smtClean="0"/>
              <a:t>定位精度因子</a:t>
            </a:r>
            <a:endParaRPr lang="en-US" altLang="zh-CN" sz="1800" dirty="0" smtClean="0"/>
          </a:p>
          <a:p>
            <a:pPr lvl="1"/>
            <a:r>
              <a:rPr lang="en-US" altLang="zh-CN" sz="1800" dirty="0" smtClean="0"/>
              <a:t>q</a:t>
            </a:r>
            <a:r>
              <a:rPr lang="en-US" altLang="zh-CN" sz="1800" baseline="-25000" dirty="0" smtClean="0"/>
              <a:t>22</a:t>
            </a:r>
            <a:r>
              <a:rPr lang="zh-CN" altLang="en-US" sz="1800" dirty="0" smtClean="0"/>
              <a:t>：</a:t>
            </a:r>
            <a:r>
              <a:rPr lang="en-US" altLang="zh-CN" sz="1800" dirty="0" smtClean="0"/>
              <a:t>Y</a:t>
            </a:r>
            <a:r>
              <a:rPr lang="zh-CN" altLang="en-US" sz="1800" dirty="0" smtClean="0"/>
              <a:t>定位</a:t>
            </a:r>
            <a:r>
              <a:rPr lang="zh-CN" altLang="en-US" sz="1800" dirty="0"/>
              <a:t>精度因子</a:t>
            </a:r>
            <a:endParaRPr lang="en-US" altLang="zh-CN" sz="1800" dirty="0"/>
          </a:p>
          <a:p>
            <a:pPr lvl="1"/>
            <a:r>
              <a:rPr lang="en-US" altLang="zh-CN" sz="1800" dirty="0" smtClean="0"/>
              <a:t>q</a:t>
            </a:r>
            <a:r>
              <a:rPr lang="en-US" altLang="zh-CN" sz="1800" baseline="-25000" dirty="0" smtClean="0"/>
              <a:t>33</a:t>
            </a:r>
            <a:r>
              <a:rPr lang="zh-CN" altLang="en-US" sz="1800" dirty="0" smtClean="0"/>
              <a:t>：</a:t>
            </a:r>
            <a:r>
              <a:rPr lang="en-US" altLang="zh-CN" sz="1800" dirty="0"/>
              <a:t>Z</a:t>
            </a:r>
            <a:r>
              <a:rPr lang="zh-CN" altLang="en-US" sz="1800" dirty="0" smtClean="0"/>
              <a:t>定位</a:t>
            </a:r>
            <a:r>
              <a:rPr lang="zh-CN" altLang="en-US" sz="1800" dirty="0"/>
              <a:t>精度因子</a:t>
            </a:r>
            <a:endParaRPr lang="en-US" altLang="zh-CN" sz="1800" dirty="0"/>
          </a:p>
          <a:p>
            <a:pPr lvl="1"/>
            <a:r>
              <a:rPr lang="en-US" altLang="zh-CN" sz="1800" dirty="0" smtClean="0"/>
              <a:t>q</a:t>
            </a:r>
            <a:r>
              <a:rPr lang="en-US" altLang="zh-CN" sz="1800" baseline="-25000" dirty="0" smtClean="0"/>
              <a:t>44</a:t>
            </a:r>
            <a:r>
              <a:rPr lang="zh-CN" altLang="en-US" sz="1800" dirty="0" smtClean="0"/>
              <a:t>：钟差精度</a:t>
            </a:r>
            <a:r>
              <a:rPr lang="zh-CN" altLang="en-US" sz="1800" dirty="0"/>
              <a:t>因子</a:t>
            </a:r>
            <a:endParaRPr lang="en-US" altLang="zh-CN" sz="1800" dirty="0"/>
          </a:p>
          <a:p>
            <a:pPr lvl="1"/>
            <a:endParaRPr lang="en-US" altLang="zh-CN" sz="1800" baseline="-25000" dirty="0" smtClean="0"/>
          </a:p>
          <a:p>
            <a:pPr lvl="1"/>
            <a:endParaRPr lang="en-US" altLang="zh-CN" sz="1800" baseline="-25000" dirty="0" smtClean="0"/>
          </a:p>
        </p:txBody>
      </p:sp>
      <p:graphicFrame>
        <p:nvGraphicFramePr>
          <p:cNvPr id="4" name="对象 3"/>
          <p:cNvGraphicFramePr>
            <a:graphicFrameLocks noChangeAspect="1"/>
          </p:cNvGraphicFramePr>
          <p:nvPr>
            <p:extLst/>
          </p:nvPr>
        </p:nvGraphicFramePr>
        <p:xfrm>
          <a:off x="1331640" y="3201194"/>
          <a:ext cx="2438400" cy="601663"/>
        </p:xfrm>
        <a:graphic>
          <a:graphicData uri="http://schemas.openxmlformats.org/presentationml/2006/ole">
            <mc:AlternateContent xmlns:mc="http://schemas.openxmlformats.org/markup-compatibility/2006">
              <mc:Choice xmlns:v="urn:schemas-microsoft-com:vml" Requires="v">
                <p:oleObj spid="_x0000_s38923" name="Equation" r:id="rId3" imgW="1130300" imgH="279400" progId="Equation.3">
                  <p:embed/>
                </p:oleObj>
              </mc:Choice>
              <mc:Fallback>
                <p:oleObj name="Equation" r:id="rId3" imgW="1130300" imgH="279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3201194"/>
                        <a:ext cx="2438400" cy="601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nvPr>
        </p:nvGraphicFramePr>
        <p:xfrm>
          <a:off x="4355976" y="2564904"/>
          <a:ext cx="3671888" cy="2076450"/>
        </p:xfrm>
        <a:graphic>
          <a:graphicData uri="http://schemas.openxmlformats.org/presentationml/2006/ole">
            <mc:AlternateContent xmlns:mc="http://schemas.openxmlformats.org/markup-compatibility/2006">
              <mc:Choice xmlns:v="urn:schemas-microsoft-com:vml" Requires="v">
                <p:oleObj spid="_x0000_s38924" name="Equation" r:id="rId5" imgW="1663700" imgH="939800" progId="Equation.3">
                  <p:embed/>
                </p:oleObj>
              </mc:Choice>
              <mc:Fallback>
                <p:oleObj name="Equation" r:id="rId5" imgW="1663700" imgH="939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5976" y="2564904"/>
                        <a:ext cx="3671888" cy="2076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nvPr>
        </p:nvGraphicFramePr>
        <p:xfrm>
          <a:off x="4283968" y="4941168"/>
          <a:ext cx="4231889" cy="1440160"/>
        </p:xfrm>
        <a:graphic>
          <a:graphicData uri="http://schemas.openxmlformats.org/presentationml/2006/ole">
            <mc:AlternateContent xmlns:mc="http://schemas.openxmlformats.org/markup-compatibility/2006">
              <mc:Choice xmlns:v="urn:schemas-microsoft-com:vml" Requires="v">
                <p:oleObj spid="_x0000_s38925" name="公式" r:id="rId7" imgW="2984400" imgH="1015920" progId="Equation.3">
                  <p:embed/>
                </p:oleObj>
              </mc:Choice>
              <mc:Fallback>
                <p:oleObj name="公式" r:id="rId7" imgW="2984400" imgH="1015920" progId="Equation.3">
                  <p:embed/>
                  <p:pic>
                    <p:nvPicPr>
                      <p:cNvPr id="0" name=""/>
                      <p:cNvPicPr>
                        <a:picLocks noChangeAspect="1" noChangeArrowheads="1"/>
                      </p:cNvPicPr>
                      <p:nvPr/>
                    </p:nvPicPr>
                    <p:blipFill>
                      <a:blip r:embed="rId8"/>
                      <a:srcRect/>
                      <a:stretch>
                        <a:fillRect/>
                      </a:stretch>
                    </p:blipFill>
                    <p:spPr bwMode="auto">
                      <a:xfrm>
                        <a:off x="4283968" y="4941168"/>
                        <a:ext cx="4231889" cy="1440160"/>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3124261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常用的观测量</a:t>
            </a:r>
            <a:endParaRPr lang="zh-CN" altLang="en-US" dirty="0"/>
          </a:p>
        </p:txBody>
      </p:sp>
      <p:sp>
        <p:nvSpPr>
          <p:cNvPr id="5123" name="Rectangle 3"/>
          <p:cNvSpPr>
            <a:spLocks noGrp="1" noChangeArrowheads="1"/>
          </p:cNvSpPr>
          <p:nvPr>
            <p:ph idx="1"/>
          </p:nvPr>
        </p:nvSpPr>
        <p:spPr/>
        <p:txBody>
          <a:bodyPr>
            <a:normAutofit/>
          </a:bodyPr>
          <a:lstStyle/>
          <a:p>
            <a:r>
              <a:rPr lang="zh-CN" altLang="en-US" sz="2800" dirty="0" smtClean="0"/>
              <a:t>目前应用最广泛的观测量：</a:t>
            </a:r>
            <a:endParaRPr lang="en-US" altLang="zh-CN" sz="2800" dirty="0" smtClean="0"/>
          </a:p>
          <a:p>
            <a:pPr lvl="1"/>
            <a:r>
              <a:rPr lang="zh-CN" altLang="en-US" sz="2400" dirty="0" smtClean="0">
                <a:solidFill>
                  <a:srgbClr val="000099"/>
                </a:solidFill>
              </a:rPr>
              <a:t>码相位：</a:t>
            </a:r>
            <a:r>
              <a:rPr lang="zh-CN" altLang="en-US" sz="2400" dirty="0"/>
              <a:t>测量</a:t>
            </a:r>
            <a:r>
              <a:rPr lang="en-US" altLang="zh-CN" sz="2400" dirty="0"/>
              <a:t>GPS</a:t>
            </a:r>
            <a:r>
              <a:rPr lang="zh-CN" altLang="en-US" sz="2400" dirty="0"/>
              <a:t>卫星发射的测距码信号（</a:t>
            </a:r>
            <a:r>
              <a:rPr lang="en-US" altLang="zh-CN" sz="2400" dirty="0"/>
              <a:t>C/A</a:t>
            </a:r>
            <a:r>
              <a:rPr lang="zh-CN" altLang="en-US" sz="2400" dirty="0"/>
              <a:t>码或</a:t>
            </a:r>
            <a:r>
              <a:rPr lang="en-US" altLang="zh-CN" sz="2400" dirty="0"/>
              <a:t>P</a:t>
            </a:r>
            <a:r>
              <a:rPr lang="zh-CN" altLang="en-US" sz="2400" dirty="0"/>
              <a:t>码</a:t>
            </a:r>
            <a:r>
              <a:rPr lang="zh-CN" altLang="en-US" sz="2400" dirty="0" smtClean="0"/>
              <a:t>），与接收机产生的本地参考测距码信号之间</a:t>
            </a:r>
            <a:r>
              <a:rPr lang="zh-CN" altLang="en-US" sz="2400" dirty="0"/>
              <a:t>的相位差</a:t>
            </a:r>
            <a:r>
              <a:rPr lang="zh-CN" altLang="en-US" sz="2400" dirty="0" smtClean="0"/>
              <a:t>，进而换算成传播时间和传播距离；</a:t>
            </a:r>
            <a:endParaRPr lang="en-US" altLang="zh-CN" sz="2400" dirty="0" smtClean="0"/>
          </a:p>
          <a:p>
            <a:pPr lvl="1"/>
            <a:r>
              <a:rPr lang="zh-CN" altLang="en-US" sz="2400" dirty="0">
                <a:solidFill>
                  <a:srgbClr val="000099"/>
                </a:solidFill>
              </a:rPr>
              <a:t>载波</a:t>
            </a:r>
            <a:r>
              <a:rPr lang="zh-CN" altLang="en-US" sz="2400" dirty="0" smtClean="0">
                <a:solidFill>
                  <a:srgbClr val="000099"/>
                </a:solidFill>
              </a:rPr>
              <a:t>相位：</a:t>
            </a:r>
            <a:r>
              <a:rPr lang="zh-CN" altLang="en-US" sz="2400" dirty="0"/>
              <a:t>测量接收机接收到的具有多普勒频移的载波信号，与接收机产生的参考载波信号之间的</a:t>
            </a:r>
            <a:r>
              <a:rPr lang="zh-CN" altLang="en-US" sz="2400" dirty="0" smtClean="0"/>
              <a:t>相位差，进而换算成传播时间和传播距离。</a:t>
            </a:r>
            <a:endParaRPr lang="zh-CN" altLang="en-US" sz="2400" dirty="0"/>
          </a:p>
          <a:p>
            <a:pPr lvl="1"/>
            <a:endParaRPr lang="zh-CN" altLang="en-US" sz="2800" dirty="0"/>
          </a:p>
        </p:txBody>
      </p:sp>
    </p:spTree>
    <p:extLst>
      <p:ext uri="{BB962C8B-B14F-4D97-AF65-F5344CB8AC3E}">
        <p14:creationId xmlns:p14="http://schemas.microsoft.com/office/powerpoint/2010/main" val="3692672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码相位测量与载波相位测量</a:t>
            </a:r>
            <a:endParaRPr lang="zh-CN" altLang="en-US" dirty="0"/>
          </a:p>
        </p:txBody>
      </p:sp>
      <p:sp>
        <p:nvSpPr>
          <p:cNvPr id="6147" name="Rectangle 3"/>
          <p:cNvSpPr>
            <a:spLocks noGrp="1" noChangeArrowheads="1"/>
          </p:cNvSpPr>
          <p:nvPr>
            <p:ph idx="1"/>
          </p:nvPr>
        </p:nvSpPr>
        <p:spPr/>
        <p:txBody>
          <a:bodyPr>
            <a:normAutofit fontScale="77500" lnSpcReduction="20000"/>
          </a:bodyPr>
          <a:lstStyle/>
          <a:p>
            <a:pPr marL="342900" lvl="1" indent="-342900">
              <a:buFont typeface="Arial" panose="020B0604020202020204" pitchFamily="34" charset="0"/>
              <a:buChar char="•"/>
            </a:pPr>
            <a:r>
              <a:rPr lang="zh-CN" altLang="en-US" dirty="0">
                <a:solidFill>
                  <a:srgbClr val="000099"/>
                </a:solidFill>
              </a:rPr>
              <a:t>物理特性（载波的波长远小于码长）</a:t>
            </a:r>
            <a:r>
              <a:rPr lang="zh-CN" altLang="en-US" sz="2800" dirty="0" smtClean="0">
                <a:solidFill>
                  <a:schemeClr val="hlink"/>
                </a:solidFill>
              </a:rPr>
              <a:t>：</a:t>
            </a:r>
            <a:endParaRPr lang="en-US" altLang="zh-CN" sz="2900" dirty="0">
              <a:solidFill>
                <a:srgbClr val="000099"/>
              </a:solidFill>
            </a:endParaRPr>
          </a:p>
          <a:p>
            <a:pPr lvl="1"/>
            <a:r>
              <a:rPr lang="en-US" altLang="zh-CN" sz="2400" dirty="0" smtClean="0">
                <a:solidFill>
                  <a:schemeClr val="tx1"/>
                </a:solidFill>
              </a:rPr>
              <a:t>L1</a:t>
            </a:r>
            <a:r>
              <a:rPr lang="zh-CN" altLang="en-US" sz="2400" dirty="0" smtClean="0">
                <a:solidFill>
                  <a:schemeClr val="tx1"/>
                </a:solidFill>
              </a:rPr>
              <a:t>频点</a:t>
            </a:r>
            <a:r>
              <a:rPr lang="zh-CN" altLang="en-US" sz="2400" dirty="0" smtClean="0"/>
              <a:t>载波</a:t>
            </a:r>
            <a:r>
              <a:rPr lang="zh-CN" altLang="en-US" sz="2400" dirty="0"/>
              <a:t>波长为</a:t>
            </a:r>
            <a:r>
              <a:rPr lang="en-US" altLang="zh-CN" sz="2400" dirty="0"/>
              <a:t>19.03cm </a:t>
            </a:r>
            <a:endParaRPr lang="en-US" altLang="zh-CN" sz="2400" dirty="0" smtClean="0"/>
          </a:p>
          <a:p>
            <a:pPr lvl="1"/>
            <a:r>
              <a:rPr lang="en-US" altLang="zh-CN" sz="2400" dirty="0" smtClean="0"/>
              <a:t>L</a:t>
            </a:r>
            <a:r>
              <a:rPr lang="en-US" altLang="zh-CN" sz="2400" baseline="-25000" dirty="0" smtClean="0"/>
              <a:t>2</a:t>
            </a:r>
            <a:r>
              <a:rPr lang="zh-CN" altLang="en-US" sz="2400" dirty="0"/>
              <a:t>频点载波波长为</a:t>
            </a:r>
            <a:r>
              <a:rPr lang="en-US" altLang="zh-CN" sz="2400" dirty="0"/>
              <a:t>24.42cm </a:t>
            </a:r>
            <a:endParaRPr lang="en-US" altLang="zh-CN" sz="2400" dirty="0" smtClean="0"/>
          </a:p>
          <a:p>
            <a:pPr lvl="1"/>
            <a:r>
              <a:rPr lang="en-US" altLang="zh-CN" sz="2400" dirty="0" smtClean="0">
                <a:solidFill>
                  <a:schemeClr val="tx1"/>
                </a:solidFill>
              </a:rPr>
              <a:t>C/A</a:t>
            </a:r>
            <a:r>
              <a:rPr lang="zh-CN" altLang="en-US" sz="2400" dirty="0" smtClean="0">
                <a:solidFill>
                  <a:schemeClr val="tx1"/>
                </a:solidFill>
              </a:rPr>
              <a:t>码码元宽度</a:t>
            </a:r>
            <a:r>
              <a:rPr lang="en-US" altLang="zh-CN" sz="2400" dirty="0" smtClean="0">
                <a:solidFill>
                  <a:schemeClr val="tx1"/>
                </a:solidFill>
              </a:rPr>
              <a:t>293m</a:t>
            </a:r>
            <a:r>
              <a:rPr lang="zh-CN" altLang="en-US" sz="2400" dirty="0" smtClean="0">
                <a:solidFill>
                  <a:schemeClr val="tx1"/>
                </a:solidFill>
              </a:rPr>
              <a:t>，码长</a:t>
            </a:r>
            <a:r>
              <a:rPr lang="en-US" altLang="zh-CN" sz="2400" dirty="0" smtClean="0">
                <a:solidFill>
                  <a:schemeClr val="tx1"/>
                </a:solidFill>
              </a:rPr>
              <a:t>1023</a:t>
            </a:r>
            <a:r>
              <a:rPr lang="zh-CN" altLang="en-US" sz="2400" dirty="0" smtClean="0">
                <a:solidFill>
                  <a:schemeClr val="tx1"/>
                </a:solidFill>
              </a:rPr>
              <a:t>（约</a:t>
            </a:r>
            <a:r>
              <a:rPr lang="en-US" altLang="zh-CN" sz="2400" dirty="0" smtClean="0">
                <a:solidFill>
                  <a:schemeClr val="tx1"/>
                </a:solidFill>
              </a:rPr>
              <a:t>300</a:t>
            </a:r>
            <a:r>
              <a:rPr lang="zh-CN" altLang="en-US" sz="2400" dirty="0" smtClean="0">
                <a:solidFill>
                  <a:schemeClr val="tx1"/>
                </a:solidFill>
              </a:rPr>
              <a:t>公里）</a:t>
            </a:r>
            <a:endParaRPr lang="en-US" altLang="zh-CN" sz="2400" dirty="0" smtClean="0">
              <a:solidFill>
                <a:schemeClr val="tx1"/>
              </a:solidFill>
            </a:endParaRPr>
          </a:p>
          <a:p>
            <a:pPr lvl="1"/>
            <a:r>
              <a:rPr lang="en-US" altLang="zh-CN" sz="2400" dirty="0" smtClean="0">
                <a:solidFill>
                  <a:schemeClr val="tx1"/>
                </a:solidFill>
              </a:rPr>
              <a:t>P </a:t>
            </a:r>
            <a:r>
              <a:rPr lang="zh-CN" altLang="en-US" sz="2400" dirty="0" smtClean="0">
                <a:solidFill>
                  <a:schemeClr val="tx1"/>
                </a:solidFill>
              </a:rPr>
              <a:t>码码元宽度</a:t>
            </a:r>
            <a:r>
              <a:rPr lang="en-US" altLang="zh-CN" sz="2400" dirty="0" smtClean="0">
                <a:solidFill>
                  <a:schemeClr val="tx1"/>
                </a:solidFill>
              </a:rPr>
              <a:t>29.3m</a:t>
            </a:r>
            <a:r>
              <a:rPr lang="zh-CN" altLang="en-US" sz="2400" dirty="0" smtClean="0">
                <a:solidFill>
                  <a:schemeClr val="tx1"/>
                </a:solidFill>
              </a:rPr>
              <a:t>，码长</a:t>
            </a:r>
            <a:r>
              <a:rPr lang="en-US" altLang="zh-CN" sz="2400" dirty="0">
                <a:sym typeface="Symbol" pitchFamily="18" charset="2"/>
              </a:rPr>
              <a:t>2.3510</a:t>
            </a:r>
            <a:r>
              <a:rPr lang="en-US" altLang="zh-CN" sz="2400" baseline="30000" dirty="0">
                <a:sym typeface="Symbol" pitchFamily="18" charset="2"/>
              </a:rPr>
              <a:t>14</a:t>
            </a:r>
            <a:endParaRPr lang="en-US" altLang="zh-CN" sz="2400" dirty="0" smtClean="0">
              <a:solidFill>
                <a:schemeClr val="tx1"/>
              </a:solidFill>
            </a:endParaRPr>
          </a:p>
          <a:p>
            <a:r>
              <a:rPr lang="zh-CN" altLang="en-US" sz="2800" dirty="0"/>
              <a:t>导致结果（</a:t>
            </a:r>
            <a:r>
              <a:rPr lang="zh-CN" altLang="en-US" sz="2800" dirty="0" smtClean="0"/>
              <a:t>在</a:t>
            </a:r>
            <a:r>
              <a:rPr lang="en-US" altLang="zh-CN" sz="2800" dirty="0"/>
              <a:t>1%</a:t>
            </a:r>
            <a:r>
              <a:rPr lang="zh-CN" altLang="en-US" sz="2800" dirty="0" smtClean="0"/>
              <a:t>分辨能力相同</a:t>
            </a:r>
            <a:r>
              <a:rPr lang="zh-CN" altLang="en-US" sz="2800" dirty="0"/>
              <a:t>的情况下</a:t>
            </a:r>
            <a:r>
              <a:rPr lang="zh-CN" altLang="en-US" sz="2800" dirty="0" smtClean="0">
                <a:solidFill>
                  <a:schemeClr val="hlink"/>
                </a:solidFill>
              </a:rPr>
              <a:t>）：</a:t>
            </a:r>
            <a:endParaRPr lang="en-US" altLang="zh-CN" sz="2800" dirty="0">
              <a:solidFill>
                <a:schemeClr val="hlink"/>
              </a:solidFill>
            </a:endParaRPr>
          </a:p>
          <a:p>
            <a:pPr lvl="1"/>
            <a:r>
              <a:rPr lang="en-US" altLang="zh-CN" sz="2400" dirty="0" smtClean="0"/>
              <a:t>L1</a:t>
            </a:r>
            <a:r>
              <a:rPr lang="zh-CN" altLang="en-US" sz="2400" dirty="0"/>
              <a:t>载波的观测误差约为</a:t>
            </a:r>
            <a:r>
              <a:rPr lang="en-US" altLang="zh-CN" sz="2400" dirty="0" smtClean="0"/>
              <a:t>2.0mm</a:t>
            </a:r>
          </a:p>
          <a:p>
            <a:pPr lvl="1"/>
            <a:r>
              <a:rPr lang="en-US" altLang="zh-CN" sz="2400" dirty="0" smtClean="0"/>
              <a:t>L2</a:t>
            </a:r>
            <a:r>
              <a:rPr lang="zh-CN" altLang="en-US" sz="2400" dirty="0"/>
              <a:t>载波的观测误差约为</a:t>
            </a:r>
            <a:r>
              <a:rPr lang="en-US" altLang="zh-CN" sz="2400" dirty="0" smtClean="0"/>
              <a:t>2.5mm</a:t>
            </a:r>
          </a:p>
          <a:p>
            <a:pPr lvl="1"/>
            <a:r>
              <a:rPr lang="en-US" altLang="zh-CN" sz="2400" dirty="0" smtClean="0"/>
              <a:t>C/A</a:t>
            </a:r>
            <a:r>
              <a:rPr lang="zh-CN" altLang="en-US" sz="2400" dirty="0"/>
              <a:t>码观测精度为</a:t>
            </a:r>
            <a:r>
              <a:rPr lang="en-US" altLang="zh-CN" sz="2400" dirty="0" smtClean="0"/>
              <a:t>2.9m</a:t>
            </a:r>
          </a:p>
          <a:p>
            <a:pPr lvl="1"/>
            <a:r>
              <a:rPr lang="en-US" altLang="zh-CN" sz="2400" dirty="0" smtClean="0"/>
              <a:t>P</a:t>
            </a:r>
            <a:r>
              <a:rPr lang="zh-CN" altLang="en-US" sz="2400" dirty="0"/>
              <a:t>码为</a:t>
            </a:r>
            <a:r>
              <a:rPr lang="en-US" altLang="zh-CN" sz="2400" dirty="0" smtClean="0"/>
              <a:t>0.29m</a:t>
            </a:r>
            <a:endParaRPr lang="zh-CN" altLang="en-US" sz="2400" dirty="0"/>
          </a:p>
        </p:txBody>
      </p:sp>
      <p:sp>
        <p:nvSpPr>
          <p:cNvPr id="5" name="TextBox 4"/>
          <p:cNvSpPr txBox="1"/>
          <p:nvPr/>
        </p:nvSpPr>
        <p:spPr>
          <a:xfrm>
            <a:off x="5220072" y="4293096"/>
            <a:ext cx="3600400" cy="2308324"/>
          </a:xfrm>
          <a:prstGeom prst="rect">
            <a:avLst/>
          </a:prstGeom>
          <a:noFill/>
        </p:spPr>
        <p:txBody>
          <a:bodyPr wrap="square" rtlCol="0">
            <a:spAutoFit/>
          </a:bodyPr>
          <a:lstStyle/>
          <a:p>
            <a:pPr>
              <a:lnSpc>
                <a:spcPct val="150000"/>
              </a:lnSpc>
            </a:pPr>
            <a:r>
              <a:rPr lang="zh-CN" altLang="en-US" sz="2400" b="1" dirty="0" smtClean="0">
                <a:solidFill>
                  <a:srgbClr val="C00000"/>
                </a:solidFill>
                <a:latin typeface="微软雅黑" panose="020B0503020204020204" pitchFamily="34" charset="-122"/>
                <a:ea typeface="微软雅黑" panose="020B0503020204020204" pitchFamily="34" charset="-122"/>
              </a:rPr>
              <a:t>因此，载波相位测量依然是目前</a:t>
            </a:r>
            <a:r>
              <a:rPr lang="en-US" altLang="zh-CN" sz="2400" b="1" dirty="0" smtClean="0">
                <a:solidFill>
                  <a:srgbClr val="C00000"/>
                </a:solidFill>
                <a:latin typeface="微软雅黑" panose="020B0503020204020204" pitchFamily="34" charset="-122"/>
                <a:ea typeface="微软雅黑" panose="020B0503020204020204" pitchFamily="34" charset="-122"/>
              </a:rPr>
              <a:t>GPS</a:t>
            </a:r>
            <a:r>
              <a:rPr lang="zh-CN" altLang="en-US" sz="2400" b="1" dirty="0" smtClean="0">
                <a:solidFill>
                  <a:srgbClr val="C00000"/>
                </a:solidFill>
                <a:latin typeface="微软雅黑" panose="020B0503020204020204" pitchFamily="34" charset="-122"/>
                <a:ea typeface="微软雅黑" panose="020B0503020204020204" pitchFamily="34" charset="-122"/>
              </a:rPr>
              <a:t>定位精度较高的方法，可用于高精度测量的各种场合。</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911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7171" name="Rectangle 3"/>
          <p:cNvSpPr>
            <a:spLocks noGrp="1" noChangeArrowheads="1"/>
          </p:cNvSpPr>
          <p:nvPr>
            <p:ph idx="1"/>
          </p:nvPr>
        </p:nvSpPr>
        <p:spPr/>
        <p:txBody>
          <a:bodyPr>
            <a:normAutofit fontScale="92500"/>
          </a:bodyPr>
          <a:lstStyle/>
          <a:p>
            <a:r>
              <a:rPr lang="zh-CN" altLang="en-US" sz="2800" dirty="0"/>
              <a:t>载波相位观测</a:t>
            </a:r>
            <a:r>
              <a:rPr lang="zh-CN" altLang="en-US" sz="2800" dirty="0" smtClean="0"/>
              <a:t>的整</a:t>
            </a:r>
            <a:r>
              <a:rPr lang="zh-CN" altLang="en-US" sz="2800" dirty="0"/>
              <a:t>周不确定性</a:t>
            </a:r>
            <a:r>
              <a:rPr lang="zh-CN" altLang="en-US" sz="2800" dirty="0" smtClean="0"/>
              <a:t>问题：</a:t>
            </a:r>
            <a:endParaRPr lang="en-US" altLang="zh-CN" sz="2800" dirty="0" smtClean="0"/>
          </a:p>
          <a:p>
            <a:pPr lvl="1"/>
            <a:r>
              <a:rPr lang="zh-CN" altLang="en-US" sz="2400" dirty="0" smtClean="0"/>
              <a:t>无法</a:t>
            </a:r>
            <a:r>
              <a:rPr lang="zh-CN" altLang="en-US" sz="2400" dirty="0"/>
              <a:t>直接测定卫星载波信号在传播路径上相位变化的整周数，存在整周不确定性问题</a:t>
            </a:r>
            <a:r>
              <a:rPr lang="zh-CN" altLang="en-US" sz="2400" dirty="0" smtClean="0"/>
              <a:t>。</a:t>
            </a:r>
            <a:endParaRPr lang="en-US" altLang="zh-CN" sz="2400" dirty="0" smtClean="0"/>
          </a:p>
          <a:p>
            <a:pPr lvl="1"/>
            <a:r>
              <a:rPr lang="zh-CN" altLang="en-US" sz="2400" dirty="0" smtClean="0"/>
              <a:t>在</a:t>
            </a:r>
            <a:r>
              <a:rPr lang="zh-CN" altLang="en-US" sz="2400" dirty="0"/>
              <a:t>接收机跟踪</a:t>
            </a:r>
            <a:r>
              <a:rPr lang="en-US" altLang="zh-CN" sz="2400" dirty="0"/>
              <a:t>GPS</a:t>
            </a:r>
            <a:r>
              <a:rPr lang="zh-CN" altLang="en-US" sz="2400" dirty="0"/>
              <a:t>卫星进行观测过程中</a:t>
            </a:r>
            <a:r>
              <a:rPr lang="zh-CN" altLang="en-US" sz="2400" dirty="0" smtClean="0"/>
              <a:t>，由于</a:t>
            </a:r>
            <a:r>
              <a:rPr lang="zh-CN" altLang="en-US" sz="2400" dirty="0"/>
              <a:t>接收机天线被遮挡、外界噪声信号干扰等原因</a:t>
            </a:r>
            <a:r>
              <a:rPr lang="zh-CN" altLang="en-US" sz="2400" dirty="0" smtClean="0"/>
              <a:t>，可能</a:t>
            </a:r>
            <a:r>
              <a:rPr lang="zh-CN" altLang="en-US" sz="2400" dirty="0"/>
              <a:t>产生整周跳变现象</a:t>
            </a:r>
            <a:r>
              <a:rPr lang="zh-CN" altLang="en-US" sz="2400" dirty="0" smtClean="0"/>
              <a:t>。</a:t>
            </a:r>
            <a:endParaRPr lang="en-US" altLang="zh-CN" sz="2400" dirty="0" smtClean="0"/>
          </a:p>
          <a:p>
            <a:r>
              <a:rPr lang="zh-CN" altLang="en-US" sz="3000" dirty="0" smtClean="0"/>
              <a:t>有关</a:t>
            </a:r>
            <a:r>
              <a:rPr lang="zh-CN" altLang="en-US" sz="3000" dirty="0"/>
              <a:t>整周不确定性问题，通常可通过适当数据处理而解决，但将使数据处理复杂化</a:t>
            </a:r>
            <a:r>
              <a:rPr lang="zh-CN" altLang="en-US" sz="3000" dirty="0" smtClean="0"/>
              <a:t>。</a:t>
            </a:r>
            <a:endParaRPr lang="zh-CN" altLang="en-US" sz="3000" dirty="0"/>
          </a:p>
        </p:txBody>
      </p:sp>
    </p:spTree>
    <p:extLst>
      <p:ext uri="{BB962C8B-B14F-4D97-AF65-F5344CB8AC3E}">
        <p14:creationId xmlns:p14="http://schemas.microsoft.com/office/powerpoint/2010/main" val="2348117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5336</TotalTime>
  <Words>4209</Words>
  <Application>Microsoft Office PowerPoint</Application>
  <PresentationFormat>全屏显示(4:3)</PresentationFormat>
  <Paragraphs>418</Paragraphs>
  <Slides>67</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67</vt:i4>
      </vt:variant>
    </vt:vector>
  </HeadingPairs>
  <TitlesOfParts>
    <vt:vector size="78" baseType="lpstr">
      <vt:lpstr>华文新魏</vt:lpstr>
      <vt:lpstr>宋体</vt:lpstr>
      <vt:lpstr>微软雅黑</vt:lpstr>
      <vt:lpstr>Arial</vt:lpstr>
      <vt:lpstr>Calibri</vt:lpstr>
      <vt:lpstr>Symbol</vt:lpstr>
      <vt:lpstr>Wingdings</vt:lpstr>
      <vt:lpstr>Office 主题​​</vt:lpstr>
      <vt:lpstr>Equation</vt:lpstr>
      <vt:lpstr>公式</vt:lpstr>
      <vt:lpstr>Microsoft 公式 3.0</vt:lpstr>
      <vt:lpstr>第一篇 卫星定位导航原理与方法 第五节 接收机P.V.T解算方法</vt:lpstr>
      <vt:lpstr>课程内容</vt:lpstr>
      <vt:lpstr>一、 GPS定位方法与主要观测量</vt:lpstr>
      <vt:lpstr>1.1 GPS定位的主要类型</vt:lpstr>
      <vt:lpstr>PowerPoint 演示文稿</vt:lpstr>
      <vt:lpstr>1.2 观测量的基本概念</vt:lpstr>
      <vt:lpstr>常用的观测量</vt:lpstr>
      <vt:lpstr>码相位测量与载波相位测量</vt:lpstr>
      <vt:lpstr>PowerPoint 演示文稿</vt:lpstr>
      <vt:lpstr>“伪距”的再定义</vt:lpstr>
      <vt:lpstr>1.3 定位方法的分类</vt:lpstr>
      <vt:lpstr>典型应用</vt:lpstr>
      <vt:lpstr>二、 GPS测码伪距观测方程</vt:lpstr>
      <vt:lpstr>2.1 测码伪距观测方程</vt:lpstr>
      <vt:lpstr>测码伪距观测方程</vt:lpstr>
      <vt:lpstr>测码伪距观测方程</vt:lpstr>
      <vt:lpstr>测码伪距观测方程</vt:lpstr>
      <vt:lpstr>2.2 测码伪距观测方程的线性化</vt:lpstr>
      <vt:lpstr>PowerPoint 演示文稿</vt:lpstr>
      <vt:lpstr>要点：测码伪距观测方程的线性化</vt:lpstr>
      <vt:lpstr>要点：测码伪距观测方程的线性化</vt:lpstr>
      <vt:lpstr>要点：测码伪距观测方程的线性化</vt:lpstr>
      <vt:lpstr>要点：测码伪距观测方程的线性化</vt:lpstr>
      <vt:lpstr>要点：测码伪距观测方程的线性化</vt:lpstr>
      <vt:lpstr>要点：测码伪距观测方程的线性化</vt:lpstr>
      <vt:lpstr>三、测码伪距动态单点定位原理 （观测方程组的求解）</vt:lpstr>
      <vt:lpstr>3.1 绝对定位方法</vt:lpstr>
      <vt:lpstr>为什么需要四颗卫星才能定位？</vt:lpstr>
      <vt:lpstr>3.2  测码伪距动态绝对定位原理</vt:lpstr>
      <vt:lpstr>PowerPoint 演示文稿</vt:lpstr>
      <vt:lpstr>PowerPoint 演示文稿</vt:lpstr>
      <vt:lpstr>PowerPoint 演示文稿</vt:lpstr>
      <vt:lpstr>PowerPoint 演示文稿</vt:lpstr>
      <vt:lpstr>3.3  观测卫星的几何分布 及其对绝对定位精度的影响</vt:lpstr>
      <vt:lpstr>PowerPoint 演示文稿</vt:lpstr>
      <vt:lpstr>PowerPoint 演示文稿</vt:lpstr>
      <vt:lpstr>PowerPoint 演示文稿</vt:lpstr>
      <vt:lpstr>卫星分布的几何图形对精度因子的影响</vt:lpstr>
      <vt:lpstr>PowerPoint 演示文稿</vt:lpstr>
      <vt:lpstr>四、测码伪距动态相对定位测量原理 （伪距差分定位）</vt:lpstr>
      <vt:lpstr>4.1 什么是动态相对定位？</vt:lpstr>
      <vt:lpstr>动态相对定位的精度</vt:lpstr>
      <vt:lpstr>PowerPoint 演示文稿</vt:lpstr>
      <vt:lpstr>4.2 什么是差分定位？</vt:lpstr>
      <vt:lpstr>差分定位的方法</vt:lpstr>
      <vt:lpstr>4.3 简单位置差分原理</vt:lpstr>
      <vt:lpstr>PowerPoint 演示文稿</vt:lpstr>
      <vt:lpstr>4.4 伪距差分原理</vt:lpstr>
      <vt:lpstr>PowerPoint 演示文稿</vt:lpstr>
      <vt:lpstr>PowerPoint 演示文稿</vt:lpstr>
      <vt:lpstr>伪距差分方程的分析</vt:lpstr>
      <vt:lpstr>五、速度与时间的测量</vt:lpstr>
      <vt:lpstr>5.1 简单位置差速度测定法</vt:lpstr>
      <vt:lpstr>PowerPoint 演示文稿</vt:lpstr>
      <vt:lpstr>5.2 多普勒测速法</vt:lpstr>
      <vt:lpstr>PowerPoint 演示文稿</vt:lpstr>
      <vt:lpstr>PowerPoint 演示文稿</vt:lpstr>
      <vt:lpstr>PowerPoint 演示文稿</vt:lpstr>
      <vt:lpstr>5.3 GPS测时原理</vt:lpstr>
      <vt:lpstr>（1）单站测时法</vt:lpstr>
      <vt:lpstr>PowerPoint 演示文稿</vt:lpstr>
      <vt:lpstr>（2）共视法</vt:lpstr>
      <vt:lpstr>本节结束</vt:lpstr>
      <vt:lpstr>回顾—伪码测距定位原理</vt:lpstr>
      <vt:lpstr>回顾—伪码测距定位原理</vt:lpstr>
      <vt:lpstr>回顾—伪码测距定位原理</vt:lpstr>
      <vt:lpstr>回顾—伪码测距定位原理</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gy</dc:creator>
  <cp:lastModifiedBy>濮国梁</cp:lastModifiedBy>
  <cp:revision>215</cp:revision>
  <dcterms:created xsi:type="dcterms:W3CDTF">2014-02-15T02:28:57Z</dcterms:created>
  <dcterms:modified xsi:type="dcterms:W3CDTF">2017-04-05T02:17:29Z</dcterms:modified>
</cp:coreProperties>
</file>