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661" r:id="rId2"/>
    <p:sldId id="662" r:id="rId3"/>
    <p:sldId id="256" r:id="rId4"/>
    <p:sldId id="618" r:id="rId5"/>
    <p:sldId id="619" r:id="rId6"/>
    <p:sldId id="620" r:id="rId7"/>
    <p:sldId id="621" r:id="rId8"/>
    <p:sldId id="622" r:id="rId9"/>
    <p:sldId id="660" r:id="rId10"/>
    <p:sldId id="623" r:id="rId11"/>
    <p:sldId id="624" r:id="rId12"/>
    <p:sldId id="659" r:id="rId13"/>
    <p:sldId id="625" r:id="rId14"/>
    <p:sldId id="626" r:id="rId15"/>
    <p:sldId id="627" r:id="rId16"/>
    <p:sldId id="628" r:id="rId17"/>
    <p:sldId id="629" r:id="rId18"/>
    <p:sldId id="630" r:id="rId19"/>
    <p:sldId id="631" r:id="rId20"/>
    <p:sldId id="632" r:id="rId21"/>
    <p:sldId id="657" r:id="rId22"/>
    <p:sldId id="658" r:id="rId23"/>
    <p:sldId id="633" r:id="rId24"/>
    <p:sldId id="634" r:id="rId25"/>
    <p:sldId id="635" r:id="rId26"/>
    <p:sldId id="636" r:id="rId27"/>
    <p:sldId id="637" r:id="rId28"/>
    <p:sldId id="638" r:id="rId29"/>
    <p:sldId id="639" r:id="rId30"/>
    <p:sldId id="640" r:id="rId31"/>
    <p:sldId id="641" r:id="rId32"/>
    <p:sldId id="642" r:id="rId33"/>
    <p:sldId id="643" r:id="rId34"/>
    <p:sldId id="644" r:id="rId35"/>
    <p:sldId id="645" r:id="rId36"/>
    <p:sldId id="646" r:id="rId37"/>
    <p:sldId id="647" r:id="rId38"/>
    <p:sldId id="648" r:id="rId39"/>
    <p:sldId id="649" r:id="rId40"/>
    <p:sldId id="650" r:id="rId41"/>
    <p:sldId id="651" r:id="rId42"/>
    <p:sldId id="652" r:id="rId43"/>
    <p:sldId id="653" r:id="rId44"/>
    <p:sldId id="654" r:id="rId45"/>
    <p:sldId id="655" r:id="rId46"/>
    <p:sldId id="656" r:id="rId47"/>
    <p:sldId id="617"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957"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E61C2-CF55-4D28-8DE3-C0750C39A3B3}" type="datetimeFigureOut">
              <a:rPr lang="zh-CN" altLang="en-US" smtClean="0"/>
              <a:t>2017/4/5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2BBA70-C835-4821-89A5-3906714154DC}" type="slidenum">
              <a:rPr lang="zh-CN" altLang="en-US" smtClean="0"/>
              <a:t>‹#›</a:t>
            </a:fld>
            <a:endParaRPr lang="zh-CN" altLang="en-US"/>
          </a:p>
        </p:txBody>
      </p:sp>
    </p:spTree>
    <p:extLst>
      <p:ext uri="{BB962C8B-B14F-4D97-AF65-F5344CB8AC3E}">
        <p14:creationId xmlns:p14="http://schemas.microsoft.com/office/powerpoint/2010/main" val="70783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1">
                <a:solidFill>
                  <a:srgbClr val="C00000"/>
                </a:solidFill>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96A2064-D072-4B93-B129-337C1007EB1B}" type="datetimeFigureOut">
              <a:rPr lang="zh-CN" altLang="en-US" smtClean="0"/>
              <a:t>2017/4/5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96A2064-D072-4B93-B129-337C1007EB1B}" type="datetimeFigureOut">
              <a:rPr lang="zh-CN" altLang="en-US" smtClean="0"/>
              <a:t>2017/4/5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96A2064-D072-4B93-B129-337C1007EB1B}" type="datetimeFigureOut">
              <a:rPr lang="zh-CN" altLang="en-US" smtClean="0"/>
              <a:t>2017/4/5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96A2064-D072-4B93-B129-337C1007EB1B}" type="datetimeFigureOut">
              <a:rPr lang="zh-CN" altLang="en-US" smtClean="0"/>
              <a:t>2017/4/5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96A2064-D072-4B93-B129-337C1007EB1B}" type="datetimeFigureOut">
              <a:rPr lang="zh-CN" altLang="en-US" smtClean="0"/>
              <a:t>2017/4/5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6A2064-D072-4B93-B129-337C1007EB1B}" type="datetimeFigureOut">
              <a:rPr lang="zh-CN" altLang="en-US" smtClean="0"/>
              <a:t>2017/4/5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6A2064-D072-4B93-B129-337C1007EB1B}" type="datetimeFigureOut">
              <a:rPr lang="zh-CN" altLang="en-US" smtClean="0"/>
              <a:t>2017/4/5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E9CBC9-0F02-47F4-B2F4-857DA1003A7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A2064-D072-4B93-B129-337C1007EB1B}" type="datetimeFigureOut">
              <a:rPr lang="zh-CN" altLang="en-US" smtClean="0"/>
              <a:t>2017/4/5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E9CBC9-0F02-47F4-B2F4-857DA1003A7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rgbClr val="C00000"/>
          </a:solidFill>
          <a:latin typeface="微软雅黑" pitchFamily="34" charset="-122"/>
          <a:ea typeface="微软雅黑" pitchFamily="34" charset="-122"/>
          <a:cs typeface="+mj-cs"/>
        </a:defRPr>
      </a:lvl1pPr>
    </p:titleStyle>
    <p:bodyStyle>
      <a:lvl1pPr marL="342900" indent="-342900" algn="l" defTabSz="914400" rtl="0" eaLnBrk="1" latinLnBrk="0" hangingPunct="1">
        <a:lnSpc>
          <a:spcPct val="150000"/>
        </a:lnSpc>
        <a:spcBef>
          <a:spcPct val="20000"/>
        </a:spcBef>
        <a:buFont typeface="Arial" pitchFamily="34" charset="0"/>
        <a:buChar char="•"/>
        <a:defRPr sz="3200" b="1" kern="1200">
          <a:solidFill>
            <a:srgbClr val="000099"/>
          </a:solidFill>
          <a:latin typeface="微软雅黑" pitchFamily="34" charset="-122"/>
          <a:ea typeface="微软雅黑" pitchFamily="34" charset="-122"/>
          <a:cs typeface="+mn-cs"/>
        </a:defRPr>
      </a:lvl1pPr>
      <a:lvl2pPr marL="742950" indent="-285750" algn="l" defTabSz="914400" rtl="0" eaLnBrk="1" latinLnBrk="0" hangingPunct="1">
        <a:lnSpc>
          <a:spcPct val="150000"/>
        </a:lnSpc>
        <a:spcBef>
          <a:spcPct val="20000"/>
        </a:spcBef>
        <a:buFont typeface="Arial" pitchFamily="34" charset="0"/>
        <a:buChar char="–"/>
        <a:defRPr sz="2800" b="1"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ct val="150000"/>
        </a:lnSpc>
        <a:spcBef>
          <a:spcPct val="20000"/>
        </a:spcBef>
        <a:buFont typeface="Arial" pitchFamily="34" charset="0"/>
        <a:buChar char="•"/>
        <a:defRPr sz="2400" b="1"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ct val="150000"/>
        </a:lnSpc>
        <a:spcBef>
          <a:spcPct val="20000"/>
        </a:spcBef>
        <a:buFont typeface="Arial" pitchFamily="34" charset="0"/>
        <a:buChar char="–"/>
        <a:defRPr sz="2000" b="1"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ct val="150000"/>
        </a:lnSpc>
        <a:spcBef>
          <a:spcPct val="20000"/>
        </a:spcBef>
        <a:buFont typeface="Arial" pitchFamily="34" charset="0"/>
        <a:buChar char="»"/>
        <a:defRPr sz="2000" b="1"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8.wmf"/></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4.wmf"/><Relationship Id="rId5" Type="http://schemas.openxmlformats.org/officeDocument/2006/relationships/oleObject" Target="../embeddings/oleObject8.bin"/><Relationship Id="rId4" Type="http://schemas.openxmlformats.org/officeDocument/2006/relationships/image" Target="../media/image18.wmf"/></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伪码测距观测方程</a:t>
            </a:r>
            <a:endParaRPr lang="en-US" altLang="zh-CN" dirty="0" smtClean="0"/>
          </a:p>
          <a:p>
            <a:pPr lvl="1"/>
            <a:endParaRPr lang="en-US" altLang="zh-CN" dirty="0" smtClean="0"/>
          </a:p>
          <a:p>
            <a:r>
              <a:rPr lang="zh-CN" altLang="en-US" dirty="0" smtClean="0"/>
              <a:t>观测方程的线性化</a:t>
            </a:r>
            <a:endParaRPr lang="en-US" altLang="zh-CN" dirty="0" smtClean="0"/>
          </a:p>
          <a:p>
            <a:endParaRPr lang="en-US" altLang="zh-CN" dirty="0" smtClean="0"/>
          </a:p>
          <a:p>
            <a:endParaRPr lang="en-US" altLang="zh-CN" dirty="0" smtClean="0"/>
          </a:p>
          <a:p>
            <a:r>
              <a:rPr lang="zh-CN" altLang="en-US" dirty="0" smtClean="0"/>
              <a:t>观测方程的求解</a:t>
            </a:r>
            <a:endParaRPr lang="en-US" altLang="zh-CN" dirty="0" smtClean="0"/>
          </a:p>
          <a:p>
            <a:pPr lvl="1"/>
            <a:r>
              <a:rPr lang="zh-CN" altLang="en-US" dirty="0" smtClean="0"/>
              <a:t>牛顿迭代法或最小二乘法</a:t>
            </a:r>
            <a:endParaRPr lang="en-US" altLang="zh-CN" dirty="0" smtClean="0"/>
          </a:p>
        </p:txBody>
      </p:sp>
      <p:graphicFrame>
        <p:nvGraphicFramePr>
          <p:cNvPr id="4" name="对象 3"/>
          <p:cNvGraphicFramePr>
            <a:graphicFrameLocks noChangeAspect="1"/>
          </p:cNvGraphicFramePr>
          <p:nvPr>
            <p:extLst>
              <p:ext uri="{D42A27DB-BD31-4B8C-83A1-F6EECF244321}">
                <p14:modId xmlns:p14="http://schemas.microsoft.com/office/powerpoint/2010/main" val="1292606123"/>
              </p:ext>
            </p:extLst>
          </p:nvPr>
        </p:nvGraphicFramePr>
        <p:xfrm>
          <a:off x="917674" y="2204864"/>
          <a:ext cx="6534646" cy="504056"/>
        </p:xfrm>
        <a:graphic>
          <a:graphicData uri="http://schemas.openxmlformats.org/presentationml/2006/ole">
            <mc:AlternateContent xmlns:mc="http://schemas.openxmlformats.org/markup-compatibility/2006">
              <mc:Choice xmlns:v="urn:schemas-microsoft-com:vml" Requires="v">
                <p:oleObj spid="_x0000_s3086" name="Equation" r:id="rId3" imgW="2171700" imgH="254000" progId="Equation.3">
                  <p:embed/>
                </p:oleObj>
              </mc:Choice>
              <mc:Fallback>
                <p:oleObj name="Equation" r:id="rId3" imgW="2171700" imgH="254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674" y="2204864"/>
                        <a:ext cx="6534646" cy="504056"/>
                      </a:xfrm>
                      <a:prstGeom prst="rect">
                        <a:avLst/>
                      </a:prstGeom>
                      <a:solidFill>
                        <a:srgbClr val="FFFFFF"/>
                      </a:solidFill>
                      <a:ln>
                        <a:noFill/>
                      </a:ln>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85542462"/>
              </p:ext>
            </p:extLst>
          </p:nvPr>
        </p:nvGraphicFramePr>
        <p:xfrm>
          <a:off x="840432" y="3644825"/>
          <a:ext cx="7620000" cy="576262"/>
        </p:xfrm>
        <a:graphic>
          <a:graphicData uri="http://schemas.openxmlformats.org/presentationml/2006/ole">
            <mc:AlternateContent xmlns:mc="http://schemas.openxmlformats.org/markup-compatibility/2006">
              <mc:Choice xmlns:v="urn:schemas-microsoft-com:vml" Requires="v">
                <p:oleObj spid="_x0000_s3087" name="公式" r:id="rId5" imgW="5003640" imgH="330120" progId="Equation.3">
                  <p:embed/>
                </p:oleObj>
              </mc:Choice>
              <mc:Fallback>
                <p:oleObj name="公式" r:id="rId5" imgW="5003640" imgH="330120" progId="Equation.3">
                  <p:embed/>
                  <p:pic>
                    <p:nvPicPr>
                      <p:cNvPr id="0" name=""/>
                      <p:cNvPicPr>
                        <a:picLocks noChangeAspect="1" noChangeArrowheads="1"/>
                      </p:cNvPicPr>
                      <p:nvPr/>
                    </p:nvPicPr>
                    <p:blipFill>
                      <a:blip r:embed="rId6"/>
                      <a:srcRect/>
                      <a:stretch>
                        <a:fillRect/>
                      </a:stretch>
                    </p:blipFill>
                    <p:spPr bwMode="auto">
                      <a:xfrm>
                        <a:off x="840432" y="3644825"/>
                        <a:ext cx="7620000" cy="576262"/>
                      </a:xfrm>
                      <a:prstGeom prst="rect">
                        <a:avLst/>
                      </a:prstGeom>
                      <a:solidFill>
                        <a:srgbClr val="FFFFFF"/>
                      </a:solidFill>
                      <a:ln>
                        <a:noFill/>
                      </a:ln>
                      <a:effec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81419325"/>
              </p:ext>
            </p:extLst>
          </p:nvPr>
        </p:nvGraphicFramePr>
        <p:xfrm>
          <a:off x="827584" y="4148881"/>
          <a:ext cx="7194550" cy="576263"/>
        </p:xfrm>
        <a:graphic>
          <a:graphicData uri="http://schemas.openxmlformats.org/presentationml/2006/ole">
            <mc:AlternateContent xmlns:mc="http://schemas.openxmlformats.org/markup-compatibility/2006">
              <mc:Choice xmlns:v="urn:schemas-microsoft-com:vml" Requires="v">
                <p:oleObj spid="_x0000_s3088" name="公式" r:id="rId7" imgW="4724280" imgH="330120" progId="Equation.3">
                  <p:embed/>
                </p:oleObj>
              </mc:Choice>
              <mc:Fallback>
                <p:oleObj name="公式" r:id="rId7" imgW="4724280" imgH="330120" progId="Equation.3">
                  <p:embed/>
                  <p:pic>
                    <p:nvPicPr>
                      <p:cNvPr id="0" name=""/>
                      <p:cNvPicPr>
                        <a:picLocks noChangeAspect="1" noChangeArrowheads="1"/>
                      </p:cNvPicPr>
                      <p:nvPr/>
                    </p:nvPicPr>
                    <p:blipFill>
                      <a:blip r:embed="rId8"/>
                      <a:srcRect/>
                      <a:stretch>
                        <a:fillRect/>
                      </a:stretch>
                    </p:blipFill>
                    <p:spPr bwMode="auto">
                      <a:xfrm>
                        <a:off x="827584" y="4148881"/>
                        <a:ext cx="7194550" cy="576263"/>
                      </a:xfrm>
                      <a:prstGeom prst="rect">
                        <a:avLst/>
                      </a:prstGeom>
                      <a:solidFill>
                        <a:srgbClr val="FFFFFF"/>
                      </a:solidFill>
                      <a:ln>
                        <a:noFill/>
                      </a:ln>
                      <a:effectLst/>
                    </p:spPr>
                  </p:pic>
                </p:oleObj>
              </mc:Fallback>
            </mc:AlternateContent>
          </a:graphicData>
        </a:graphic>
      </p:graphicFrame>
    </p:spTree>
    <p:extLst>
      <p:ext uri="{BB962C8B-B14F-4D97-AF65-F5344CB8AC3E}">
        <p14:creationId xmlns:p14="http://schemas.microsoft.com/office/powerpoint/2010/main" val="32631411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a:t>
            </a:r>
            <a:endParaRPr lang="zh-CN" altLang="en-US" dirty="0"/>
          </a:p>
        </p:txBody>
      </p:sp>
      <p:sp>
        <p:nvSpPr>
          <p:cNvPr id="3" name="内容占位符 2"/>
          <p:cNvSpPr>
            <a:spLocks noGrp="1"/>
          </p:cNvSpPr>
          <p:nvPr>
            <p:ph idx="1"/>
          </p:nvPr>
        </p:nvSpPr>
        <p:spPr>
          <a:xfrm>
            <a:off x="457200" y="1340768"/>
            <a:ext cx="8229600" cy="4525963"/>
          </a:xfrm>
        </p:spPr>
        <p:txBody>
          <a:bodyPr>
            <a:noAutofit/>
          </a:bodyPr>
          <a:lstStyle/>
          <a:p>
            <a:pPr>
              <a:lnSpc>
                <a:spcPct val="170000"/>
              </a:lnSpc>
            </a:pPr>
            <a:r>
              <a:rPr lang="zh-CN" altLang="en-US" sz="2000" dirty="0" smtClean="0"/>
              <a:t>本质：递推法，分为预测</a:t>
            </a:r>
            <a:r>
              <a:rPr lang="zh-CN" altLang="en-US" sz="2000" dirty="0"/>
              <a:t>与更新两步</a:t>
            </a:r>
            <a:endParaRPr lang="en-US" altLang="zh-CN" sz="2000" dirty="0" smtClean="0"/>
          </a:p>
          <a:p>
            <a:pPr lvl="1">
              <a:lnSpc>
                <a:spcPct val="170000"/>
              </a:lnSpc>
            </a:pPr>
            <a:r>
              <a:rPr lang="zh-CN" altLang="en-US" sz="1600" dirty="0" smtClean="0"/>
              <a:t>输出不</a:t>
            </a:r>
            <a:r>
              <a:rPr lang="x-none" altLang="zh-CN" sz="1600" dirty="0" smtClean="0"/>
              <a:t>再</a:t>
            </a:r>
            <a:r>
              <a:rPr lang="zh-CN" altLang="en-US" sz="1600" dirty="0" smtClean="0"/>
              <a:t>仅限制在当前历元的真实测量值</a:t>
            </a:r>
            <a:endParaRPr lang="en-US" altLang="zh-CN" sz="1600" dirty="0" smtClean="0"/>
          </a:p>
          <a:p>
            <a:pPr lvl="1">
              <a:lnSpc>
                <a:spcPct val="170000"/>
              </a:lnSpc>
            </a:pPr>
            <a:r>
              <a:rPr lang="zh-CN" altLang="en-US" sz="1600" dirty="0" smtClean="0"/>
              <a:t>利用前一段历元的估计值和当前历元的真实测量值进行重新估计后输出结果</a:t>
            </a:r>
            <a:endParaRPr lang="en-US" altLang="zh-CN" sz="1600" dirty="0" smtClean="0"/>
          </a:p>
          <a:p>
            <a:pPr>
              <a:lnSpc>
                <a:spcPct val="170000"/>
              </a:lnSpc>
            </a:pPr>
            <a:r>
              <a:rPr lang="en-US" altLang="zh-CN" sz="2000" dirty="0" smtClean="0"/>
              <a:t>α</a:t>
            </a:r>
            <a:r>
              <a:rPr lang="zh-CN" altLang="en-US" sz="2000" dirty="0" smtClean="0"/>
              <a:t>滤波器：</a:t>
            </a:r>
            <a:endParaRPr lang="en-US" altLang="zh-CN" sz="2000" dirty="0" smtClean="0"/>
          </a:p>
          <a:p>
            <a:pPr lvl="1">
              <a:lnSpc>
                <a:spcPct val="170000"/>
              </a:lnSpc>
            </a:pPr>
            <a:r>
              <a:rPr lang="zh-CN" altLang="en-US" sz="1600" dirty="0" smtClean="0"/>
              <a:t>作为位置的估计滤波系数，起到了位置平滑作用，当</a:t>
            </a:r>
            <a:r>
              <a:rPr lang="en-US" altLang="zh-CN" sz="1600" dirty="0" smtClean="0"/>
              <a:t>α</a:t>
            </a:r>
            <a:r>
              <a:rPr lang="zh-CN" altLang="en-US" sz="1600" dirty="0" smtClean="0"/>
              <a:t>越大时，实际测量值对估计值的影响越大，反之相反，通常小于</a:t>
            </a:r>
            <a:r>
              <a:rPr lang="en-US" altLang="zh-CN" sz="1600" dirty="0" smtClean="0"/>
              <a:t>1</a:t>
            </a:r>
            <a:r>
              <a:rPr lang="zh-CN" altLang="en-US" sz="1600" dirty="0" smtClean="0"/>
              <a:t>；</a:t>
            </a:r>
            <a:endParaRPr lang="en-US" altLang="zh-CN" sz="1600" dirty="0" smtClean="0"/>
          </a:p>
          <a:p>
            <a:pPr>
              <a:lnSpc>
                <a:spcPct val="170000"/>
              </a:lnSpc>
            </a:pPr>
            <a:r>
              <a:rPr lang="en-US" altLang="zh-CN" sz="2000" dirty="0" smtClean="0"/>
              <a:t>β</a:t>
            </a:r>
            <a:r>
              <a:rPr lang="zh-CN" altLang="en-US" sz="2000" dirty="0" smtClean="0"/>
              <a:t>滤波器：</a:t>
            </a:r>
            <a:endParaRPr lang="en-US" altLang="zh-CN" sz="2000" dirty="0" smtClean="0"/>
          </a:p>
          <a:p>
            <a:pPr lvl="1">
              <a:lnSpc>
                <a:spcPct val="170000"/>
              </a:lnSpc>
            </a:pPr>
            <a:r>
              <a:rPr lang="zh-CN" altLang="en-US" sz="1600" dirty="0" smtClean="0"/>
              <a:t>作为速度的估计滤波系数，起到了速度平滑作用，当</a:t>
            </a:r>
            <a:r>
              <a:rPr lang="en-US" altLang="zh-CN" sz="1600" dirty="0" smtClean="0"/>
              <a:t>β</a:t>
            </a:r>
            <a:r>
              <a:rPr lang="zh-CN" altLang="en-US" sz="1600" dirty="0" smtClean="0"/>
              <a:t>越大时，实际测量值对估计值的影响越大，反之相反，通常小于</a:t>
            </a:r>
            <a:r>
              <a:rPr lang="en-US" altLang="zh-CN" sz="1600" dirty="0" smtClean="0"/>
              <a:t>1</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p>
        </p:txBody>
      </p:sp>
      <p:sp>
        <p:nvSpPr>
          <p:cNvPr id="3" name="内容占位符 2"/>
          <p:cNvSpPr>
            <a:spLocks noGrp="1"/>
          </p:cNvSpPr>
          <p:nvPr>
            <p:ph idx="1"/>
          </p:nvPr>
        </p:nvSpPr>
        <p:spPr>
          <a:xfrm>
            <a:off x="395536" y="1628800"/>
            <a:ext cx="8229600" cy="4525963"/>
          </a:xfrm>
        </p:spPr>
        <p:txBody>
          <a:bodyPr>
            <a:normAutofit/>
          </a:bodyPr>
          <a:lstStyle/>
          <a:p>
            <a:r>
              <a:rPr lang="zh-CN" altLang="en-US" sz="2400" dirty="0" smtClean="0"/>
              <a:t>多变量情况</a:t>
            </a:r>
            <a:endParaRPr lang="en-US" altLang="zh-CN" sz="2400" dirty="0" smtClean="0"/>
          </a:p>
          <a:p>
            <a:pPr lvl="1"/>
            <a:r>
              <a:rPr lang="zh-CN" altLang="en-US" sz="2000" dirty="0" smtClean="0"/>
              <a:t>上例为</a:t>
            </a:r>
            <a:r>
              <a:rPr lang="zh-CN" altLang="en-US" sz="2000" dirty="0"/>
              <a:t>两</a:t>
            </a:r>
            <a:r>
              <a:rPr lang="zh-CN" altLang="en-US" sz="2000" dirty="0" smtClean="0"/>
              <a:t>个</a:t>
            </a:r>
            <a:r>
              <a:rPr lang="zh-CN" altLang="en-US" sz="2000" dirty="0"/>
              <a:t>变量的情况，该方法</a:t>
            </a:r>
            <a:r>
              <a:rPr lang="zh-CN" altLang="en-US" sz="2000" dirty="0" smtClean="0"/>
              <a:t>可</a:t>
            </a:r>
            <a:r>
              <a:rPr lang="zh-CN" altLang="en-US" sz="2000" dirty="0"/>
              <a:t>推广</a:t>
            </a:r>
            <a:r>
              <a:rPr lang="zh-CN" altLang="en-US" sz="2000" dirty="0" smtClean="0"/>
              <a:t>至更多未知数</a:t>
            </a:r>
            <a:r>
              <a:rPr lang="zh-CN" altLang="en-US" sz="2000" dirty="0"/>
              <a:t>的动态</a:t>
            </a:r>
            <a:r>
              <a:rPr lang="zh-CN" altLang="en-US" sz="2000" dirty="0" smtClean="0"/>
              <a:t>滤波。</a:t>
            </a:r>
            <a:endParaRPr lang="en-US" altLang="zh-CN" sz="2000" dirty="0"/>
          </a:p>
          <a:p>
            <a:r>
              <a:rPr lang="en-US" altLang="zh-CN" sz="2400" dirty="0" smtClean="0"/>
              <a:t>α</a:t>
            </a:r>
            <a:r>
              <a:rPr lang="zh-CN" altLang="en-US" sz="2400" dirty="0" smtClean="0"/>
              <a:t>和</a:t>
            </a:r>
            <a:r>
              <a:rPr lang="en-US" altLang="zh-CN" sz="2400" dirty="0" smtClean="0"/>
              <a:t>β</a:t>
            </a:r>
            <a:r>
              <a:rPr lang="zh-CN" altLang="en-US" sz="2400" dirty="0" smtClean="0"/>
              <a:t>的值设定</a:t>
            </a:r>
            <a:endParaRPr lang="en-US" altLang="zh-CN" sz="2400" dirty="0" smtClean="0"/>
          </a:p>
          <a:p>
            <a:pPr lvl="1"/>
            <a:r>
              <a:rPr lang="zh-CN" altLang="en-US" sz="2000" dirty="0" smtClean="0">
                <a:solidFill>
                  <a:srgbClr val="000099"/>
                </a:solidFill>
              </a:rPr>
              <a:t>固定值：</a:t>
            </a:r>
            <a:r>
              <a:rPr lang="zh-CN" altLang="en-US" sz="2000" dirty="0" smtClean="0"/>
              <a:t>给出一个固定值，其基本假设是测量误差是恒定的</a:t>
            </a:r>
            <a:endParaRPr lang="en-US" altLang="zh-CN" sz="2000" dirty="0" smtClean="0"/>
          </a:p>
          <a:p>
            <a:pPr lvl="1"/>
            <a:r>
              <a:rPr lang="zh-CN" altLang="en-US" sz="2000" dirty="0" smtClean="0">
                <a:solidFill>
                  <a:srgbClr val="000099"/>
                </a:solidFill>
              </a:rPr>
              <a:t>变化值：</a:t>
            </a:r>
            <a:r>
              <a:rPr lang="zh-CN" altLang="en-US" sz="2000" dirty="0" smtClean="0"/>
              <a:t>实际上测量误差是随机的，因此，固定值不能反映这种变化，需要根据测量结果自适应地变化</a:t>
            </a:r>
            <a:endParaRPr lang="zh-CN" altLang="en-US" sz="2000" dirty="0"/>
          </a:p>
        </p:txBody>
      </p:sp>
      <p:sp>
        <p:nvSpPr>
          <p:cNvPr id="4" name="圆角矩形 3"/>
          <p:cNvSpPr/>
          <p:nvPr/>
        </p:nvSpPr>
        <p:spPr>
          <a:xfrm>
            <a:off x="1187624" y="5517232"/>
            <a:ext cx="6768752"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微软雅黑" pitchFamily="34" charset="-122"/>
                <a:ea typeface="微软雅黑" pitchFamily="34" charset="-122"/>
              </a:rPr>
              <a:t>上述案例是动态滤波器的最早雏形：</a:t>
            </a:r>
            <a:r>
              <a:rPr lang="en-US" altLang="zh-CN" sz="2400" b="1" dirty="0">
                <a:latin typeface="微软雅黑" pitchFamily="34" charset="-122"/>
                <a:ea typeface="微软雅黑" pitchFamily="34" charset="-122"/>
              </a:rPr>
              <a:t> </a:t>
            </a:r>
            <a:r>
              <a:rPr lang="en-US" altLang="zh-CN" sz="2400" b="1" dirty="0" smtClean="0">
                <a:latin typeface="微软雅黑" pitchFamily="34" charset="-122"/>
                <a:ea typeface="微软雅黑" pitchFamily="34" charset="-122"/>
              </a:rPr>
              <a:t>α-β</a:t>
            </a:r>
            <a:r>
              <a:rPr lang="zh-CN" altLang="en-US" sz="2400" b="1" dirty="0" smtClean="0">
                <a:latin typeface="微软雅黑" pitchFamily="34" charset="-122"/>
                <a:ea typeface="微软雅黑" pitchFamily="34" charset="-122"/>
              </a:rPr>
              <a:t>滤波器</a:t>
            </a:r>
            <a:endParaRPr lang="zh-CN" altLang="en-US" sz="2400"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矩形 104"/>
          <p:cNvSpPr/>
          <p:nvPr/>
        </p:nvSpPr>
        <p:spPr>
          <a:xfrm>
            <a:off x="6300192" y="5301208"/>
            <a:ext cx="2304256" cy="12241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1691680" y="1708801"/>
            <a:ext cx="6048672" cy="0"/>
          </a:xfrm>
          <a:prstGeom prst="line">
            <a:avLst/>
          </a:prstGeom>
          <a:ln>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rot="21182456">
            <a:off x="2051720" y="1564785"/>
            <a:ext cx="4896544" cy="360040"/>
            <a:chOff x="2051720" y="1564785"/>
            <a:chExt cx="4896544" cy="360040"/>
          </a:xfrm>
        </p:grpSpPr>
        <p:sp>
          <p:nvSpPr>
            <p:cNvPr id="5" name="椭圆 4"/>
            <p:cNvSpPr/>
            <p:nvPr/>
          </p:nvSpPr>
          <p:spPr>
            <a:xfrm>
              <a:off x="2051720" y="1636793"/>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211960" y="1636793"/>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572000" y="1780809"/>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004048" y="1852817"/>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436096" y="1564785"/>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940152" y="1636793"/>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444208" y="1708801"/>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876256" y="1564785"/>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433518" y="1614937"/>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852192" y="1753189"/>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275856" y="1609473"/>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707904" y="1636793"/>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7877405" y="1568523"/>
            <a:ext cx="304892" cy="369332"/>
          </a:xfrm>
          <a:prstGeom prst="rect">
            <a:avLst/>
          </a:prstGeom>
          <a:noFill/>
        </p:spPr>
        <p:txBody>
          <a:bodyPr wrap="none" rtlCol="0">
            <a:spAutoFit/>
          </a:bodyPr>
          <a:lstStyle/>
          <a:p>
            <a:r>
              <a:rPr lang="en-US" altLang="zh-CN" dirty="0" smtClean="0"/>
              <a:t>X</a:t>
            </a:r>
            <a:endParaRPr lang="zh-CN" altLang="en-US" dirty="0"/>
          </a:p>
        </p:txBody>
      </p:sp>
      <p:cxnSp>
        <p:nvCxnSpPr>
          <p:cNvPr id="18" name="直接箭头连接符 17"/>
          <p:cNvCxnSpPr/>
          <p:nvPr/>
        </p:nvCxnSpPr>
        <p:spPr>
          <a:xfrm flipV="1">
            <a:off x="2888196" y="1924825"/>
            <a:ext cx="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505526" y="2339588"/>
            <a:ext cx="877163" cy="369332"/>
          </a:xfrm>
          <a:prstGeom prst="rect">
            <a:avLst/>
          </a:prstGeom>
          <a:noFill/>
        </p:spPr>
        <p:txBody>
          <a:bodyPr wrap="none" rtlCol="0">
            <a:spAutoFit/>
          </a:bodyPr>
          <a:lstStyle/>
          <a:p>
            <a:r>
              <a:rPr lang="zh-CN" altLang="en-US" dirty="0"/>
              <a:t>测量值</a:t>
            </a:r>
          </a:p>
        </p:txBody>
      </p:sp>
      <p:cxnSp>
        <p:nvCxnSpPr>
          <p:cNvPr id="20" name="直接箭头连接符 19"/>
          <p:cNvCxnSpPr/>
          <p:nvPr/>
        </p:nvCxnSpPr>
        <p:spPr>
          <a:xfrm>
            <a:off x="4788024" y="1276753"/>
            <a:ext cx="0" cy="39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139952" y="896493"/>
            <a:ext cx="1338828" cy="369332"/>
          </a:xfrm>
          <a:prstGeom prst="rect">
            <a:avLst/>
          </a:prstGeom>
          <a:noFill/>
        </p:spPr>
        <p:txBody>
          <a:bodyPr wrap="none" rtlCol="0">
            <a:spAutoFit/>
          </a:bodyPr>
          <a:lstStyle/>
          <a:p>
            <a:r>
              <a:rPr lang="zh-CN" altLang="en-US" dirty="0" smtClean="0"/>
              <a:t>最优估计值</a:t>
            </a:r>
            <a:endParaRPr lang="zh-CN" altLang="en-US" dirty="0"/>
          </a:p>
        </p:txBody>
      </p:sp>
      <p:sp>
        <p:nvSpPr>
          <p:cNvPr id="22" name="文本框 21"/>
          <p:cNvSpPr txBox="1"/>
          <p:nvPr/>
        </p:nvSpPr>
        <p:spPr>
          <a:xfrm>
            <a:off x="112727" y="2970374"/>
            <a:ext cx="1338828"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动态滤波：</a:t>
            </a:r>
            <a:endParaRPr lang="zh-CN" altLang="en-US" b="1" dirty="0">
              <a:latin typeface="微软雅黑" panose="020B0503020204020204" pitchFamily="34" charset="-122"/>
              <a:ea typeface="微软雅黑" panose="020B0503020204020204" pitchFamily="34" charset="-122"/>
            </a:endParaRPr>
          </a:p>
        </p:txBody>
      </p:sp>
      <p:cxnSp>
        <p:nvCxnSpPr>
          <p:cNvPr id="24" name="直接箭头连接符 23"/>
          <p:cNvCxnSpPr/>
          <p:nvPr/>
        </p:nvCxnSpPr>
        <p:spPr>
          <a:xfrm flipV="1">
            <a:off x="1763688" y="1196752"/>
            <a:ext cx="0"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619672" y="764704"/>
            <a:ext cx="296876" cy="369332"/>
          </a:xfrm>
          <a:prstGeom prst="rect">
            <a:avLst/>
          </a:prstGeom>
          <a:noFill/>
        </p:spPr>
        <p:txBody>
          <a:bodyPr wrap="none" rtlCol="0">
            <a:spAutoFit/>
          </a:bodyPr>
          <a:lstStyle/>
          <a:p>
            <a:r>
              <a:rPr lang="en-US" altLang="zh-CN" dirty="0" smtClean="0"/>
              <a:t>Y</a:t>
            </a:r>
            <a:endParaRPr lang="zh-CN" altLang="en-US" dirty="0"/>
          </a:p>
        </p:txBody>
      </p:sp>
      <p:sp>
        <p:nvSpPr>
          <p:cNvPr id="26" name="文本框 25"/>
          <p:cNvSpPr txBox="1"/>
          <p:nvPr/>
        </p:nvSpPr>
        <p:spPr>
          <a:xfrm>
            <a:off x="194028" y="147990"/>
            <a:ext cx="1569660"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两变量情况：</a:t>
            </a:r>
            <a:endParaRPr lang="zh-CN" altLang="en-US" b="1" dirty="0">
              <a:latin typeface="微软雅黑" panose="020B0503020204020204" pitchFamily="34" charset="-122"/>
              <a:ea typeface="微软雅黑" panose="020B0503020204020204" pitchFamily="34" charset="-122"/>
            </a:endParaRPr>
          </a:p>
        </p:txBody>
      </p:sp>
      <p:cxnSp>
        <p:nvCxnSpPr>
          <p:cNvPr id="27" name="直接连接符 26"/>
          <p:cNvCxnSpPr/>
          <p:nvPr/>
        </p:nvCxnSpPr>
        <p:spPr>
          <a:xfrm>
            <a:off x="1681783" y="4661129"/>
            <a:ext cx="6048672" cy="0"/>
          </a:xfrm>
          <a:prstGeom prst="line">
            <a:avLst/>
          </a:prstGeom>
          <a:ln>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7867508" y="4520851"/>
            <a:ext cx="304892" cy="369332"/>
          </a:xfrm>
          <a:prstGeom prst="rect">
            <a:avLst/>
          </a:prstGeom>
          <a:noFill/>
        </p:spPr>
        <p:txBody>
          <a:bodyPr wrap="none" rtlCol="0">
            <a:spAutoFit/>
          </a:bodyPr>
          <a:lstStyle/>
          <a:p>
            <a:r>
              <a:rPr lang="en-US" altLang="zh-CN" dirty="0" smtClean="0"/>
              <a:t>X</a:t>
            </a:r>
            <a:endParaRPr lang="zh-CN" altLang="en-US" dirty="0"/>
          </a:p>
        </p:txBody>
      </p:sp>
      <p:cxnSp>
        <p:nvCxnSpPr>
          <p:cNvPr id="45" name="直接箭头连接符 44"/>
          <p:cNvCxnSpPr/>
          <p:nvPr/>
        </p:nvCxnSpPr>
        <p:spPr>
          <a:xfrm flipV="1">
            <a:off x="1753791" y="4149080"/>
            <a:ext cx="0"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1609775" y="3717032"/>
            <a:ext cx="296876" cy="369332"/>
          </a:xfrm>
          <a:prstGeom prst="rect">
            <a:avLst/>
          </a:prstGeom>
          <a:noFill/>
        </p:spPr>
        <p:txBody>
          <a:bodyPr wrap="none" rtlCol="0">
            <a:spAutoFit/>
          </a:bodyPr>
          <a:lstStyle/>
          <a:p>
            <a:r>
              <a:rPr lang="en-US" altLang="zh-CN" dirty="0" smtClean="0"/>
              <a:t>Y</a:t>
            </a:r>
            <a:endParaRPr lang="zh-CN" altLang="en-US" dirty="0"/>
          </a:p>
        </p:txBody>
      </p:sp>
      <p:cxnSp>
        <p:nvCxnSpPr>
          <p:cNvPr id="49" name="直接连接符 48"/>
          <p:cNvCxnSpPr/>
          <p:nvPr/>
        </p:nvCxnSpPr>
        <p:spPr>
          <a:xfrm flipV="1">
            <a:off x="1907704" y="1309579"/>
            <a:ext cx="5328592" cy="72388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rot="21182456">
            <a:off x="2064542" y="486665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rot="21182456">
            <a:off x="4208867" y="450502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21182456">
            <a:off x="4583704" y="470425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rot="21182456">
            <a:off x="5021293" y="472338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rot="21182456">
            <a:off x="5415260" y="4385125"/>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21182456">
            <a:off x="5924328" y="4395531"/>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rot="21182456">
            <a:off x="6433395" y="4405937"/>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21182456">
            <a:off x="6844811" y="4210635"/>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21182456">
            <a:off x="2440879" y="4798701"/>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21182456">
            <a:off x="2838713" y="493121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21182456">
            <a:off x="3276349" y="486506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21182456">
            <a:off x="3708525" y="458522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flipV="1">
            <a:off x="1966823" y="4715853"/>
            <a:ext cx="938625" cy="206956"/>
          </a:xfrm>
          <a:prstGeom prst="line">
            <a:avLst/>
          </a:prstGeom>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21182456">
            <a:off x="2847906" y="4657234"/>
            <a:ext cx="72008" cy="72008"/>
          </a:xfrm>
          <a:prstGeom prst="ellipse">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rot="21182456">
            <a:off x="2847906" y="4729242"/>
            <a:ext cx="72008" cy="7200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a:stCxn id="60" idx="2"/>
          </p:cNvCxnSpPr>
          <p:nvPr/>
        </p:nvCxnSpPr>
        <p:spPr>
          <a:xfrm flipV="1">
            <a:off x="2441144" y="4675517"/>
            <a:ext cx="894403" cy="163550"/>
          </a:xfrm>
          <a:prstGeom prst="line">
            <a:avLst/>
          </a:prstGeom>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rot="21182456">
            <a:off x="3271758" y="4649038"/>
            <a:ext cx="72008" cy="72008"/>
          </a:xfrm>
          <a:prstGeom prst="ellipse">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rot="21182456">
            <a:off x="3279953" y="4729242"/>
            <a:ext cx="72008" cy="7200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rot="21182456">
            <a:off x="6672714" y="5521330"/>
            <a:ext cx="72008" cy="72008"/>
          </a:xfrm>
          <a:prstGeom prst="ellipse">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rot="21182456">
            <a:off x="6672714" y="5881370"/>
            <a:ext cx="72008" cy="7200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连接符 82"/>
          <p:cNvCxnSpPr>
            <a:stCxn id="74" idx="2"/>
            <a:endCxn id="84" idx="6"/>
          </p:cNvCxnSpPr>
          <p:nvPr/>
        </p:nvCxnSpPr>
        <p:spPr>
          <a:xfrm>
            <a:off x="2848171" y="4769608"/>
            <a:ext cx="935571" cy="11550"/>
          </a:xfrm>
          <a:prstGeom prst="line">
            <a:avLst/>
          </a:prstGeom>
        </p:spPr>
        <p:style>
          <a:lnRef idx="1">
            <a:schemeClr val="accent1"/>
          </a:lnRef>
          <a:fillRef idx="0">
            <a:schemeClr val="accent1"/>
          </a:fillRef>
          <a:effectRef idx="0">
            <a:schemeClr val="accent1"/>
          </a:effectRef>
          <a:fontRef idx="minor">
            <a:schemeClr val="tx1"/>
          </a:fontRef>
        </p:style>
      </p:cxnSp>
      <p:sp>
        <p:nvSpPr>
          <p:cNvPr id="84" name="椭圆 83"/>
          <p:cNvSpPr/>
          <p:nvPr/>
        </p:nvSpPr>
        <p:spPr>
          <a:xfrm rot="21182456">
            <a:off x="3711999" y="4749516"/>
            <a:ext cx="72008" cy="72008"/>
          </a:xfrm>
          <a:prstGeom prst="ellipse">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rot="21182456">
            <a:off x="3716298" y="4665531"/>
            <a:ext cx="72008" cy="7200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a:stCxn id="78" idx="6"/>
          </p:cNvCxnSpPr>
          <p:nvPr/>
        </p:nvCxnSpPr>
        <p:spPr>
          <a:xfrm flipV="1">
            <a:off x="3351696" y="4635260"/>
            <a:ext cx="904002" cy="125624"/>
          </a:xfrm>
          <a:prstGeom prst="line">
            <a:avLst/>
          </a:prstGeom>
        </p:spPr>
        <p:style>
          <a:lnRef idx="1">
            <a:schemeClr val="accent1"/>
          </a:lnRef>
          <a:fillRef idx="0">
            <a:schemeClr val="accent1"/>
          </a:fillRef>
          <a:effectRef idx="0">
            <a:schemeClr val="accent1"/>
          </a:effectRef>
          <a:fontRef idx="minor">
            <a:schemeClr val="tx1"/>
          </a:fontRef>
        </p:style>
      </p:cxnSp>
      <p:sp>
        <p:nvSpPr>
          <p:cNvPr id="93" name="椭圆 92"/>
          <p:cNvSpPr/>
          <p:nvPr/>
        </p:nvSpPr>
        <p:spPr>
          <a:xfrm rot="21182456">
            <a:off x="4207862" y="4585226"/>
            <a:ext cx="72008" cy="72008"/>
          </a:xfrm>
          <a:prstGeom prst="ellipse">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21182456">
            <a:off x="4198805" y="4559226"/>
            <a:ext cx="72008" cy="7200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stCxn id="88" idx="6"/>
          </p:cNvCxnSpPr>
          <p:nvPr/>
        </p:nvCxnSpPr>
        <p:spPr>
          <a:xfrm flipV="1">
            <a:off x="3788041" y="4521499"/>
            <a:ext cx="867994" cy="175674"/>
          </a:xfrm>
          <a:prstGeom prst="line">
            <a:avLst/>
          </a:prstGeom>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rot="21182456">
            <a:off x="4584294" y="4505022"/>
            <a:ext cx="72008" cy="72008"/>
          </a:xfrm>
          <a:prstGeom prst="ellipse">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rot="21182456">
            <a:off x="4576098" y="4585226"/>
            <a:ext cx="72008" cy="7200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00"/>
          <p:cNvSpPr txBox="1"/>
          <p:nvPr/>
        </p:nvSpPr>
        <p:spPr>
          <a:xfrm>
            <a:off x="6925300" y="5427939"/>
            <a:ext cx="723275" cy="307777"/>
          </a:xfrm>
          <a:prstGeom prst="rect">
            <a:avLst/>
          </a:prstGeom>
          <a:noFill/>
        </p:spPr>
        <p:txBody>
          <a:bodyPr wrap="none" rtlCol="0">
            <a:spAutoFit/>
          </a:bodyPr>
          <a:lstStyle/>
          <a:p>
            <a:r>
              <a:rPr lang="zh-CN" altLang="en-US" sz="1400" dirty="0"/>
              <a:t>预测值</a:t>
            </a:r>
          </a:p>
        </p:txBody>
      </p:sp>
      <p:sp>
        <p:nvSpPr>
          <p:cNvPr id="102" name="文本框 101"/>
          <p:cNvSpPr txBox="1"/>
          <p:nvPr/>
        </p:nvSpPr>
        <p:spPr>
          <a:xfrm>
            <a:off x="6946036" y="5753358"/>
            <a:ext cx="1082348" cy="307777"/>
          </a:xfrm>
          <a:prstGeom prst="rect">
            <a:avLst/>
          </a:prstGeom>
          <a:noFill/>
        </p:spPr>
        <p:txBody>
          <a:bodyPr wrap="none" rtlCol="0">
            <a:spAutoFit/>
          </a:bodyPr>
          <a:lstStyle/>
          <a:p>
            <a:r>
              <a:rPr lang="zh-CN" altLang="en-US" sz="1400" dirty="0" smtClean="0"/>
              <a:t>最优估计值</a:t>
            </a:r>
            <a:endParaRPr lang="zh-CN" altLang="en-US" sz="1400" dirty="0"/>
          </a:p>
        </p:txBody>
      </p:sp>
      <p:sp>
        <p:nvSpPr>
          <p:cNvPr id="103" name="椭圆 102"/>
          <p:cNvSpPr/>
          <p:nvPr/>
        </p:nvSpPr>
        <p:spPr>
          <a:xfrm rot="21182456">
            <a:off x="6664330" y="623321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文本框 103"/>
          <p:cNvSpPr txBox="1"/>
          <p:nvPr/>
        </p:nvSpPr>
        <p:spPr>
          <a:xfrm>
            <a:off x="6948264" y="6133500"/>
            <a:ext cx="723275" cy="307777"/>
          </a:xfrm>
          <a:prstGeom prst="rect">
            <a:avLst/>
          </a:prstGeom>
          <a:noFill/>
        </p:spPr>
        <p:txBody>
          <a:bodyPr wrap="none" rtlCol="0">
            <a:spAutoFit/>
          </a:bodyPr>
          <a:lstStyle/>
          <a:p>
            <a:r>
              <a:rPr lang="zh-CN" altLang="en-US" sz="1400" dirty="0" smtClean="0"/>
              <a:t>测量值</a:t>
            </a:r>
            <a:endParaRPr lang="zh-CN" altLang="en-US" sz="1400" dirty="0"/>
          </a:p>
        </p:txBody>
      </p:sp>
    </p:spTree>
    <p:extLst>
      <p:ext uri="{BB962C8B-B14F-4D97-AF65-F5344CB8AC3E}">
        <p14:creationId xmlns:p14="http://schemas.microsoft.com/office/powerpoint/2010/main" val="2049487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动态滤波的本质是最优估计</a:t>
            </a:r>
            <a:endParaRPr lang="zh-CN" altLang="en-US" dirty="0"/>
          </a:p>
        </p:txBody>
      </p:sp>
      <p:sp>
        <p:nvSpPr>
          <p:cNvPr id="3" name="内容占位符 2"/>
          <p:cNvSpPr>
            <a:spLocks noGrp="1"/>
          </p:cNvSpPr>
          <p:nvPr>
            <p:ph idx="1"/>
          </p:nvPr>
        </p:nvSpPr>
        <p:spPr/>
        <p:txBody>
          <a:bodyPr>
            <a:noAutofit/>
          </a:bodyPr>
          <a:lstStyle/>
          <a:p>
            <a:pPr>
              <a:lnSpc>
                <a:spcPct val="160000"/>
              </a:lnSpc>
            </a:pPr>
            <a:r>
              <a:rPr lang="en-US" altLang="zh-CN" sz="2400" dirty="0" smtClean="0"/>
              <a:t>α-β</a:t>
            </a:r>
            <a:r>
              <a:rPr lang="zh-CN" altLang="en-US" sz="2400" dirty="0" smtClean="0"/>
              <a:t>滤波器实际上是一个最优估计模型，类似的方法还有：</a:t>
            </a:r>
            <a:endParaRPr lang="en-US" altLang="zh-CN" sz="2400" dirty="0" smtClean="0"/>
          </a:p>
          <a:p>
            <a:pPr marL="457200" lvl="1" indent="0">
              <a:lnSpc>
                <a:spcPct val="160000"/>
              </a:lnSpc>
              <a:buNone/>
            </a:pPr>
            <a:r>
              <a:rPr lang="x-none" altLang="zh-CN" sz="2000" dirty="0" smtClean="0"/>
              <a:t>静态最优估计</a:t>
            </a:r>
          </a:p>
          <a:p>
            <a:pPr lvl="1">
              <a:lnSpc>
                <a:spcPct val="160000"/>
              </a:lnSpc>
            </a:pPr>
            <a:r>
              <a:rPr lang="zh-CN" altLang="en-US" sz="1600" dirty="0" smtClean="0"/>
              <a:t>最小二乘估计</a:t>
            </a:r>
          </a:p>
          <a:p>
            <a:pPr lvl="1">
              <a:lnSpc>
                <a:spcPct val="160000"/>
              </a:lnSpc>
            </a:pPr>
            <a:r>
              <a:rPr lang="zh-CN" altLang="en-US" sz="1600" dirty="0" smtClean="0"/>
              <a:t>马尔科夫估计（加权最小二乘估计）</a:t>
            </a:r>
          </a:p>
          <a:p>
            <a:pPr lvl="1">
              <a:lnSpc>
                <a:spcPct val="160000"/>
              </a:lnSpc>
            </a:pPr>
            <a:r>
              <a:rPr lang="zh-CN" altLang="en-US" sz="1800" dirty="0" smtClean="0"/>
              <a:t>贝叶斯估计（最小方差估计、极大验后估计、极大似然估计）</a:t>
            </a:r>
          </a:p>
          <a:p>
            <a:pPr marL="457200" lvl="1" indent="0">
              <a:lnSpc>
                <a:spcPct val="160000"/>
              </a:lnSpc>
              <a:buNone/>
            </a:pPr>
            <a:r>
              <a:rPr lang="x-none" altLang="zh-CN" sz="2000" dirty="0">
                <a:sym typeface="+mn-ea"/>
              </a:rPr>
              <a:t>动态最优估计</a:t>
            </a:r>
          </a:p>
          <a:p>
            <a:pPr lvl="1">
              <a:lnSpc>
                <a:spcPct val="160000"/>
              </a:lnSpc>
            </a:pPr>
            <a:r>
              <a:rPr lang="zh-CN" altLang="en-US" sz="1800" dirty="0">
                <a:sym typeface="+mn-ea"/>
              </a:rPr>
              <a:t>递</a:t>
            </a:r>
            <a:r>
              <a:rPr lang="zh-CN" altLang="en-US" sz="1800" dirty="0" smtClean="0">
                <a:sym typeface="+mn-ea"/>
              </a:rPr>
              <a:t>推最小二乘估计</a:t>
            </a:r>
          </a:p>
          <a:p>
            <a:pPr lvl="1">
              <a:lnSpc>
                <a:spcPct val="160000"/>
              </a:lnSpc>
            </a:pPr>
            <a:r>
              <a:rPr lang="zh-CN" altLang="en-US" sz="1600" dirty="0" smtClean="0"/>
              <a:t>维纳滤波</a:t>
            </a:r>
          </a:p>
          <a:p>
            <a:pPr lvl="1">
              <a:lnSpc>
                <a:spcPct val="160000"/>
              </a:lnSpc>
            </a:pPr>
            <a:r>
              <a:rPr lang="zh-CN" altLang="en-US" sz="1800" dirty="0" smtClean="0"/>
              <a:t>卡尔曼滤波</a:t>
            </a:r>
          </a:p>
          <a:p>
            <a:pPr lvl="1">
              <a:lnSpc>
                <a:spcPct val="160000"/>
              </a:lnSpc>
            </a:pPr>
            <a:endParaRPr lang="zh-CN" alt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sz="4000" dirty="0" smtClean="0"/>
              <a:t>二、动态系统模型与卡尔曼滤波</a:t>
            </a:r>
            <a:endParaRPr lang="zh-CN" altLang="en-US" sz="4000" dirty="0"/>
          </a:p>
        </p:txBody>
      </p:sp>
      <p:sp>
        <p:nvSpPr>
          <p:cNvPr id="5" name="副标题 4"/>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2.1 </a:t>
            </a:r>
            <a:r>
              <a:rPr lang="zh-CN" altLang="en-US" dirty="0" smtClean="0"/>
              <a:t>卡尔曼滤波模型的提出</a:t>
            </a:r>
            <a:endParaRPr lang="zh-CN" altLang="en-US" dirty="0"/>
          </a:p>
        </p:txBody>
      </p:sp>
      <p:sp>
        <p:nvSpPr>
          <p:cNvPr id="3" name="内容占位符 2"/>
          <p:cNvSpPr>
            <a:spLocks noGrp="1"/>
          </p:cNvSpPr>
          <p:nvPr>
            <p:ph idx="1"/>
          </p:nvPr>
        </p:nvSpPr>
        <p:spPr/>
        <p:txBody>
          <a:bodyPr>
            <a:normAutofit/>
          </a:bodyPr>
          <a:lstStyle/>
          <a:p>
            <a:pPr marL="0" indent="0">
              <a:lnSpc>
                <a:spcPct val="170000"/>
              </a:lnSpc>
              <a:buNone/>
            </a:pPr>
            <a:r>
              <a:rPr lang="en-US" altLang="zh-CN" sz="2400" dirty="0" smtClean="0">
                <a:latin typeface="Cambria Math"/>
              </a:rPr>
              <a:t>      20</a:t>
            </a:r>
            <a:r>
              <a:rPr lang="zh-CN" altLang="en-US" sz="2400" dirty="0" smtClean="0">
                <a:latin typeface="Cambria Math"/>
              </a:rPr>
              <a:t>世纪</a:t>
            </a:r>
            <a:r>
              <a:rPr lang="en-US" altLang="zh-CN" sz="2400" dirty="0" smtClean="0">
                <a:latin typeface="Cambria Math"/>
              </a:rPr>
              <a:t>60</a:t>
            </a:r>
            <a:r>
              <a:rPr lang="zh-CN" altLang="en-US" sz="2400" dirty="0" smtClean="0">
                <a:latin typeface="Cambria Math"/>
              </a:rPr>
              <a:t>年代，美籍匈牙利学者卡尔曼访问</a:t>
            </a:r>
            <a:r>
              <a:rPr lang="en-US" altLang="zh-CN" sz="2400" dirty="0" smtClean="0">
                <a:latin typeface="Cambria Math"/>
              </a:rPr>
              <a:t>NASA</a:t>
            </a:r>
            <a:r>
              <a:rPr lang="zh-CN" altLang="en-US" sz="2400" dirty="0" smtClean="0">
                <a:latin typeface="Cambria Math"/>
              </a:rPr>
              <a:t>后，针对线性动态系统提出了卡尔曼滤波模型，主要有以下特点：</a:t>
            </a:r>
            <a:endParaRPr lang="en-US" altLang="zh-CN" sz="2400" dirty="0" smtClean="0">
              <a:latin typeface="Cambria Math"/>
            </a:endParaRPr>
          </a:p>
          <a:p>
            <a:pPr marL="400050" lvl="1" indent="0">
              <a:lnSpc>
                <a:spcPct val="170000"/>
              </a:lnSpc>
              <a:buNone/>
            </a:pPr>
            <a:r>
              <a:rPr lang="zh-CN" altLang="en-US" sz="2000" dirty="0" smtClean="0">
                <a:latin typeface="Cambria Math"/>
              </a:rPr>
              <a:t>（</a:t>
            </a:r>
            <a:r>
              <a:rPr lang="en-US" altLang="zh-CN" sz="2000" dirty="0" smtClean="0">
                <a:latin typeface="Cambria Math"/>
              </a:rPr>
              <a:t>1</a:t>
            </a:r>
            <a:r>
              <a:rPr lang="zh-CN" altLang="en-US" sz="2000" dirty="0" smtClean="0">
                <a:latin typeface="Cambria Math"/>
              </a:rPr>
              <a:t>）采用动力学方程描述</a:t>
            </a:r>
            <a:r>
              <a:rPr lang="zh-CN" altLang="en-US" sz="2000" dirty="0">
                <a:latin typeface="Cambria Math"/>
              </a:rPr>
              <a:t>被</a:t>
            </a:r>
            <a:r>
              <a:rPr lang="zh-CN" altLang="en-US" sz="2000" dirty="0" smtClean="0">
                <a:latin typeface="Cambria Math"/>
              </a:rPr>
              <a:t>估计</a:t>
            </a:r>
            <a:r>
              <a:rPr lang="zh-CN" altLang="en-US" sz="2000" dirty="0">
                <a:latin typeface="Cambria Math"/>
              </a:rPr>
              <a:t>量</a:t>
            </a:r>
            <a:r>
              <a:rPr lang="zh-CN" altLang="en-US" sz="2000" dirty="0" smtClean="0">
                <a:latin typeface="Cambria Math"/>
              </a:rPr>
              <a:t>的</a:t>
            </a:r>
            <a:r>
              <a:rPr lang="zh-CN" altLang="en-US" sz="2000" dirty="0">
                <a:latin typeface="Cambria Math"/>
              </a:rPr>
              <a:t>动态变化</a:t>
            </a:r>
            <a:r>
              <a:rPr lang="zh-CN" altLang="en-US" sz="2000" dirty="0" smtClean="0">
                <a:latin typeface="Cambria Math"/>
              </a:rPr>
              <a:t>规律</a:t>
            </a:r>
            <a:r>
              <a:rPr lang="x-none" altLang="zh-CN" sz="2000" dirty="0" smtClean="0">
                <a:latin typeface="Cambria Math"/>
              </a:rPr>
              <a:t>（预测更新）</a:t>
            </a:r>
          </a:p>
          <a:p>
            <a:pPr marL="400050" lvl="1" indent="0">
              <a:lnSpc>
                <a:spcPct val="170000"/>
              </a:lnSpc>
              <a:buNone/>
            </a:pPr>
            <a:r>
              <a:rPr lang="zh-CN" altLang="en-US" sz="2000" dirty="0" smtClean="0">
                <a:latin typeface="Cambria Math"/>
              </a:rPr>
              <a:t>（</a:t>
            </a:r>
            <a:r>
              <a:rPr lang="en-US" altLang="zh-CN" sz="2000" dirty="0" smtClean="0">
                <a:latin typeface="Cambria Math"/>
              </a:rPr>
              <a:t>2</a:t>
            </a:r>
            <a:r>
              <a:rPr lang="zh-CN" altLang="en-US" sz="2000" dirty="0" smtClean="0">
                <a:latin typeface="Cambria Math"/>
              </a:rPr>
              <a:t>） 算法</a:t>
            </a:r>
            <a:r>
              <a:rPr lang="zh-CN" altLang="en-US" sz="2000" dirty="0">
                <a:latin typeface="Cambria Math"/>
              </a:rPr>
              <a:t>是递推的</a:t>
            </a:r>
            <a:r>
              <a:rPr lang="zh-CN" altLang="en-US" sz="2000" dirty="0" smtClean="0">
                <a:latin typeface="Cambria Math"/>
              </a:rPr>
              <a:t>，且</a:t>
            </a:r>
            <a:r>
              <a:rPr lang="zh-CN" altLang="en-US" sz="2000" dirty="0">
                <a:latin typeface="Cambria Math"/>
              </a:rPr>
              <a:t>使用状态空间法在时域内设计</a:t>
            </a:r>
            <a:r>
              <a:rPr lang="zh-CN" altLang="en-US" sz="2000" dirty="0" smtClean="0">
                <a:latin typeface="Cambria Math"/>
              </a:rPr>
              <a:t>滤波器</a:t>
            </a:r>
            <a:endParaRPr lang="en-US" altLang="zh-CN" sz="2000" dirty="0">
              <a:latin typeface="Cambria Math"/>
            </a:endParaRPr>
          </a:p>
          <a:p>
            <a:pPr marL="400050" lvl="1" indent="0">
              <a:lnSpc>
                <a:spcPct val="170000"/>
              </a:lnSpc>
              <a:buNone/>
            </a:pPr>
            <a:r>
              <a:rPr lang="zh-CN" altLang="en-US" sz="2000" dirty="0" smtClean="0">
                <a:latin typeface="Cambria Math"/>
              </a:rPr>
              <a:t>（</a:t>
            </a:r>
            <a:r>
              <a:rPr lang="en-US" altLang="zh-CN" sz="2000" dirty="0" smtClean="0">
                <a:latin typeface="Cambria Math"/>
              </a:rPr>
              <a:t>3</a:t>
            </a:r>
            <a:r>
              <a:rPr lang="zh-CN" altLang="en-US" sz="2000" dirty="0" smtClean="0">
                <a:latin typeface="Cambria Math"/>
              </a:rPr>
              <a:t>）具有</a:t>
            </a:r>
            <a:r>
              <a:rPr lang="zh-CN" altLang="en-US" sz="2000" dirty="0">
                <a:latin typeface="Cambria Math"/>
              </a:rPr>
              <a:t>连续型和离散型两类</a:t>
            </a:r>
            <a:r>
              <a:rPr lang="zh-CN" altLang="en-US" sz="2000" dirty="0" smtClean="0">
                <a:latin typeface="Cambria Math"/>
              </a:rPr>
              <a:t>算法</a:t>
            </a:r>
            <a:r>
              <a:rPr lang="zh-CN" altLang="en-US" sz="2000" dirty="0">
                <a:latin typeface="Cambria Math"/>
              </a:rPr>
              <a:t>，</a:t>
            </a:r>
            <a:r>
              <a:rPr lang="zh-CN" altLang="en-US" sz="2000" dirty="0" smtClean="0">
                <a:latin typeface="Cambria Math"/>
              </a:rPr>
              <a:t>离散</a:t>
            </a:r>
            <a:r>
              <a:rPr lang="zh-CN" altLang="en-US" sz="2000" dirty="0">
                <a:latin typeface="Cambria Math"/>
              </a:rPr>
              <a:t>型</a:t>
            </a:r>
            <a:r>
              <a:rPr lang="zh-CN" altLang="en-US" sz="2000" dirty="0" smtClean="0">
                <a:latin typeface="Cambria Math"/>
              </a:rPr>
              <a:t>算法易于计算机实现</a:t>
            </a:r>
            <a:endParaRPr lang="zh-CN" altLang="en-US" sz="2000" dirty="0">
              <a:latin typeface="Cambria Math"/>
            </a:endParaRPr>
          </a:p>
        </p:txBody>
      </p:sp>
      <p:sp>
        <p:nvSpPr>
          <p:cNvPr id="4" name="圆角矩形 3"/>
          <p:cNvSpPr/>
          <p:nvPr/>
        </p:nvSpPr>
        <p:spPr>
          <a:xfrm>
            <a:off x="251520" y="4725144"/>
            <a:ext cx="8820472" cy="20162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b="1" dirty="0">
                <a:latin typeface="微软雅黑" pitchFamily="34" charset="-122"/>
                <a:ea typeface="微软雅黑" pitchFamily="34" charset="-122"/>
              </a:rPr>
              <a:t> 正由于上述特点，卡尔曼滤波理论一经提出立即</a:t>
            </a:r>
            <a:r>
              <a:rPr lang="zh-CN" altLang="en-US" sz="2000" b="1" dirty="0" smtClean="0">
                <a:latin typeface="微软雅黑" pitchFamily="34" charset="-122"/>
                <a:ea typeface="微软雅黑" pitchFamily="34" charset="-122"/>
              </a:rPr>
              <a:t>受到重视，并在阿波罗登月和飞机</a:t>
            </a:r>
            <a:r>
              <a:rPr lang="zh-CN" altLang="en-US" sz="2000" b="1" dirty="0">
                <a:latin typeface="微软雅黑" pitchFamily="34" charset="-122"/>
                <a:ea typeface="微软雅黑" pitchFamily="34" charset="-122"/>
              </a:rPr>
              <a:t>导航系统</a:t>
            </a:r>
            <a:r>
              <a:rPr lang="zh-CN" altLang="en-US" sz="2000" b="1" dirty="0" smtClean="0">
                <a:latin typeface="微软雅黑" pitchFamily="34" charset="-122"/>
                <a:ea typeface="微软雅黑" pitchFamily="34" charset="-122"/>
              </a:rPr>
              <a:t>的设计中得到应用。目前，</a:t>
            </a:r>
            <a:r>
              <a:rPr lang="zh-CN" altLang="en-US" sz="2000" b="1" dirty="0">
                <a:latin typeface="微软雅黑" pitchFamily="34" charset="-122"/>
                <a:ea typeface="微软雅黑" pitchFamily="34" charset="-122"/>
              </a:rPr>
              <a:t>卡尔曼滤波理论作为一</a:t>
            </a:r>
            <a:r>
              <a:rPr lang="zh-CN" altLang="en-US" sz="2000" b="1" dirty="0" smtClean="0">
                <a:latin typeface="微软雅黑" pitchFamily="34" charset="-122"/>
                <a:ea typeface="微软雅黑" pitchFamily="34" charset="-122"/>
              </a:rPr>
              <a:t>种最</a:t>
            </a:r>
            <a:r>
              <a:rPr lang="zh-CN" altLang="en-US" sz="2000" b="1" dirty="0">
                <a:latin typeface="微软雅黑" pitchFamily="34" charset="-122"/>
                <a:ea typeface="微软雅黑" pitchFamily="34" charset="-122"/>
              </a:rPr>
              <a:t>重要的</a:t>
            </a:r>
            <a:r>
              <a:rPr lang="zh-CN" altLang="en-US" sz="2000" b="1" dirty="0" smtClean="0">
                <a:latin typeface="微软雅黑" pitchFamily="34" charset="-122"/>
                <a:ea typeface="微软雅黑" pitchFamily="34" charset="-122"/>
              </a:rPr>
              <a:t>最优估计理论</a:t>
            </a:r>
            <a:r>
              <a:rPr lang="zh-CN" altLang="en-US" sz="2000" b="1" dirty="0">
                <a:latin typeface="微软雅黑" pitchFamily="34" charset="-122"/>
                <a:ea typeface="微软雅黑" pitchFamily="34" charset="-122"/>
              </a:rPr>
              <a:t>被广泛应用于各种</a:t>
            </a:r>
            <a:r>
              <a:rPr lang="zh-CN" altLang="en-US" sz="2000" b="1" dirty="0" smtClean="0">
                <a:latin typeface="微软雅黑" pitchFamily="34" charset="-122"/>
                <a:ea typeface="微软雅黑" pitchFamily="34" charset="-122"/>
              </a:rPr>
              <a:t>领域，其中导航系统设计</a:t>
            </a:r>
            <a:r>
              <a:rPr lang="zh-CN" altLang="en-US" sz="2000" b="1" dirty="0">
                <a:latin typeface="微软雅黑" pitchFamily="34" charset="-122"/>
                <a:ea typeface="微软雅黑" pitchFamily="34" charset="-122"/>
              </a:rPr>
              <a:t>是其成功应用中的一</a:t>
            </a:r>
            <a:r>
              <a:rPr lang="zh-CN" altLang="en-US" sz="2000" b="1" dirty="0" smtClean="0">
                <a:latin typeface="微软雅黑" pitchFamily="34" charset="-122"/>
                <a:ea typeface="微软雅黑" pitchFamily="34" charset="-122"/>
              </a:rPr>
              <a:t>个最主要</a:t>
            </a:r>
            <a:r>
              <a:rPr lang="zh-CN" altLang="en-US" sz="2000" b="1" dirty="0">
                <a:latin typeface="微软雅黑" pitchFamily="34" charset="-122"/>
                <a:ea typeface="微软雅黑" pitchFamily="34" charset="-122"/>
              </a:rPr>
              <a:t>方面。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2.2 </a:t>
            </a:r>
            <a:r>
              <a:rPr lang="zh-CN" altLang="en-US" sz="3600" dirty="0" smtClean="0"/>
              <a:t>卡尔曼滤波理论中的动态系统模型</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20000"/>
              </a:bodyPr>
              <a:lstStyle/>
              <a:p>
                <a:pPr marL="0" indent="0">
                  <a:lnSpc>
                    <a:spcPct val="170000"/>
                  </a:lnSpc>
                  <a:buNone/>
                </a:pPr>
                <a:r>
                  <a:rPr lang="zh-CN" altLang="en-US" dirty="0" smtClean="0">
                    <a:latin typeface="Cambria Math"/>
                  </a:rPr>
                  <a:t>线性动态系统的动力学方程，包含两个部分：</a:t>
                </a:r>
                <a:endParaRPr lang="en-US" altLang="zh-CN" dirty="0" smtClean="0">
                  <a:latin typeface="Cambria Math"/>
                </a:endParaRPr>
              </a:p>
              <a:p>
                <a:pPr marL="0" indent="0">
                  <a:lnSpc>
                    <a:spcPct val="170000"/>
                  </a:lnSpc>
                  <a:buNone/>
                </a:pPr>
                <a:r>
                  <a:rPr lang="zh-CN" altLang="en-US" sz="2600" dirty="0" smtClean="0">
                    <a:solidFill>
                      <a:schemeClr val="tx1"/>
                    </a:solidFill>
                    <a:latin typeface="Cambria Math"/>
                  </a:rPr>
                  <a:t>（</a:t>
                </a:r>
                <a:r>
                  <a:rPr lang="en-US" altLang="zh-CN" sz="2600" dirty="0" smtClean="0">
                    <a:solidFill>
                      <a:schemeClr val="tx1"/>
                    </a:solidFill>
                    <a:latin typeface="Cambria Math"/>
                  </a:rPr>
                  <a:t>1</a:t>
                </a:r>
                <a:r>
                  <a:rPr lang="zh-CN" altLang="en-US" sz="2600" dirty="0" smtClean="0">
                    <a:solidFill>
                      <a:schemeClr val="tx1"/>
                    </a:solidFill>
                    <a:latin typeface="Cambria Math"/>
                  </a:rPr>
                  <a:t>）</a:t>
                </a:r>
                <a:r>
                  <a:rPr lang="zh-CN" altLang="en-US" sz="2600" dirty="0" smtClean="0">
                    <a:latin typeface="Cambria Math"/>
                  </a:rPr>
                  <a:t>状态方程</a:t>
                </a:r>
                <a:r>
                  <a:rPr lang="zh-CN" altLang="en-US" sz="2600" dirty="0" smtClean="0">
                    <a:solidFill>
                      <a:schemeClr val="tx1"/>
                    </a:solidFill>
                    <a:latin typeface="Cambria Math"/>
                  </a:rPr>
                  <a:t>，描述系统状态理论上应该如何随时间变化</a:t>
                </a:r>
                <a:endParaRPr lang="en-US" altLang="zh-CN" sz="2600" dirty="0" smtClean="0">
                  <a:solidFill>
                    <a:schemeClr val="tx1"/>
                  </a:solidFill>
                  <a:latin typeface="Cambria Math"/>
                </a:endParaRPr>
              </a:p>
              <a:p>
                <a:pPr marL="0" indent="0">
                  <a:lnSpc>
                    <a:spcPct val="170000"/>
                  </a:lnSpc>
                  <a:buNone/>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tx1"/>
                              </a:solidFill>
                              <a:latin typeface="Cambria Math" panose="02040503050406030204" pitchFamily="18" charset="0"/>
                            </a:rPr>
                          </m:ctrlPr>
                        </m:sSubPr>
                        <m:e>
                          <m:r>
                            <a:rPr lang="en-US" altLang="zh-CN" sz="2400" b="1" i="1" smtClean="0">
                              <a:solidFill>
                                <a:schemeClr val="tx1"/>
                              </a:solidFill>
                              <a:latin typeface="Cambria Math"/>
                            </a:rPr>
                            <m:t>𝒙</m:t>
                          </m:r>
                        </m:e>
                        <m:sub>
                          <m:r>
                            <a:rPr lang="en-US" altLang="zh-CN" sz="2400" b="1" i="1" smtClean="0">
                              <a:solidFill>
                                <a:schemeClr val="tx1"/>
                              </a:solidFill>
                              <a:latin typeface="Cambria Math"/>
                            </a:rPr>
                            <m:t>𝒌</m:t>
                          </m:r>
                        </m:sub>
                      </m:sSub>
                      <m:r>
                        <a:rPr lang="en-US" altLang="zh-CN" sz="2400" b="1" i="1" smtClean="0">
                          <a:solidFill>
                            <a:schemeClr val="tx1"/>
                          </a:solidFill>
                          <a:latin typeface="Cambria Math"/>
                        </a:rPr>
                        <m:t>=</m:t>
                      </m:r>
                      <m:r>
                        <a:rPr lang="en-US" altLang="zh-CN" sz="2400" b="1" i="1" smtClean="0">
                          <a:solidFill>
                            <a:schemeClr val="tx1"/>
                          </a:solidFill>
                          <a:latin typeface="Cambria Math"/>
                        </a:rPr>
                        <m:t>𝑨</m:t>
                      </m:r>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a:rPr>
                            <m:t>𝒙</m:t>
                          </m:r>
                        </m:e>
                        <m:sub>
                          <m:r>
                            <m:rPr>
                              <m:sty m:val="p"/>
                            </m:rPr>
                            <a:rPr lang="en-US" altLang="zh-CN" sz="2400" i="1">
                              <a:solidFill>
                                <a:schemeClr val="tx1"/>
                              </a:solidFill>
                              <a:latin typeface="Cambria Math"/>
                            </a:rPr>
                            <m:t>k</m:t>
                          </m:r>
                          <m:r>
                            <a:rPr lang="en-US" altLang="zh-CN" sz="2400" i="1">
                              <a:solidFill>
                                <a:schemeClr val="tx1"/>
                              </a:solidFill>
                              <a:latin typeface="Cambria Math"/>
                            </a:rPr>
                            <m:t>−1</m:t>
                          </m:r>
                        </m:sub>
                      </m:sSub>
                      <m:r>
                        <a:rPr lang="en-US" altLang="zh-CN" sz="2400" b="1" i="1" smtClean="0">
                          <a:solidFill>
                            <a:schemeClr val="tx1"/>
                          </a:solidFill>
                          <a:latin typeface="Cambria Math"/>
                        </a:rPr>
                        <m:t>+</m:t>
                      </m:r>
                      <m:r>
                        <a:rPr lang="en-US" altLang="zh-CN" sz="2400" b="1" i="1" smtClean="0">
                          <a:solidFill>
                            <a:schemeClr val="tx1"/>
                          </a:solidFill>
                          <a:latin typeface="Cambria Math"/>
                        </a:rPr>
                        <m:t>𝑩</m:t>
                      </m:r>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a:rPr>
                            <m:t>𝒖</m:t>
                          </m:r>
                        </m:e>
                        <m:sub>
                          <m:r>
                            <a:rPr lang="en-US" altLang="zh-CN" sz="2400" b="1" i="1" smtClean="0">
                              <a:solidFill>
                                <a:schemeClr val="tx1"/>
                              </a:solidFill>
                              <a:latin typeface="Cambria Math"/>
                            </a:rPr>
                            <m:t>𝒌</m:t>
                          </m:r>
                          <m:r>
                            <a:rPr lang="en-US" altLang="zh-CN" sz="2400" b="1" i="1" smtClean="0">
                              <a:solidFill>
                                <a:schemeClr val="tx1"/>
                              </a:solidFill>
                              <a:latin typeface="Cambria Math"/>
                            </a:rPr>
                            <m:t>−</m:t>
                          </m:r>
                          <m:r>
                            <a:rPr lang="en-US" altLang="zh-CN" sz="2400" b="1" i="1" smtClean="0">
                              <a:solidFill>
                                <a:schemeClr val="tx1"/>
                              </a:solidFill>
                              <a:latin typeface="Cambria Math"/>
                            </a:rPr>
                            <m:t>𝟏</m:t>
                          </m:r>
                        </m:sub>
                      </m:sSub>
                      <m:r>
                        <a:rPr lang="en-US" altLang="zh-CN" sz="2400" b="1" i="1" smtClean="0">
                          <a:solidFill>
                            <a:schemeClr val="tx1"/>
                          </a:solidFill>
                          <a:latin typeface="Cambria Math"/>
                        </a:rPr>
                        <m:t>+</m:t>
                      </m:r>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a:rPr>
                            <m:t>𝒘</m:t>
                          </m:r>
                        </m:e>
                        <m:sub>
                          <m:r>
                            <a:rPr lang="en-US" altLang="zh-CN" sz="2400" b="1" i="1" smtClean="0">
                              <a:solidFill>
                                <a:schemeClr val="tx1"/>
                              </a:solidFill>
                              <a:latin typeface="Cambria Math"/>
                            </a:rPr>
                            <m:t>𝒌</m:t>
                          </m:r>
                          <m:r>
                            <a:rPr lang="en-US" altLang="zh-CN" sz="2400" b="1" i="1" smtClean="0">
                              <a:solidFill>
                                <a:schemeClr val="tx1"/>
                              </a:solidFill>
                              <a:latin typeface="Cambria Math"/>
                            </a:rPr>
                            <m:t>−</m:t>
                          </m:r>
                          <m:r>
                            <a:rPr lang="en-US" altLang="zh-CN" sz="2400" b="1" i="1" smtClean="0">
                              <a:solidFill>
                                <a:schemeClr val="tx1"/>
                              </a:solidFill>
                              <a:latin typeface="Cambria Math"/>
                            </a:rPr>
                            <m:t>𝟏</m:t>
                          </m:r>
                        </m:sub>
                      </m:sSub>
                    </m:oMath>
                  </m:oMathPara>
                </a14:m>
                <a:endParaRPr lang="en-US" altLang="zh-CN" b="1" dirty="0" smtClean="0">
                  <a:solidFill>
                    <a:schemeClr val="tx1"/>
                  </a:solidFill>
                </a:endParaRPr>
              </a:p>
              <a:p>
                <a:pPr marL="0" indent="0">
                  <a:lnSpc>
                    <a:spcPct val="170000"/>
                  </a:lnSpc>
                  <a:buNone/>
                </a:pPr>
                <a:r>
                  <a:rPr lang="en-US" altLang="zh-CN" sz="1900" dirty="0" smtClean="0">
                    <a:solidFill>
                      <a:schemeClr val="tx1"/>
                    </a:solidFill>
                  </a:rPr>
                  <a:t>       </a:t>
                </a:r>
                <a14:m>
                  <m:oMath xmlns:m="http://schemas.openxmlformats.org/officeDocument/2006/math">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a:rPr>
                          <m:t>𝒙</m:t>
                        </m:r>
                      </m:e>
                      <m:sub>
                        <m:r>
                          <a:rPr lang="en-US" altLang="zh-CN" sz="1800" i="1">
                            <a:solidFill>
                              <a:schemeClr val="tx1"/>
                            </a:solidFill>
                            <a:latin typeface="Cambria Math"/>
                          </a:rPr>
                          <m:t>𝒌</m:t>
                        </m:r>
                      </m:sub>
                    </m:sSub>
                  </m:oMath>
                </a14:m>
                <a:r>
                  <a:rPr lang="en-US" altLang="zh-CN" sz="1800" dirty="0" smtClean="0">
                    <a:solidFill>
                      <a:schemeClr val="tx1"/>
                    </a:solidFill>
                  </a:rPr>
                  <a:t> </a:t>
                </a:r>
                <a:r>
                  <a:rPr lang="zh-CN" altLang="en-US" sz="1800" dirty="0" smtClean="0">
                    <a:solidFill>
                      <a:schemeClr val="tx1"/>
                    </a:solidFill>
                  </a:rPr>
                  <a:t>和</a:t>
                </a:r>
                <a:r>
                  <a:rPr lang="en-US" altLang="zh-CN" sz="1800" dirty="0" smtClean="0">
                    <a:solidFill>
                      <a:schemeClr val="tx1"/>
                    </a:solidFill>
                  </a:rPr>
                  <a:t> </a:t>
                </a:r>
                <a14:m>
                  <m:oMath xmlns:m="http://schemas.openxmlformats.org/officeDocument/2006/math">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a:rPr>
                          <m:t>𝒙</m:t>
                        </m:r>
                      </m:e>
                      <m:sub>
                        <m:r>
                          <m:rPr>
                            <m:sty m:val="p"/>
                          </m:rPr>
                          <a:rPr lang="en-US" altLang="zh-CN" sz="1800" i="1">
                            <a:solidFill>
                              <a:schemeClr val="tx1"/>
                            </a:solidFill>
                            <a:latin typeface="Cambria Math"/>
                          </a:rPr>
                          <m:t>k</m:t>
                        </m:r>
                        <m:r>
                          <a:rPr lang="en-US" altLang="zh-CN" sz="1800" i="1">
                            <a:solidFill>
                              <a:schemeClr val="tx1"/>
                            </a:solidFill>
                            <a:latin typeface="Cambria Math"/>
                          </a:rPr>
                          <m:t>−1</m:t>
                        </m:r>
                      </m:sub>
                    </m:sSub>
                  </m:oMath>
                </a14:m>
                <a:r>
                  <a:rPr lang="zh-CN" altLang="en-US" sz="1800" b="1" dirty="0" smtClean="0">
                    <a:solidFill>
                      <a:schemeClr val="tx1"/>
                    </a:solidFill>
                  </a:rPr>
                  <a:t>为系统状态量，</a:t>
                </a:r>
                <a14:m>
                  <m:oMath xmlns:m="http://schemas.openxmlformats.org/officeDocument/2006/math">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a:rPr>
                          <m:t>𝒖</m:t>
                        </m:r>
                      </m:e>
                      <m:sub>
                        <m:r>
                          <a:rPr lang="en-US" altLang="zh-CN" sz="1800" i="1">
                            <a:solidFill>
                              <a:schemeClr val="tx1"/>
                            </a:solidFill>
                            <a:latin typeface="Cambria Math"/>
                          </a:rPr>
                          <m:t>𝒌</m:t>
                        </m:r>
                        <m:r>
                          <a:rPr lang="en-US" altLang="zh-CN" sz="1800" i="1">
                            <a:solidFill>
                              <a:schemeClr val="tx1"/>
                            </a:solidFill>
                            <a:latin typeface="Cambria Math"/>
                          </a:rPr>
                          <m:t>−</m:t>
                        </m:r>
                        <m:r>
                          <a:rPr lang="en-US" altLang="zh-CN" sz="1800" i="1">
                            <a:solidFill>
                              <a:schemeClr val="tx1"/>
                            </a:solidFill>
                            <a:latin typeface="Cambria Math"/>
                          </a:rPr>
                          <m:t>𝟏</m:t>
                        </m:r>
                      </m:sub>
                    </m:sSub>
                  </m:oMath>
                </a14:m>
                <a:r>
                  <a:rPr lang="zh-CN" altLang="en-US" sz="1800" b="1" dirty="0" smtClean="0">
                    <a:solidFill>
                      <a:schemeClr val="tx1"/>
                    </a:solidFill>
                  </a:rPr>
                  <a:t>为系统输入量，</a:t>
                </a:r>
                <a14:m>
                  <m:oMath xmlns:m="http://schemas.openxmlformats.org/officeDocument/2006/math">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a:rPr>
                          <m:t>𝒘</m:t>
                        </m:r>
                      </m:e>
                      <m:sub>
                        <m:r>
                          <a:rPr lang="en-US" altLang="zh-CN" sz="1800" i="1">
                            <a:solidFill>
                              <a:schemeClr val="tx1"/>
                            </a:solidFill>
                            <a:latin typeface="Cambria Math"/>
                          </a:rPr>
                          <m:t>𝒌</m:t>
                        </m:r>
                        <m:r>
                          <a:rPr lang="en-US" altLang="zh-CN" sz="1800" i="1">
                            <a:solidFill>
                              <a:schemeClr val="tx1"/>
                            </a:solidFill>
                            <a:latin typeface="Cambria Math"/>
                          </a:rPr>
                          <m:t>−</m:t>
                        </m:r>
                        <m:r>
                          <a:rPr lang="en-US" altLang="zh-CN" sz="1800" i="1">
                            <a:solidFill>
                              <a:schemeClr val="tx1"/>
                            </a:solidFill>
                            <a:latin typeface="Cambria Math"/>
                          </a:rPr>
                          <m:t>𝟏</m:t>
                        </m:r>
                      </m:sub>
                    </m:sSub>
                  </m:oMath>
                </a14:m>
                <a:r>
                  <a:rPr lang="zh-CN" altLang="en-US" sz="1800" b="1" dirty="0" smtClean="0">
                    <a:solidFill>
                      <a:schemeClr val="tx1"/>
                    </a:solidFill>
                  </a:rPr>
                  <a:t>为系统过程噪声量</a:t>
                </a:r>
                <a:endParaRPr lang="en-US" altLang="zh-CN" sz="1800" b="1" dirty="0" smtClean="0">
                  <a:solidFill>
                    <a:schemeClr val="tx1"/>
                  </a:solidFill>
                </a:endParaRPr>
              </a:p>
              <a:p>
                <a:pPr marL="0" indent="0">
                  <a:lnSpc>
                    <a:spcPct val="170000"/>
                  </a:lnSpc>
                  <a:buNone/>
                </a:pPr>
                <a:r>
                  <a:rPr lang="en-US" altLang="zh-CN" sz="1800" dirty="0" smtClean="0">
                    <a:solidFill>
                      <a:schemeClr val="tx1"/>
                    </a:solidFill>
                  </a:rPr>
                  <a:t>       A</a:t>
                </a:r>
                <a:r>
                  <a:rPr lang="zh-CN" altLang="en-US" sz="1800" dirty="0" smtClean="0">
                    <a:solidFill>
                      <a:schemeClr val="tx1"/>
                    </a:solidFill>
                  </a:rPr>
                  <a:t>为两历元间的系统状态转移矩阵，</a:t>
                </a:r>
                <a:r>
                  <a:rPr lang="en-US" altLang="zh-CN" sz="1800" dirty="0" smtClean="0">
                    <a:solidFill>
                      <a:schemeClr val="tx1"/>
                    </a:solidFill>
                  </a:rPr>
                  <a:t>B</a:t>
                </a:r>
                <a:r>
                  <a:rPr lang="zh-CN" altLang="en-US" sz="1800" dirty="0" smtClean="0">
                    <a:solidFill>
                      <a:schemeClr val="tx1"/>
                    </a:solidFill>
                  </a:rPr>
                  <a:t>为系统输入量与状态量的关系矩阵</a:t>
                </a:r>
                <a:endParaRPr lang="en-US" altLang="zh-CN" sz="1800" b="1" dirty="0" smtClean="0">
                  <a:solidFill>
                    <a:schemeClr val="tx1"/>
                  </a:solidFill>
                </a:endParaRPr>
              </a:p>
              <a:p>
                <a:pPr marL="0" indent="0">
                  <a:lnSpc>
                    <a:spcPct val="170000"/>
                  </a:lnSpc>
                  <a:buNone/>
                </a:pPr>
                <a:r>
                  <a:rPr lang="zh-CN" altLang="en-US" sz="2800" b="1" dirty="0" smtClean="0">
                    <a:solidFill>
                      <a:schemeClr val="tx1"/>
                    </a:solidFill>
                  </a:rPr>
                  <a:t>（</a:t>
                </a:r>
                <a:r>
                  <a:rPr lang="en-US" altLang="zh-CN" sz="2800" b="1" dirty="0" smtClean="0">
                    <a:solidFill>
                      <a:schemeClr val="tx1"/>
                    </a:solidFill>
                  </a:rPr>
                  <a:t>2</a:t>
                </a:r>
                <a:r>
                  <a:rPr lang="zh-CN" altLang="en-US" sz="2800" b="1" dirty="0" smtClean="0">
                    <a:solidFill>
                      <a:schemeClr val="tx1"/>
                    </a:solidFill>
                  </a:rPr>
                  <a:t>）</a:t>
                </a:r>
                <a:r>
                  <a:rPr lang="zh-CN" altLang="en-US" sz="2800" b="1" dirty="0" smtClean="0"/>
                  <a:t>测量方程</a:t>
                </a:r>
                <a:r>
                  <a:rPr lang="zh-CN" altLang="en-US" sz="2800" dirty="0" smtClean="0">
                    <a:solidFill>
                      <a:schemeClr val="tx1"/>
                    </a:solidFill>
                  </a:rPr>
                  <a:t>，描述系统观测量与系统状态量之间的关系</a:t>
                </a:r>
                <a:endParaRPr lang="en-US" altLang="zh-CN" sz="2800" b="1" dirty="0" smtClean="0">
                  <a:solidFill>
                    <a:schemeClr val="tx1"/>
                  </a:solidFill>
                </a:endParaRPr>
              </a:p>
              <a:p>
                <a:pPr marL="0" indent="0">
                  <a:lnSpc>
                    <a:spcPct val="170000"/>
                  </a:lnSpc>
                  <a:buNone/>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a:rPr>
                            <m:t>𝒚</m:t>
                          </m:r>
                        </m:e>
                        <m:sub>
                          <m:r>
                            <a:rPr lang="en-US" altLang="zh-CN" sz="2400" b="1" i="1" smtClean="0">
                              <a:solidFill>
                                <a:schemeClr val="tx1"/>
                              </a:solidFill>
                              <a:latin typeface="Cambria Math"/>
                            </a:rPr>
                            <m:t>𝒌</m:t>
                          </m:r>
                        </m:sub>
                      </m:sSub>
                      <m:r>
                        <a:rPr lang="en-US" altLang="zh-CN" sz="2400" b="1" i="1" smtClean="0">
                          <a:solidFill>
                            <a:schemeClr val="tx1"/>
                          </a:solidFill>
                          <a:latin typeface="Cambria Math"/>
                        </a:rPr>
                        <m:t>=</m:t>
                      </m:r>
                      <m:r>
                        <a:rPr lang="en-US" altLang="zh-CN" sz="2400" b="1" i="1" smtClean="0">
                          <a:solidFill>
                            <a:schemeClr val="tx1"/>
                          </a:solidFill>
                          <a:latin typeface="Cambria Math"/>
                        </a:rPr>
                        <m:t>𝑪</m:t>
                      </m:r>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a:rPr>
                            <m:t>𝒙</m:t>
                          </m:r>
                        </m:e>
                        <m:sub>
                          <m:r>
                            <a:rPr lang="en-US" altLang="zh-CN" sz="2400" b="1" i="1" smtClean="0">
                              <a:solidFill>
                                <a:schemeClr val="tx1"/>
                              </a:solidFill>
                              <a:latin typeface="Cambria Math"/>
                            </a:rPr>
                            <m:t>𝒌</m:t>
                          </m:r>
                        </m:sub>
                      </m:sSub>
                      <m:r>
                        <a:rPr lang="en-US" altLang="zh-CN" sz="2400" b="1" i="1" smtClean="0">
                          <a:solidFill>
                            <a:schemeClr val="tx1"/>
                          </a:solidFill>
                          <a:latin typeface="Cambria Math"/>
                        </a:rPr>
                        <m:t>+</m:t>
                      </m:r>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a:rPr>
                            <m:t>𝒗</m:t>
                          </m:r>
                        </m:e>
                        <m:sub>
                          <m:r>
                            <a:rPr lang="en-US" altLang="zh-CN" sz="2400" b="1" i="1" smtClean="0">
                              <a:solidFill>
                                <a:schemeClr val="tx1"/>
                              </a:solidFill>
                              <a:latin typeface="Cambria Math"/>
                            </a:rPr>
                            <m:t>𝒌</m:t>
                          </m:r>
                        </m:sub>
                      </m:sSub>
                    </m:oMath>
                  </m:oMathPara>
                </a14:m>
                <a:endParaRPr lang="en-US" altLang="zh-CN" sz="2400" b="1" dirty="0" smtClean="0">
                  <a:solidFill>
                    <a:schemeClr val="tx1"/>
                  </a:solidFill>
                </a:endParaRPr>
              </a:p>
              <a:p>
                <a:pPr marL="0" indent="0">
                  <a:lnSpc>
                    <a:spcPct val="170000"/>
                  </a:lnSpc>
                  <a:buNone/>
                </a:pPr>
                <a:r>
                  <a:rPr lang="en-US" altLang="zh-CN" sz="1800" dirty="0" smtClean="0">
                    <a:solidFill>
                      <a:schemeClr val="tx1"/>
                    </a:solidFill>
                  </a:rPr>
                  <a:t>       </a:t>
                </a:r>
                <a14:m>
                  <m:oMath xmlns:m="http://schemas.openxmlformats.org/officeDocument/2006/math">
                    <m:sSub>
                      <m:sSubPr>
                        <m:ctrlPr>
                          <a:rPr lang="en-US" altLang="zh-CN" sz="1800" i="1">
                            <a:solidFill>
                              <a:schemeClr val="tx1"/>
                            </a:solidFill>
                            <a:latin typeface="Cambria Math" panose="02040503050406030204" pitchFamily="18" charset="0"/>
                          </a:rPr>
                        </m:ctrlPr>
                      </m:sSubPr>
                      <m:e>
                        <m:r>
                          <a:rPr lang="en-US" altLang="zh-CN" sz="1800">
                            <a:solidFill>
                              <a:schemeClr val="tx1"/>
                            </a:solidFill>
                            <a:latin typeface="Cambria Math"/>
                          </a:rPr>
                          <m:t>𝒚</m:t>
                        </m:r>
                      </m:e>
                      <m:sub>
                        <m:r>
                          <a:rPr lang="en-US" altLang="zh-CN" sz="1800">
                            <a:solidFill>
                              <a:schemeClr val="tx1"/>
                            </a:solidFill>
                            <a:latin typeface="Cambria Math"/>
                          </a:rPr>
                          <m:t>𝒌</m:t>
                        </m:r>
                      </m:sub>
                    </m:sSub>
                  </m:oMath>
                </a14:m>
                <a:r>
                  <a:rPr lang="zh-CN" altLang="en-US" sz="1800" dirty="0">
                    <a:solidFill>
                      <a:schemeClr val="tx1"/>
                    </a:solidFill>
                  </a:rPr>
                  <a:t>是系统测量量，</a:t>
                </a:r>
                <a14:m>
                  <m:oMath xmlns:m="http://schemas.openxmlformats.org/officeDocument/2006/math">
                    <m:sSub>
                      <m:sSubPr>
                        <m:ctrlPr>
                          <a:rPr lang="en-US" altLang="zh-CN" sz="1800" i="1">
                            <a:solidFill>
                              <a:schemeClr val="tx1"/>
                            </a:solidFill>
                            <a:latin typeface="Cambria Math" panose="02040503050406030204" pitchFamily="18" charset="0"/>
                          </a:rPr>
                        </m:ctrlPr>
                      </m:sSubPr>
                      <m:e>
                        <m:r>
                          <a:rPr lang="en-US" altLang="zh-CN" sz="1800">
                            <a:solidFill>
                              <a:schemeClr val="tx1"/>
                            </a:solidFill>
                            <a:latin typeface="Cambria Math"/>
                          </a:rPr>
                          <m:t>𝒙</m:t>
                        </m:r>
                      </m:e>
                      <m:sub>
                        <m:r>
                          <a:rPr lang="en-US" altLang="zh-CN" sz="1800">
                            <a:solidFill>
                              <a:schemeClr val="tx1"/>
                            </a:solidFill>
                            <a:latin typeface="Cambria Math"/>
                          </a:rPr>
                          <m:t>𝒌</m:t>
                        </m:r>
                      </m:sub>
                    </m:sSub>
                  </m:oMath>
                </a14:m>
                <a:r>
                  <a:rPr lang="zh-CN" altLang="en-US" sz="1800" dirty="0">
                    <a:solidFill>
                      <a:schemeClr val="tx1"/>
                    </a:solidFill>
                  </a:rPr>
                  <a:t>为系统状态量，</a:t>
                </a:r>
                <a14:m>
                  <m:oMath xmlns:m="http://schemas.openxmlformats.org/officeDocument/2006/math">
                    <m:sSub>
                      <m:sSubPr>
                        <m:ctrlPr>
                          <a:rPr lang="en-US" altLang="zh-CN" sz="1800" i="1">
                            <a:solidFill>
                              <a:schemeClr val="tx1"/>
                            </a:solidFill>
                            <a:latin typeface="Cambria Math" panose="02040503050406030204" pitchFamily="18" charset="0"/>
                          </a:rPr>
                        </m:ctrlPr>
                      </m:sSubPr>
                      <m:e>
                        <m:r>
                          <a:rPr lang="en-US" altLang="zh-CN" sz="1800">
                            <a:solidFill>
                              <a:schemeClr val="tx1"/>
                            </a:solidFill>
                            <a:latin typeface="Cambria Math"/>
                          </a:rPr>
                          <m:t>𝒗</m:t>
                        </m:r>
                      </m:e>
                      <m:sub>
                        <m:r>
                          <a:rPr lang="en-US" altLang="zh-CN" sz="1800">
                            <a:solidFill>
                              <a:schemeClr val="tx1"/>
                            </a:solidFill>
                            <a:latin typeface="Cambria Math"/>
                          </a:rPr>
                          <m:t>𝒌</m:t>
                        </m:r>
                      </m:sub>
                    </m:sSub>
                  </m:oMath>
                </a14:m>
                <a:r>
                  <a:rPr lang="zh-CN" altLang="en-US" sz="1800" dirty="0">
                    <a:solidFill>
                      <a:schemeClr val="tx1"/>
                    </a:solidFill>
                  </a:rPr>
                  <a:t>为系统测量噪声</a:t>
                </a:r>
                <a:endParaRPr lang="en-US" altLang="zh-CN" sz="1800" dirty="0">
                  <a:solidFill>
                    <a:schemeClr val="tx1"/>
                  </a:solidFill>
                </a:endParaRPr>
              </a:p>
              <a:p>
                <a:pPr marL="0" indent="0">
                  <a:lnSpc>
                    <a:spcPct val="170000"/>
                  </a:lnSpc>
                  <a:buNone/>
                </a:pPr>
                <a:r>
                  <a:rPr lang="en-US" altLang="zh-CN" sz="1800" dirty="0" smtClean="0">
                    <a:solidFill>
                      <a:schemeClr val="tx1"/>
                    </a:solidFill>
                  </a:rPr>
                  <a:t>       C</a:t>
                </a:r>
                <a:r>
                  <a:rPr lang="zh-CN" altLang="en-US" sz="1800" dirty="0">
                    <a:solidFill>
                      <a:schemeClr val="tx1"/>
                    </a:solidFill>
                  </a:rPr>
                  <a:t>为系统状态量与测量量之间</a:t>
                </a:r>
                <a:r>
                  <a:rPr lang="zh-CN" altLang="en-US" sz="1800" dirty="0" smtClean="0">
                    <a:solidFill>
                      <a:schemeClr val="tx1"/>
                    </a:solidFill>
                  </a:rPr>
                  <a:t>的观测矩阵</a:t>
                </a:r>
                <a:endParaRPr lang="zh-CN" altLang="en-US" sz="1800" dirty="0">
                  <a:solidFill>
                    <a:schemeClr val="tx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407" b="-40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450620" y="1196752"/>
            <a:ext cx="4409497" cy="4968552"/>
          </a:xfrm>
          <a:prstGeom prst="rect">
            <a:avLst/>
          </a:prstGeom>
          <a:noFill/>
          <a:ln>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a:off x="3957403" y="3745331"/>
            <a:ext cx="318538" cy="960867"/>
          </a:xfrm>
          <a:prstGeom prst="down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4" name="矩形 3"/>
          <p:cNvSpPr/>
          <p:nvPr/>
        </p:nvSpPr>
        <p:spPr>
          <a:xfrm>
            <a:off x="1899677" y="166015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B</a:t>
            </a:r>
            <a:endParaRPr lang="zh-CN" altLang="en-US" dirty="0">
              <a:latin typeface="微软雅黑" pitchFamily="34" charset="-122"/>
              <a:ea typeface="微软雅黑" pitchFamily="34" charset="-122"/>
            </a:endParaRPr>
          </a:p>
        </p:txBody>
      </p:sp>
      <p:sp>
        <p:nvSpPr>
          <p:cNvPr id="5" name="矩形 4"/>
          <p:cNvSpPr/>
          <p:nvPr/>
        </p:nvSpPr>
        <p:spPr>
          <a:xfrm>
            <a:off x="1899677" y="470619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A</a:t>
            </a:r>
            <a:endParaRPr lang="zh-CN" altLang="en-US" dirty="0">
              <a:latin typeface="微软雅黑" pitchFamily="34" charset="-122"/>
              <a:ea typeface="微软雅黑" pitchFamily="34" charset="-122"/>
            </a:endParaRPr>
          </a:p>
        </p:txBody>
      </p:sp>
      <p:sp>
        <p:nvSpPr>
          <p:cNvPr id="6" name="椭圆 5"/>
          <p:cNvSpPr/>
          <p:nvPr/>
        </p:nvSpPr>
        <p:spPr>
          <a:xfrm>
            <a:off x="2043693" y="3460358"/>
            <a:ext cx="576064" cy="504056"/>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微软雅黑" pitchFamily="34" charset="-122"/>
                <a:ea typeface="微软雅黑" pitchFamily="34" charset="-122"/>
              </a:rPr>
              <a:t>+</a:t>
            </a:r>
            <a:endParaRPr lang="zh-CN" altLang="en-US" sz="3600" dirty="0">
              <a:latin typeface="微软雅黑" pitchFamily="34" charset="-122"/>
              <a:ea typeface="微软雅黑" pitchFamily="34" charset="-122"/>
            </a:endParaRPr>
          </a:p>
        </p:txBody>
      </p:sp>
      <p:sp>
        <p:nvSpPr>
          <p:cNvPr id="7" name="矩形 6"/>
          <p:cNvSpPr/>
          <p:nvPr/>
        </p:nvSpPr>
        <p:spPr>
          <a:xfrm>
            <a:off x="4563973" y="3266038"/>
            <a:ext cx="9144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C</a:t>
            </a:r>
            <a:endParaRPr lang="zh-CN" altLang="en-US" dirty="0">
              <a:latin typeface="微软雅黑" pitchFamily="34" charset="-122"/>
              <a:ea typeface="微软雅黑" pitchFamily="34" charset="-122"/>
            </a:endParaRPr>
          </a:p>
        </p:txBody>
      </p:sp>
      <p:sp>
        <p:nvSpPr>
          <p:cNvPr id="8" name="椭圆 7"/>
          <p:cNvSpPr/>
          <p:nvPr/>
        </p:nvSpPr>
        <p:spPr>
          <a:xfrm>
            <a:off x="6220157" y="3460358"/>
            <a:ext cx="576064" cy="504056"/>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微软雅黑" pitchFamily="34" charset="-122"/>
                <a:ea typeface="微软雅黑" pitchFamily="34" charset="-122"/>
              </a:rPr>
              <a:t>+</a:t>
            </a:r>
            <a:endParaRPr lang="zh-CN" altLang="en-US" sz="3600" dirty="0">
              <a:latin typeface="微软雅黑" pitchFamily="34" charset="-122"/>
              <a:ea typeface="微软雅黑" pitchFamily="34" charset="-122"/>
            </a:endParaRPr>
          </a:p>
        </p:txBody>
      </p:sp>
      <p:sp>
        <p:nvSpPr>
          <p:cNvPr id="9" name="矩形 8"/>
          <p:cNvSpPr/>
          <p:nvPr/>
        </p:nvSpPr>
        <p:spPr>
          <a:xfrm>
            <a:off x="3577565" y="4828510"/>
            <a:ext cx="1058416" cy="4572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延时</a:t>
            </a:r>
            <a:endParaRPr lang="zh-CN" altLang="en-US" dirty="0">
              <a:latin typeface="微软雅黑" pitchFamily="34" charset="-122"/>
              <a:ea typeface="微软雅黑" pitchFamily="34" charset="-122"/>
            </a:endParaRPr>
          </a:p>
        </p:txBody>
      </p:sp>
      <p:sp>
        <p:nvSpPr>
          <p:cNvPr id="10" name="右箭头 9"/>
          <p:cNvSpPr/>
          <p:nvPr/>
        </p:nvSpPr>
        <p:spPr>
          <a:xfrm>
            <a:off x="1035581" y="1876182"/>
            <a:ext cx="864096" cy="360040"/>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1" name="TextBox 10"/>
          <p:cNvSpPr txBox="1"/>
          <p:nvPr/>
        </p:nvSpPr>
        <p:spPr>
          <a:xfrm>
            <a:off x="243493" y="1516142"/>
            <a:ext cx="1248996"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输入量</a:t>
            </a:r>
            <a:r>
              <a:rPr lang="en-US" altLang="zh-CN" dirty="0" smtClean="0">
                <a:latin typeface="微软雅黑" pitchFamily="34" charset="-122"/>
                <a:ea typeface="微软雅黑" pitchFamily="34" charset="-122"/>
              </a:rPr>
              <a:t>u</a:t>
            </a:r>
            <a:r>
              <a:rPr lang="en-US" altLang="zh-CN" baseline="-25000" dirty="0" smtClean="0">
                <a:latin typeface="微软雅黑" pitchFamily="34" charset="-122"/>
                <a:ea typeface="微软雅黑" pitchFamily="34" charset="-122"/>
              </a:rPr>
              <a:t>k-1</a:t>
            </a:r>
            <a:endParaRPr lang="zh-CN" altLang="en-US" baseline="-25000" dirty="0">
              <a:latin typeface="微软雅黑" pitchFamily="34" charset="-122"/>
              <a:ea typeface="微软雅黑" pitchFamily="34" charset="-122"/>
            </a:endParaRPr>
          </a:p>
        </p:txBody>
      </p:sp>
      <p:sp>
        <p:nvSpPr>
          <p:cNvPr id="12" name="右箭头 11"/>
          <p:cNvSpPr/>
          <p:nvPr/>
        </p:nvSpPr>
        <p:spPr>
          <a:xfrm>
            <a:off x="1018572" y="3533999"/>
            <a:ext cx="864096" cy="360040"/>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3" name="TextBox 12"/>
          <p:cNvSpPr txBox="1"/>
          <p:nvPr/>
        </p:nvSpPr>
        <p:spPr>
          <a:xfrm>
            <a:off x="243493" y="3173959"/>
            <a:ext cx="1519903"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过程噪声</a:t>
            </a:r>
            <a:r>
              <a:rPr lang="en-US" altLang="zh-CN" dirty="0" smtClean="0">
                <a:latin typeface="微软雅黑" pitchFamily="34" charset="-122"/>
                <a:ea typeface="微软雅黑" pitchFamily="34" charset="-122"/>
              </a:rPr>
              <a:t>w</a:t>
            </a:r>
            <a:r>
              <a:rPr lang="en-US" altLang="zh-CN" baseline="-25000" dirty="0" smtClean="0">
                <a:latin typeface="微软雅黑" pitchFamily="34" charset="-122"/>
                <a:ea typeface="微软雅黑" pitchFamily="34" charset="-122"/>
              </a:rPr>
              <a:t>k-1</a:t>
            </a:r>
            <a:endParaRPr lang="zh-CN" altLang="en-US" baseline="-25000" dirty="0">
              <a:latin typeface="微软雅黑" pitchFamily="34" charset="-122"/>
              <a:ea typeface="微软雅黑" pitchFamily="34" charset="-122"/>
            </a:endParaRPr>
          </a:p>
        </p:txBody>
      </p:sp>
      <p:sp>
        <p:nvSpPr>
          <p:cNvPr id="14" name="下箭头 13"/>
          <p:cNvSpPr/>
          <p:nvPr/>
        </p:nvSpPr>
        <p:spPr>
          <a:xfrm>
            <a:off x="2207133" y="2668270"/>
            <a:ext cx="249185" cy="720080"/>
          </a:xfrm>
          <a:prstGeom prst="down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5" name="下箭头 14"/>
          <p:cNvSpPr/>
          <p:nvPr/>
        </p:nvSpPr>
        <p:spPr>
          <a:xfrm rot="10800000">
            <a:off x="2187710" y="4102313"/>
            <a:ext cx="268608" cy="582181"/>
          </a:xfrm>
          <a:prstGeom prst="down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6" name="右箭头 15"/>
          <p:cNvSpPr/>
          <p:nvPr/>
        </p:nvSpPr>
        <p:spPr>
          <a:xfrm>
            <a:off x="2763773" y="3532366"/>
            <a:ext cx="1800200" cy="380067"/>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8" name="右箭头 17"/>
          <p:cNvSpPr/>
          <p:nvPr/>
        </p:nvSpPr>
        <p:spPr>
          <a:xfrm rot="10800000">
            <a:off x="2907790" y="4959950"/>
            <a:ext cx="597768" cy="228600"/>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9" name="TextBox 18"/>
          <p:cNvSpPr txBox="1"/>
          <p:nvPr/>
        </p:nvSpPr>
        <p:spPr>
          <a:xfrm>
            <a:off x="2879277" y="5323274"/>
            <a:ext cx="1223348"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状态量</a:t>
            </a:r>
            <a:r>
              <a:rPr lang="en-US" altLang="zh-CN" dirty="0" smtClean="0">
                <a:latin typeface="微软雅黑" pitchFamily="34" charset="-122"/>
                <a:ea typeface="微软雅黑" pitchFamily="34" charset="-122"/>
              </a:rPr>
              <a:t>x</a:t>
            </a:r>
            <a:r>
              <a:rPr lang="en-US" altLang="zh-CN" baseline="-25000" dirty="0" smtClean="0">
                <a:latin typeface="微软雅黑" pitchFamily="34" charset="-122"/>
                <a:ea typeface="微软雅黑" pitchFamily="34" charset="-122"/>
              </a:rPr>
              <a:t>k-1</a:t>
            </a:r>
            <a:endParaRPr lang="zh-CN" altLang="en-US" baseline="-25000" dirty="0">
              <a:latin typeface="微软雅黑" pitchFamily="34" charset="-122"/>
              <a:ea typeface="微软雅黑" pitchFamily="34" charset="-122"/>
            </a:endParaRPr>
          </a:p>
        </p:txBody>
      </p:sp>
      <p:sp>
        <p:nvSpPr>
          <p:cNvPr id="20" name="TextBox 19"/>
          <p:cNvSpPr txBox="1"/>
          <p:nvPr/>
        </p:nvSpPr>
        <p:spPr>
          <a:xfrm>
            <a:off x="3077815" y="3148156"/>
            <a:ext cx="1077539"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状态量</a:t>
            </a:r>
            <a:r>
              <a:rPr lang="en-US" altLang="zh-CN" dirty="0" err="1" smtClean="0">
                <a:latin typeface="微软雅黑" pitchFamily="34" charset="-122"/>
                <a:ea typeface="微软雅黑" pitchFamily="34" charset="-122"/>
              </a:rPr>
              <a:t>x</a:t>
            </a:r>
            <a:r>
              <a:rPr lang="en-US" altLang="zh-CN" baseline="-25000" dirty="0" err="1" smtClean="0">
                <a:latin typeface="微软雅黑" pitchFamily="34" charset="-122"/>
                <a:ea typeface="微软雅黑" pitchFamily="34" charset="-122"/>
              </a:rPr>
              <a:t>k</a:t>
            </a:r>
            <a:endParaRPr lang="zh-CN" altLang="en-US" baseline="-25000" dirty="0">
              <a:latin typeface="微软雅黑" pitchFamily="34" charset="-122"/>
              <a:ea typeface="微软雅黑" pitchFamily="34" charset="-122"/>
            </a:endParaRPr>
          </a:p>
        </p:txBody>
      </p:sp>
      <p:sp>
        <p:nvSpPr>
          <p:cNvPr id="21" name="右箭头 20"/>
          <p:cNvSpPr/>
          <p:nvPr/>
        </p:nvSpPr>
        <p:spPr>
          <a:xfrm>
            <a:off x="5572085" y="3543291"/>
            <a:ext cx="576064" cy="350748"/>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22" name="下箭头 21"/>
          <p:cNvSpPr/>
          <p:nvPr/>
        </p:nvSpPr>
        <p:spPr>
          <a:xfrm>
            <a:off x="6364173" y="2308230"/>
            <a:ext cx="288032" cy="1117757"/>
          </a:xfrm>
          <a:prstGeom prst="down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23" name="TextBox 22"/>
          <p:cNvSpPr txBox="1"/>
          <p:nvPr/>
        </p:nvSpPr>
        <p:spPr>
          <a:xfrm>
            <a:off x="5984648" y="1866890"/>
            <a:ext cx="1313180"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测量噪声</a:t>
            </a:r>
            <a:r>
              <a:rPr lang="en-US" altLang="zh-CN" dirty="0" err="1" smtClean="0">
                <a:latin typeface="微软雅黑" pitchFamily="34" charset="-122"/>
                <a:ea typeface="微软雅黑" pitchFamily="34" charset="-122"/>
              </a:rPr>
              <a:t>v</a:t>
            </a:r>
            <a:r>
              <a:rPr lang="en-US" altLang="zh-CN" baseline="-25000" dirty="0" err="1" smtClean="0">
                <a:latin typeface="微软雅黑" pitchFamily="34" charset="-122"/>
                <a:ea typeface="微软雅黑" pitchFamily="34" charset="-122"/>
              </a:rPr>
              <a:t>k</a:t>
            </a:r>
            <a:endParaRPr lang="zh-CN" altLang="en-US" baseline="-25000" dirty="0">
              <a:latin typeface="微软雅黑" pitchFamily="34" charset="-122"/>
              <a:ea typeface="微软雅黑" pitchFamily="34" charset="-122"/>
            </a:endParaRPr>
          </a:p>
        </p:txBody>
      </p:sp>
      <p:sp>
        <p:nvSpPr>
          <p:cNvPr id="24" name="右箭头 23"/>
          <p:cNvSpPr/>
          <p:nvPr/>
        </p:nvSpPr>
        <p:spPr>
          <a:xfrm>
            <a:off x="6843687" y="3543291"/>
            <a:ext cx="744622" cy="350748"/>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25" name="TextBox 24"/>
          <p:cNvSpPr txBox="1"/>
          <p:nvPr/>
        </p:nvSpPr>
        <p:spPr>
          <a:xfrm>
            <a:off x="7611117" y="3523074"/>
            <a:ext cx="1082348"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观测量</a:t>
            </a:r>
            <a:r>
              <a:rPr lang="en-US" altLang="zh-CN" dirty="0" err="1" smtClean="0">
                <a:latin typeface="微软雅黑" pitchFamily="34" charset="-122"/>
                <a:ea typeface="微软雅黑" pitchFamily="34" charset="-122"/>
              </a:rPr>
              <a:t>y</a:t>
            </a:r>
            <a:r>
              <a:rPr lang="en-US" altLang="zh-CN" baseline="-25000" dirty="0" err="1" smtClean="0">
                <a:latin typeface="微软雅黑" pitchFamily="34" charset="-122"/>
                <a:ea typeface="微软雅黑" pitchFamily="34" charset="-122"/>
              </a:rPr>
              <a:t>k</a:t>
            </a:r>
            <a:endParaRPr lang="zh-CN" altLang="en-US" baseline="-25000" dirty="0">
              <a:latin typeface="微软雅黑" pitchFamily="34" charset="-122"/>
              <a:ea typeface="微软雅黑" pitchFamily="34" charset="-122"/>
            </a:endParaRPr>
          </a:p>
        </p:txBody>
      </p:sp>
      <p:sp>
        <p:nvSpPr>
          <p:cNvPr id="27" name="TextBox 26"/>
          <p:cNvSpPr txBox="1"/>
          <p:nvPr/>
        </p:nvSpPr>
        <p:spPr>
          <a:xfrm>
            <a:off x="3185499" y="6011996"/>
            <a:ext cx="646331" cy="369332"/>
          </a:xfrm>
          <a:prstGeom prst="rect">
            <a:avLst/>
          </a:prstGeom>
          <a:solidFill>
            <a:schemeClr val="bg1"/>
          </a:solidFill>
        </p:spPr>
        <p:txBody>
          <a:bodyPr wrap="none" rtlCol="0">
            <a:spAutoFit/>
          </a:bodyPr>
          <a:lstStyle/>
          <a:p>
            <a:r>
              <a:rPr lang="zh-CN" altLang="en-US" dirty="0" smtClean="0"/>
              <a:t>系统</a:t>
            </a:r>
            <a:endParaRPr lang="zh-CN" altLang="en-US" dirty="0"/>
          </a:p>
        </p:txBody>
      </p:sp>
      <p:sp>
        <p:nvSpPr>
          <p:cNvPr id="28" name="矩形 27"/>
          <p:cNvSpPr/>
          <p:nvPr/>
        </p:nvSpPr>
        <p:spPr>
          <a:xfrm flipH="1">
            <a:off x="5868144" y="1196752"/>
            <a:ext cx="2863311" cy="4968552"/>
          </a:xfrm>
          <a:prstGeom prst="rect">
            <a:avLst/>
          </a:prstGeom>
          <a:noFill/>
          <a:ln>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6822998" y="5980638"/>
            <a:ext cx="646331" cy="369332"/>
          </a:xfrm>
          <a:prstGeom prst="rect">
            <a:avLst/>
          </a:prstGeom>
          <a:solidFill>
            <a:schemeClr val="bg1"/>
          </a:solidFill>
        </p:spPr>
        <p:txBody>
          <a:bodyPr wrap="none" rtlCol="0">
            <a:spAutoFit/>
          </a:bodyPr>
          <a:lstStyle/>
          <a:p>
            <a:r>
              <a:rPr lang="zh-CN" altLang="en-US" dirty="0" smtClean="0"/>
              <a:t>测量</a:t>
            </a:r>
            <a:endParaRPr lang="zh-CN" altLang="en-US" dirty="0"/>
          </a:p>
        </p:txBody>
      </p:sp>
      <p:sp>
        <p:nvSpPr>
          <p:cNvPr id="31" name="矩形 30"/>
          <p:cNvSpPr/>
          <p:nvPr/>
        </p:nvSpPr>
        <p:spPr>
          <a:xfrm>
            <a:off x="3561561" y="404664"/>
            <a:ext cx="2954655" cy="646331"/>
          </a:xfrm>
          <a:prstGeom prst="rect">
            <a:avLst/>
          </a:prstGeom>
        </p:spPr>
        <p:txBody>
          <a:bodyPr wrap="none">
            <a:spAutoFit/>
          </a:bodyPr>
          <a:lstStyle/>
          <a:p>
            <a:r>
              <a:rPr lang="zh-CN" altLang="en-US" sz="3600" b="1" dirty="0" smtClean="0">
                <a:solidFill>
                  <a:srgbClr val="000099"/>
                </a:solidFill>
                <a:latin typeface="微软雅黑" pitchFamily="34" charset="-122"/>
                <a:ea typeface="微软雅黑" pitchFamily="34" charset="-122"/>
              </a:rPr>
              <a:t>动态系统模型</a:t>
            </a:r>
            <a:endParaRPr lang="zh-CN" altLang="en-US" sz="3600" b="1" dirty="0">
              <a:solidFill>
                <a:srgbClr val="000099"/>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2.2 </a:t>
            </a:r>
            <a:r>
              <a:rPr lang="zh-CN" altLang="en-US" sz="3600" dirty="0"/>
              <a:t>卡尔曼滤波理论中的动态系统模型</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lnSpcReduction="20000"/>
              </a:bodyPr>
              <a:lstStyle/>
              <a:p>
                <a:r>
                  <a:rPr lang="zh-CN" altLang="en-US" sz="2400" dirty="0" smtClean="0"/>
                  <a:t>该方程实际上描述了一个具有</a:t>
                </a:r>
                <a:r>
                  <a:rPr lang="en-US" altLang="zh-CN" sz="2400" dirty="0" smtClean="0"/>
                  <a:t>L</a:t>
                </a:r>
                <a:r>
                  <a:rPr lang="zh-CN" altLang="en-US" sz="2400" dirty="0" smtClean="0"/>
                  <a:t>个输入变量、</a:t>
                </a:r>
                <a:r>
                  <a:rPr lang="en-US" altLang="zh-CN" sz="2400" dirty="0" smtClean="0"/>
                  <a:t>M</a:t>
                </a:r>
                <a:r>
                  <a:rPr lang="zh-CN" altLang="en-US" sz="2400" dirty="0" smtClean="0"/>
                  <a:t>个观测变量和</a:t>
                </a:r>
                <a:r>
                  <a:rPr lang="en-US" altLang="zh-CN" sz="2400" dirty="0" smtClean="0"/>
                  <a:t>N</a:t>
                </a:r>
                <a:r>
                  <a:rPr lang="zh-CN" altLang="en-US" sz="2400" dirty="0" smtClean="0"/>
                  <a:t>个状态变量的</a:t>
                </a:r>
                <a:r>
                  <a:rPr lang="zh-CN" altLang="en-US" sz="2400" dirty="0"/>
                  <a:t>是线性</a:t>
                </a:r>
                <a:r>
                  <a:rPr lang="zh-CN" altLang="en-US" sz="2400" dirty="0" smtClean="0"/>
                  <a:t>动态系统数学模型。</a:t>
                </a:r>
                <a:endParaRPr lang="en-US" altLang="zh-CN" sz="2400" dirty="0" smtClean="0"/>
              </a:p>
              <a:p>
                <a:pPr lvl="1"/>
                <a14:m>
                  <m:oMath xmlns:m="http://schemas.openxmlformats.org/officeDocument/2006/math">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a:rPr>
                          <m:t>𝒙</m:t>
                        </m:r>
                      </m:e>
                      <m:sub>
                        <m:r>
                          <a:rPr lang="en-US" altLang="zh-CN" sz="2000" i="1">
                            <a:solidFill>
                              <a:schemeClr val="tx1"/>
                            </a:solidFill>
                            <a:latin typeface="Cambria Math"/>
                          </a:rPr>
                          <m:t>𝒌</m:t>
                        </m:r>
                      </m:sub>
                    </m:sSub>
                  </m:oMath>
                </a14:m>
                <a:r>
                  <a:rPr lang="zh-CN" altLang="en-US" sz="2000" dirty="0" smtClean="0"/>
                  <a:t>：</a:t>
                </a:r>
                <a:r>
                  <a:rPr lang="en-US" altLang="zh-CN" sz="2000" dirty="0" smtClean="0"/>
                  <a:t>N</a:t>
                </a:r>
                <a:r>
                  <a:rPr lang="zh-CN" altLang="en-US" sz="2000" dirty="0" smtClean="0"/>
                  <a:t>个状态变量组成的</a:t>
                </a:r>
                <a:r>
                  <a:rPr lang="en-US" altLang="zh-CN" sz="2000" dirty="0" smtClean="0"/>
                  <a:t>Nx1</a:t>
                </a:r>
                <a:r>
                  <a:rPr lang="zh-CN" altLang="en-US" sz="2000" dirty="0" smtClean="0"/>
                  <a:t>状态向量（例如：</a:t>
                </a:r>
                <a:r>
                  <a:rPr lang="en-US" altLang="zh-CN" sz="2000" dirty="0" smtClean="0"/>
                  <a:t>GPS</a:t>
                </a:r>
                <a:r>
                  <a:rPr lang="zh-CN" altLang="en-US" sz="2000" dirty="0" smtClean="0"/>
                  <a:t>中的位置变量）</a:t>
                </a:r>
                <a:endParaRPr lang="en-US" altLang="zh-CN" sz="2000" dirty="0" smtClean="0"/>
              </a:p>
              <a:p>
                <a:pPr lvl="1"/>
                <a14:m>
                  <m:oMath xmlns:m="http://schemas.openxmlformats.org/officeDocument/2006/math">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a:rPr>
                          <m:t>𝒖</m:t>
                        </m:r>
                      </m:e>
                      <m:sub>
                        <m:r>
                          <a:rPr lang="en-US" altLang="zh-CN" sz="2000" i="1">
                            <a:solidFill>
                              <a:schemeClr val="tx1"/>
                            </a:solidFill>
                            <a:latin typeface="Cambria Math"/>
                          </a:rPr>
                          <m:t>𝒌</m:t>
                        </m:r>
                      </m:sub>
                    </m:sSub>
                  </m:oMath>
                </a14:m>
                <a:r>
                  <a:rPr lang="zh-CN" altLang="en-US" sz="2000" dirty="0" smtClean="0">
                    <a:solidFill>
                      <a:schemeClr val="tx1"/>
                    </a:solidFill>
                  </a:rPr>
                  <a:t>：</a:t>
                </a:r>
                <a:r>
                  <a:rPr lang="en-US" altLang="zh-CN" sz="2000" dirty="0" smtClean="0">
                    <a:solidFill>
                      <a:schemeClr val="tx1"/>
                    </a:solidFill>
                  </a:rPr>
                  <a:t>L</a:t>
                </a:r>
                <a:r>
                  <a:rPr lang="zh-CN" altLang="en-US" sz="2000" dirty="0" smtClean="0">
                    <a:solidFill>
                      <a:schemeClr val="tx1"/>
                    </a:solidFill>
                  </a:rPr>
                  <a:t>个输入变量组成的</a:t>
                </a:r>
                <a:r>
                  <a:rPr lang="en-US" altLang="zh-CN" sz="2000" dirty="0" smtClean="0">
                    <a:solidFill>
                      <a:schemeClr val="tx1"/>
                    </a:solidFill>
                  </a:rPr>
                  <a:t>L</a:t>
                </a:r>
                <a:r>
                  <a:rPr lang="en-US" altLang="zh-CN" sz="2000" dirty="0" smtClean="0"/>
                  <a:t>x1</a:t>
                </a:r>
                <a:r>
                  <a:rPr lang="zh-CN" altLang="en-US" sz="2000" dirty="0" smtClean="0"/>
                  <a:t>输入向量（外部输入变量）</a:t>
                </a:r>
                <a:endParaRPr lang="en-US" altLang="zh-CN" sz="2000" dirty="0" smtClean="0"/>
              </a:p>
              <a:p>
                <a:pPr lvl="1"/>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𝒚</m:t>
                        </m:r>
                      </m:e>
                      <m:sub>
                        <m:r>
                          <a:rPr lang="en-US" altLang="zh-CN" sz="2000" i="1">
                            <a:latin typeface="Cambria Math"/>
                          </a:rPr>
                          <m:t>𝒌</m:t>
                        </m:r>
                      </m:sub>
                    </m:sSub>
                  </m:oMath>
                </a14:m>
                <a:r>
                  <a:rPr lang="zh-CN" altLang="en-US" sz="2000" dirty="0"/>
                  <a:t> ：</a:t>
                </a:r>
                <a:r>
                  <a:rPr lang="en-US" altLang="zh-CN" sz="2000" dirty="0"/>
                  <a:t>M</a:t>
                </a:r>
                <a:r>
                  <a:rPr lang="zh-CN" altLang="en-US" sz="2000" dirty="0"/>
                  <a:t>个观测</a:t>
                </a:r>
                <a:r>
                  <a:rPr lang="zh-CN" altLang="en-US" sz="2000" dirty="0" smtClean="0"/>
                  <a:t>变量</a:t>
                </a:r>
                <a:r>
                  <a:rPr lang="zh-CN" altLang="en-US" sz="2000" dirty="0"/>
                  <a:t>组成</a:t>
                </a:r>
                <a:r>
                  <a:rPr lang="zh-CN" altLang="en-US" sz="2000" dirty="0" smtClean="0"/>
                  <a:t>的</a:t>
                </a:r>
                <a:r>
                  <a:rPr lang="en-US" altLang="zh-CN" sz="2000" dirty="0"/>
                  <a:t>Mx1</a:t>
                </a:r>
                <a:r>
                  <a:rPr lang="zh-CN" altLang="en-US" sz="2000" dirty="0"/>
                  <a:t>观测</a:t>
                </a:r>
                <a:r>
                  <a:rPr lang="zh-CN" altLang="en-US" sz="2000" dirty="0" smtClean="0"/>
                  <a:t>向量（例如：</a:t>
                </a:r>
                <a:r>
                  <a:rPr lang="en-US" altLang="zh-CN" sz="2000" dirty="0" smtClean="0"/>
                  <a:t>GPS</a:t>
                </a:r>
                <a:r>
                  <a:rPr lang="zh-CN" altLang="en-US" sz="2000" dirty="0" smtClean="0"/>
                  <a:t>中的伪距）</a:t>
                </a:r>
                <a:endParaRPr lang="en-US" altLang="zh-CN" sz="2000" dirty="0"/>
              </a:p>
              <a:p>
                <a:pPr lvl="1"/>
                <a14:m>
                  <m:oMath xmlns:m="http://schemas.openxmlformats.org/officeDocument/2006/math">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a:rPr>
                          <m:t>𝒘</m:t>
                        </m:r>
                      </m:e>
                      <m:sub>
                        <m:r>
                          <a:rPr lang="en-US" altLang="zh-CN" sz="2000" i="1">
                            <a:solidFill>
                              <a:schemeClr val="tx1"/>
                            </a:solidFill>
                            <a:latin typeface="Cambria Math"/>
                          </a:rPr>
                          <m:t>𝒌</m:t>
                        </m:r>
                      </m:sub>
                    </m:sSub>
                  </m:oMath>
                </a14:m>
                <a:r>
                  <a:rPr lang="zh-CN" altLang="en-US" sz="2000" dirty="0" smtClean="0"/>
                  <a:t>：</a:t>
                </a:r>
                <a:r>
                  <a:rPr lang="en-US" altLang="zh-CN" sz="2000" dirty="0" smtClean="0"/>
                  <a:t>N</a:t>
                </a:r>
                <a:r>
                  <a:rPr lang="zh-CN" altLang="en-US" sz="2000" dirty="0" smtClean="0"/>
                  <a:t>个过程噪声</a:t>
                </a:r>
                <a:r>
                  <a:rPr lang="zh-CN" altLang="en-US" sz="2000" dirty="0"/>
                  <a:t>组成</a:t>
                </a:r>
                <a:r>
                  <a:rPr lang="zh-CN" altLang="en-US" sz="2000" dirty="0" smtClean="0"/>
                  <a:t>的</a:t>
                </a:r>
                <a:r>
                  <a:rPr lang="en-US" altLang="zh-CN" sz="2000" dirty="0" smtClean="0"/>
                  <a:t>Nx1</a:t>
                </a:r>
                <a:r>
                  <a:rPr lang="zh-CN" altLang="en-US" sz="2000" dirty="0" smtClean="0"/>
                  <a:t>过程噪声</a:t>
                </a:r>
                <a:r>
                  <a:rPr lang="zh-CN" altLang="en-US" sz="2000" dirty="0" smtClean="0"/>
                  <a:t>向量</a:t>
                </a:r>
                <a:endParaRPr lang="en-US" altLang="zh-CN" sz="2000" dirty="0" smtClean="0"/>
              </a:p>
              <a:p>
                <a:pPr lvl="1"/>
                <a14:m>
                  <m:oMath xmlns:m="http://schemas.openxmlformats.org/officeDocument/2006/math">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a:rPr>
                          <m:t>𝒗</m:t>
                        </m:r>
                      </m:e>
                      <m:sub>
                        <m:r>
                          <a:rPr lang="en-US" altLang="zh-CN" sz="2000" i="1">
                            <a:solidFill>
                              <a:schemeClr val="tx1"/>
                            </a:solidFill>
                            <a:latin typeface="Cambria Math"/>
                          </a:rPr>
                          <m:t>𝒌</m:t>
                        </m:r>
                      </m:sub>
                    </m:sSub>
                  </m:oMath>
                </a14:m>
                <a:r>
                  <a:rPr lang="zh-CN" altLang="en-US" sz="2000" dirty="0" smtClean="0"/>
                  <a:t>：</a:t>
                </a:r>
                <a:r>
                  <a:rPr lang="en-US" altLang="zh-CN" sz="2000" dirty="0" smtClean="0"/>
                  <a:t>M</a:t>
                </a:r>
                <a:r>
                  <a:rPr lang="zh-CN" altLang="en-US" sz="2000" dirty="0" smtClean="0"/>
                  <a:t>个观测噪声</a:t>
                </a:r>
                <a:r>
                  <a:rPr lang="zh-CN" altLang="en-US" sz="2000" dirty="0"/>
                  <a:t>组成</a:t>
                </a:r>
                <a:r>
                  <a:rPr lang="zh-CN" altLang="en-US" sz="2000" dirty="0" smtClean="0"/>
                  <a:t>的</a:t>
                </a:r>
                <a:r>
                  <a:rPr lang="en-US" altLang="zh-CN" sz="2000" dirty="0" smtClean="0"/>
                  <a:t>Mx1</a:t>
                </a:r>
                <a:r>
                  <a:rPr lang="zh-CN" altLang="en-US" sz="2000" dirty="0" smtClean="0"/>
                  <a:t>观测噪声</a:t>
                </a:r>
                <a:r>
                  <a:rPr lang="zh-CN" altLang="en-US" sz="2000" dirty="0"/>
                  <a:t>向量</a:t>
                </a:r>
                <a:endParaRPr lang="en-US" altLang="zh-CN" sz="2000" dirty="0"/>
              </a:p>
              <a:p>
                <a:pPr lvl="1"/>
                <a:r>
                  <a:rPr lang="en-US" altLang="zh-CN" sz="2000" dirty="0" smtClean="0"/>
                  <a:t>A</a:t>
                </a:r>
                <a:r>
                  <a:rPr lang="zh-CN" altLang="en-US" sz="2000" dirty="0" smtClean="0"/>
                  <a:t>：一个</a:t>
                </a:r>
                <a:r>
                  <a:rPr lang="en-US" altLang="zh-CN" sz="2000" dirty="0" err="1" smtClean="0"/>
                  <a:t>NxN</a:t>
                </a:r>
                <a:r>
                  <a:rPr lang="zh-CN" altLang="en-US" sz="2000" dirty="0" smtClean="0"/>
                  <a:t>的状态转移矩阵</a:t>
                </a:r>
                <a:endParaRPr lang="en-US" altLang="zh-CN" sz="2000" dirty="0" smtClean="0"/>
              </a:p>
              <a:p>
                <a:pPr lvl="1"/>
                <a:r>
                  <a:rPr lang="en-US" altLang="zh-CN" sz="2000" dirty="0" smtClean="0"/>
                  <a:t>B</a:t>
                </a:r>
                <a:r>
                  <a:rPr lang="zh-CN" altLang="en-US" sz="2000" dirty="0" smtClean="0"/>
                  <a:t>：一个</a:t>
                </a:r>
                <a:r>
                  <a:rPr lang="en-US" altLang="zh-CN" sz="2000" dirty="0" err="1" smtClean="0"/>
                  <a:t>NxL</a:t>
                </a:r>
                <a:r>
                  <a:rPr lang="zh-CN" altLang="en-US" sz="2000" dirty="0" smtClean="0"/>
                  <a:t>的输入状态矩阵</a:t>
                </a:r>
                <a:endParaRPr lang="en-US" altLang="zh-CN" sz="2000" dirty="0" smtClean="0"/>
              </a:p>
              <a:p>
                <a:pPr lvl="1"/>
                <a:r>
                  <a:rPr lang="en-US" altLang="zh-CN" sz="2000" dirty="0" smtClean="0"/>
                  <a:t>C</a:t>
                </a:r>
                <a:r>
                  <a:rPr lang="zh-CN" altLang="en-US" sz="2000" dirty="0" smtClean="0"/>
                  <a:t>：一个</a:t>
                </a:r>
                <a:r>
                  <a:rPr lang="en-US" altLang="zh-CN" sz="2000" dirty="0" err="1" smtClean="0"/>
                  <a:t>MxN</a:t>
                </a:r>
                <a:r>
                  <a:rPr lang="zh-CN" altLang="en-US" sz="2000" dirty="0" smtClean="0"/>
                  <a:t>的测量关系</a:t>
                </a:r>
                <a:r>
                  <a:rPr lang="zh-CN" altLang="en-US" sz="2000" dirty="0" smtClean="0"/>
                  <a:t>矩阵（例如：</a:t>
                </a:r>
                <a:r>
                  <a:rPr lang="en-US" altLang="zh-CN" sz="2000" dirty="0" smtClean="0"/>
                  <a:t>GPS</a:t>
                </a:r>
                <a:r>
                  <a:rPr lang="zh-CN" altLang="en-US" sz="2000" dirty="0" smtClean="0"/>
                  <a:t>中的线性观测方程）</a:t>
                </a:r>
                <a:endParaRPr lang="en-US" altLang="zh-CN" sz="2000" dirty="0" smtClean="0"/>
              </a:p>
              <a:p>
                <a:endParaRPr lang="zh-CN" altLang="en-US" sz="2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815" r="-66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2.2 </a:t>
            </a:r>
            <a:r>
              <a:rPr lang="zh-CN" altLang="en-US" sz="3600" dirty="0"/>
              <a:t>卡尔曼滤波理论中的动态系统模型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a:lnSpc>
                    <a:spcPct val="170000"/>
                  </a:lnSpc>
                </a:pPr>
                <a14:m>
                  <m:oMath xmlns:m="http://schemas.openxmlformats.org/officeDocument/2006/math">
                    <m:sSub>
                      <m:sSubPr>
                        <m:ctrlPr>
                          <a:rPr lang="en-US" altLang="zh-CN" sz="1800" i="1" smtClean="0">
                            <a:latin typeface="Cambria Math" panose="02040503050406030204" pitchFamily="18" charset="0"/>
                          </a:rPr>
                        </m:ctrlPr>
                      </m:sSubPr>
                      <m:e>
                        <m:r>
                          <a:rPr lang="en-US" altLang="zh-CN" sz="1800" i="1">
                            <a:latin typeface="Cambria Math"/>
                          </a:rPr>
                          <m:t>𝒘</m:t>
                        </m:r>
                      </m:e>
                      <m:sub>
                        <m:r>
                          <a:rPr lang="en-US" altLang="zh-CN" sz="1800" i="1">
                            <a:latin typeface="Cambria Math"/>
                          </a:rPr>
                          <m:t>𝒌</m:t>
                        </m:r>
                      </m:sub>
                    </m:sSub>
                  </m:oMath>
                </a14:m>
                <a:r>
                  <a:rPr lang="zh-CN" altLang="en-US" sz="1800" dirty="0" smtClean="0"/>
                  <a:t>：为一个均值为</a:t>
                </a:r>
                <a:r>
                  <a:rPr lang="en-US" altLang="zh-CN" sz="1800" dirty="0" smtClean="0"/>
                  <a:t>0</a:t>
                </a:r>
                <a:r>
                  <a:rPr lang="zh-CN" altLang="en-US" sz="1800" dirty="0" smtClean="0"/>
                  <a:t>的正态白噪声，</a:t>
                </a:r>
                <a:r>
                  <a:rPr lang="en-US" altLang="zh-CN" sz="1800" dirty="0" smtClean="0"/>
                  <a:t>N</a:t>
                </a:r>
                <a:r>
                  <a:rPr lang="zh-CN" altLang="en-US" sz="1800" dirty="0" smtClean="0"/>
                  <a:t>（</a:t>
                </a:r>
                <a:r>
                  <a:rPr lang="en-US" altLang="zh-CN" sz="1800" dirty="0" smtClean="0"/>
                  <a:t>0</a:t>
                </a:r>
                <a:r>
                  <a:rPr lang="zh-CN" altLang="en-US" sz="1800" dirty="0" smtClean="0"/>
                  <a:t>，</a:t>
                </a:r>
                <a:r>
                  <a:rPr lang="en-US" altLang="zh-CN" sz="1800" dirty="0" smtClean="0"/>
                  <a:t>Q</a:t>
                </a:r>
                <a:r>
                  <a:rPr lang="zh-CN" altLang="en-US" sz="1800" dirty="0" smtClean="0"/>
                  <a:t>）</a:t>
                </a:r>
                <a:endParaRPr lang="en-US" altLang="zh-CN" sz="1800" dirty="0" smtClean="0"/>
              </a:p>
              <a:p>
                <a:pPr lvl="1">
                  <a:lnSpc>
                    <a:spcPct val="170000"/>
                  </a:lnSpc>
                </a:pPr>
                <a14:m>
                  <m:oMath xmlns:m="http://schemas.openxmlformats.org/officeDocument/2006/math">
                    <m:sSub>
                      <m:sSubPr>
                        <m:ctrlPr>
                          <a:rPr lang="en-US" altLang="zh-CN" sz="1600" i="1">
                            <a:latin typeface="Cambria Math" panose="02040503050406030204" pitchFamily="18" charset="0"/>
                          </a:rPr>
                        </m:ctrlPr>
                      </m:sSubPr>
                      <m:e>
                        <m:r>
                          <a:rPr lang="en-US" altLang="zh-CN" sz="1600" b="1" i="1" smtClean="0">
                            <a:latin typeface="Cambria Math"/>
                          </a:rPr>
                          <m:t>𝑬</m:t>
                        </m:r>
                        <m:r>
                          <a:rPr lang="zh-CN" altLang="en-US" sz="1600" b="1" i="1" smtClean="0">
                            <a:latin typeface="Cambria Math"/>
                          </a:rPr>
                          <m:t>（</m:t>
                        </m:r>
                        <m:r>
                          <a:rPr lang="en-US" altLang="zh-CN" sz="1600" i="1">
                            <a:latin typeface="Cambria Math"/>
                          </a:rPr>
                          <m:t>𝒘</m:t>
                        </m:r>
                      </m:e>
                      <m:sub>
                        <m:r>
                          <a:rPr lang="en-US" altLang="zh-CN" sz="1600" i="1">
                            <a:latin typeface="Cambria Math"/>
                          </a:rPr>
                          <m:t>𝒌</m:t>
                        </m:r>
                      </m:sub>
                    </m:sSub>
                    <m:r>
                      <a:rPr lang="zh-CN" altLang="en-US" sz="1600" b="1" i="1" smtClean="0">
                        <a:latin typeface="Cambria Math"/>
                      </a:rPr>
                      <m:t>）</m:t>
                    </m:r>
                    <m:r>
                      <a:rPr lang="en-US" altLang="zh-CN" sz="1600" b="1" i="1" smtClean="0">
                        <a:latin typeface="Cambria Math"/>
                      </a:rPr>
                      <m:t>=</m:t>
                    </m:r>
                    <m:r>
                      <a:rPr lang="en-US" altLang="zh-CN" sz="1600" b="1" i="1" smtClean="0">
                        <a:latin typeface="Cambria Math"/>
                      </a:rPr>
                      <m:t>𝟎</m:t>
                    </m:r>
                  </m:oMath>
                </a14:m>
                <a:endParaRPr lang="en-US" altLang="zh-CN" sz="1600" b="1" dirty="0" smtClean="0"/>
              </a:p>
              <a:p>
                <a:pPr lvl="1">
                  <a:lnSpc>
                    <a:spcPct val="170000"/>
                  </a:lnSpc>
                </a:pPr>
                <a14:m>
                  <m:oMath xmlns:m="http://schemas.openxmlformats.org/officeDocument/2006/math">
                    <m:sSub>
                      <m:sSubPr>
                        <m:ctrlPr>
                          <a:rPr lang="en-US" altLang="zh-CN" sz="1600" i="1">
                            <a:latin typeface="Cambria Math" panose="02040503050406030204" pitchFamily="18" charset="0"/>
                          </a:rPr>
                        </m:ctrlPr>
                      </m:sSubPr>
                      <m:e>
                        <m:r>
                          <m:rPr>
                            <m:sty m:val="p"/>
                          </m:rPr>
                          <a:rPr lang="en-US" altLang="zh-CN" sz="1600" i="1" smtClean="0">
                            <a:latin typeface="Cambria Math"/>
                          </a:rPr>
                          <m:t>Cov</m:t>
                        </m:r>
                        <m:r>
                          <a:rPr lang="zh-CN" altLang="en-US" sz="1600" i="1">
                            <a:latin typeface="Cambria Math"/>
                          </a:rPr>
                          <m:t>（</m:t>
                        </m:r>
                        <m:r>
                          <a:rPr lang="en-US" altLang="zh-CN" sz="1600" i="1">
                            <a:latin typeface="Cambria Math"/>
                          </a:rPr>
                          <m:t>𝒘</m:t>
                        </m:r>
                      </m:e>
                      <m:sub>
                        <m:r>
                          <a:rPr lang="en-US" altLang="zh-CN" sz="1600" i="1">
                            <a:latin typeface="Cambria Math"/>
                          </a:rPr>
                          <m:t>𝒌</m:t>
                        </m:r>
                      </m:sub>
                    </m:sSub>
                    <m:r>
                      <a:rPr lang="zh-CN" altLang="en-US" sz="1600" i="1">
                        <a:latin typeface="Cambria Math"/>
                      </a:rPr>
                      <m:t>）</m:t>
                    </m:r>
                    <m:r>
                      <a:rPr lang="en-US" altLang="zh-CN" sz="1600" i="1">
                        <a:latin typeface="Cambria Math"/>
                      </a:rPr>
                      <m:t>=</m:t>
                    </m:r>
                    <m:r>
                      <a:rPr lang="en-US" altLang="zh-CN" sz="1600" b="1" i="1" smtClean="0">
                        <a:latin typeface="Cambria Math"/>
                      </a:rPr>
                      <m:t>𝑸</m:t>
                    </m:r>
                  </m:oMath>
                </a14:m>
                <a:endParaRPr lang="zh-CN" altLang="en-US" sz="1600" dirty="0"/>
              </a:p>
              <a:p>
                <a:pPr>
                  <a:lnSpc>
                    <a:spcPct val="170000"/>
                  </a:lnSpc>
                </a:pP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a:rPr>
                          <m:t>𝒗</m:t>
                        </m:r>
                      </m:e>
                      <m:sub>
                        <m:r>
                          <a:rPr lang="en-US" altLang="zh-CN" sz="1800" i="1">
                            <a:latin typeface="Cambria Math"/>
                          </a:rPr>
                          <m:t>𝒌</m:t>
                        </m:r>
                      </m:sub>
                    </m:sSub>
                  </m:oMath>
                </a14:m>
                <a:r>
                  <a:rPr lang="zh-CN" altLang="en-US" sz="1800" dirty="0" smtClean="0">
                    <a:latin typeface="Cambria Math"/>
                  </a:rPr>
                  <a:t>：为一个均值为</a:t>
                </a:r>
                <a:r>
                  <a:rPr lang="en-US" altLang="zh-CN" sz="1800" dirty="0" smtClean="0">
                    <a:latin typeface="Cambria Math"/>
                  </a:rPr>
                  <a:t>0</a:t>
                </a:r>
                <a:r>
                  <a:rPr lang="zh-CN" altLang="en-US" sz="1800" dirty="0" smtClean="0">
                    <a:latin typeface="Cambria Math"/>
                  </a:rPr>
                  <a:t>的正态</a:t>
                </a:r>
                <a:r>
                  <a:rPr lang="zh-CN" altLang="en-US" sz="1800" dirty="0"/>
                  <a:t>白噪声，</a:t>
                </a:r>
                <a:r>
                  <a:rPr lang="en-US" altLang="zh-CN" sz="1800" dirty="0"/>
                  <a:t>N</a:t>
                </a:r>
                <a:r>
                  <a:rPr lang="zh-CN" altLang="en-US" sz="1800" dirty="0"/>
                  <a:t>（</a:t>
                </a:r>
                <a:r>
                  <a:rPr lang="en-US" altLang="zh-CN" sz="1800" dirty="0"/>
                  <a:t>0</a:t>
                </a:r>
                <a:r>
                  <a:rPr lang="zh-CN" altLang="en-US" sz="1800" dirty="0"/>
                  <a:t>，</a:t>
                </a:r>
                <a:r>
                  <a:rPr lang="en-US" altLang="zh-CN" sz="1800" dirty="0"/>
                  <a:t>R</a:t>
                </a:r>
                <a:r>
                  <a:rPr lang="zh-CN" altLang="en-US" sz="1800" dirty="0" smtClean="0"/>
                  <a:t>）</a:t>
                </a:r>
                <a:endParaRPr lang="en-US" altLang="zh-CN" sz="1800" dirty="0" smtClean="0"/>
              </a:p>
              <a:p>
                <a:pPr lvl="1">
                  <a:lnSpc>
                    <a:spcPct val="170000"/>
                  </a:lnSpc>
                </a:pP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𝑬</m:t>
                        </m:r>
                        <m:r>
                          <a:rPr lang="zh-CN" altLang="en-US" sz="1600" i="1">
                            <a:latin typeface="Cambria Math"/>
                          </a:rPr>
                          <m:t>（</m:t>
                        </m:r>
                        <m:r>
                          <a:rPr lang="en-US" altLang="zh-CN" sz="1600" b="1" i="1" smtClean="0">
                            <a:latin typeface="Cambria Math"/>
                          </a:rPr>
                          <m:t>𝒗</m:t>
                        </m:r>
                      </m:e>
                      <m:sub>
                        <m:r>
                          <a:rPr lang="en-US" altLang="zh-CN" sz="1600" i="1">
                            <a:latin typeface="Cambria Math"/>
                          </a:rPr>
                          <m:t>𝒌</m:t>
                        </m:r>
                      </m:sub>
                    </m:sSub>
                    <m:r>
                      <a:rPr lang="zh-CN" altLang="en-US" sz="1600" i="1">
                        <a:latin typeface="Cambria Math"/>
                      </a:rPr>
                      <m:t>）</m:t>
                    </m:r>
                    <m:r>
                      <a:rPr lang="en-US" altLang="zh-CN" sz="1600" i="1">
                        <a:latin typeface="Cambria Math"/>
                      </a:rPr>
                      <m:t>=</m:t>
                    </m:r>
                    <m:r>
                      <a:rPr lang="en-US" altLang="zh-CN" sz="1600" i="1">
                        <a:latin typeface="Cambria Math"/>
                      </a:rPr>
                      <m:t>𝟎</m:t>
                    </m:r>
                  </m:oMath>
                </a14:m>
                <a:endParaRPr lang="en-US" altLang="zh-CN" sz="1600" dirty="0"/>
              </a:p>
              <a:p>
                <a:pPr lvl="1">
                  <a:lnSpc>
                    <a:spcPct val="170000"/>
                  </a:lnSpc>
                </a:pPr>
                <a14:m>
                  <m:oMath xmlns:m="http://schemas.openxmlformats.org/officeDocument/2006/math">
                    <m:sSub>
                      <m:sSubPr>
                        <m:ctrlPr>
                          <a:rPr lang="en-US" altLang="zh-CN" sz="1600" i="1">
                            <a:latin typeface="Cambria Math" panose="02040503050406030204" pitchFamily="18" charset="0"/>
                          </a:rPr>
                        </m:ctrlPr>
                      </m:sSubPr>
                      <m:e>
                        <m:r>
                          <m:rPr>
                            <m:sty m:val="p"/>
                          </m:rPr>
                          <a:rPr lang="en-US" altLang="zh-CN" sz="1600" i="1">
                            <a:latin typeface="Cambria Math"/>
                          </a:rPr>
                          <m:t>Cov</m:t>
                        </m:r>
                        <m:r>
                          <a:rPr lang="zh-CN" altLang="en-US" sz="1600" i="1">
                            <a:latin typeface="Cambria Math"/>
                          </a:rPr>
                          <m:t>（</m:t>
                        </m:r>
                        <m:r>
                          <a:rPr lang="en-US" altLang="zh-CN" sz="1600" b="1" i="1" smtClean="0">
                            <a:latin typeface="Cambria Math"/>
                          </a:rPr>
                          <m:t>𝒗</m:t>
                        </m:r>
                      </m:e>
                      <m:sub>
                        <m:r>
                          <a:rPr lang="en-US" altLang="zh-CN" sz="1600" i="1">
                            <a:latin typeface="Cambria Math"/>
                          </a:rPr>
                          <m:t>𝒌</m:t>
                        </m:r>
                      </m:sub>
                    </m:sSub>
                    <m:r>
                      <a:rPr lang="zh-CN" altLang="en-US" sz="1600" i="1">
                        <a:latin typeface="Cambria Math"/>
                      </a:rPr>
                      <m:t>）</m:t>
                    </m:r>
                    <m:r>
                      <a:rPr lang="en-US" altLang="zh-CN" sz="1600" i="1">
                        <a:latin typeface="Cambria Math"/>
                      </a:rPr>
                      <m:t>=</m:t>
                    </m:r>
                    <m:r>
                      <a:rPr lang="en-US" altLang="zh-CN" sz="1600" b="1" i="1" smtClean="0">
                        <a:latin typeface="Cambria Math"/>
                      </a:rPr>
                      <m:t>𝑹</m:t>
                    </m:r>
                  </m:oMath>
                </a14:m>
                <a:endParaRPr lang="zh-CN" altLang="en-US" sz="1600" dirty="0"/>
              </a:p>
              <a:p>
                <a:pPr>
                  <a:lnSpc>
                    <a:spcPct val="170000"/>
                  </a:lnSpc>
                </a:pPr>
                <a:r>
                  <a:rPr lang="en-US" altLang="zh-CN" sz="1800" dirty="0">
                    <a:latin typeface="Cambria Math"/>
                  </a:rPr>
                  <a:t>Q</a:t>
                </a:r>
                <a:r>
                  <a:rPr lang="zh-CN" altLang="en-US" sz="1800" dirty="0">
                    <a:latin typeface="Cambria Math"/>
                  </a:rPr>
                  <a:t>、</a:t>
                </a:r>
                <a:r>
                  <a:rPr lang="en-US" altLang="zh-CN" sz="1800" dirty="0">
                    <a:latin typeface="Cambria Math"/>
                  </a:rPr>
                  <a:t>R</a:t>
                </a:r>
                <a:r>
                  <a:rPr lang="zh-CN" altLang="en-US" sz="1800" dirty="0">
                    <a:latin typeface="Cambria Math"/>
                  </a:rPr>
                  <a:t>均为对称矩阵，对于一个系统，尽管</a:t>
                </a:r>
                <a14:m>
                  <m:oMath xmlns:m="http://schemas.openxmlformats.org/officeDocument/2006/math">
                    <m:sSub>
                      <m:sSubPr>
                        <m:ctrlPr>
                          <a:rPr lang="en-US" altLang="zh-CN" sz="1800" i="1">
                            <a:latin typeface="Cambria Math" panose="02040503050406030204" pitchFamily="18" charset="0"/>
                          </a:rPr>
                        </m:ctrlPr>
                      </m:sSubPr>
                      <m:e>
                        <m:r>
                          <a:rPr lang="en-US" altLang="zh-CN" sz="1800">
                            <a:latin typeface="Cambria Math"/>
                          </a:rPr>
                          <m:t>𝒘</m:t>
                        </m:r>
                      </m:e>
                      <m:sub>
                        <m:r>
                          <a:rPr lang="en-US" altLang="zh-CN" sz="1800">
                            <a:latin typeface="Cambria Math"/>
                          </a:rPr>
                          <m:t>𝒌</m:t>
                        </m:r>
                      </m:sub>
                    </m:sSub>
                  </m:oMath>
                </a14:m>
                <a:r>
                  <a:rPr lang="zh-CN" altLang="en-US" sz="1800" dirty="0">
                    <a:latin typeface="Cambria Math"/>
                  </a:rPr>
                  <a:t>和</a:t>
                </a:r>
                <a14:m>
                  <m:oMath xmlns:m="http://schemas.openxmlformats.org/officeDocument/2006/math">
                    <m:sSub>
                      <m:sSubPr>
                        <m:ctrlPr>
                          <a:rPr lang="en-US" altLang="zh-CN" sz="1800" i="1">
                            <a:latin typeface="Cambria Math" panose="02040503050406030204" pitchFamily="18" charset="0"/>
                          </a:rPr>
                        </m:ctrlPr>
                      </m:sSubPr>
                      <m:e>
                        <m:r>
                          <a:rPr lang="en-US" altLang="zh-CN" sz="1800">
                            <a:latin typeface="Cambria Math"/>
                          </a:rPr>
                          <m:t>𝒗</m:t>
                        </m:r>
                      </m:e>
                      <m:sub>
                        <m:r>
                          <a:rPr lang="en-US" altLang="zh-CN" sz="1800">
                            <a:latin typeface="Cambria Math"/>
                          </a:rPr>
                          <m:t>𝒌</m:t>
                        </m:r>
                      </m:sub>
                    </m:sSub>
                  </m:oMath>
                </a14:m>
                <a:r>
                  <a:rPr lang="zh-CN" altLang="en-US" sz="1800" dirty="0">
                    <a:latin typeface="Cambria Math"/>
                  </a:rPr>
                  <a:t>的值是未知的，但其统计特征</a:t>
                </a:r>
                <a:r>
                  <a:rPr lang="en-US" altLang="zh-CN" sz="1800" dirty="0">
                    <a:latin typeface="Cambria Math"/>
                  </a:rPr>
                  <a:t>Q</a:t>
                </a:r>
                <a:r>
                  <a:rPr lang="zh-CN" altLang="en-US" sz="1800" dirty="0">
                    <a:latin typeface="Cambria Math"/>
                  </a:rPr>
                  <a:t>、</a:t>
                </a:r>
                <a:r>
                  <a:rPr lang="en-US" altLang="zh-CN" sz="1800" dirty="0">
                    <a:latin typeface="Cambria Math"/>
                  </a:rPr>
                  <a:t>R</a:t>
                </a:r>
                <a:r>
                  <a:rPr lang="zh-CN" altLang="en-US" sz="1800" dirty="0">
                    <a:latin typeface="Cambria Math"/>
                  </a:rPr>
                  <a:t>通常是已知或者相对稳定的，可假设为常系数矩阵。</a:t>
                </a:r>
                <a:endParaRPr lang="en-US" altLang="zh-CN" sz="1800" dirty="0">
                  <a:latin typeface="Cambria Math"/>
                </a:endParaRPr>
              </a:p>
              <a:p>
                <a:pPr>
                  <a:lnSpc>
                    <a:spcPct val="170000"/>
                  </a:lnSpc>
                </a:pPr>
                <a:r>
                  <a:rPr lang="zh-CN" altLang="en-US" sz="1800" dirty="0">
                    <a:latin typeface="Cambria Math"/>
                  </a:rPr>
                  <a:t>此外，假定过程噪声与观测噪声各分量之间互不</a:t>
                </a:r>
                <a:r>
                  <a:rPr lang="zh-CN" altLang="en-US" sz="1800" dirty="0" smtClean="0">
                    <a:latin typeface="Cambria Math"/>
                  </a:rPr>
                  <a:t>相关。</a:t>
                </a:r>
                <a:endParaRPr lang="en-US" altLang="zh-CN" sz="18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44" r="-593"/>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a:t>
            </a:r>
            <a:endParaRPr lang="zh-CN" altLang="en-US" dirty="0"/>
          </a:p>
        </p:txBody>
      </p:sp>
      <p:sp>
        <p:nvSpPr>
          <p:cNvPr id="3" name="内容占位符 2"/>
          <p:cNvSpPr>
            <a:spLocks noGrp="1"/>
          </p:cNvSpPr>
          <p:nvPr>
            <p:ph idx="1"/>
          </p:nvPr>
        </p:nvSpPr>
        <p:spPr>
          <a:xfrm>
            <a:off x="457200" y="1600200"/>
            <a:ext cx="8229600" cy="5141168"/>
          </a:xfrm>
        </p:spPr>
        <p:txBody>
          <a:bodyPr>
            <a:normAutofit fontScale="62500" lnSpcReduction="20000"/>
          </a:bodyPr>
          <a:lstStyle/>
          <a:p>
            <a:r>
              <a:rPr lang="zh-CN" altLang="en-US" dirty="0" smtClean="0"/>
              <a:t>权系数矩阵与</a:t>
            </a:r>
            <a:r>
              <a:rPr lang="en-US" altLang="zh-CN" dirty="0" smtClean="0"/>
              <a:t>DOP</a:t>
            </a:r>
            <a:r>
              <a:rPr lang="zh-CN" altLang="en-US" dirty="0" smtClean="0"/>
              <a:t>值</a:t>
            </a:r>
            <a:endParaRPr lang="en-US" altLang="zh-CN" dirty="0" smtClean="0"/>
          </a:p>
          <a:p>
            <a:endParaRPr lang="en-US" altLang="zh-CN" dirty="0" smtClean="0"/>
          </a:p>
          <a:p>
            <a:endParaRPr lang="en-US" altLang="zh-CN" dirty="0" smtClean="0"/>
          </a:p>
          <a:p>
            <a:pPr lvl="1"/>
            <a:endParaRPr lang="en-US" altLang="zh-CN" dirty="0" smtClean="0"/>
          </a:p>
          <a:p>
            <a:pPr lvl="1"/>
            <a:r>
              <a:rPr lang="en-US" altLang="zh-CN" sz="2600" dirty="0" err="1" smtClean="0"/>
              <a:t>Q</a:t>
            </a:r>
            <a:r>
              <a:rPr lang="en-US" altLang="zh-CN" sz="2600" baseline="-25000" dirty="0" err="1" smtClean="0"/>
              <a:t>z</a:t>
            </a:r>
            <a:r>
              <a:rPr lang="zh-CN" altLang="en-US" sz="2600" dirty="0" smtClean="0"/>
              <a:t>方阵对角线上的元素值代表了各变量的误差因子</a:t>
            </a:r>
            <a:endParaRPr lang="en-US" altLang="zh-CN" sz="2600" dirty="0" smtClean="0"/>
          </a:p>
          <a:p>
            <a:r>
              <a:rPr lang="zh-CN" altLang="en-US" dirty="0" smtClean="0"/>
              <a:t>伪距差分的原理</a:t>
            </a:r>
            <a:endParaRPr lang="en-US" altLang="zh-CN" dirty="0" smtClean="0"/>
          </a:p>
          <a:p>
            <a:pPr lvl="1"/>
            <a:r>
              <a:rPr lang="zh-CN" altLang="en-US" dirty="0" smtClean="0"/>
              <a:t>将参考站的伪距差传送到移动站，修正相同观测卫星和大气条件下的误差</a:t>
            </a:r>
            <a:endParaRPr lang="en-US" altLang="zh-CN" dirty="0" smtClean="0"/>
          </a:p>
          <a:p>
            <a:r>
              <a:rPr lang="zh-CN" altLang="en-US" dirty="0" smtClean="0"/>
              <a:t>时间和速度的测量</a:t>
            </a:r>
            <a:endParaRPr lang="en-US" altLang="zh-CN" dirty="0" smtClean="0"/>
          </a:p>
          <a:p>
            <a:pPr lvl="1"/>
            <a:r>
              <a:rPr lang="zh-CN" altLang="en-US" dirty="0" smtClean="0"/>
              <a:t>时间：单星授时、多星解算授时、共视法时间同步</a:t>
            </a:r>
            <a:endParaRPr lang="en-US" altLang="zh-CN" dirty="0" smtClean="0"/>
          </a:p>
          <a:p>
            <a:pPr lvl="1"/>
            <a:r>
              <a:rPr lang="zh-CN" altLang="en-US" dirty="0" smtClean="0"/>
              <a:t>速度：参考伪码测距观测方程，利用多普勒频移特性</a:t>
            </a:r>
            <a:endParaRPr lang="en-US" altLang="zh-CN" dirty="0" smtClean="0"/>
          </a:p>
          <a:p>
            <a:pPr lvl="1"/>
            <a:r>
              <a:rPr lang="en-US" altLang="zh-CN" dirty="0"/>
              <a:t> </a:t>
            </a:r>
            <a:r>
              <a:rPr lang="en-US" altLang="zh-CN" dirty="0" smtClean="0"/>
              <a:t>         </a:t>
            </a:r>
            <a:r>
              <a:rPr lang="zh-CN" altLang="en-US" dirty="0" smtClean="0"/>
              <a:t>建立伪距变化量观测方程</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3635608284"/>
              </p:ext>
            </p:extLst>
          </p:nvPr>
        </p:nvGraphicFramePr>
        <p:xfrm>
          <a:off x="1486801" y="2132856"/>
          <a:ext cx="3138258" cy="1325042"/>
        </p:xfrm>
        <a:graphic>
          <a:graphicData uri="http://schemas.openxmlformats.org/presentationml/2006/ole">
            <mc:AlternateContent xmlns:mc="http://schemas.openxmlformats.org/markup-compatibility/2006">
              <mc:Choice xmlns:v="urn:schemas-microsoft-com:vml" Requires="v">
                <p:oleObj spid="_x0000_s4108" name="公式" r:id="rId3" imgW="2286000" imgH="965160" progId="Equation.3">
                  <p:embed/>
                </p:oleObj>
              </mc:Choice>
              <mc:Fallback>
                <p:oleObj name="公式" r:id="rId3" imgW="2286000" imgH="965160" progId="Equation.3">
                  <p:embed/>
                  <p:pic>
                    <p:nvPicPr>
                      <p:cNvPr id="0" name=""/>
                      <p:cNvPicPr/>
                      <p:nvPr/>
                    </p:nvPicPr>
                    <p:blipFill>
                      <a:blip r:embed="rId4"/>
                      <a:stretch>
                        <a:fillRect/>
                      </a:stretch>
                    </p:blipFill>
                    <p:spPr>
                      <a:xfrm>
                        <a:off x="1486801" y="2132856"/>
                        <a:ext cx="3138258" cy="1325042"/>
                      </a:xfrm>
                      <a:prstGeom prst="rect">
                        <a:avLst/>
                      </a:prstGeom>
                      <a:noFill/>
                      <a:ln>
                        <a:solidFill>
                          <a:schemeClr val="accent1"/>
                        </a:solidFill>
                      </a:ln>
                    </p:spPr>
                  </p:pic>
                </p:oleObj>
              </mc:Fallback>
            </mc:AlternateContent>
          </a:graphicData>
        </a:graphic>
      </p:graphicFrame>
      <p:graphicFrame>
        <p:nvGraphicFramePr>
          <p:cNvPr id="8" name="Object 10"/>
          <p:cNvGraphicFramePr>
            <a:graphicFrameLocks noChangeAspect="1"/>
          </p:cNvGraphicFramePr>
          <p:nvPr>
            <p:extLst>
              <p:ext uri="{D42A27DB-BD31-4B8C-83A1-F6EECF244321}">
                <p14:modId xmlns:p14="http://schemas.microsoft.com/office/powerpoint/2010/main" val="1407339827"/>
              </p:ext>
            </p:extLst>
          </p:nvPr>
        </p:nvGraphicFramePr>
        <p:xfrm>
          <a:off x="5022304" y="2397684"/>
          <a:ext cx="2286000" cy="565150"/>
        </p:xfrm>
        <a:graphic>
          <a:graphicData uri="http://schemas.openxmlformats.org/presentationml/2006/ole">
            <mc:AlternateContent xmlns:mc="http://schemas.openxmlformats.org/markup-compatibility/2006">
              <mc:Choice xmlns:v="urn:schemas-microsoft-com:vml" Requires="v">
                <p:oleObj spid="_x0000_s4109" name="Equation" r:id="rId5" imgW="1130040" imgH="279360" progId="Equation.3">
                  <p:embed/>
                </p:oleObj>
              </mc:Choice>
              <mc:Fallback>
                <p:oleObj name="Equation" r:id="rId5" imgW="1130040" imgH="2793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2304" y="2397684"/>
                        <a:ext cx="2286000" cy="5651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898830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r>
              <a:rPr lang="en-US" altLang="zh-CN" sz="3600" dirty="0" smtClean="0">
                <a:solidFill>
                  <a:srgbClr val="000099"/>
                </a:solidFill>
              </a:rPr>
              <a:t>—</a:t>
            </a:r>
            <a:r>
              <a:rPr lang="zh-CN" altLang="en-US" sz="3600" dirty="0" smtClean="0">
                <a:solidFill>
                  <a:srgbClr val="000099"/>
                </a:solidFill>
              </a:rPr>
              <a:t>单点动态</a:t>
            </a:r>
            <a:r>
              <a:rPr lang="en-US" altLang="zh-CN" sz="3600" dirty="0" smtClean="0">
                <a:solidFill>
                  <a:srgbClr val="000099"/>
                </a:solidFill>
              </a:rPr>
              <a:t>GPS</a:t>
            </a:r>
            <a:r>
              <a:rPr lang="zh-CN" altLang="en-US" sz="3600" dirty="0" smtClean="0">
                <a:solidFill>
                  <a:srgbClr val="000099"/>
                </a:solidFill>
              </a:rPr>
              <a:t>接收机</a:t>
            </a:r>
            <a:endParaRPr lang="zh-CN" altLang="en-US" dirty="0">
              <a:solidFill>
                <a:srgbClr val="000099"/>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pPr lvl="1"/>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𝒌</m:t>
                        </m:r>
                      </m:sub>
                    </m:sSub>
                  </m:oMath>
                </a14:m>
                <a:r>
                  <a:rPr lang="zh-CN" altLang="en-US" sz="2000" dirty="0" smtClean="0"/>
                  <a:t>：</a:t>
                </a:r>
                <a:r>
                  <a:rPr lang="en-US" altLang="zh-CN" sz="2000" dirty="0" smtClean="0"/>
                  <a:t>4</a:t>
                </a:r>
                <a:r>
                  <a:rPr lang="zh-CN" altLang="en-US" sz="2000" dirty="0" smtClean="0"/>
                  <a:t>个状态变量（</a:t>
                </a:r>
                <a:r>
                  <a:rPr lang="en-US" altLang="zh-CN" sz="2000" dirty="0" smtClean="0"/>
                  <a:t>x</a:t>
                </a:r>
                <a:r>
                  <a:rPr lang="zh-CN" altLang="en-US" sz="2000" dirty="0" smtClean="0"/>
                  <a:t>，</a:t>
                </a:r>
                <a:r>
                  <a:rPr lang="en-US" altLang="zh-CN" sz="2000" dirty="0" smtClean="0"/>
                  <a:t>y</a:t>
                </a:r>
                <a:r>
                  <a:rPr lang="zh-CN" altLang="en-US" sz="2000" dirty="0" smtClean="0"/>
                  <a:t>，</a:t>
                </a:r>
                <a:r>
                  <a:rPr lang="en-US" altLang="zh-CN" sz="2000" dirty="0" smtClean="0"/>
                  <a:t>z</a:t>
                </a:r>
                <a:r>
                  <a:rPr lang="zh-CN" altLang="en-US" sz="2000" dirty="0" smtClean="0"/>
                  <a:t>，</a:t>
                </a:r>
                <a:r>
                  <a:rPr lang="en-US" altLang="zh-CN" sz="2000" dirty="0" err="1" smtClean="0"/>
                  <a:t>δt</a:t>
                </a:r>
                <a:r>
                  <a:rPr lang="zh-CN" altLang="en-US" sz="2000" dirty="0" smtClean="0"/>
                  <a:t>）</a:t>
                </a:r>
                <a:endParaRPr lang="en-US" altLang="zh-CN" sz="2000" dirty="0"/>
              </a:p>
              <a:p>
                <a:pPr lvl="1"/>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𝒖</m:t>
                        </m:r>
                      </m:e>
                      <m:sub>
                        <m:r>
                          <a:rPr lang="en-US" altLang="zh-CN" sz="2000" i="1">
                            <a:latin typeface="Cambria Math"/>
                          </a:rPr>
                          <m:t>𝒌</m:t>
                        </m:r>
                      </m:sub>
                    </m:sSub>
                  </m:oMath>
                </a14:m>
                <a:r>
                  <a:rPr lang="zh-CN" altLang="en-US" sz="2000" dirty="0" smtClean="0"/>
                  <a:t>：无输入量（或者是</a:t>
                </a:r>
                <a:r>
                  <a:rPr lang="zh-CN" altLang="en-US" sz="2000" dirty="0" smtClean="0"/>
                  <a:t>速度输入量</a:t>
                </a:r>
                <a:r>
                  <a:rPr lang="zh-CN" altLang="en-US" sz="2000" dirty="0" smtClean="0"/>
                  <a:t>）</a:t>
                </a:r>
                <a:endParaRPr lang="en-US" altLang="zh-CN" sz="2000" dirty="0"/>
              </a:p>
              <a:p>
                <a:pPr lvl="1"/>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𝒚</m:t>
                        </m:r>
                      </m:e>
                      <m:sub>
                        <m:r>
                          <a:rPr lang="en-US" altLang="zh-CN" sz="2000" i="1">
                            <a:latin typeface="Cambria Math"/>
                          </a:rPr>
                          <m:t>𝒌</m:t>
                        </m:r>
                      </m:sub>
                    </m:sSub>
                  </m:oMath>
                </a14:m>
                <a:r>
                  <a:rPr lang="zh-CN" altLang="en-US" sz="2000" dirty="0"/>
                  <a:t> </a:t>
                </a:r>
                <a:r>
                  <a:rPr lang="zh-CN" altLang="en-US" sz="2000" dirty="0" smtClean="0"/>
                  <a:t>：不少于</a:t>
                </a:r>
                <a:r>
                  <a:rPr lang="en-US" altLang="zh-CN" sz="2000" dirty="0" smtClean="0"/>
                  <a:t>4</a:t>
                </a:r>
                <a:r>
                  <a:rPr lang="zh-CN" altLang="en-US" sz="2000" dirty="0" smtClean="0"/>
                  <a:t>颗卫星的伪距、多普勒频移等测量量</a:t>
                </a:r>
                <a:endParaRPr lang="en-US" altLang="zh-CN" sz="2000" dirty="0"/>
              </a:p>
              <a:p>
                <a:pPr lvl="1"/>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𝒘</m:t>
                        </m:r>
                      </m:e>
                      <m:sub>
                        <m:r>
                          <a:rPr lang="en-US" altLang="zh-CN" sz="2000" i="1">
                            <a:latin typeface="Cambria Math"/>
                          </a:rPr>
                          <m:t>𝒌</m:t>
                        </m:r>
                      </m:sub>
                    </m:sSub>
                  </m:oMath>
                </a14:m>
                <a:r>
                  <a:rPr lang="zh-CN" altLang="en-US" sz="2000" dirty="0" smtClean="0"/>
                  <a:t>：两个历元间的过程噪声，噪声协方差可</a:t>
                </a:r>
                <a:r>
                  <a:rPr lang="zh-CN" altLang="en-US" sz="2000" dirty="0" smtClean="0"/>
                  <a:t>估计或设为</a:t>
                </a:r>
                <a:r>
                  <a:rPr lang="en-US" altLang="zh-CN" sz="2000" dirty="0" smtClean="0"/>
                  <a:t>0</a:t>
                </a:r>
                <a:endParaRPr lang="en-US" altLang="zh-CN" sz="2000" dirty="0"/>
              </a:p>
              <a:p>
                <a:pPr lvl="1"/>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𝒗</m:t>
                        </m:r>
                      </m:e>
                      <m:sub>
                        <m:r>
                          <a:rPr lang="en-US" altLang="zh-CN" sz="2000" i="1">
                            <a:latin typeface="Cambria Math"/>
                          </a:rPr>
                          <m:t>𝒌</m:t>
                        </m:r>
                      </m:sub>
                    </m:sSub>
                  </m:oMath>
                </a14:m>
                <a:r>
                  <a:rPr lang="zh-CN" altLang="en-US" sz="2000" dirty="0" smtClean="0"/>
                  <a:t>：当前历元的观测</a:t>
                </a:r>
                <a:r>
                  <a:rPr lang="zh-CN" altLang="en-US" sz="2000" dirty="0"/>
                  <a:t>噪声</a:t>
                </a:r>
                <a:r>
                  <a:rPr lang="zh-CN" altLang="en-US" sz="2000" dirty="0" smtClean="0"/>
                  <a:t>，</a:t>
                </a:r>
                <a:r>
                  <a:rPr lang="zh-CN" altLang="en-US" sz="2000" dirty="0"/>
                  <a:t>噪声协</a:t>
                </a:r>
                <a:r>
                  <a:rPr lang="zh-CN" altLang="en-US" sz="2000" dirty="0" smtClean="0"/>
                  <a:t>方差</a:t>
                </a:r>
                <a:r>
                  <a:rPr lang="zh-CN" altLang="en-US" sz="2000" dirty="0"/>
                  <a:t>可</a:t>
                </a:r>
                <a:r>
                  <a:rPr lang="zh-CN" altLang="en-US" sz="2000" dirty="0"/>
                  <a:t>估计</a:t>
                </a:r>
                <a:r>
                  <a:rPr lang="zh-CN" altLang="en-US" sz="2000" dirty="0" smtClean="0"/>
                  <a:t>或</a:t>
                </a:r>
                <a:r>
                  <a:rPr lang="zh-CN" altLang="en-US" sz="2000" dirty="0"/>
                  <a:t>设</a:t>
                </a:r>
                <a:r>
                  <a:rPr lang="zh-CN" altLang="en-US" sz="2000" dirty="0" smtClean="0"/>
                  <a:t>为</a:t>
                </a:r>
                <a:r>
                  <a:rPr lang="en-US" altLang="zh-CN" sz="2000" dirty="0"/>
                  <a:t>0</a:t>
                </a:r>
                <a:endParaRPr lang="en-US" altLang="zh-CN" sz="2000" dirty="0"/>
              </a:p>
              <a:p>
                <a:pPr lvl="1"/>
                <a:r>
                  <a:rPr lang="en-US" altLang="zh-CN" sz="2000" dirty="0"/>
                  <a:t>A</a:t>
                </a:r>
                <a:r>
                  <a:rPr lang="zh-CN" altLang="en-US" sz="2000" dirty="0" smtClean="0"/>
                  <a:t>：等于单位矩阵</a:t>
                </a:r>
                <a:r>
                  <a:rPr lang="en-US" altLang="zh-CN" sz="2000" dirty="0" smtClean="0"/>
                  <a:t>I</a:t>
                </a:r>
                <a:endParaRPr lang="en-US" altLang="zh-CN" sz="2000" dirty="0"/>
              </a:p>
              <a:p>
                <a:pPr lvl="1"/>
                <a:r>
                  <a:rPr lang="en-US" altLang="zh-CN" sz="2000" dirty="0"/>
                  <a:t>B</a:t>
                </a:r>
                <a:r>
                  <a:rPr lang="zh-CN" altLang="en-US" sz="2000" dirty="0" smtClean="0"/>
                  <a:t>：</a:t>
                </a:r>
                <a:r>
                  <a:rPr lang="zh-CN" altLang="en-US" sz="2000" dirty="0" smtClean="0"/>
                  <a:t>无（或速度导致的状态变化矩阵）</a:t>
                </a:r>
                <a:endParaRPr lang="en-US" altLang="zh-CN" sz="2000" dirty="0"/>
              </a:p>
              <a:p>
                <a:pPr lvl="1"/>
                <a:r>
                  <a:rPr lang="en-US" altLang="zh-CN" sz="2000" dirty="0"/>
                  <a:t>C</a:t>
                </a:r>
                <a:r>
                  <a:rPr lang="zh-CN" altLang="en-US" sz="2000" dirty="0" smtClean="0"/>
                  <a:t>：代表了观测方程，含卫星位置、大气校正参数等因子</a:t>
                </a:r>
                <a:endParaRPr lang="en-US" altLang="zh-CN" sz="2000"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α-β</a:t>
            </a:r>
            <a:r>
              <a:rPr lang="zh-CN" altLang="en-US" dirty="0" smtClean="0"/>
              <a:t>滤波</a:t>
            </a:r>
            <a:r>
              <a:rPr lang="x-none" altLang="zh-CN" dirty="0" smtClean="0"/>
              <a:t>算法</a:t>
            </a:r>
            <a:r>
              <a:rPr lang="zh-CN" altLang="en-US" dirty="0" smtClean="0"/>
              <a:t>带来的推想</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sz="2400" dirty="0" smtClean="0"/>
              <a:t>通过状态方程，是否可以估计（或预测）本次状态量？</a:t>
            </a:r>
            <a:endParaRPr lang="en-US" altLang="zh-CN" sz="2400" dirty="0" smtClean="0"/>
          </a:p>
          <a:p>
            <a:r>
              <a:rPr lang="zh-CN" altLang="en-US" sz="2400" dirty="0" smtClean="0"/>
              <a:t>通过测量方程，是否能够估计（或预测）本次测量结果？</a:t>
            </a:r>
            <a:endParaRPr lang="en-US" altLang="zh-CN" sz="2400" dirty="0" smtClean="0"/>
          </a:p>
          <a:p>
            <a:r>
              <a:rPr lang="zh-CN" altLang="en-US" sz="2400" dirty="0" smtClean="0"/>
              <a:t>如果估计的测量结果和实际测量结果不一致该怎么办？</a:t>
            </a:r>
            <a:endParaRPr lang="en-US" altLang="zh-CN" sz="2400" dirty="0" smtClean="0"/>
          </a:p>
          <a:p>
            <a:r>
              <a:rPr lang="zh-CN" altLang="en-US" sz="2400" dirty="0" smtClean="0"/>
              <a:t>是否能够设计一种类似于</a:t>
            </a:r>
            <a:r>
              <a:rPr lang="en-US" altLang="zh-CN" sz="2400" dirty="0" smtClean="0"/>
              <a:t>α-β</a:t>
            </a:r>
            <a:r>
              <a:rPr lang="zh-CN" altLang="en-US" sz="2400" dirty="0" smtClean="0"/>
              <a:t>的滤波器，使得最优估计值更倾向于其中某个测量结果？</a:t>
            </a:r>
            <a:endParaRPr lang="en-US" altLang="zh-CN" sz="2400" dirty="0" smtClean="0"/>
          </a:p>
          <a:p>
            <a:r>
              <a:rPr lang="zh-CN" altLang="en-US" sz="2400" dirty="0" smtClean="0"/>
              <a:t>这种滤波器是否应当是固定值？存在什么问题？</a:t>
            </a:r>
            <a:endParaRPr lang="en-US" altLang="zh-CN" sz="2400" dirty="0" smtClean="0"/>
          </a:p>
          <a:p>
            <a:r>
              <a:rPr lang="zh-CN" altLang="en-US" sz="2400" dirty="0" smtClean="0"/>
              <a:t>如果该滤波器能够根据以前</a:t>
            </a:r>
            <a:r>
              <a:rPr lang="zh-CN" altLang="en-US" sz="2400" dirty="0" smtClean="0"/>
              <a:t>的误差估计动态</a:t>
            </a:r>
            <a:r>
              <a:rPr lang="zh-CN" altLang="en-US" sz="2400" dirty="0" smtClean="0"/>
              <a:t>生成</a:t>
            </a:r>
            <a:r>
              <a:rPr lang="zh-CN" altLang="en-US" sz="2400" dirty="0" smtClean="0"/>
              <a:t>，或许能够</a:t>
            </a:r>
            <a:r>
              <a:rPr lang="zh-CN" altLang="en-US" sz="2400" dirty="0" smtClean="0"/>
              <a:t>得到一个最优的滤波器，使得本次最优估计值动态地倾向于其中更为合理的测量结果？</a:t>
            </a:r>
            <a:endParaRPr lang="en-US" altLang="zh-CN" sz="2400" dirty="0" smtClean="0"/>
          </a:p>
          <a:p>
            <a:endParaRPr lang="zh-CN" altLang="en-US" sz="2400" dirty="0"/>
          </a:p>
        </p:txBody>
      </p:sp>
      <p:sp>
        <p:nvSpPr>
          <p:cNvPr id="4" name="TextBox 3"/>
          <p:cNvSpPr txBox="1"/>
          <p:nvPr/>
        </p:nvSpPr>
        <p:spPr>
          <a:xfrm>
            <a:off x="3635896" y="6021288"/>
            <a:ext cx="4848642" cy="584775"/>
          </a:xfrm>
          <a:prstGeom prst="rect">
            <a:avLst/>
          </a:prstGeom>
          <a:noFill/>
        </p:spPr>
        <p:txBody>
          <a:bodyPr wrap="square" rtlCol="0">
            <a:spAutoFit/>
          </a:bodyPr>
          <a:lstStyle/>
          <a:p>
            <a:r>
              <a:rPr lang="en-US" altLang="zh-CN" sz="3200" b="1" dirty="0" smtClean="0">
                <a:solidFill>
                  <a:srgbClr val="FF0000"/>
                </a:solidFill>
                <a:latin typeface="微软雅黑" pitchFamily="34" charset="-122"/>
                <a:ea typeface="微软雅黑" pitchFamily="34" charset="-122"/>
              </a:rPr>
              <a:t>---</a:t>
            </a:r>
            <a:r>
              <a:rPr lang="zh-CN" altLang="en-US" sz="3200" b="1" dirty="0" smtClean="0">
                <a:solidFill>
                  <a:srgbClr val="FF0000"/>
                </a:solidFill>
                <a:latin typeface="微软雅黑" pitchFamily="34" charset="-122"/>
                <a:ea typeface="微软雅黑" pitchFamily="34" charset="-122"/>
              </a:rPr>
              <a:t>卡尔曼动态滤波算法</a:t>
            </a:r>
            <a:endParaRPr lang="zh-CN" altLang="en-US" sz="3200" b="1"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2.3 </a:t>
            </a:r>
            <a:r>
              <a:rPr lang="zh-CN" altLang="en-US" dirty="0"/>
              <a:t>卡尔曼滤波</a:t>
            </a:r>
            <a:r>
              <a:rPr lang="zh-CN" altLang="en-US" dirty="0" smtClean="0"/>
              <a:t>算法</a:t>
            </a:r>
            <a:r>
              <a:rPr lang="en-US" altLang="zh-CN" sz="2800" dirty="0" smtClean="0">
                <a:solidFill>
                  <a:srgbClr val="0000CC"/>
                </a:solidFill>
              </a:rPr>
              <a:t>—</a:t>
            </a:r>
            <a:r>
              <a:rPr lang="zh-CN" altLang="en-US" sz="2800" dirty="0" smtClean="0">
                <a:solidFill>
                  <a:srgbClr val="0000CC"/>
                </a:solidFill>
              </a:rPr>
              <a:t>基本思路</a:t>
            </a:r>
            <a:endParaRPr lang="zh-CN" altLang="en-US" dirty="0">
              <a:solidFill>
                <a:srgbClr val="0000CC"/>
              </a:solidFill>
            </a:endParaRPr>
          </a:p>
        </p:txBody>
      </p:sp>
      <p:sp>
        <p:nvSpPr>
          <p:cNvPr id="3" name="内容占位符 2"/>
          <p:cNvSpPr>
            <a:spLocks noGrp="1"/>
          </p:cNvSpPr>
          <p:nvPr>
            <p:ph idx="1"/>
          </p:nvPr>
        </p:nvSpPr>
        <p:spPr/>
        <p:txBody>
          <a:bodyPr>
            <a:normAutofit/>
          </a:bodyPr>
          <a:lstStyle/>
          <a:p>
            <a:pPr marL="0" indent="0">
              <a:buNone/>
            </a:pPr>
            <a:r>
              <a:rPr lang="zh-CN" altLang="en-US" sz="2400" dirty="0" smtClean="0"/>
              <a:t>（</a:t>
            </a:r>
            <a:r>
              <a:rPr lang="en-US" altLang="zh-CN" sz="2400" dirty="0" smtClean="0"/>
              <a:t>1</a:t>
            </a:r>
            <a:r>
              <a:rPr lang="zh-CN" altLang="en-US" sz="2400" dirty="0" smtClean="0"/>
              <a:t>）通过上次状态估计值，预测本次理论上的状态估计值；</a:t>
            </a:r>
            <a:endParaRPr lang="en-US" altLang="zh-CN" sz="2400" dirty="0" smtClean="0"/>
          </a:p>
          <a:p>
            <a:pPr marL="0" indent="0">
              <a:buNone/>
            </a:pPr>
            <a:r>
              <a:rPr lang="zh-CN" altLang="en-US" sz="2400" dirty="0" smtClean="0"/>
              <a:t>（</a:t>
            </a:r>
            <a:r>
              <a:rPr lang="en-US" altLang="zh-CN" sz="2400" dirty="0" smtClean="0"/>
              <a:t>2</a:t>
            </a:r>
            <a:r>
              <a:rPr lang="zh-CN" altLang="en-US" sz="2400" dirty="0" smtClean="0"/>
              <a:t>）通过本次状态估计值，预测本次理论上的测量估计值；</a:t>
            </a:r>
            <a:endParaRPr lang="en-US" altLang="zh-CN" sz="2400" dirty="0" smtClean="0"/>
          </a:p>
          <a:p>
            <a:pPr marL="0" indent="0">
              <a:buNone/>
            </a:pPr>
            <a:r>
              <a:rPr lang="zh-CN" altLang="en-US" sz="2400" dirty="0" smtClean="0"/>
              <a:t>（</a:t>
            </a:r>
            <a:r>
              <a:rPr lang="en-US" altLang="zh-CN" sz="2400" dirty="0" smtClean="0"/>
              <a:t>3</a:t>
            </a:r>
            <a:r>
              <a:rPr lang="zh-CN" altLang="en-US" sz="2400" dirty="0" smtClean="0"/>
              <a:t>）根据</a:t>
            </a:r>
            <a:r>
              <a:rPr lang="zh-CN" altLang="en-US" sz="2400" dirty="0" smtClean="0"/>
              <a:t>上次估计误差和本次测量误差，</a:t>
            </a:r>
            <a:r>
              <a:rPr lang="zh-CN" altLang="en-US" sz="2400" dirty="0" smtClean="0"/>
              <a:t>动态生成滤波器；</a:t>
            </a:r>
            <a:endParaRPr lang="en-US" altLang="zh-CN" sz="2400" dirty="0" smtClean="0"/>
          </a:p>
          <a:p>
            <a:pPr marL="0" indent="0">
              <a:buNone/>
            </a:pPr>
            <a:r>
              <a:rPr lang="zh-CN" altLang="en-US" sz="2400" dirty="0" smtClean="0"/>
              <a:t>（</a:t>
            </a:r>
            <a:r>
              <a:rPr lang="en-US" altLang="zh-CN" sz="2400" dirty="0" smtClean="0"/>
              <a:t>4</a:t>
            </a:r>
            <a:r>
              <a:rPr lang="zh-CN" altLang="en-US" sz="2400" dirty="0" smtClean="0"/>
              <a:t>）将本次实际测量值</a:t>
            </a:r>
            <a:r>
              <a:rPr lang="zh-CN" altLang="en-US" sz="2400" dirty="0" smtClean="0"/>
              <a:t>与测量</a:t>
            </a:r>
            <a:r>
              <a:rPr lang="zh-CN" altLang="en-US" sz="2400" dirty="0"/>
              <a:t>值估计作为</a:t>
            </a:r>
            <a:r>
              <a:rPr lang="zh-CN" altLang="en-US" sz="2400" dirty="0" smtClean="0"/>
              <a:t>输入条件，通过动态滤波器调整两个分量的影响因子，形成本次最优估计值。</a:t>
            </a:r>
            <a:endParaRPr lang="zh-CN" alt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smtClean="0"/>
              <a:t>卡尔曼滤波算法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312168"/>
                <a:ext cx="8229600" cy="5429200"/>
              </a:xfrm>
            </p:spPr>
            <p:txBody>
              <a:bodyPr>
                <a:noAutofit/>
              </a:bodyPr>
              <a:lstStyle/>
              <a:p>
                <a:r>
                  <a:rPr lang="zh-CN" altLang="en-US" sz="2400" dirty="0" smtClean="0"/>
                  <a:t>与</a:t>
                </a:r>
                <a:r>
                  <a:rPr lang="en-US" altLang="zh-CN" sz="2400" dirty="0" smtClean="0"/>
                  <a:t>α-β</a:t>
                </a:r>
                <a:r>
                  <a:rPr lang="zh-CN" altLang="en-US" sz="2400" dirty="0" smtClean="0"/>
                  <a:t>滤波器相似，卡尔曼滤波用一套数学递推公式对系统状态进行最优估计，使系统状态的估计值有最小均方差。</a:t>
                </a:r>
                <a:endParaRPr lang="en-US" altLang="zh-CN" sz="2400" dirty="0" smtClean="0"/>
              </a:p>
              <a:p>
                <a:r>
                  <a:rPr lang="zh-CN" altLang="en-US" sz="2400" dirty="0" smtClean="0"/>
                  <a:t>假设：</a:t>
                </a:r>
                <a:endParaRPr lang="en-US" altLang="zh-CN" sz="2400" dirty="0" smtClean="0"/>
              </a:p>
              <a:p>
                <a:pPr lvl="1"/>
                <a14:m>
                  <m:oMath xmlns:m="http://schemas.openxmlformats.org/officeDocument/2006/math">
                    <m:acc>
                      <m:accPr>
                        <m:chr m:val="̂"/>
                        <m:ctrlPr>
                          <a:rPr lang="zh-CN" altLang="en-US" sz="1800" i="1">
                            <a:latin typeface="Cambria Math" panose="02040503050406030204" pitchFamily="18" charset="0"/>
                          </a:rPr>
                        </m:ctrlPr>
                      </m:accPr>
                      <m:e>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𝒌</m:t>
                            </m:r>
                            <m:r>
                              <a:rPr lang="en-US" altLang="zh-CN" sz="1800" b="1" i="1" smtClean="0">
                                <a:latin typeface="Cambria Math"/>
                              </a:rPr>
                              <m:t>−</m:t>
                            </m:r>
                            <m:r>
                              <a:rPr lang="en-US" altLang="zh-CN" sz="1800" b="1" i="1" smtClean="0">
                                <a:latin typeface="Cambria Math"/>
                              </a:rPr>
                              <m:t>𝟏</m:t>
                            </m:r>
                          </m:sub>
                        </m:sSub>
                      </m:e>
                    </m:acc>
                  </m:oMath>
                </a14:m>
                <a:r>
                  <a:rPr lang="zh-CN" altLang="en-US" sz="1800" dirty="0" smtClean="0"/>
                  <a:t>：为</a:t>
                </a:r>
                <a:r>
                  <a:rPr lang="en-US" altLang="zh-CN" sz="1800" dirty="0" smtClean="0"/>
                  <a:t>k-1</a:t>
                </a:r>
                <a:r>
                  <a:rPr lang="zh-CN" altLang="en-US" sz="1800" dirty="0" smtClean="0"/>
                  <a:t>时刻卡尔曼滤波器对系统的最优估计值</a:t>
                </a:r>
                <a:endParaRPr lang="en-US" altLang="zh-CN" sz="1800" dirty="0" smtClean="0"/>
              </a:p>
              <a:p>
                <a:pPr lvl="1"/>
                <a14:m>
                  <m:oMath xmlns:m="http://schemas.openxmlformats.org/officeDocument/2006/math">
                    <m:sSup>
                      <m:sSupPr>
                        <m:ctrlPr>
                          <a:rPr lang="en-US" altLang="zh-CN" sz="1800" i="1">
                            <a:latin typeface="Cambria Math" panose="02040503050406030204" pitchFamily="18" charset="0"/>
                          </a:rPr>
                        </m:ctrlPr>
                      </m:sSupPr>
                      <m:e>
                        <m:acc>
                          <m:accPr>
                            <m:chr m:val="̂"/>
                            <m:ctrlPr>
                              <a:rPr lang="zh-CN" altLang="en-US" sz="1800" i="1">
                                <a:latin typeface="Cambria Math" panose="02040503050406030204" pitchFamily="18" charset="0"/>
                              </a:rPr>
                            </m:ctrlPr>
                          </m:accPr>
                          <m:e>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𝒌</m:t>
                                </m:r>
                              </m:sub>
                            </m:sSub>
                          </m:e>
                        </m:acc>
                      </m:e>
                      <m:sup>
                        <m:r>
                          <a:rPr lang="en-US" altLang="zh-CN" sz="1800" i="1">
                            <a:latin typeface="Cambria Math"/>
                          </a:rPr>
                          <m:t>−</m:t>
                        </m:r>
                      </m:sup>
                    </m:sSup>
                  </m:oMath>
                </a14:m>
                <a:r>
                  <a:rPr lang="zh-CN" altLang="en-US" sz="1800" dirty="0" smtClean="0"/>
                  <a:t>：为利用</a:t>
                </a:r>
                <a:r>
                  <a:rPr lang="en-US" altLang="zh-CN" sz="1800" dirty="0" smtClean="0"/>
                  <a:t>k-1</a:t>
                </a:r>
                <a:r>
                  <a:rPr lang="zh-CN" altLang="en-US" sz="1800" dirty="0" smtClean="0"/>
                  <a:t>时刻最优估计值计算得到的</a:t>
                </a:r>
                <a:r>
                  <a:rPr lang="en-US" altLang="zh-CN" sz="1800" dirty="0"/>
                  <a:t>k</a:t>
                </a:r>
                <a:r>
                  <a:rPr lang="zh-CN" altLang="en-US" sz="1800" dirty="0"/>
                  <a:t>时刻预测</a:t>
                </a:r>
                <a:r>
                  <a:rPr lang="zh-CN" altLang="en-US" sz="1800" dirty="0" smtClean="0"/>
                  <a:t>值</a:t>
                </a:r>
                <a:endParaRPr lang="en-US" altLang="zh-CN" sz="1800" dirty="0" smtClean="0"/>
              </a:p>
              <a:p>
                <a:pPr lvl="1"/>
                <a14:m>
                  <m:oMath xmlns:m="http://schemas.openxmlformats.org/officeDocument/2006/math">
                    <m:acc>
                      <m:accPr>
                        <m:chr m:val="̂"/>
                        <m:ctrlPr>
                          <a:rPr lang="zh-CN" altLang="en-US" sz="1800" i="1">
                            <a:latin typeface="Cambria Math" panose="02040503050406030204" pitchFamily="18" charset="0"/>
                          </a:rPr>
                        </m:ctrlPr>
                      </m:accPr>
                      <m:e>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𝒌</m:t>
                            </m:r>
                          </m:sub>
                        </m:sSub>
                      </m:e>
                    </m:acc>
                  </m:oMath>
                </a14:m>
                <a:r>
                  <a:rPr lang="zh-CN" altLang="en-US" sz="1800" dirty="0" smtClean="0"/>
                  <a:t>：为</a:t>
                </a:r>
                <a:r>
                  <a:rPr lang="en-US" altLang="zh-CN" sz="1800" dirty="0" smtClean="0"/>
                  <a:t>k</a:t>
                </a:r>
                <a:r>
                  <a:rPr lang="zh-CN" altLang="en-US" sz="1800" dirty="0" smtClean="0"/>
                  <a:t>时刻</a:t>
                </a:r>
                <a:r>
                  <a:rPr lang="zh-CN" altLang="en-US" sz="1800" dirty="0"/>
                  <a:t>卡尔曼滤波器对系统的最优估计</a:t>
                </a:r>
                <a:r>
                  <a:rPr lang="zh-CN" altLang="en-US" sz="1800" dirty="0" smtClean="0"/>
                  <a:t>值</a:t>
                </a:r>
                <a:endParaRPr lang="en-US" altLang="zh-CN" sz="1800" dirty="0" smtClean="0"/>
              </a:p>
              <a:p>
                <a:r>
                  <a:rPr lang="zh-CN" altLang="en-US" sz="2400" dirty="0" smtClean="0"/>
                  <a:t>卡尔曼滤波的两个阶段（忽略噪声影响）</a:t>
                </a:r>
                <a:endParaRPr lang="en-US" altLang="zh-CN" sz="2400" dirty="0" smtClean="0"/>
              </a:p>
              <a:p>
                <a:pPr lvl="1"/>
                <a:r>
                  <a:rPr lang="zh-CN" altLang="en-US" sz="1800" dirty="0" smtClean="0"/>
                  <a:t>预测：  </a:t>
                </a:r>
                <a14:m>
                  <m:oMath xmlns:m="http://schemas.openxmlformats.org/officeDocument/2006/math">
                    <m:sSup>
                      <m:sSupPr>
                        <m:ctrlPr>
                          <a:rPr lang="en-US" altLang="zh-CN" sz="1800" i="1">
                            <a:latin typeface="Cambria Math" panose="02040503050406030204" pitchFamily="18" charset="0"/>
                          </a:rPr>
                        </m:ctrlPr>
                      </m:sSupPr>
                      <m:e>
                        <m:acc>
                          <m:accPr>
                            <m:chr m:val="̂"/>
                            <m:ctrlPr>
                              <a:rPr lang="zh-CN" altLang="en-US" sz="1800" i="1">
                                <a:latin typeface="Cambria Math" panose="02040503050406030204" pitchFamily="18" charset="0"/>
                              </a:rPr>
                            </m:ctrlPr>
                          </m:accPr>
                          <m:e>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𝒌</m:t>
                                </m:r>
                              </m:sub>
                            </m:sSub>
                          </m:e>
                        </m:acc>
                      </m:e>
                      <m:sup>
                        <m:r>
                          <a:rPr lang="en-US" altLang="zh-CN" sz="1800" i="1">
                            <a:latin typeface="Cambria Math"/>
                          </a:rPr>
                          <m:t>−</m:t>
                        </m:r>
                      </m:sup>
                    </m:sSup>
                    <m:r>
                      <a:rPr lang="en-US" altLang="zh-CN" sz="1800" i="1">
                        <a:latin typeface="Cambria Math"/>
                      </a:rPr>
                      <m:t>=</m:t>
                    </m:r>
                    <m:acc>
                      <m:accPr>
                        <m:chr m:val="̂"/>
                        <m:ctrlPr>
                          <a:rPr lang="zh-CN" altLang="en-US" sz="1800" i="1">
                            <a:latin typeface="Cambria Math" panose="02040503050406030204" pitchFamily="18" charset="0"/>
                          </a:rPr>
                        </m:ctrlPr>
                      </m:accPr>
                      <m:e>
                        <m:r>
                          <a:rPr lang="en-US" altLang="zh-CN" sz="1800" b="1" i="1" smtClean="0">
                            <a:latin typeface="Cambria Math"/>
                          </a:rPr>
                          <m:t>𝑨</m:t>
                        </m:r>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𝒌</m:t>
                            </m:r>
                            <m:r>
                              <a:rPr lang="en-US" altLang="zh-CN" sz="1800" i="1">
                                <a:latin typeface="Cambria Math"/>
                              </a:rPr>
                              <m:t>−</m:t>
                            </m:r>
                            <m:r>
                              <a:rPr lang="en-US" altLang="zh-CN" sz="1800" i="1">
                                <a:latin typeface="Cambria Math"/>
                              </a:rPr>
                              <m:t>𝟏</m:t>
                            </m:r>
                          </m:sub>
                        </m:sSub>
                      </m:e>
                    </m:acc>
                    <m:r>
                      <a:rPr lang="en-US" altLang="zh-CN" sz="1800" i="1">
                        <a:latin typeface="Cambria Math"/>
                      </a:rPr>
                      <m:t>+</m:t>
                    </m:r>
                    <m:r>
                      <a:rPr lang="en-US" altLang="zh-CN" sz="1800" b="1" i="1" smtClean="0">
                        <a:latin typeface="Cambria Math"/>
                      </a:rPr>
                      <m:t>𝑩</m:t>
                    </m:r>
                    <m:sSub>
                      <m:sSubPr>
                        <m:ctrlPr>
                          <a:rPr lang="en-US" altLang="zh-CN" sz="1800" b="1" i="1" smtClean="0">
                            <a:latin typeface="Cambria Math" panose="02040503050406030204" pitchFamily="18" charset="0"/>
                          </a:rPr>
                        </m:ctrlPr>
                      </m:sSubPr>
                      <m:e>
                        <m:r>
                          <a:rPr lang="en-US" altLang="zh-CN" sz="1800" b="1" i="1" smtClean="0">
                            <a:latin typeface="Cambria Math"/>
                          </a:rPr>
                          <m:t>𝒖</m:t>
                        </m:r>
                      </m:e>
                      <m:sub>
                        <m:r>
                          <a:rPr lang="en-US" altLang="zh-CN" sz="1800" b="1" i="1" smtClean="0">
                            <a:latin typeface="Cambria Math"/>
                          </a:rPr>
                          <m:t>𝒌</m:t>
                        </m:r>
                        <m:r>
                          <a:rPr lang="en-US" altLang="zh-CN" sz="1800" b="1" i="1" smtClean="0">
                            <a:latin typeface="Cambria Math"/>
                          </a:rPr>
                          <m:t>−</m:t>
                        </m:r>
                        <m:r>
                          <a:rPr lang="en-US" altLang="zh-CN" sz="1800" b="1" i="1" smtClean="0">
                            <a:latin typeface="Cambria Math"/>
                          </a:rPr>
                          <m:t>𝟏</m:t>
                        </m:r>
                      </m:sub>
                    </m:sSub>
                  </m:oMath>
                </a14:m>
                <a:r>
                  <a:rPr lang="zh-CN" altLang="en-US" sz="1800" b="1" dirty="0" smtClean="0"/>
                  <a:t>    （</a:t>
                </a:r>
                <a14:m>
                  <m:oMath xmlns:m="http://schemas.openxmlformats.org/officeDocument/2006/math">
                    <m:sSup>
                      <m:sSupPr>
                        <m:ctrlPr>
                          <a:rPr lang="en-US" altLang="zh-CN" sz="1800" i="1">
                            <a:latin typeface="Cambria Math" panose="02040503050406030204" pitchFamily="18" charset="0"/>
                          </a:rPr>
                        </m:ctrlPr>
                      </m:sSupPr>
                      <m:e>
                        <m:acc>
                          <m:accPr>
                            <m:chr m:val="̂"/>
                            <m:ctrlPr>
                              <a:rPr lang="zh-CN" altLang="en-US" sz="1800" i="1">
                                <a:latin typeface="Cambria Math" panose="02040503050406030204" pitchFamily="18" charset="0"/>
                              </a:rPr>
                            </m:ctrlPr>
                          </m:accPr>
                          <m:e>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𝒌</m:t>
                                </m:r>
                              </m:sub>
                            </m:sSub>
                          </m:e>
                        </m:acc>
                      </m:e>
                      <m:sup>
                        <m:r>
                          <a:rPr lang="en-US" altLang="zh-CN" sz="1800" i="1">
                            <a:latin typeface="Cambria Math"/>
                          </a:rPr>
                          <m:t>−</m:t>
                        </m:r>
                      </m:sup>
                    </m:sSup>
                  </m:oMath>
                </a14:m>
                <a:r>
                  <a:rPr lang="zh-CN" altLang="en-US" sz="1800" b="1" dirty="0" smtClean="0"/>
                  <a:t>为</a:t>
                </a:r>
                <a:r>
                  <a:rPr lang="zh-CN" altLang="en-US" sz="1800" b="1" dirty="0" smtClean="0">
                    <a:solidFill>
                      <a:srgbClr val="000099"/>
                    </a:solidFill>
                  </a:rPr>
                  <a:t>先验估计值</a:t>
                </a:r>
                <a:r>
                  <a:rPr lang="zh-CN" altLang="en-US" sz="1800" b="1" dirty="0" smtClean="0"/>
                  <a:t>，也称</a:t>
                </a:r>
                <a:r>
                  <a:rPr lang="zh-CN" altLang="en-US" sz="1800" b="1" dirty="0" smtClean="0">
                    <a:solidFill>
                      <a:srgbClr val="000099"/>
                    </a:solidFill>
                  </a:rPr>
                  <a:t>预测值</a:t>
                </a:r>
                <a:r>
                  <a:rPr lang="zh-CN" altLang="en-US" sz="1800" b="1" dirty="0" smtClean="0"/>
                  <a:t>）</a:t>
                </a:r>
                <a:endParaRPr lang="en-US" altLang="zh-CN" sz="1800" b="1" dirty="0" smtClean="0"/>
              </a:p>
              <a:p>
                <a:pPr lvl="1"/>
                <a:r>
                  <a:rPr lang="zh-CN" altLang="en-US" sz="1800" dirty="0" smtClean="0"/>
                  <a:t>校正：</a:t>
                </a:r>
                <a14:m>
                  <m:oMath xmlns:m="http://schemas.openxmlformats.org/officeDocument/2006/math">
                    <m:acc>
                      <m:accPr>
                        <m:chr m:val="̂"/>
                        <m:ctrlPr>
                          <a:rPr lang="zh-CN" altLang="en-US" sz="1800" i="1">
                            <a:latin typeface="Cambria Math" panose="02040503050406030204" pitchFamily="18" charset="0"/>
                          </a:rPr>
                        </m:ctrlPr>
                      </m:accPr>
                      <m:e>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𝒌</m:t>
                            </m:r>
                          </m:sub>
                        </m:sSub>
                      </m:e>
                    </m:acc>
                    <m:r>
                      <a:rPr lang="en-US" altLang="zh-CN" sz="1800" i="1">
                        <a:latin typeface="Cambria Math"/>
                      </a:rPr>
                      <m:t>=</m:t>
                    </m:r>
                    <m:r>
                      <a:rPr lang="en-US" altLang="zh-CN" sz="1800" b="1" i="1" smtClean="0">
                        <a:latin typeface="Cambria Math"/>
                      </a:rPr>
                      <m:t>  </m:t>
                    </m:r>
                    <m:sSup>
                      <m:sSupPr>
                        <m:ctrlPr>
                          <a:rPr lang="en-US" altLang="zh-CN" sz="1800" i="1">
                            <a:latin typeface="Cambria Math" panose="02040503050406030204" pitchFamily="18" charset="0"/>
                          </a:rPr>
                        </m:ctrlPr>
                      </m:sSupPr>
                      <m:e>
                        <m:acc>
                          <m:accPr>
                            <m:chr m:val="̂"/>
                            <m:ctrlPr>
                              <a:rPr lang="zh-CN" altLang="en-US" sz="1800" i="1">
                                <a:latin typeface="Cambria Math" panose="02040503050406030204" pitchFamily="18" charset="0"/>
                              </a:rPr>
                            </m:ctrlPr>
                          </m:accPr>
                          <m:e>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𝒌</m:t>
                                </m:r>
                              </m:sub>
                            </m:sSub>
                          </m:e>
                        </m:acc>
                      </m:e>
                      <m:sup>
                        <m:r>
                          <a:rPr lang="en-US" altLang="zh-CN" sz="1800" i="1">
                            <a:latin typeface="Cambria Math"/>
                          </a:rPr>
                          <m:t>−</m:t>
                        </m:r>
                      </m:sup>
                    </m:sSup>
                    <m:r>
                      <a:rPr lang="en-US" altLang="zh-CN" sz="1800" i="1">
                        <a:latin typeface="Cambria Math"/>
                      </a:rPr>
                      <m:t>+</m:t>
                    </m:r>
                    <m:sSub>
                      <m:sSubPr>
                        <m:ctrlPr>
                          <a:rPr lang="en-US" altLang="zh-CN" sz="1800" i="1" smtClean="0">
                            <a:latin typeface="Cambria Math" panose="02040503050406030204" pitchFamily="18" charset="0"/>
                          </a:rPr>
                        </m:ctrlPr>
                      </m:sSubPr>
                      <m:e>
                        <m:r>
                          <a:rPr lang="en-US" altLang="zh-CN" sz="1800" b="1" i="1" smtClean="0">
                            <a:latin typeface="Cambria Math"/>
                          </a:rPr>
                          <m:t>𝑲</m:t>
                        </m:r>
                      </m:e>
                      <m:sub>
                        <m:r>
                          <a:rPr lang="en-US" altLang="zh-CN" sz="1800" b="1" i="1" smtClean="0">
                            <a:latin typeface="Cambria Math"/>
                          </a:rPr>
                          <m:t>𝒌</m:t>
                        </m:r>
                      </m:sub>
                    </m:sSub>
                    <m:r>
                      <a:rPr lang="en-US" altLang="zh-CN" sz="1800" b="1" i="1" smtClean="0">
                        <a:latin typeface="Cambria Math"/>
                      </a:rPr>
                      <m:t>(</m:t>
                    </m:r>
                    <m:sSub>
                      <m:sSubPr>
                        <m:ctrlPr>
                          <a:rPr lang="en-US" altLang="zh-CN" sz="1800" i="1">
                            <a:latin typeface="Cambria Math" panose="02040503050406030204" pitchFamily="18" charset="0"/>
                          </a:rPr>
                        </m:ctrlPr>
                      </m:sSubPr>
                      <m:e>
                        <m:r>
                          <a:rPr lang="en-US" altLang="zh-CN" sz="1800" b="1" i="1" smtClean="0">
                            <a:latin typeface="Cambria Math"/>
                          </a:rPr>
                          <m:t>𝒚</m:t>
                        </m:r>
                      </m:e>
                      <m:sub>
                        <m:r>
                          <a:rPr lang="en-US" altLang="zh-CN" sz="1800" i="1">
                            <a:latin typeface="Cambria Math"/>
                          </a:rPr>
                          <m:t>𝒌</m:t>
                        </m:r>
                      </m:sub>
                    </m:sSub>
                    <m:r>
                      <a:rPr lang="en-US" altLang="zh-CN" sz="1800" b="1" i="1" smtClean="0">
                        <a:latin typeface="Cambria Math"/>
                      </a:rPr>
                      <m:t>−</m:t>
                    </m:r>
                    <m:r>
                      <a:rPr lang="en-US" altLang="zh-CN" sz="1800" b="1" i="1" smtClean="0">
                        <a:latin typeface="Cambria Math"/>
                      </a:rPr>
                      <m:t>𝑪</m:t>
                    </m:r>
                    <m:sSup>
                      <m:sSupPr>
                        <m:ctrlPr>
                          <a:rPr lang="en-US" altLang="zh-CN" sz="1800" i="1">
                            <a:latin typeface="Cambria Math" panose="02040503050406030204" pitchFamily="18" charset="0"/>
                          </a:rPr>
                        </m:ctrlPr>
                      </m:sSupPr>
                      <m:e>
                        <m:acc>
                          <m:accPr>
                            <m:chr m:val="̂"/>
                            <m:ctrlPr>
                              <a:rPr lang="zh-CN" altLang="en-US" sz="1800" i="1">
                                <a:latin typeface="Cambria Math" panose="02040503050406030204" pitchFamily="18" charset="0"/>
                              </a:rPr>
                            </m:ctrlPr>
                          </m:accPr>
                          <m:e>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𝒌</m:t>
                                </m:r>
                              </m:sub>
                            </m:sSub>
                          </m:e>
                        </m:acc>
                      </m:e>
                      <m:sup>
                        <m:r>
                          <a:rPr lang="en-US" altLang="zh-CN" sz="1800" i="1">
                            <a:latin typeface="Cambria Math"/>
                          </a:rPr>
                          <m:t>−</m:t>
                        </m:r>
                      </m:sup>
                    </m:sSup>
                    <m:r>
                      <a:rPr lang="en-US" altLang="zh-CN" sz="1800" b="1" i="1" smtClean="0">
                        <a:latin typeface="Cambria Math"/>
                      </a:rPr>
                      <m:t>)</m:t>
                    </m:r>
                  </m:oMath>
                </a14:m>
                <a:r>
                  <a:rPr lang="zh-CN" altLang="en-US" sz="1800" dirty="0" smtClean="0"/>
                  <a:t>（</a:t>
                </a:r>
                <a14:m>
                  <m:oMath xmlns:m="http://schemas.openxmlformats.org/officeDocument/2006/math">
                    <m:acc>
                      <m:accPr>
                        <m:chr m:val="̂"/>
                        <m:ctrlPr>
                          <a:rPr lang="zh-CN" altLang="en-US" sz="1800" i="1">
                            <a:latin typeface="Cambria Math" panose="02040503050406030204" pitchFamily="18" charset="0"/>
                          </a:rPr>
                        </m:ctrlPr>
                      </m:accPr>
                      <m:e>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𝒌</m:t>
                            </m:r>
                          </m:sub>
                        </m:sSub>
                      </m:e>
                    </m:acc>
                  </m:oMath>
                </a14:m>
                <a:r>
                  <a:rPr lang="zh-CN" altLang="en-US" sz="1800" dirty="0" smtClean="0"/>
                  <a:t>为</a:t>
                </a:r>
                <a:r>
                  <a:rPr lang="en-US" altLang="zh-CN" sz="1800" dirty="0" smtClean="0"/>
                  <a:t>k</a:t>
                </a:r>
                <a:r>
                  <a:rPr lang="zh-CN" altLang="en-US" sz="1800" dirty="0" smtClean="0"/>
                  <a:t>历元的</a:t>
                </a:r>
                <a:r>
                  <a:rPr lang="zh-CN" altLang="en-US" sz="1800" dirty="0" smtClean="0">
                    <a:solidFill>
                      <a:srgbClr val="000099"/>
                    </a:solidFill>
                  </a:rPr>
                  <a:t>后验估计值，</a:t>
                </a:r>
                <a:r>
                  <a:rPr lang="zh-CN" altLang="en-US" sz="1800" dirty="0" smtClean="0"/>
                  <a:t>也称</a:t>
                </a:r>
                <a:r>
                  <a:rPr lang="zh-CN" altLang="en-US" sz="1800" dirty="0" smtClean="0">
                    <a:solidFill>
                      <a:srgbClr val="000099"/>
                    </a:solidFill>
                  </a:rPr>
                  <a:t>最优估计值</a:t>
                </a:r>
                <a:r>
                  <a:rPr lang="zh-CN" altLang="en-US" sz="1800" dirty="0" smtClean="0"/>
                  <a:t>或</a:t>
                </a:r>
                <a:r>
                  <a:rPr lang="zh-CN" altLang="en-US" sz="1800" dirty="0" smtClean="0">
                    <a:solidFill>
                      <a:srgbClr val="000099"/>
                    </a:solidFill>
                  </a:rPr>
                  <a:t>最优解</a:t>
                </a:r>
                <a:r>
                  <a:rPr lang="zh-CN" altLang="en-US" sz="1800" dirty="0" smtClean="0"/>
                  <a:t>）</a:t>
                </a:r>
                <a:endParaRPr lang="zh-CN" altLang="en-US"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312168"/>
                <a:ext cx="8229600" cy="5429200"/>
              </a:xfrm>
              <a:blipFill rotWithShape="0">
                <a:blip r:embed="rId2"/>
                <a:stretch>
                  <a:fillRect l="-963" r="-3778"/>
                </a:stretch>
              </a:blipFill>
            </p:spPr>
            <p:txBody>
              <a:bodyPr/>
              <a:lstStyle/>
              <a:p>
                <a:r>
                  <a:rPr lang="zh-CN" altLang="en-US">
                    <a:noFill/>
                  </a:rPr>
                  <a:t> </a:t>
                </a:r>
              </a:p>
            </p:txBody>
          </p:sp>
        </mc:Fallback>
      </mc:AlternateContent>
      <p:cxnSp>
        <p:nvCxnSpPr>
          <p:cNvPr id="5" name="直接箭头连接符 4"/>
          <p:cNvCxnSpPr/>
          <p:nvPr/>
        </p:nvCxnSpPr>
        <p:spPr>
          <a:xfrm flipH="1" flipV="1">
            <a:off x="3851920" y="6093296"/>
            <a:ext cx="144016"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491880" y="6488668"/>
            <a:ext cx="1338828" cy="369332"/>
          </a:xfrm>
          <a:prstGeom prst="rect">
            <a:avLst/>
          </a:prstGeom>
          <a:noFill/>
        </p:spPr>
        <p:txBody>
          <a:bodyPr wrap="none" rtlCol="0">
            <a:spAutoFit/>
          </a:bodyPr>
          <a:lstStyle/>
          <a:p>
            <a:r>
              <a:rPr lang="zh-CN" altLang="en-US" dirty="0" smtClean="0"/>
              <a:t>本次测量值</a:t>
            </a:r>
            <a:endParaRPr lang="zh-CN" altLang="en-US" dirty="0"/>
          </a:p>
        </p:txBody>
      </p:sp>
      <p:cxnSp>
        <p:nvCxnSpPr>
          <p:cNvPr id="7" name="直接箭头连接符 6"/>
          <p:cNvCxnSpPr/>
          <p:nvPr/>
        </p:nvCxnSpPr>
        <p:spPr>
          <a:xfrm flipH="1" flipV="1">
            <a:off x="4716016" y="6021288"/>
            <a:ext cx="72008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932040" y="6488668"/>
            <a:ext cx="1944216" cy="369332"/>
          </a:xfrm>
          <a:prstGeom prst="rect">
            <a:avLst/>
          </a:prstGeom>
          <a:noFill/>
        </p:spPr>
        <p:txBody>
          <a:bodyPr wrap="square" rtlCol="0">
            <a:spAutoFit/>
          </a:bodyPr>
          <a:lstStyle/>
          <a:p>
            <a:r>
              <a:rPr lang="zh-CN" altLang="en-US" dirty="0" smtClean="0"/>
              <a:t>本次测量估计值</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阶段一：预测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400" dirty="0" smtClean="0"/>
                  <a:t>先验估计值</a:t>
                </a:r>
                <a14:m>
                  <m:oMath xmlns:m="http://schemas.openxmlformats.org/officeDocument/2006/math">
                    <m:sSup>
                      <m:sSupPr>
                        <m:ctrlPr>
                          <a:rPr lang="en-US" altLang="zh-CN" sz="2400" i="1">
                            <a:latin typeface="Cambria Math" panose="02040503050406030204" pitchFamily="18" charset="0"/>
                          </a:rPr>
                        </m:ctrlPr>
                      </m:sSupPr>
                      <m:e>
                        <m:acc>
                          <m:accPr>
                            <m:chr m:val="̂"/>
                            <m:ctrlPr>
                              <a:rPr lang="zh-CN" altLang="en-US"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a:rPr>
                                  <m:t>𝒙</m:t>
                                </m:r>
                              </m:e>
                              <m:sub>
                                <m:r>
                                  <a:rPr lang="en-US" altLang="zh-CN" sz="2400" i="1">
                                    <a:latin typeface="Cambria Math"/>
                                  </a:rPr>
                                  <m:t>𝒌</m:t>
                                </m:r>
                              </m:sub>
                            </m:sSub>
                          </m:e>
                        </m:acc>
                      </m:e>
                      <m:sup>
                        <m:r>
                          <a:rPr lang="en-US" altLang="zh-CN" sz="2400" i="1">
                            <a:latin typeface="Cambria Math"/>
                          </a:rPr>
                          <m:t>−</m:t>
                        </m:r>
                      </m:sup>
                    </m:sSup>
                  </m:oMath>
                </a14:m>
                <a:endParaRPr lang="en-US" altLang="zh-CN" sz="2400" i="1" dirty="0" smtClean="0">
                  <a:latin typeface="Cambria Math"/>
                </a:endParaRPr>
              </a:p>
              <a:p>
                <a:pPr marL="457200" lvl="1" indent="0">
                  <a:buNone/>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rPr>
                          </m:ctrlPr>
                        </m:sSupPr>
                        <m:e>
                          <m:acc>
                            <m:accPr>
                              <m:chr m:val="̂"/>
                              <m:ctrlPr>
                                <a:rPr lang="zh-CN" altLang="en-US"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𝒌</m:t>
                                  </m:r>
                                </m:sub>
                              </m:sSub>
                            </m:e>
                          </m:acc>
                        </m:e>
                        <m:sup>
                          <m:r>
                            <a:rPr lang="en-US" altLang="zh-CN" sz="2000" i="1">
                              <a:latin typeface="Cambria Math"/>
                            </a:rPr>
                            <m:t>−</m:t>
                          </m:r>
                        </m:sup>
                      </m:sSup>
                      <m:r>
                        <a:rPr lang="en-US" altLang="zh-CN" sz="2000" i="1">
                          <a:latin typeface="Cambria Math"/>
                        </a:rPr>
                        <m:t>=</m:t>
                      </m:r>
                      <m:acc>
                        <m:accPr>
                          <m:chr m:val="̂"/>
                          <m:ctrlPr>
                            <a:rPr lang="zh-CN" altLang="en-US" sz="2000" i="1">
                              <a:latin typeface="Cambria Math" panose="02040503050406030204" pitchFamily="18" charset="0"/>
                            </a:rPr>
                          </m:ctrlPr>
                        </m:accPr>
                        <m:e>
                          <m:r>
                            <a:rPr lang="en-US" altLang="zh-CN" sz="2000" i="1">
                              <a:latin typeface="Cambria Math"/>
                            </a:rPr>
                            <m:t>𝑨</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𝒌</m:t>
                              </m:r>
                              <m:r>
                                <a:rPr lang="en-US" altLang="zh-CN" sz="2000" i="1">
                                  <a:latin typeface="Cambria Math"/>
                                </a:rPr>
                                <m:t>−</m:t>
                              </m:r>
                              <m:r>
                                <a:rPr lang="en-US" altLang="zh-CN" sz="2000" i="1">
                                  <a:latin typeface="Cambria Math"/>
                                </a:rPr>
                                <m:t>𝟏</m:t>
                              </m:r>
                            </m:sub>
                          </m:sSub>
                        </m:e>
                      </m:acc>
                      <m:r>
                        <a:rPr lang="en-US" altLang="zh-CN" sz="2000" i="1">
                          <a:latin typeface="Cambria Math"/>
                        </a:rPr>
                        <m:t>+</m:t>
                      </m:r>
                      <m:r>
                        <a:rPr lang="en-US" altLang="zh-CN" sz="2000" i="1">
                          <a:latin typeface="Cambria Math"/>
                        </a:rPr>
                        <m:t>𝑩</m:t>
                      </m:r>
                      <m:sSub>
                        <m:sSubPr>
                          <m:ctrlPr>
                            <a:rPr lang="en-US" altLang="zh-CN" sz="2000" i="1">
                              <a:latin typeface="Cambria Math" panose="02040503050406030204" pitchFamily="18" charset="0"/>
                            </a:rPr>
                          </m:ctrlPr>
                        </m:sSubPr>
                        <m:e>
                          <m:r>
                            <a:rPr lang="en-US" altLang="zh-CN" sz="2000" i="1">
                              <a:latin typeface="Cambria Math"/>
                            </a:rPr>
                            <m:t>𝒖</m:t>
                          </m:r>
                        </m:e>
                        <m:sub>
                          <m:r>
                            <a:rPr lang="en-US" altLang="zh-CN" sz="2000" i="1">
                              <a:latin typeface="Cambria Math"/>
                            </a:rPr>
                            <m:t>𝒌</m:t>
                          </m:r>
                          <m:r>
                            <a:rPr lang="en-US" altLang="zh-CN" sz="2000" i="1">
                              <a:latin typeface="Cambria Math"/>
                            </a:rPr>
                            <m:t>−</m:t>
                          </m:r>
                          <m:r>
                            <a:rPr lang="en-US" altLang="zh-CN" sz="2000" i="1">
                              <a:latin typeface="Cambria Math"/>
                            </a:rPr>
                            <m:t>𝟏</m:t>
                          </m:r>
                        </m:sub>
                      </m:sSub>
                    </m:oMath>
                  </m:oMathPara>
                </a14:m>
                <a:endParaRPr lang="en-US" altLang="zh-CN" sz="2000" dirty="0" smtClean="0"/>
              </a:p>
              <a:p>
                <a:r>
                  <a:rPr lang="zh-CN" altLang="en-US" sz="2400" dirty="0" smtClean="0"/>
                  <a:t>先验估计误差为</a:t>
                </a:r>
                <a14:m>
                  <m:oMath xmlns:m="http://schemas.openxmlformats.org/officeDocument/2006/math">
                    <m:sSup>
                      <m:sSupPr>
                        <m:ctrlPr>
                          <a:rPr lang="en-US" altLang="zh-CN" sz="2400" i="1" dirty="0" smtClean="0">
                            <a:latin typeface="Cambria Math" panose="02040503050406030204" pitchFamily="18" charset="0"/>
                          </a:rPr>
                        </m:ctrlPr>
                      </m:sSupPr>
                      <m:e>
                        <m:sSub>
                          <m:sSubPr>
                            <m:ctrlPr>
                              <a:rPr lang="en-US" altLang="zh-CN" sz="2400" i="1" dirty="0" smtClean="0">
                                <a:latin typeface="Cambria Math" panose="02040503050406030204" pitchFamily="18" charset="0"/>
                              </a:rPr>
                            </m:ctrlPr>
                          </m:sSubPr>
                          <m:e>
                            <m:r>
                              <a:rPr lang="en-US" altLang="zh-CN" sz="2400" b="1" i="1" dirty="0" smtClean="0">
                                <a:latin typeface="Cambria Math"/>
                              </a:rPr>
                              <m:t>𝒆</m:t>
                            </m:r>
                          </m:e>
                          <m:sub>
                            <m:r>
                              <a:rPr lang="en-US" altLang="zh-CN" sz="2400" b="1" i="1" dirty="0" smtClean="0">
                                <a:latin typeface="Cambria Math"/>
                              </a:rPr>
                              <m:t>𝒌</m:t>
                            </m:r>
                          </m:sub>
                        </m:sSub>
                      </m:e>
                      <m:sup>
                        <m:r>
                          <a:rPr lang="en-US" altLang="zh-CN" sz="2400" b="1" i="1" dirty="0" smtClean="0">
                            <a:latin typeface="Cambria Math"/>
                          </a:rPr>
                          <m:t>−</m:t>
                        </m:r>
                      </m:sup>
                    </m:sSup>
                  </m:oMath>
                </a14:m>
                <a:r>
                  <a:rPr lang="zh-CN" altLang="en-US" sz="2400" dirty="0" smtClean="0"/>
                  <a:t>，是真实值与先验估计值的差</a:t>
                </a:r>
                <a:endParaRPr lang="en-US" altLang="zh-CN" sz="240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sz="2000" i="1" dirty="0">
                              <a:solidFill>
                                <a:schemeClr val="tx1"/>
                              </a:solidFill>
                              <a:latin typeface="Cambria Math" panose="02040503050406030204" pitchFamily="18" charset="0"/>
                            </a:rPr>
                          </m:ctrlPr>
                        </m:sSupPr>
                        <m:e>
                          <m:sSub>
                            <m:sSubPr>
                              <m:ctrlPr>
                                <a:rPr lang="en-US" altLang="zh-CN" sz="2000" i="1" dirty="0">
                                  <a:solidFill>
                                    <a:schemeClr val="tx1"/>
                                  </a:solidFill>
                                  <a:latin typeface="Cambria Math" panose="02040503050406030204" pitchFamily="18" charset="0"/>
                                </a:rPr>
                              </m:ctrlPr>
                            </m:sSubPr>
                            <m:e>
                              <m:r>
                                <a:rPr lang="en-US" altLang="zh-CN" sz="2000" i="1" dirty="0">
                                  <a:solidFill>
                                    <a:schemeClr val="tx1"/>
                                  </a:solidFill>
                                  <a:latin typeface="Cambria Math"/>
                                </a:rPr>
                                <m:t>𝒆</m:t>
                              </m:r>
                            </m:e>
                            <m:sub>
                              <m:r>
                                <a:rPr lang="en-US" altLang="zh-CN" sz="2000" i="1" dirty="0">
                                  <a:solidFill>
                                    <a:schemeClr val="tx1"/>
                                  </a:solidFill>
                                  <a:latin typeface="Cambria Math"/>
                                </a:rPr>
                                <m:t>𝒌</m:t>
                              </m:r>
                            </m:sub>
                          </m:sSub>
                        </m:e>
                        <m:sup>
                          <m:r>
                            <a:rPr lang="en-US" altLang="zh-CN" sz="2000" i="1" dirty="0">
                              <a:solidFill>
                                <a:schemeClr val="tx1"/>
                              </a:solidFill>
                              <a:latin typeface="Cambria Math"/>
                            </a:rPr>
                            <m:t>−</m:t>
                          </m:r>
                        </m:sup>
                      </m:sSup>
                      <m:r>
                        <a:rPr lang="en-US" altLang="zh-CN" sz="2000" i="1" dirty="0">
                          <a:solidFill>
                            <a:schemeClr val="tx1"/>
                          </a:solidFill>
                          <a:latin typeface="Cambria Math"/>
                        </a:rPr>
                        <m:t>=</m:t>
                      </m:r>
                      <m:sSub>
                        <m:sSubPr>
                          <m:ctrlPr>
                            <a:rPr lang="en-US" altLang="zh-CN" sz="2000" i="1" dirty="0">
                              <a:solidFill>
                                <a:schemeClr val="tx1"/>
                              </a:solidFill>
                              <a:latin typeface="Cambria Math" panose="02040503050406030204" pitchFamily="18" charset="0"/>
                            </a:rPr>
                          </m:ctrlPr>
                        </m:sSubPr>
                        <m:e>
                          <m:r>
                            <a:rPr lang="en-US" altLang="zh-CN" sz="2000" i="1" dirty="0">
                              <a:solidFill>
                                <a:schemeClr val="tx1"/>
                              </a:solidFill>
                              <a:latin typeface="Cambria Math"/>
                            </a:rPr>
                            <m:t>𝒙</m:t>
                          </m:r>
                        </m:e>
                        <m:sub>
                          <m:r>
                            <a:rPr lang="en-US" altLang="zh-CN" sz="2000" i="1" dirty="0">
                              <a:solidFill>
                                <a:schemeClr val="tx1"/>
                              </a:solidFill>
                              <a:latin typeface="Cambria Math"/>
                            </a:rPr>
                            <m:t>𝒌</m:t>
                          </m:r>
                        </m:sub>
                      </m:sSub>
                      <m:r>
                        <a:rPr lang="en-US" altLang="zh-CN" sz="2000" i="1" dirty="0">
                          <a:solidFill>
                            <a:schemeClr val="tx1"/>
                          </a:solidFill>
                          <a:latin typeface="Cambria Math"/>
                        </a:rPr>
                        <m:t>−</m:t>
                      </m:r>
                      <m:sSup>
                        <m:sSupPr>
                          <m:ctrlPr>
                            <a:rPr lang="en-US" altLang="zh-CN" sz="2000" i="1">
                              <a:solidFill>
                                <a:schemeClr val="tx1"/>
                              </a:solidFill>
                              <a:latin typeface="Cambria Math" panose="02040503050406030204" pitchFamily="18" charset="0"/>
                            </a:rPr>
                          </m:ctrlPr>
                        </m:sSupPr>
                        <m:e>
                          <m:acc>
                            <m:accPr>
                              <m:chr m:val="̂"/>
                              <m:ctrlPr>
                                <a:rPr lang="zh-CN" altLang="en-US" sz="2000" i="1">
                                  <a:solidFill>
                                    <a:schemeClr val="tx1"/>
                                  </a:solidFill>
                                  <a:latin typeface="Cambria Math" panose="02040503050406030204" pitchFamily="18" charset="0"/>
                                </a:rPr>
                              </m:ctrlPr>
                            </m:accPr>
                            <m:e>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a:rPr>
                                    <m:t>𝒙</m:t>
                                  </m:r>
                                </m:e>
                                <m:sub>
                                  <m:r>
                                    <a:rPr lang="en-US" altLang="zh-CN" sz="2000" i="1">
                                      <a:solidFill>
                                        <a:schemeClr val="tx1"/>
                                      </a:solidFill>
                                      <a:latin typeface="Cambria Math"/>
                                    </a:rPr>
                                    <m:t>𝒌</m:t>
                                  </m:r>
                                </m:sub>
                              </m:sSub>
                            </m:e>
                          </m:acc>
                        </m:e>
                        <m:sup>
                          <m:r>
                            <a:rPr lang="en-US" altLang="zh-CN" sz="2000" i="1">
                              <a:solidFill>
                                <a:schemeClr val="tx1"/>
                              </a:solidFill>
                              <a:latin typeface="Cambria Math"/>
                            </a:rPr>
                            <m:t>−</m:t>
                          </m:r>
                        </m:sup>
                      </m:sSup>
                    </m:oMath>
                  </m:oMathPara>
                </a14:m>
                <a:endParaRPr lang="en-US" altLang="zh-CN" sz="2000" i="1" dirty="0" smtClean="0">
                  <a:solidFill>
                    <a:schemeClr val="tx1"/>
                  </a:solidFill>
                  <a:latin typeface="Cambria Math"/>
                </a:endParaRPr>
              </a:p>
              <a:p>
                <a:r>
                  <a:rPr lang="zh-CN" altLang="en-US" sz="2400" dirty="0" smtClean="0"/>
                  <a:t>先验估计误差的均方差阵</a:t>
                </a:r>
                <a14:m>
                  <m:oMath xmlns:m="http://schemas.openxmlformats.org/officeDocument/2006/math">
                    <m:sSup>
                      <m:sSupPr>
                        <m:ctrlPr>
                          <a:rPr lang="en-US" altLang="zh-CN" sz="2400" i="1" dirty="0">
                            <a:solidFill>
                              <a:schemeClr val="tx1"/>
                            </a:solidFill>
                            <a:latin typeface="Cambria Math" panose="02040503050406030204" pitchFamily="18" charset="0"/>
                          </a:rPr>
                        </m:ctrlPr>
                      </m:sSupPr>
                      <m:e>
                        <m:sSub>
                          <m:sSubPr>
                            <m:ctrlPr>
                              <a:rPr lang="en-US" altLang="zh-CN" sz="2400" i="1" dirty="0">
                                <a:solidFill>
                                  <a:schemeClr val="tx1"/>
                                </a:solidFill>
                                <a:latin typeface="Cambria Math" panose="02040503050406030204" pitchFamily="18" charset="0"/>
                              </a:rPr>
                            </m:ctrlPr>
                          </m:sSubPr>
                          <m:e>
                            <m:r>
                              <a:rPr lang="en-US" altLang="zh-CN" sz="2400" b="1" i="1" dirty="0" smtClean="0">
                                <a:solidFill>
                                  <a:schemeClr val="tx1"/>
                                </a:solidFill>
                                <a:latin typeface="Cambria Math"/>
                              </a:rPr>
                              <m:t>𝑷</m:t>
                            </m:r>
                          </m:e>
                          <m:sub>
                            <m:r>
                              <a:rPr lang="en-US" altLang="zh-CN" sz="2400" i="1" dirty="0">
                                <a:solidFill>
                                  <a:schemeClr val="tx1"/>
                                </a:solidFill>
                                <a:latin typeface="Cambria Math"/>
                              </a:rPr>
                              <m:t>𝒌</m:t>
                            </m:r>
                          </m:sub>
                        </m:sSub>
                      </m:e>
                      <m:sup>
                        <m:r>
                          <a:rPr lang="en-US" altLang="zh-CN" sz="2400" i="1" dirty="0">
                            <a:solidFill>
                              <a:schemeClr val="tx1"/>
                            </a:solidFill>
                            <a:latin typeface="Cambria Math"/>
                          </a:rPr>
                          <m:t>−</m:t>
                        </m:r>
                      </m:sup>
                    </m:sSup>
                  </m:oMath>
                </a14:m>
                <a:r>
                  <a:rPr lang="zh-CN" altLang="en-US" sz="2400" dirty="0" smtClean="0"/>
                  <a:t>（又称状态均方误差阵）</a:t>
                </a:r>
                <a:endParaRPr lang="en-US" altLang="zh-CN" sz="240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sz="2000" i="1" dirty="0">
                              <a:solidFill>
                                <a:schemeClr val="tx1"/>
                              </a:solidFill>
                              <a:latin typeface="Cambria Math" panose="02040503050406030204" pitchFamily="18" charset="0"/>
                            </a:rPr>
                          </m:ctrlPr>
                        </m:sSupPr>
                        <m:e>
                          <m:sSub>
                            <m:sSubPr>
                              <m:ctrlPr>
                                <a:rPr lang="en-US" altLang="zh-CN" sz="2000" i="1" dirty="0">
                                  <a:solidFill>
                                    <a:schemeClr val="tx1"/>
                                  </a:solidFill>
                                  <a:latin typeface="Cambria Math" panose="02040503050406030204" pitchFamily="18" charset="0"/>
                                </a:rPr>
                              </m:ctrlPr>
                            </m:sSubPr>
                            <m:e>
                              <m:r>
                                <a:rPr lang="en-US" altLang="zh-CN" sz="2000" i="1" dirty="0">
                                  <a:solidFill>
                                    <a:schemeClr val="tx1"/>
                                  </a:solidFill>
                                  <a:latin typeface="Cambria Math"/>
                                </a:rPr>
                                <m:t>𝑷</m:t>
                              </m:r>
                            </m:e>
                            <m:sub>
                              <m:r>
                                <a:rPr lang="en-US" altLang="zh-CN" sz="2000" i="1" dirty="0">
                                  <a:solidFill>
                                    <a:schemeClr val="tx1"/>
                                  </a:solidFill>
                                  <a:latin typeface="Cambria Math"/>
                                </a:rPr>
                                <m:t>𝒌</m:t>
                              </m:r>
                            </m:sub>
                          </m:sSub>
                        </m:e>
                        <m:sup>
                          <m:r>
                            <a:rPr lang="en-US" altLang="zh-CN" sz="2000" i="1" dirty="0">
                              <a:solidFill>
                                <a:schemeClr val="tx1"/>
                              </a:solidFill>
                              <a:latin typeface="Cambria Math"/>
                            </a:rPr>
                            <m:t>−</m:t>
                          </m:r>
                        </m:sup>
                      </m:sSup>
                      <m:r>
                        <a:rPr lang="en-US" altLang="zh-CN" sz="2000" i="1" dirty="0">
                          <a:solidFill>
                            <a:schemeClr val="tx1"/>
                          </a:solidFill>
                          <a:latin typeface="Cambria Math"/>
                        </a:rPr>
                        <m:t>=</m:t>
                      </m:r>
                      <m:r>
                        <a:rPr lang="en-US" altLang="zh-CN" sz="2000" i="1" dirty="0">
                          <a:solidFill>
                            <a:schemeClr val="tx1"/>
                          </a:solidFill>
                          <a:latin typeface="Cambria Math"/>
                        </a:rPr>
                        <m:t>𝑬</m:t>
                      </m:r>
                      <m:d>
                        <m:dPr>
                          <m:begChr m:val="（"/>
                          <m:endChr m:val="）"/>
                          <m:ctrlPr>
                            <a:rPr lang="zh-CN" altLang="en-US" sz="2000" i="1" dirty="0">
                              <a:solidFill>
                                <a:schemeClr val="tx1"/>
                              </a:solidFill>
                              <a:latin typeface="Cambria Math" panose="02040503050406030204" pitchFamily="18" charset="0"/>
                            </a:rPr>
                          </m:ctrlPr>
                        </m:dPr>
                        <m:e>
                          <m:sSup>
                            <m:sSupPr>
                              <m:ctrlPr>
                                <a:rPr lang="en-US" altLang="zh-CN" sz="2000" i="1" dirty="0">
                                  <a:solidFill>
                                    <a:schemeClr val="tx1"/>
                                  </a:solidFill>
                                  <a:latin typeface="Cambria Math" panose="02040503050406030204" pitchFamily="18" charset="0"/>
                                </a:rPr>
                              </m:ctrlPr>
                            </m:sSupPr>
                            <m:e>
                              <m:sSub>
                                <m:sSubPr>
                                  <m:ctrlPr>
                                    <a:rPr lang="en-US" altLang="zh-CN" sz="2000" i="1" dirty="0">
                                      <a:solidFill>
                                        <a:schemeClr val="tx1"/>
                                      </a:solidFill>
                                      <a:latin typeface="Cambria Math" panose="02040503050406030204" pitchFamily="18" charset="0"/>
                                    </a:rPr>
                                  </m:ctrlPr>
                                </m:sSubPr>
                                <m:e>
                                  <m:r>
                                    <a:rPr lang="en-US" altLang="zh-CN" sz="2000" i="1" dirty="0">
                                      <a:solidFill>
                                        <a:schemeClr val="tx1"/>
                                      </a:solidFill>
                                      <a:latin typeface="Cambria Math"/>
                                    </a:rPr>
                                    <m:t>𝒆</m:t>
                                  </m:r>
                                </m:e>
                                <m:sub>
                                  <m:r>
                                    <a:rPr lang="en-US" altLang="zh-CN" sz="2000" i="1" dirty="0">
                                      <a:solidFill>
                                        <a:schemeClr val="tx1"/>
                                      </a:solidFill>
                                      <a:latin typeface="Cambria Math"/>
                                    </a:rPr>
                                    <m:t>𝒌</m:t>
                                  </m:r>
                                </m:sub>
                              </m:sSub>
                            </m:e>
                            <m:sup>
                              <m:r>
                                <a:rPr lang="en-US" altLang="zh-CN" sz="2000" i="1" dirty="0">
                                  <a:solidFill>
                                    <a:schemeClr val="tx1"/>
                                  </a:solidFill>
                                  <a:latin typeface="Cambria Math"/>
                                </a:rPr>
                                <m:t>−</m:t>
                              </m:r>
                            </m:sup>
                          </m:sSup>
                          <m:sSup>
                            <m:sSupPr>
                              <m:ctrlPr>
                                <a:rPr lang="en-US" altLang="zh-CN" sz="2000" i="1" dirty="0">
                                  <a:solidFill>
                                    <a:schemeClr val="tx1"/>
                                  </a:solidFill>
                                  <a:latin typeface="Cambria Math" panose="02040503050406030204" pitchFamily="18" charset="0"/>
                                </a:rPr>
                              </m:ctrlPr>
                            </m:sSupPr>
                            <m:e>
                              <m:sSup>
                                <m:sSupPr>
                                  <m:ctrlPr>
                                    <a:rPr lang="en-US" altLang="zh-CN" sz="2000" i="1" dirty="0">
                                      <a:solidFill>
                                        <a:schemeClr val="tx1"/>
                                      </a:solidFill>
                                      <a:latin typeface="Cambria Math" panose="02040503050406030204" pitchFamily="18" charset="0"/>
                                    </a:rPr>
                                  </m:ctrlPr>
                                </m:sSupPr>
                                <m:e>
                                  <m:sSub>
                                    <m:sSubPr>
                                      <m:ctrlPr>
                                        <a:rPr lang="en-US" altLang="zh-CN" sz="2000" i="1" dirty="0">
                                          <a:solidFill>
                                            <a:schemeClr val="tx1"/>
                                          </a:solidFill>
                                          <a:latin typeface="Cambria Math" panose="02040503050406030204" pitchFamily="18" charset="0"/>
                                        </a:rPr>
                                      </m:ctrlPr>
                                    </m:sSubPr>
                                    <m:e>
                                      <m:r>
                                        <a:rPr lang="en-US" altLang="zh-CN" sz="2000" i="1" dirty="0">
                                          <a:solidFill>
                                            <a:schemeClr val="tx1"/>
                                          </a:solidFill>
                                          <a:latin typeface="Cambria Math"/>
                                        </a:rPr>
                                        <m:t>𝒆</m:t>
                                      </m:r>
                                    </m:e>
                                    <m:sub>
                                      <m:r>
                                        <a:rPr lang="en-US" altLang="zh-CN" sz="2000" i="1" dirty="0">
                                          <a:solidFill>
                                            <a:schemeClr val="tx1"/>
                                          </a:solidFill>
                                          <a:latin typeface="Cambria Math"/>
                                        </a:rPr>
                                        <m:t>𝒌</m:t>
                                      </m:r>
                                    </m:sub>
                                  </m:sSub>
                                </m:e>
                                <m:sup>
                                  <m:r>
                                    <a:rPr lang="en-US" altLang="zh-CN" sz="2000" i="1" dirty="0">
                                      <a:solidFill>
                                        <a:schemeClr val="tx1"/>
                                      </a:solidFill>
                                      <a:latin typeface="Cambria Math"/>
                                    </a:rPr>
                                    <m:t>−</m:t>
                                  </m:r>
                                </m:sup>
                              </m:sSup>
                            </m:e>
                            <m:sup>
                              <m:r>
                                <a:rPr lang="en-US" altLang="zh-CN" sz="2000" i="1" dirty="0">
                                  <a:solidFill>
                                    <a:schemeClr val="tx1"/>
                                  </a:solidFill>
                                  <a:latin typeface="Cambria Math"/>
                                </a:rPr>
                                <m:t>𝑻</m:t>
                              </m:r>
                            </m:sup>
                          </m:sSup>
                        </m:e>
                      </m:d>
                      <m:r>
                        <a:rPr lang="en-US" altLang="zh-CN" sz="2000" b="1" i="1" dirty="0" smtClean="0">
                          <a:solidFill>
                            <a:schemeClr val="tx1"/>
                          </a:solidFill>
                          <a:latin typeface="Cambria Math"/>
                        </a:rPr>
                        <m:t>=</m:t>
                      </m:r>
                      <m:r>
                        <a:rPr lang="en-US" altLang="zh-CN" sz="2000" b="1" i="1" dirty="0" smtClean="0">
                          <a:solidFill>
                            <a:schemeClr val="tx1"/>
                          </a:solidFill>
                          <a:latin typeface="Cambria Math"/>
                        </a:rPr>
                        <m:t>𝑨</m:t>
                      </m:r>
                      <m:sSub>
                        <m:sSubPr>
                          <m:ctrlPr>
                            <a:rPr lang="en-US" altLang="zh-CN" sz="2000" b="1" i="1" dirty="0" smtClean="0">
                              <a:solidFill>
                                <a:schemeClr val="tx1"/>
                              </a:solidFill>
                              <a:latin typeface="Cambria Math" panose="02040503050406030204" pitchFamily="18" charset="0"/>
                            </a:rPr>
                          </m:ctrlPr>
                        </m:sSubPr>
                        <m:e>
                          <m:r>
                            <a:rPr lang="en-US" altLang="zh-CN" sz="2000" b="1" i="1" dirty="0" smtClean="0">
                              <a:solidFill>
                                <a:schemeClr val="tx1"/>
                              </a:solidFill>
                              <a:latin typeface="Cambria Math"/>
                            </a:rPr>
                            <m:t>𝑷</m:t>
                          </m:r>
                        </m:e>
                        <m:sub>
                          <m:r>
                            <a:rPr lang="en-US" altLang="zh-CN" sz="2000" b="1" i="1" dirty="0" smtClean="0">
                              <a:solidFill>
                                <a:schemeClr val="tx1"/>
                              </a:solidFill>
                              <a:latin typeface="Cambria Math"/>
                            </a:rPr>
                            <m:t>𝒌</m:t>
                          </m:r>
                          <m:r>
                            <a:rPr lang="en-US" altLang="zh-CN" sz="2000" b="1" i="1" dirty="0" smtClean="0">
                              <a:solidFill>
                                <a:schemeClr val="tx1"/>
                              </a:solidFill>
                              <a:latin typeface="Cambria Math"/>
                            </a:rPr>
                            <m:t>−</m:t>
                          </m:r>
                          <m:r>
                            <a:rPr lang="en-US" altLang="zh-CN" sz="2000" b="1" i="1" dirty="0" smtClean="0">
                              <a:solidFill>
                                <a:schemeClr val="tx1"/>
                              </a:solidFill>
                              <a:latin typeface="Cambria Math"/>
                            </a:rPr>
                            <m:t>𝟏</m:t>
                          </m:r>
                        </m:sub>
                      </m:sSub>
                      <m:sSup>
                        <m:sSupPr>
                          <m:ctrlPr>
                            <a:rPr lang="en-US" altLang="zh-CN" sz="2000" b="1" i="1" dirty="0" smtClean="0">
                              <a:solidFill>
                                <a:schemeClr val="tx1"/>
                              </a:solidFill>
                              <a:latin typeface="Cambria Math" panose="02040503050406030204" pitchFamily="18" charset="0"/>
                            </a:rPr>
                          </m:ctrlPr>
                        </m:sSupPr>
                        <m:e>
                          <m:r>
                            <a:rPr lang="en-US" altLang="zh-CN" sz="2000" b="1" i="1" dirty="0" smtClean="0">
                              <a:solidFill>
                                <a:schemeClr val="tx1"/>
                              </a:solidFill>
                              <a:latin typeface="Cambria Math"/>
                            </a:rPr>
                            <m:t>𝑨</m:t>
                          </m:r>
                        </m:e>
                        <m:sup>
                          <m:r>
                            <a:rPr lang="en-US" altLang="zh-CN" sz="2000" b="1" i="1" dirty="0" smtClean="0">
                              <a:solidFill>
                                <a:schemeClr val="tx1"/>
                              </a:solidFill>
                              <a:latin typeface="Cambria Math"/>
                            </a:rPr>
                            <m:t>𝑻</m:t>
                          </m:r>
                        </m:sup>
                      </m:sSup>
                      <m:r>
                        <a:rPr lang="en-US" altLang="zh-CN" sz="2000" b="1" i="1" dirty="0" smtClean="0">
                          <a:solidFill>
                            <a:schemeClr val="tx1"/>
                          </a:solidFill>
                          <a:latin typeface="Cambria Math"/>
                        </a:rPr>
                        <m:t>+</m:t>
                      </m:r>
                      <m:r>
                        <a:rPr lang="en-US" altLang="zh-CN" sz="2000" b="1" i="1" dirty="0" smtClean="0">
                          <a:solidFill>
                            <a:schemeClr val="tx1"/>
                          </a:solidFill>
                          <a:latin typeface="Cambria Math"/>
                        </a:rPr>
                        <m:t>𝑸</m:t>
                      </m:r>
                    </m:oMath>
                  </m:oMathPara>
                </a14:m>
                <a:endParaRPr lang="en-US" altLang="zh-CN" sz="2000" i="1" dirty="0" smtClean="0">
                  <a:solidFill>
                    <a:schemeClr val="tx1"/>
                  </a:solidFill>
                  <a:latin typeface="Cambria Math"/>
                </a:endParaRPr>
              </a:p>
              <a:p>
                <a:pPr marL="0" indent="0">
                  <a:buNone/>
                </a:pPr>
                <a:endParaRPr lang="en-US" altLang="zh-CN" sz="2000" i="1" dirty="0" smtClean="0">
                  <a:solidFill>
                    <a:schemeClr val="tx1"/>
                  </a:solidFill>
                  <a:latin typeface="Cambria Math"/>
                </a:endParaRPr>
              </a:p>
              <a:p>
                <a:pPr marL="0" indent="0">
                  <a:buNone/>
                </a:pPr>
                <a:endParaRPr lang="zh-CN" altLang="en-US" sz="2000" i="1" dirty="0">
                  <a:solidFill>
                    <a:schemeClr val="tx1"/>
                  </a:solidFill>
                  <a:latin typeface="Cambria Math"/>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963"/>
                </a:stretch>
              </a:blipFill>
            </p:spPr>
            <p:txBody>
              <a:bodyPr/>
              <a:lstStyle/>
              <a:p>
                <a:r>
                  <a:rPr lang="zh-CN" altLang="en-US">
                    <a:noFill/>
                  </a:rPr>
                  <a:t> </a:t>
                </a:r>
              </a:p>
            </p:txBody>
          </p:sp>
        </mc:Fallback>
      </mc:AlternateContent>
      <p:sp>
        <p:nvSpPr>
          <p:cNvPr id="4" name="TextBox 3"/>
          <p:cNvSpPr txBox="1"/>
          <p:nvPr/>
        </p:nvSpPr>
        <p:spPr>
          <a:xfrm>
            <a:off x="467544" y="5301208"/>
            <a:ext cx="7260577" cy="400110"/>
          </a:xfrm>
          <a:prstGeom prst="rect">
            <a:avLst/>
          </a:prstGeom>
          <a:noFill/>
        </p:spPr>
        <p:txBody>
          <a:bodyPr wrap="none" rtlCol="0">
            <a:spAutoFit/>
          </a:bodyPr>
          <a:lstStyle/>
          <a:p>
            <a:r>
              <a:rPr lang="zh-CN" altLang="en-US" sz="2000" b="1" dirty="0" smtClean="0">
                <a:solidFill>
                  <a:srgbClr val="0000CC"/>
                </a:solidFill>
                <a:latin typeface="微软雅黑" pitchFamily="34" charset="-122"/>
                <a:ea typeface="微软雅黑" pitchFamily="34" charset="-122"/>
              </a:rPr>
              <a:t>先验估计误差可由</a:t>
            </a:r>
            <a:r>
              <a:rPr lang="en-US" altLang="zh-CN" sz="2000" b="1" dirty="0" smtClean="0">
                <a:solidFill>
                  <a:srgbClr val="C00000"/>
                </a:solidFill>
                <a:latin typeface="微软雅黑" pitchFamily="34" charset="-122"/>
                <a:ea typeface="微软雅黑" pitchFamily="34" charset="-122"/>
              </a:rPr>
              <a:t>k-1</a:t>
            </a:r>
            <a:r>
              <a:rPr lang="zh-CN" altLang="en-US" sz="2000" b="1" dirty="0" smtClean="0">
                <a:solidFill>
                  <a:srgbClr val="C00000"/>
                </a:solidFill>
                <a:latin typeface="微软雅黑" pitchFamily="34" charset="-122"/>
                <a:ea typeface="微软雅黑" pitchFamily="34" charset="-122"/>
              </a:rPr>
              <a:t>时刻的</a:t>
            </a:r>
            <a:r>
              <a:rPr lang="zh-CN" altLang="en-US" sz="2000" b="1" dirty="0">
                <a:solidFill>
                  <a:srgbClr val="C00000"/>
                </a:solidFill>
                <a:latin typeface="微软雅黑" pitchFamily="34" charset="-122"/>
                <a:ea typeface="微软雅黑" pitchFamily="34" charset="-122"/>
              </a:rPr>
              <a:t>后</a:t>
            </a:r>
            <a:r>
              <a:rPr lang="zh-CN" altLang="en-US" sz="2000" b="1" dirty="0" smtClean="0">
                <a:solidFill>
                  <a:srgbClr val="C00000"/>
                </a:solidFill>
                <a:latin typeface="微软雅黑" pitchFamily="34" charset="-122"/>
                <a:ea typeface="微软雅黑" pitchFamily="34" charset="-122"/>
              </a:rPr>
              <a:t>验方差和状态转换矩阵</a:t>
            </a:r>
            <a:r>
              <a:rPr lang="zh-CN" altLang="en-US" sz="2000" b="1" dirty="0" smtClean="0">
                <a:solidFill>
                  <a:srgbClr val="0000CC"/>
                </a:solidFill>
                <a:latin typeface="微软雅黑" pitchFamily="34" charset="-122"/>
                <a:ea typeface="微软雅黑" pitchFamily="34" charset="-122"/>
              </a:rPr>
              <a:t>计算得到</a:t>
            </a:r>
            <a:endParaRPr lang="zh-CN" altLang="en-US" sz="2000" b="1" dirty="0">
              <a:solidFill>
                <a:srgbClr val="0000CC"/>
              </a:solidFill>
              <a:latin typeface="微软雅黑" pitchFamily="34" charset="-122"/>
              <a:ea typeface="微软雅黑" pitchFamily="34" charset="-122"/>
            </a:endParaRPr>
          </a:p>
        </p:txBody>
      </p:sp>
      <p:cxnSp>
        <p:nvCxnSpPr>
          <p:cNvPr id="6" name="直接箭头连接符 5"/>
          <p:cNvCxnSpPr/>
          <p:nvPr/>
        </p:nvCxnSpPr>
        <p:spPr>
          <a:xfrm flipH="1" flipV="1">
            <a:off x="6588224" y="4797152"/>
            <a:ext cx="36004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876256" y="4918970"/>
            <a:ext cx="2031325" cy="369332"/>
          </a:xfrm>
          <a:prstGeom prst="rect">
            <a:avLst/>
          </a:prstGeom>
          <a:noFill/>
        </p:spPr>
        <p:txBody>
          <a:bodyPr wrap="none" rtlCol="0">
            <a:spAutoFit/>
          </a:bodyPr>
          <a:lstStyle/>
          <a:p>
            <a:r>
              <a:rPr lang="zh-CN" altLang="en-US" dirty="0" smtClean="0"/>
              <a:t>过程噪声协方差阵</a:t>
            </a:r>
            <a:endParaRPr lang="zh-CN" altLang="en-US" dirty="0"/>
          </a:p>
        </p:txBody>
      </p:sp>
      <p:sp>
        <p:nvSpPr>
          <p:cNvPr id="8" name="矩形 7"/>
          <p:cNvSpPr/>
          <p:nvPr/>
        </p:nvSpPr>
        <p:spPr>
          <a:xfrm>
            <a:off x="6372200" y="4509120"/>
            <a:ext cx="216024"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阶段二：校正</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zh-CN" altLang="en-US" sz="2400" dirty="0" smtClean="0"/>
                  <a:t>预测测量值，并计算与真实观测量的残差</a:t>
                </a:r>
                <a14:m>
                  <m:oMath xmlns:m="http://schemas.openxmlformats.org/officeDocument/2006/math">
                    <m:sSub>
                      <m:sSubPr>
                        <m:ctrlPr>
                          <a:rPr lang="en-US" altLang="zh-CN" sz="2400" i="1" dirty="0">
                            <a:latin typeface="Cambria Math" panose="02040503050406030204" pitchFamily="18" charset="0"/>
                          </a:rPr>
                        </m:ctrlPr>
                      </m:sSubPr>
                      <m:e>
                        <m:r>
                          <a:rPr lang="en-US" altLang="zh-CN" sz="2400" dirty="0">
                            <a:latin typeface="Cambria Math"/>
                          </a:rPr>
                          <m:t>𝒓</m:t>
                        </m:r>
                      </m:e>
                      <m:sub>
                        <m:r>
                          <a:rPr lang="en-US" altLang="zh-CN" sz="2400" dirty="0">
                            <a:latin typeface="Cambria Math"/>
                          </a:rPr>
                          <m:t>𝒌</m:t>
                        </m:r>
                      </m:sub>
                    </m:sSub>
                  </m:oMath>
                </a14:m>
                <a:r>
                  <a:rPr lang="zh-CN" altLang="en-US" sz="2400" dirty="0"/>
                  <a:t>为：</a:t>
                </a:r>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400" i="1" dirty="0">
                              <a:solidFill>
                                <a:schemeClr val="tx1"/>
                              </a:solidFill>
                              <a:latin typeface="Cambria Math" panose="02040503050406030204" pitchFamily="18" charset="0"/>
                            </a:rPr>
                          </m:ctrlPr>
                        </m:sSubPr>
                        <m:e>
                          <m:r>
                            <a:rPr lang="en-US" altLang="zh-CN" sz="2400" i="1" dirty="0">
                              <a:solidFill>
                                <a:schemeClr val="tx1"/>
                              </a:solidFill>
                              <a:latin typeface="Cambria Math"/>
                            </a:rPr>
                            <m:t>𝒓</m:t>
                          </m:r>
                        </m:e>
                        <m:sub>
                          <m:r>
                            <a:rPr lang="en-US" altLang="zh-CN" sz="2400" i="1" dirty="0">
                              <a:solidFill>
                                <a:schemeClr val="tx1"/>
                              </a:solidFill>
                              <a:latin typeface="Cambria Math"/>
                            </a:rPr>
                            <m:t>𝒌</m:t>
                          </m:r>
                        </m:sub>
                      </m:sSub>
                      <m:r>
                        <a:rPr lang="en-US" altLang="zh-CN" sz="2400" i="1" dirty="0">
                          <a:solidFill>
                            <a:schemeClr val="tx1"/>
                          </a:solidFill>
                          <a:latin typeface="Cambria Math"/>
                        </a:rPr>
                        <m:t>=</m:t>
                      </m:r>
                      <m:sSub>
                        <m:sSubPr>
                          <m:ctrlPr>
                            <a:rPr lang="en-US" altLang="zh-CN" sz="2400" i="1" dirty="0">
                              <a:solidFill>
                                <a:schemeClr val="tx1"/>
                              </a:solidFill>
                              <a:latin typeface="Cambria Math" panose="02040503050406030204" pitchFamily="18" charset="0"/>
                            </a:rPr>
                          </m:ctrlPr>
                        </m:sSubPr>
                        <m:e>
                          <m:r>
                            <a:rPr lang="en-US" altLang="zh-CN" sz="2400" i="1" dirty="0">
                              <a:solidFill>
                                <a:schemeClr val="tx1"/>
                              </a:solidFill>
                              <a:latin typeface="Cambria Math"/>
                            </a:rPr>
                            <m:t>𝒚</m:t>
                          </m:r>
                        </m:e>
                        <m:sub>
                          <m:r>
                            <a:rPr lang="en-US" altLang="zh-CN" sz="2400" i="1" dirty="0">
                              <a:solidFill>
                                <a:schemeClr val="tx1"/>
                              </a:solidFill>
                              <a:latin typeface="Cambria Math"/>
                            </a:rPr>
                            <m:t>𝒌</m:t>
                          </m:r>
                        </m:sub>
                      </m:sSub>
                      <m:r>
                        <a:rPr lang="en-US" altLang="zh-CN" sz="2400" i="1" dirty="0">
                          <a:solidFill>
                            <a:schemeClr val="tx1"/>
                          </a:solidFill>
                          <a:latin typeface="Cambria Math"/>
                        </a:rPr>
                        <m:t>−</m:t>
                      </m:r>
                      <m:r>
                        <a:rPr lang="en-US" altLang="zh-CN" sz="2400" i="1" dirty="0">
                          <a:solidFill>
                            <a:schemeClr val="tx1"/>
                          </a:solidFill>
                          <a:latin typeface="Cambria Math"/>
                        </a:rPr>
                        <m:t>𝑪</m:t>
                      </m:r>
                      <m:sSup>
                        <m:sSupPr>
                          <m:ctrlPr>
                            <a:rPr lang="en-US" altLang="zh-CN" sz="2400" i="1">
                              <a:solidFill>
                                <a:schemeClr val="tx1"/>
                              </a:solidFill>
                              <a:latin typeface="Cambria Math" panose="02040503050406030204" pitchFamily="18" charset="0"/>
                            </a:rPr>
                          </m:ctrlPr>
                        </m:sSupPr>
                        <m:e>
                          <m:acc>
                            <m:accPr>
                              <m:chr m:val="̂"/>
                              <m:ctrlPr>
                                <a:rPr lang="zh-CN" altLang="en-US" sz="2400" i="1">
                                  <a:solidFill>
                                    <a:schemeClr val="tx1"/>
                                  </a:solidFill>
                                  <a:latin typeface="Cambria Math" panose="02040503050406030204" pitchFamily="18" charset="0"/>
                                </a:rPr>
                              </m:ctrlPr>
                            </m:accPr>
                            <m:e>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a:rPr>
                                    <m:t>𝒙</m:t>
                                  </m:r>
                                </m:e>
                                <m:sub>
                                  <m:r>
                                    <a:rPr lang="en-US" altLang="zh-CN" sz="2400" i="1">
                                      <a:solidFill>
                                        <a:schemeClr val="tx1"/>
                                      </a:solidFill>
                                      <a:latin typeface="Cambria Math"/>
                                    </a:rPr>
                                    <m:t>𝒌</m:t>
                                  </m:r>
                                </m:sub>
                              </m:sSub>
                            </m:e>
                          </m:acc>
                        </m:e>
                        <m:sup>
                          <m:r>
                            <a:rPr lang="en-US" altLang="zh-CN" sz="2400" i="1">
                              <a:solidFill>
                                <a:schemeClr val="tx1"/>
                              </a:solidFill>
                              <a:latin typeface="Cambria Math"/>
                            </a:rPr>
                            <m:t>−</m:t>
                          </m:r>
                        </m:sup>
                      </m:sSup>
                    </m:oMath>
                  </m:oMathPara>
                </a14:m>
                <a:endParaRPr lang="en-US" altLang="zh-CN" sz="2400" i="1" dirty="0" smtClean="0">
                  <a:solidFill>
                    <a:schemeClr val="tx1"/>
                  </a:solidFill>
                  <a:latin typeface="Cambria Math"/>
                </a:endParaRPr>
              </a:p>
              <a:p>
                <a:r>
                  <a:rPr lang="zh-CN" altLang="en-US" sz="2400" dirty="0" smtClean="0"/>
                  <a:t>最优估计值</a:t>
                </a:r>
                <a14:m>
                  <m:oMath xmlns:m="http://schemas.openxmlformats.org/officeDocument/2006/math">
                    <m:acc>
                      <m:accPr>
                        <m:chr m:val="̂"/>
                        <m:ctrlPr>
                          <a:rPr lang="zh-CN" altLang="en-US"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a:rPr>
                              <m:t>𝒙</m:t>
                            </m:r>
                          </m:e>
                          <m:sub>
                            <m:r>
                              <a:rPr lang="en-US" altLang="zh-CN" sz="2400" i="1">
                                <a:latin typeface="Cambria Math"/>
                              </a:rPr>
                              <m:t>𝒌</m:t>
                            </m:r>
                          </m:sub>
                        </m:sSub>
                      </m:e>
                    </m:acc>
                  </m:oMath>
                </a14:m>
                <a:r>
                  <a:rPr lang="zh-CN" altLang="en-US" sz="2400" dirty="0" smtClean="0"/>
                  <a:t>为先验估计值和观测量残差的线性组合：</a:t>
                </a:r>
                <a:endParaRPr lang="en-US" altLang="zh-CN"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zh-CN" altLang="en-US" sz="2400" i="1">
                              <a:solidFill>
                                <a:schemeClr val="tx1"/>
                              </a:solidFill>
                              <a:latin typeface="Cambria Math" panose="02040503050406030204" pitchFamily="18" charset="0"/>
                            </a:rPr>
                          </m:ctrlPr>
                        </m:accPr>
                        <m:e>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a:rPr>
                                <m:t>𝒙</m:t>
                              </m:r>
                            </m:e>
                            <m:sub>
                              <m:r>
                                <a:rPr lang="en-US" altLang="zh-CN" sz="2400" i="1">
                                  <a:solidFill>
                                    <a:schemeClr val="tx1"/>
                                  </a:solidFill>
                                  <a:latin typeface="Cambria Math"/>
                                </a:rPr>
                                <m:t>𝒌</m:t>
                              </m:r>
                            </m:sub>
                          </m:sSub>
                        </m:e>
                      </m:acc>
                      <m:r>
                        <a:rPr lang="en-US" altLang="zh-CN" sz="2400" i="1">
                          <a:solidFill>
                            <a:schemeClr val="tx1"/>
                          </a:solidFill>
                          <a:latin typeface="Cambria Math"/>
                        </a:rPr>
                        <m:t>= </m:t>
                      </m:r>
                      <m:sSup>
                        <m:sSupPr>
                          <m:ctrlPr>
                            <a:rPr lang="en-US" altLang="zh-CN" sz="2400" i="1">
                              <a:solidFill>
                                <a:schemeClr val="tx1"/>
                              </a:solidFill>
                              <a:latin typeface="Cambria Math" panose="02040503050406030204" pitchFamily="18" charset="0"/>
                            </a:rPr>
                          </m:ctrlPr>
                        </m:sSupPr>
                        <m:e>
                          <m:acc>
                            <m:accPr>
                              <m:chr m:val="̂"/>
                              <m:ctrlPr>
                                <a:rPr lang="zh-CN" altLang="en-US" sz="2400" i="1">
                                  <a:solidFill>
                                    <a:schemeClr val="tx1"/>
                                  </a:solidFill>
                                  <a:latin typeface="Cambria Math" panose="02040503050406030204" pitchFamily="18" charset="0"/>
                                </a:rPr>
                              </m:ctrlPr>
                            </m:accPr>
                            <m:e>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a:rPr>
                                    <m:t>𝒙</m:t>
                                  </m:r>
                                </m:e>
                                <m:sub>
                                  <m:r>
                                    <a:rPr lang="en-US" altLang="zh-CN" sz="2400" i="1">
                                      <a:solidFill>
                                        <a:schemeClr val="tx1"/>
                                      </a:solidFill>
                                      <a:latin typeface="Cambria Math"/>
                                    </a:rPr>
                                    <m:t>𝒌</m:t>
                                  </m:r>
                                </m:sub>
                              </m:sSub>
                            </m:e>
                          </m:acc>
                        </m:e>
                        <m:sup>
                          <m:r>
                            <a:rPr lang="en-US" altLang="zh-CN" sz="2400" i="1">
                              <a:solidFill>
                                <a:schemeClr val="tx1"/>
                              </a:solidFill>
                              <a:latin typeface="Cambria Math"/>
                            </a:rPr>
                            <m:t>−</m:t>
                          </m:r>
                        </m:sup>
                      </m:sSup>
                      <m:r>
                        <a:rPr lang="en-US" altLang="zh-CN" sz="2400" i="1">
                          <a:solidFill>
                            <a:schemeClr val="tx1"/>
                          </a:solidFill>
                          <a:latin typeface="Cambria Math"/>
                        </a:rPr>
                        <m:t>+</m:t>
                      </m:r>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a:rPr>
                            <m:t>𝑲</m:t>
                          </m:r>
                        </m:e>
                        <m:sub>
                          <m:r>
                            <a:rPr lang="en-US" altLang="zh-CN" sz="2400" i="1">
                              <a:solidFill>
                                <a:schemeClr val="tx1"/>
                              </a:solidFill>
                              <a:latin typeface="Cambria Math"/>
                            </a:rPr>
                            <m:t>𝒌</m:t>
                          </m:r>
                        </m:sub>
                      </m:sSub>
                      <m:sSub>
                        <m:sSubPr>
                          <m:ctrlPr>
                            <a:rPr lang="en-US" altLang="zh-CN" sz="2400" i="1">
                              <a:solidFill>
                                <a:schemeClr val="tx1"/>
                              </a:solidFill>
                              <a:latin typeface="Cambria Math" panose="02040503050406030204" pitchFamily="18" charset="0"/>
                            </a:rPr>
                          </m:ctrlPr>
                        </m:sSubPr>
                        <m:e>
                          <m:r>
                            <a:rPr lang="en-US" altLang="zh-CN" sz="2400" b="1" i="1" smtClean="0">
                              <a:solidFill>
                                <a:schemeClr val="tx1"/>
                              </a:solidFill>
                              <a:latin typeface="Cambria Math"/>
                            </a:rPr>
                            <m:t>𝒓</m:t>
                          </m:r>
                        </m:e>
                        <m:sub>
                          <m:r>
                            <a:rPr lang="en-US" altLang="zh-CN" sz="2400" i="1">
                              <a:solidFill>
                                <a:schemeClr val="tx1"/>
                              </a:solidFill>
                              <a:latin typeface="Cambria Math"/>
                            </a:rPr>
                            <m:t>𝒌</m:t>
                          </m:r>
                        </m:sub>
                      </m:sSub>
                      <m:r>
                        <a:rPr lang="en-US" altLang="zh-CN" sz="2400" b="1" i="1" smtClean="0">
                          <a:solidFill>
                            <a:schemeClr val="tx1"/>
                          </a:solidFill>
                          <a:latin typeface="Cambria Math"/>
                        </a:rPr>
                        <m:t>=</m:t>
                      </m:r>
                      <m:sSup>
                        <m:sSupPr>
                          <m:ctrlPr>
                            <a:rPr lang="en-US" altLang="zh-CN" sz="2400" i="1">
                              <a:solidFill>
                                <a:schemeClr val="tx1"/>
                              </a:solidFill>
                              <a:latin typeface="Cambria Math" panose="02040503050406030204" pitchFamily="18" charset="0"/>
                            </a:rPr>
                          </m:ctrlPr>
                        </m:sSupPr>
                        <m:e>
                          <m:acc>
                            <m:accPr>
                              <m:chr m:val="̂"/>
                              <m:ctrlPr>
                                <a:rPr lang="zh-CN" altLang="en-US" sz="2400" i="1">
                                  <a:solidFill>
                                    <a:schemeClr val="tx1"/>
                                  </a:solidFill>
                                  <a:latin typeface="Cambria Math" panose="02040503050406030204" pitchFamily="18" charset="0"/>
                                </a:rPr>
                              </m:ctrlPr>
                            </m:accPr>
                            <m:e>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a:rPr>
                                    <m:t>𝒙</m:t>
                                  </m:r>
                                </m:e>
                                <m:sub>
                                  <m:r>
                                    <a:rPr lang="en-US" altLang="zh-CN" sz="2400" i="1">
                                      <a:solidFill>
                                        <a:schemeClr val="tx1"/>
                                      </a:solidFill>
                                      <a:latin typeface="Cambria Math"/>
                                    </a:rPr>
                                    <m:t>𝒌</m:t>
                                  </m:r>
                                </m:sub>
                              </m:sSub>
                            </m:e>
                          </m:acc>
                        </m:e>
                        <m:sup>
                          <m:r>
                            <a:rPr lang="en-US" altLang="zh-CN" sz="2400" i="1">
                              <a:solidFill>
                                <a:schemeClr val="tx1"/>
                              </a:solidFill>
                              <a:latin typeface="Cambria Math"/>
                            </a:rPr>
                            <m:t>−</m:t>
                          </m:r>
                        </m:sup>
                      </m:sSup>
                      <m:r>
                        <a:rPr lang="en-US" altLang="zh-CN" sz="2400" i="1">
                          <a:solidFill>
                            <a:schemeClr val="tx1"/>
                          </a:solidFill>
                          <a:latin typeface="Cambria Math"/>
                        </a:rPr>
                        <m:t>+</m:t>
                      </m:r>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a:rPr>
                            <m:t>𝑲</m:t>
                          </m:r>
                        </m:e>
                        <m:sub>
                          <m:r>
                            <a:rPr lang="en-US" altLang="zh-CN" sz="2400" i="1">
                              <a:solidFill>
                                <a:schemeClr val="tx1"/>
                              </a:solidFill>
                              <a:latin typeface="Cambria Math"/>
                            </a:rPr>
                            <m:t>𝒌</m:t>
                          </m:r>
                        </m:sub>
                      </m:sSub>
                      <m:r>
                        <a:rPr lang="en-US" altLang="zh-CN" sz="2400" i="1" smtClean="0">
                          <a:solidFill>
                            <a:schemeClr val="tx1"/>
                          </a:solidFill>
                          <a:latin typeface="Cambria Math"/>
                        </a:rPr>
                        <m:t>(</m:t>
                      </m:r>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a:rPr>
                            <m:t>𝒚</m:t>
                          </m:r>
                        </m:e>
                        <m:sub>
                          <m:r>
                            <a:rPr lang="en-US" altLang="zh-CN" sz="2400" i="1">
                              <a:solidFill>
                                <a:schemeClr val="tx1"/>
                              </a:solidFill>
                              <a:latin typeface="Cambria Math"/>
                            </a:rPr>
                            <m:t>𝒌</m:t>
                          </m:r>
                        </m:sub>
                      </m:sSub>
                      <m:r>
                        <a:rPr lang="en-US" altLang="zh-CN" sz="2400" i="1">
                          <a:solidFill>
                            <a:schemeClr val="tx1"/>
                          </a:solidFill>
                          <a:latin typeface="Cambria Math"/>
                        </a:rPr>
                        <m:t>−</m:t>
                      </m:r>
                      <m:r>
                        <a:rPr lang="en-US" altLang="zh-CN" sz="2400" i="1">
                          <a:solidFill>
                            <a:schemeClr val="tx1"/>
                          </a:solidFill>
                          <a:latin typeface="Cambria Math"/>
                        </a:rPr>
                        <m:t>𝑪</m:t>
                      </m:r>
                      <m:sSup>
                        <m:sSupPr>
                          <m:ctrlPr>
                            <a:rPr lang="en-US" altLang="zh-CN" sz="2400" i="1">
                              <a:solidFill>
                                <a:schemeClr val="tx1"/>
                              </a:solidFill>
                              <a:latin typeface="Cambria Math" panose="02040503050406030204" pitchFamily="18" charset="0"/>
                            </a:rPr>
                          </m:ctrlPr>
                        </m:sSupPr>
                        <m:e>
                          <m:acc>
                            <m:accPr>
                              <m:chr m:val="̂"/>
                              <m:ctrlPr>
                                <a:rPr lang="zh-CN" altLang="en-US" sz="2400" i="1">
                                  <a:solidFill>
                                    <a:schemeClr val="tx1"/>
                                  </a:solidFill>
                                  <a:latin typeface="Cambria Math" panose="02040503050406030204" pitchFamily="18" charset="0"/>
                                </a:rPr>
                              </m:ctrlPr>
                            </m:accPr>
                            <m:e>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a:rPr>
                                    <m:t>𝒙</m:t>
                                  </m:r>
                                </m:e>
                                <m:sub>
                                  <m:r>
                                    <a:rPr lang="en-US" altLang="zh-CN" sz="2400" i="1">
                                      <a:solidFill>
                                        <a:schemeClr val="tx1"/>
                                      </a:solidFill>
                                      <a:latin typeface="Cambria Math"/>
                                    </a:rPr>
                                    <m:t>𝒌</m:t>
                                  </m:r>
                                </m:sub>
                              </m:sSub>
                            </m:e>
                          </m:acc>
                        </m:e>
                        <m:sup>
                          <m:r>
                            <a:rPr lang="en-US" altLang="zh-CN" sz="2400" i="1">
                              <a:solidFill>
                                <a:schemeClr val="tx1"/>
                              </a:solidFill>
                              <a:latin typeface="Cambria Math"/>
                            </a:rPr>
                            <m:t>−</m:t>
                          </m:r>
                        </m:sup>
                      </m:sSup>
                      <m:r>
                        <a:rPr lang="en-US" altLang="zh-CN" sz="2400" i="1">
                          <a:solidFill>
                            <a:schemeClr val="tx1"/>
                          </a:solidFill>
                          <a:latin typeface="Cambria Math"/>
                        </a:rPr>
                        <m:t>)</m:t>
                      </m:r>
                    </m:oMath>
                  </m:oMathPara>
                </a14:m>
                <a:endParaRPr lang="en-US" altLang="zh-CN" sz="2400" i="1" dirty="0" smtClean="0">
                  <a:solidFill>
                    <a:schemeClr val="tx1"/>
                  </a:solidFill>
                  <a:latin typeface="Cambria Math"/>
                </a:endParaRPr>
              </a:p>
              <a:p>
                <a:pPr marL="0" indent="0" algn="ctr">
                  <a:buNone/>
                </a:pPr>
                <a14:m>
                  <m:oMath xmlns:m="http://schemas.openxmlformats.org/officeDocument/2006/math">
                    <m:r>
                      <a:rPr lang="en-US" altLang="zh-CN" sz="1900" b="1" i="1" smtClean="0">
                        <a:solidFill>
                          <a:schemeClr val="tx1"/>
                        </a:solidFill>
                        <a:latin typeface="Cambria Math"/>
                      </a:rPr>
                      <m:t>−− </m:t>
                    </m:r>
                    <m:sSub>
                      <m:sSubPr>
                        <m:ctrlPr>
                          <a:rPr lang="en-US" altLang="zh-CN" sz="1900" i="1" smtClean="0">
                            <a:solidFill>
                              <a:schemeClr val="tx1"/>
                            </a:solidFill>
                            <a:latin typeface="Cambria Math" panose="02040503050406030204" pitchFamily="18" charset="0"/>
                          </a:rPr>
                        </m:ctrlPr>
                      </m:sSubPr>
                      <m:e>
                        <m:r>
                          <a:rPr lang="en-US" altLang="zh-CN" sz="1900" i="1">
                            <a:solidFill>
                              <a:schemeClr val="tx1"/>
                            </a:solidFill>
                            <a:latin typeface="Cambria Math"/>
                          </a:rPr>
                          <m:t>𝑲</m:t>
                        </m:r>
                      </m:e>
                      <m:sub>
                        <m:r>
                          <a:rPr lang="en-US" altLang="zh-CN" sz="1900" i="1">
                            <a:solidFill>
                              <a:schemeClr val="tx1"/>
                            </a:solidFill>
                            <a:latin typeface="Cambria Math"/>
                          </a:rPr>
                          <m:t>𝒌</m:t>
                        </m:r>
                      </m:sub>
                    </m:sSub>
                  </m:oMath>
                </a14:m>
                <a:r>
                  <a:rPr lang="zh-CN" altLang="en-US" sz="1900" dirty="0" smtClean="0">
                    <a:solidFill>
                      <a:schemeClr val="tx1"/>
                    </a:solidFill>
                  </a:rPr>
                  <a:t>为卡尔曼滤波增益</a:t>
                </a:r>
                <a:endParaRPr lang="en-US" altLang="zh-CN" sz="1900" dirty="0" smtClean="0">
                  <a:solidFill>
                    <a:schemeClr val="tx1"/>
                  </a:solidFill>
                </a:endParaRPr>
              </a:p>
              <a:p>
                <a:r>
                  <a:rPr lang="zh-CN" altLang="en-US" sz="2400" dirty="0" smtClean="0"/>
                  <a:t>后验估计</a:t>
                </a:r>
                <a:r>
                  <a:rPr lang="zh-CN" altLang="en-US" sz="2400" dirty="0"/>
                  <a:t>误差为</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a:rPr>
                          <m:t>𝒆</m:t>
                        </m:r>
                      </m:e>
                      <m:sub>
                        <m:r>
                          <a:rPr lang="en-US" altLang="zh-CN" sz="2400" i="1" dirty="0">
                            <a:latin typeface="Cambria Math"/>
                          </a:rPr>
                          <m:t>𝒌</m:t>
                        </m:r>
                      </m:sub>
                    </m:sSub>
                  </m:oMath>
                </a14:m>
                <a:r>
                  <a:rPr lang="zh-CN" altLang="en-US" sz="2400" dirty="0"/>
                  <a:t>，是真实值</a:t>
                </a:r>
                <a:r>
                  <a:rPr lang="zh-CN" altLang="en-US" sz="2400" dirty="0" smtClean="0"/>
                  <a:t>与最优估计值</a:t>
                </a:r>
                <a:r>
                  <a:rPr lang="zh-CN" altLang="en-US" sz="2400" dirty="0"/>
                  <a:t>的差</a:t>
                </a:r>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000" i="1" dirty="0">
                              <a:solidFill>
                                <a:schemeClr val="tx1"/>
                              </a:solidFill>
                              <a:latin typeface="Cambria Math" panose="02040503050406030204" pitchFamily="18" charset="0"/>
                            </a:rPr>
                          </m:ctrlPr>
                        </m:sSubPr>
                        <m:e>
                          <m:r>
                            <a:rPr lang="en-US" altLang="zh-CN" sz="2000" i="1" dirty="0">
                              <a:solidFill>
                                <a:schemeClr val="tx1"/>
                              </a:solidFill>
                              <a:latin typeface="Cambria Math"/>
                            </a:rPr>
                            <m:t>𝒆</m:t>
                          </m:r>
                        </m:e>
                        <m:sub>
                          <m:r>
                            <a:rPr lang="en-US" altLang="zh-CN" sz="2000" i="1" dirty="0">
                              <a:solidFill>
                                <a:schemeClr val="tx1"/>
                              </a:solidFill>
                              <a:latin typeface="Cambria Math"/>
                            </a:rPr>
                            <m:t>𝒌</m:t>
                          </m:r>
                        </m:sub>
                      </m:sSub>
                      <m:r>
                        <a:rPr lang="en-US" altLang="zh-CN" sz="2000" i="1" dirty="0">
                          <a:solidFill>
                            <a:schemeClr val="tx1"/>
                          </a:solidFill>
                          <a:latin typeface="Cambria Math"/>
                        </a:rPr>
                        <m:t>=</m:t>
                      </m:r>
                      <m:sSub>
                        <m:sSubPr>
                          <m:ctrlPr>
                            <a:rPr lang="en-US" altLang="zh-CN" sz="2000" i="1" dirty="0">
                              <a:solidFill>
                                <a:schemeClr val="tx1"/>
                              </a:solidFill>
                              <a:latin typeface="Cambria Math" panose="02040503050406030204" pitchFamily="18" charset="0"/>
                            </a:rPr>
                          </m:ctrlPr>
                        </m:sSubPr>
                        <m:e>
                          <m:r>
                            <a:rPr lang="en-US" altLang="zh-CN" sz="2000" i="1" dirty="0">
                              <a:solidFill>
                                <a:schemeClr val="tx1"/>
                              </a:solidFill>
                              <a:latin typeface="Cambria Math"/>
                            </a:rPr>
                            <m:t>𝒙</m:t>
                          </m:r>
                        </m:e>
                        <m:sub>
                          <m:r>
                            <a:rPr lang="en-US" altLang="zh-CN" sz="2000" i="1" dirty="0">
                              <a:solidFill>
                                <a:schemeClr val="tx1"/>
                              </a:solidFill>
                              <a:latin typeface="Cambria Math"/>
                            </a:rPr>
                            <m:t>𝒌</m:t>
                          </m:r>
                        </m:sub>
                      </m:sSub>
                      <m:r>
                        <a:rPr lang="en-US" altLang="zh-CN" sz="2000" i="1" dirty="0">
                          <a:solidFill>
                            <a:schemeClr val="tx1"/>
                          </a:solidFill>
                          <a:latin typeface="Cambria Math"/>
                        </a:rPr>
                        <m:t>−</m:t>
                      </m:r>
                      <m:acc>
                        <m:accPr>
                          <m:chr m:val="̂"/>
                          <m:ctrlPr>
                            <a:rPr lang="zh-CN" altLang="en-US" sz="2000" i="1">
                              <a:solidFill>
                                <a:schemeClr val="tx1"/>
                              </a:solidFill>
                              <a:latin typeface="Cambria Math" panose="02040503050406030204" pitchFamily="18" charset="0"/>
                            </a:rPr>
                          </m:ctrlPr>
                        </m:accPr>
                        <m:e>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a:rPr>
                                <m:t>𝒙</m:t>
                              </m:r>
                            </m:e>
                            <m:sub>
                              <m:r>
                                <a:rPr lang="en-US" altLang="zh-CN" sz="2000" i="1">
                                  <a:solidFill>
                                    <a:schemeClr val="tx1"/>
                                  </a:solidFill>
                                  <a:latin typeface="Cambria Math"/>
                                </a:rPr>
                                <m:t>𝒌</m:t>
                              </m:r>
                            </m:sub>
                          </m:sSub>
                        </m:e>
                      </m:acc>
                    </m:oMath>
                  </m:oMathPara>
                </a14:m>
                <a:endParaRPr lang="en-US" altLang="zh-CN" sz="2000" i="1" dirty="0">
                  <a:solidFill>
                    <a:schemeClr val="tx1"/>
                  </a:solidFill>
                  <a:latin typeface="Cambria Math"/>
                </a:endParaRPr>
              </a:p>
              <a:p>
                <a:r>
                  <a:rPr lang="zh-CN" altLang="en-US" sz="2400" dirty="0" smtClean="0"/>
                  <a:t>后验估计</a:t>
                </a:r>
                <a:r>
                  <a:rPr lang="zh-CN" altLang="en-US" sz="2400" dirty="0"/>
                  <a:t>误差</a:t>
                </a:r>
                <a:r>
                  <a:rPr lang="zh-CN" altLang="en-US" sz="2400" dirty="0" smtClean="0"/>
                  <a:t>的均方误差阵</a:t>
                </a:r>
                <a:r>
                  <a:rPr lang="zh-CN" altLang="en-US" sz="2400" dirty="0"/>
                  <a:t>为</a:t>
                </a:r>
                <a14:m>
                  <m:oMath xmlns:m="http://schemas.openxmlformats.org/officeDocument/2006/math">
                    <m:sSub>
                      <m:sSubPr>
                        <m:ctrlPr>
                          <a:rPr lang="en-US" altLang="zh-CN" sz="2400" i="1" dirty="0">
                            <a:latin typeface="Cambria Math" panose="02040503050406030204" pitchFamily="18" charset="0"/>
                          </a:rPr>
                        </m:ctrlPr>
                      </m:sSubPr>
                      <m:e>
                        <m:r>
                          <a:rPr lang="en-US" altLang="zh-CN" sz="2400" dirty="0">
                            <a:latin typeface="Cambria Math"/>
                          </a:rPr>
                          <m:t>𝑷</m:t>
                        </m:r>
                      </m:e>
                      <m:sub>
                        <m:r>
                          <a:rPr lang="en-US" altLang="zh-CN" sz="2400" dirty="0">
                            <a:latin typeface="Cambria Math"/>
                          </a:rPr>
                          <m:t>𝒌</m:t>
                        </m:r>
                      </m:sub>
                    </m:sSub>
                  </m:oMath>
                </a14:m>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000" i="1" dirty="0">
                              <a:solidFill>
                                <a:schemeClr val="tx1"/>
                              </a:solidFill>
                              <a:latin typeface="Cambria Math" panose="02040503050406030204" pitchFamily="18" charset="0"/>
                            </a:rPr>
                          </m:ctrlPr>
                        </m:sSubPr>
                        <m:e>
                          <m:r>
                            <a:rPr lang="en-US" altLang="zh-CN" sz="2000" i="1" dirty="0">
                              <a:solidFill>
                                <a:schemeClr val="tx1"/>
                              </a:solidFill>
                              <a:latin typeface="Cambria Math"/>
                            </a:rPr>
                            <m:t>𝑷</m:t>
                          </m:r>
                        </m:e>
                        <m:sub>
                          <m:r>
                            <a:rPr lang="en-US" altLang="zh-CN" sz="2000" i="1" dirty="0">
                              <a:solidFill>
                                <a:schemeClr val="tx1"/>
                              </a:solidFill>
                              <a:latin typeface="Cambria Math"/>
                            </a:rPr>
                            <m:t>𝒌</m:t>
                          </m:r>
                        </m:sub>
                      </m:sSub>
                      <m:r>
                        <a:rPr lang="en-US" altLang="zh-CN" sz="2000" i="1" dirty="0">
                          <a:solidFill>
                            <a:schemeClr val="tx1"/>
                          </a:solidFill>
                          <a:latin typeface="Cambria Math"/>
                        </a:rPr>
                        <m:t>=</m:t>
                      </m:r>
                      <m:r>
                        <a:rPr lang="en-US" altLang="zh-CN" sz="2000" i="1" dirty="0">
                          <a:solidFill>
                            <a:schemeClr val="tx1"/>
                          </a:solidFill>
                          <a:latin typeface="Cambria Math"/>
                        </a:rPr>
                        <m:t>𝑬</m:t>
                      </m:r>
                      <m:r>
                        <a:rPr lang="zh-CN" altLang="en-US" sz="2000" i="1" dirty="0">
                          <a:solidFill>
                            <a:schemeClr val="tx1"/>
                          </a:solidFill>
                          <a:latin typeface="Cambria Math"/>
                        </a:rPr>
                        <m:t>（</m:t>
                      </m:r>
                      <m:sSub>
                        <m:sSubPr>
                          <m:ctrlPr>
                            <a:rPr lang="en-US" altLang="zh-CN" sz="2000" i="1" dirty="0">
                              <a:solidFill>
                                <a:schemeClr val="tx1"/>
                              </a:solidFill>
                              <a:latin typeface="Cambria Math" panose="02040503050406030204" pitchFamily="18" charset="0"/>
                            </a:rPr>
                          </m:ctrlPr>
                        </m:sSubPr>
                        <m:e>
                          <m:r>
                            <a:rPr lang="en-US" altLang="zh-CN" sz="2000" i="1" dirty="0">
                              <a:solidFill>
                                <a:schemeClr val="tx1"/>
                              </a:solidFill>
                              <a:latin typeface="Cambria Math"/>
                            </a:rPr>
                            <m:t>𝒆</m:t>
                          </m:r>
                        </m:e>
                        <m:sub>
                          <m:r>
                            <a:rPr lang="en-US" altLang="zh-CN" sz="2000" i="1" dirty="0">
                              <a:solidFill>
                                <a:schemeClr val="tx1"/>
                              </a:solidFill>
                              <a:latin typeface="Cambria Math"/>
                            </a:rPr>
                            <m:t>𝒌</m:t>
                          </m:r>
                        </m:sub>
                      </m:sSub>
                      <m:sSup>
                        <m:sSupPr>
                          <m:ctrlPr>
                            <a:rPr lang="en-US" altLang="zh-CN" sz="2000" i="1" dirty="0">
                              <a:solidFill>
                                <a:schemeClr val="tx1"/>
                              </a:solidFill>
                              <a:latin typeface="Cambria Math" panose="02040503050406030204" pitchFamily="18" charset="0"/>
                            </a:rPr>
                          </m:ctrlPr>
                        </m:sSupPr>
                        <m:e>
                          <m:sSub>
                            <m:sSubPr>
                              <m:ctrlPr>
                                <a:rPr lang="en-US" altLang="zh-CN" sz="2000" i="1" dirty="0">
                                  <a:solidFill>
                                    <a:schemeClr val="tx1"/>
                                  </a:solidFill>
                                  <a:latin typeface="Cambria Math" panose="02040503050406030204" pitchFamily="18" charset="0"/>
                                </a:rPr>
                              </m:ctrlPr>
                            </m:sSubPr>
                            <m:e>
                              <m:r>
                                <a:rPr lang="en-US" altLang="zh-CN" sz="2000" i="1" dirty="0">
                                  <a:solidFill>
                                    <a:schemeClr val="tx1"/>
                                  </a:solidFill>
                                  <a:latin typeface="Cambria Math"/>
                                </a:rPr>
                                <m:t>𝒆</m:t>
                              </m:r>
                            </m:e>
                            <m:sub>
                              <m:r>
                                <a:rPr lang="en-US" altLang="zh-CN" sz="2000" i="1" dirty="0">
                                  <a:solidFill>
                                    <a:schemeClr val="tx1"/>
                                  </a:solidFill>
                                  <a:latin typeface="Cambria Math"/>
                                </a:rPr>
                                <m:t>𝒌</m:t>
                              </m:r>
                            </m:sub>
                          </m:sSub>
                        </m:e>
                        <m:sup>
                          <m:r>
                            <a:rPr lang="en-US" altLang="zh-CN" sz="2000" i="1" dirty="0">
                              <a:solidFill>
                                <a:schemeClr val="tx1"/>
                              </a:solidFill>
                              <a:latin typeface="Cambria Math"/>
                            </a:rPr>
                            <m:t>𝑻</m:t>
                          </m:r>
                        </m:sup>
                      </m:sSup>
                      <m:r>
                        <a:rPr lang="zh-CN" altLang="en-US" sz="2000" i="1" dirty="0">
                          <a:solidFill>
                            <a:schemeClr val="tx1"/>
                          </a:solidFill>
                          <a:latin typeface="Cambria Math"/>
                        </a:rPr>
                        <m:t>）</m:t>
                      </m:r>
                    </m:oMath>
                  </m:oMathPara>
                </a14:m>
                <a:endParaRPr lang="en-US" altLang="zh-CN" sz="2000" i="1" dirty="0">
                  <a:solidFill>
                    <a:schemeClr val="tx1"/>
                  </a:solidFill>
                  <a:latin typeface="Cambria Math"/>
                </a:endParaRPr>
              </a:p>
              <a:p>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81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39552" y="188640"/>
                <a:ext cx="8229600" cy="6192688"/>
              </a:xfrm>
            </p:spPr>
            <p:txBody>
              <a:bodyPr>
                <a:normAutofit/>
              </a:bodyPr>
              <a:lstStyle/>
              <a:p>
                <a:pPr marL="0" indent="0">
                  <a:buNone/>
                </a:pPr>
                <a:r>
                  <a:rPr lang="zh-CN" altLang="en-US" sz="2400" dirty="0" smtClean="0">
                    <a:solidFill>
                      <a:srgbClr val="000099"/>
                    </a:solidFill>
                  </a:rPr>
                  <a:t>其中，</a:t>
                </a:r>
                <a14:m>
                  <m:oMath xmlns:m="http://schemas.openxmlformats.org/officeDocument/2006/math">
                    <m:sSub>
                      <m:sSubPr>
                        <m:ctrlPr>
                          <a:rPr lang="en-US" altLang="zh-CN" sz="2400" i="1" dirty="0">
                            <a:solidFill>
                              <a:srgbClr val="000099"/>
                            </a:solidFill>
                            <a:latin typeface="Cambria Math" panose="02040503050406030204" pitchFamily="18" charset="0"/>
                          </a:rPr>
                        </m:ctrlPr>
                      </m:sSubPr>
                      <m:e>
                        <m:r>
                          <a:rPr lang="en-US" altLang="zh-CN" sz="2400" i="1" dirty="0">
                            <a:solidFill>
                              <a:srgbClr val="000099"/>
                            </a:solidFill>
                            <a:latin typeface="Cambria Math"/>
                          </a:rPr>
                          <m:t>𝒆</m:t>
                        </m:r>
                      </m:e>
                      <m:sub>
                        <m:r>
                          <a:rPr lang="en-US" altLang="zh-CN" sz="2400" i="1" dirty="0">
                            <a:solidFill>
                              <a:srgbClr val="000099"/>
                            </a:solidFill>
                            <a:latin typeface="Cambria Math"/>
                          </a:rPr>
                          <m:t>𝒌</m:t>
                        </m:r>
                      </m:sub>
                    </m:sSub>
                  </m:oMath>
                </a14:m>
                <a:r>
                  <a:rPr lang="zh-CN" altLang="en-US" sz="2400" dirty="0" smtClean="0">
                    <a:solidFill>
                      <a:srgbClr val="000099"/>
                    </a:solidFill>
                  </a:rPr>
                  <a:t>可通过</a:t>
                </a:r>
                <a14:m>
                  <m:oMath xmlns:m="http://schemas.openxmlformats.org/officeDocument/2006/math">
                    <m:sSup>
                      <m:sSupPr>
                        <m:ctrlPr>
                          <a:rPr lang="en-US" altLang="zh-CN" sz="2400" i="1" dirty="0">
                            <a:solidFill>
                              <a:srgbClr val="000099"/>
                            </a:solidFill>
                            <a:latin typeface="Cambria Math" panose="02040503050406030204" pitchFamily="18" charset="0"/>
                          </a:rPr>
                        </m:ctrlPr>
                      </m:sSupPr>
                      <m:e>
                        <m:sSub>
                          <m:sSubPr>
                            <m:ctrlPr>
                              <a:rPr lang="en-US" altLang="zh-CN" sz="2400" i="1" dirty="0">
                                <a:solidFill>
                                  <a:srgbClr val="000099"/>
                                </a:solidFill>
                                <a:latin typeface="Cambria Math" panose="02040503050406030204" pitchFamily="18" charset="0"/>
                              </a:rPr>
                            </m:ctrlPr>
                          </m:sSubPr>
                          <m:e>
                            <m:r>
                              <a:rPr lang="en-US" altLang="zh-CN" sz="2400" i="1" dirty="0">
                                <a:solidFill>
                                  <a:srgbClr val="000099"/>
                                </a:solidFill>
                                <a:latin typeface="Cambria Math"/>
                              </a:rPr>
                              <m:t>𝒆</m:t>
                            </m:r>
                          </m:e>
                          <m:sub>
                            <m:r>
                              <a:rPr lang="en-US" altLang="zh-CN" sz="2400" i="1" dirty="0">
                                <a:solidFill>
                                  <a:srgbClr val="000099"/>
                                </a:solidFill>
                                <a:latin typeface="Cambria Math"/>
                              </a:rPr>
                              <m:t>𝒌</m:t>
                            </m:r>
                          </m:sub>
                        </m:sSub>
                      </m:e>
                      <m:sup>
                        <m:r>
                          <a:rPr lang="en-US" altLang="zh-CN" sz="2400" i="1" dirty="0">
                            <a:solidFill>
                              <a:srgbClr val="000099"/>
                            </a:solidFill>
                            <a:latin typeface="Cambria Math"/>
                          </a:rPr>
                          <m:t>−</m:t>
                        </m:r>
                      </m:sup>
                    </m:sSup>
                  </m:oMath>
                </a14:m>
                <a:r>
                  <a:rPr lang="zh-CN" altLang="en-US" sz="2400" dirty="0" smtClean="0">
                    <a:solidFill>
                      <a:srgbClr val="000099"/>
                    </a:solidFill>
                  </a:rPr>
                  <a:t>递推</a:t>
                </a:r>
                <a:endParaRPr lang="en-US" altLang="zh-CN" sz="2400" dirty="0" smtClean="0">
                  <a:solidFill>
                    <a:srgbClr val="000099"/>
                  </a:solidFill>
                </a:endParaRPr>
              </a:p>
              <a:p>
                <a:pPr marL="0" indent="0">
                  <a:buNone/>
                </a:pPr>
                <a14:m>
                  <m:oMathPara xmlns:m="http://schemas.openxmlformats.org/officeDocument/2006/math">
                    <m:oMathParaPr>
                      <m:jc m:val="left"/>
                    </m:oMathParaPr>
                    <m:oMath xmlns:m="http://schemas.openxmlformats.org/officeDocument/2006/math">
                      <m:sSub>
                        <m:sSubPr>
                          <m:ctrlPr>
                            <a:rPr lang="en-US" altLang="zh-CN" sz="2400" i="1" dirty="0">
                              <a:solidFill>
                                <a:schemeClr val="tx1"/>
                              </a:solidFill>
                              <a:latin typeface="Cambria Math" panose="02040503050406030204" pitchFamily="18" charset="0"/>
                            </a:rPr>
                          </m:ctrlPr>
                        </m:sSubPr>
                        <m:e>
                          <m:r>
                            <a:rPr lang="en-US" altLang="zh-CN" sz="2400" i="1" dirty="0">
                              <a:solidFill>
                                <a:schemeClr val="tx1"/>
                              </a:solidFill>
                              <a:latin typeface="Cambria Math"/>
                            </a:rPr>
                            <m:t>𝒆</m:t>
                          </m:r>
                        </m:e>
                        <m:sub>
                          <m:r>
                            <a:rPr lang="en-US" altLang="zh-CN" sz="2400" i="1" dirty="0">
                              <a:solidFill>
                                <a:schemeClr val="tx1"/>
                              </a:solidFill>
                              <a:latin typeface="Cambria Math"/>
                            </a:rPr>
                            <m:t>𝒌</m:t>
                          </m:r>
                        </m:sub>
                      </m:sSub>
                      <m:r>
                        <a:rPr lang="en-US" altLang="zh-CN" sz="2400" i="1" dirty="0">
                          <a:solidFill>
                            <a:schemeClr val="tx1"/>
                          </a:solidFill>
                          <a:latin typeface="Cambria Math"/>
                        </a:rPr>
                        <m:t>=</m:t>
                      </m:r>
                      <m:sSub>
                        <m:sSubPr>
                          <m:ctrlPr>
                            <a:rPr lang="en-US" altLang="zh-CN" sz="2400" i="1" dirty="0">
                              <a:solidFill>
                                <a:schemeClr val="tx1"/>
                              </a:solidFill>
                              <a:latin typeface="Cambria Math" panose="02040503050406030204" pitchFamily="18" charset="0"/>
                            </a:rPr>
                          </m:ctrlPr>
                        </m:sSubPr>
                        <m:e>
                          <m:r>
                            <a:rPr lang="en-US" altLang="zh-CN" sz="2400" i="1" dirty="0">
                              <a:solidFill>
                                <a:schemeClr val="tx1"/>
                              </a:solidFill>
                              <a:latin typeface="Cambria Math"/>
                            </a:rPr>
                            <m:t>𝒙</m:t>
                          </m:r>
                        </m:e>
                        <m:sub>
                          <m:r>
                            <a:rPr lang="en-US" altLang="zh-CN" sz="2400" i="1" dirty="0">
                              <a:solidFill>
                                <a:schemeClr val="tx1"/>
                              </a:solidFill>
                              <a:latin typeface="Cambria Math"/>
                            </a:rPr>
                            <m:t>𝒌</m:t>
                          </m:r>
                        </m:sub>
                      </m:sSub>
                      <m:r>
                        <a:rPr lang="en-US" altLang="zh-CN" sz="2400" i="1" dirty="0">
                          <a:solidFill>
                            <a:schemeClr val="tx1"/>
                          </a:solidFill>
                          <a:latin typeface="Cambria Math"/>
                        </a:rPr>
                        <m:t>−</m:t>
                      </m:r>
                      <m:acc>
                        <m:accPr>
                          <m:chr m:val="̂"/>
                          <m:ctrlPr>
                            <a:rPr lang="zh-CN" altLang="en-US" sz="2400" i="1">
                              <a:solidFill>
                                <a:schemeClr val="tx1"/>
                              </a:solidFill>
                              <a:latin typeface="Cambria Math" panose="02040503050406030204" pitchFamily="18" charset="0"/>
                            </a:rPr>
                          </m:ctrlPr>
                        </m:accPr>
                        <m:e>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a:rPr>
                                <m:t>𝒙</m:t>
                              </m:r>
                            </m:e>
                            <m:sub>
                              <m:r>
                                <a:rPr lang="en-US" altLang="zh-CN" sz="2400" i="1">
                                  <a:solidFill>
                                    <a:schemeClr val="tx1"/>
                                  </a:solidFill>
                                  <a:latin typeface="Cambria Math"/>
                                </a:rPr>
                                <m:t>𝒌</m:t>
                              </m:r>
                            </m:sub>
                          </m:sSub>
                        </m:e>
                      </m:acc>
                      <m:r>
                        <a:rPr lang="en-US" altLang="zh-CN" sz="2400" i="1">
                          <a:solidFill>
                            <a:schemeClr val="tx1"/>
                          </a:solidFill>
                          <a:latin typeface="Cambria Math"/>
                        </a:rPr>
                        <m:t>=</m:t>
                      </m:r>
                      <m:sSub>
                        <m:sSubPr>
                          <m:ctrlPr>
                            <a:rPr lang="en-US" altLang="zh-CN" sz="2400" i="1" dirty="0">
                              <a:solidFill>
                                <a:schemeClr val="tx1"/>
                              </a:solidFill>
                              <a:latin typeface="Cambria Math" panose="02040503050406030204" pitchFamily="18" charset="0"/>
                            </a:rPr>
                          </m:ctrlPr>
                        </m:sSubPr>
                        <m:e>
                          <m:r>
                            <a:rPr lang="en-US" altLang="zh-CN" sz="2400" i="1" dirty="0">
                              <a:solidFill>
                                <a:schemeClr val="tx1"/>
                              </a:solidFill>
                              <a:latin typeface="Cambria Math"/>
                            </a:rPr>
                            <m:t>𝒙</m:t>
                          </m:r>
                        </m:e>
                        <m:sub>
                          <m:r>
                            <a:rPr lang="en-US" altLang="zh-CN" sz="2400" i="1" dirty="0">
                              <a:solidFill>
                                <a:schemeClr val="tx1"/>
                              </a:solidFill>
                              <a:latin typeface="Cambria Math"/>
                            </a:rPr>
                            <m:t>𝒌</m:t>
                          </m:r>
                        </m:sub>
                      </m:sSub>
                      <m:r>
                        <a:rPr lang="en-US" altLang="zh-CN" sz="2400" i="1" dirty="0">
                          <a:solidFill>
                            <a:schemeClr val="tx1"/>
                          </a:solidFill>
                          <a:latin typeface="Cambria Math"/>
                        </a:rPr>
                        <m:t>−</m:t>
                      </m:r>
                      <m:d>
                        <m:dPr>
                          <m:ctrlPr>
                            <a:rPr lang="en-US" altLang="zh-CN" sz="2400" b="1" i="1" dirty="0" smtClean="0">
                              <a:solidFill>
                                <a:schemeClr val="tx1"/>
                              </a:solidFill>
                              <a:latin typeface="Cambria Math" panose="02040503050406030204" pitchFamily="18" charset="0"/>
                            </a:rPr>
                          </m:ctrlPr>
                        </m:dPr>
                        <m:e>
                          <m:sSup>
                            <m:sSupPr>
                              <m:ctrlPr>
                                <a:rPr lang="en-US" altLang="zh-CN" sz="2400" i="1">
                                  <a:solidFill>
                                    <a:schemeClr val="tx1"/>
                                  </a:solidFill>
                                  <a:latin typeface="Cambria Math" panose="02040503050406030204" pitchFamily="18" charset="0"/>
                                </a:rPr>
                              </m:ctrlPr>
                            </m:sSupPr>
                            <m:e>
                              <m:acc>
                                <m:accPr>
                                  <m:chr m:val="̂"/>
                                  <m:ctrlPr>
                                    <a:rPr lang="zh-CN" altLang="en-US" sz="2400" i="1">
                                      <a:solidFill>
                                        <a:schemeClr val="tx1"/>
                                      </a:solidFill>
                                      <a:latin typeface="Cambria Math" panose="02040503050406030204" pitchFamily="18" charset="0"/>
                                    </a:rPr>
                                  </m:ctrlPr>
                                </m:accPr>
                                <m:e>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a:rPr>
                                        <m:t>𝒙</m:t>
                                      </m:r>
                                    </m:e>
                                    <m:sub>
                                      <m:r>
                                        <a:rPr lang="en-US" altLang="zh-CN" sz="2400" i="1">
                                          <a:solidFill>
                                            <a:schemeClr val="tx1"/>
                                          </a:solidFill>
                                          <a:latin typeface="Cambria Math"/>
                                        </a:rPr>
                                        <m:t>𝒌</m:t>
                                      </m:r>
                                    </m:sub>
                                  </m:sSub>
                                </m:e>
                              </m:acc>
                            </m:e>
                            <m:sup>
                              <m:r>
                                <a:rPr lang="en-US" altLang="zh-CN" sz="2400" i="1">
                                  <a:solidFill>
                                    <a:schemeClr val="tx1"/>
                                  </a:solidFill>
                                  <a:latin typeface="Cambria Math"/>
                                </a:rPr>
                                <m:t>−</m:t>
                              </m:r>
                            </m:sup>
                          </m:sSup>
                          <m:r>
                            <a:rPr lang="en-US" altLang="zh-CN" sz="2400" b="1" i="1" smtClean="0">
                              <a:solidFill>
                                <a:schemeClr val="tx1"/>
                              </a:solidFill>
                              <a:latin typeface="Cambria Math"/>
                            </a:rPr>
                            <m:t>+</m:t>
                          </m:r>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a:rPr>
                                <m:t>𝑲</m:t>
                              </m:r>
                            </m:e>
                            <m:sub>
                              <m:r>
                                <a:rPr lang="en-US" altLang="zh-CN" sz="2400" i="1">
                                  <a:solidFill>
                                    <a:schemeClr val="tx1"/>
                                  </a:solidFill>
                                  <a:latin typeface="Cambria Math"/>
                                </a:rPr>
                                <m:t>𝒌</m:t>
                              </m:r>
                            </m:sub>
                          </m:sSub>
                          <m:d>
                            <m:dPr>
                              <m:ctrlPr>
                                <a:rPr lang="en-US" altLang="zh-CN" sz="2400" i="1">
                                  <a:solidFill>
                                    <a:schemeClr val="tx1"/>
                                  </a:solidFill>
                                  <a:latin typeface="Cambria Math" panose="02040503050406030204" pitchFamily="18" charset="0"/>
                                </a:rPr>
                              </m:ctrlPr>
                            </m:dPr>
                            <m:e>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a:rPr>
                                    <m:t>𝒚</m:t>
                                  </m:r>
                                </m:e>
                                <m:sub>
                                  <m:r>
                                    <a:rPr lang="en-US" altLang="zh-CN" sz="2400" i="1">
                                      <a:solidFill>
                                        <a:schemeClr val="tx1"/>
                                      </a:solidFill>
                                      <a:latin typeface="Cambria Math"/>
                                    </a:rPr>
                                    <m:t>𝒌</m:t>
                                  </m:r>
                                </m:sub>
                              </m:sSub>
                              <m:r>
                                <a:rPr lang="en-US" altLang="zh-CN" sz="2400" i="1">
                                  <a:solidFill>
                                    <a:schemeClr val="tx1"/>
                                  </a:solidFill>
                                  <a:latin typeface="Cambria Math"/>
                                </a:rPr>
                                <m:t>−</m:t>
                              </m:r>
                              <m:r>
                                <a:rPr lang="en-US" altLang="zh-CN" sz="2400" i="1">
                                  <a:solidFill>
                                    <a:schemeClr val="tx1"/>
                                  </a:solidFill>
                                  <a:latin typeface="Cambria Math"/>
                                </a:rPr>
                                <m:t>𝑪</m:t>
                              </m:r>
                              <m:sSup>
                                <m:sSupPr>
                                  <m:ctrlPr>
                                    <a:rPr lang="en-US" altLang="zh-CN" sz="2400" i="1">
                                      <a:solidFill>
                                        <a:schemeClr val="tx1"/>
                                      </a:solidFill>
                                      <a:latin typeface="Cambria Math" panose="02040503050406030204" pitchFamily="18" charset="0"/>
                                    </a:rPr>
                                  </m:ctrlPr>
                                </m:sSupPr>
                                <m:e>
                                  <m:acc>
                                    <m:accPr>
                                      <m:chr m:val="̂"/>
                                      <m:ctrlPr>
                                        <a:rPr lang="zh-CN" altLang="en-US" sz="2400" i="1">
                                          <a:solidFill>
                                            <a:schemeClr val="tx1"/>
                                          </a:solidFill>
                                          <a:latin typeface="Cambria Math" panose="02040503050406030204" pitchFamily="18" charset="0"/>
                                        </a:rPr>
                                      </m:ctrlPr>
                                    </m:accPr>
                                    <m:e>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a:rPr>
                                            <m:t>𝒙</m:t>
                                          </m:r>
                                        </m:e>
                                        <m:sub>
                                          <m:r>
                                            <a:rPr lang="en-US" altLang="zh-CN" sz="2400" i="1">
                                              <a:solidFill>
                                                <a:schemeClr val="tx1"/>
                                              </a:solidFill>
                                              <a:latin typeface="Cambria Math"/>
                                            </a:rPr>
                                            <m:t>𝒌</m:t>
                                          </m:r>
                                        </m:sub>
                                      </m:sSub>
                                    </m:e>
                                  </m:acc>
                                </m:e>
                                <m:sup>
                                  <m:r>
                                    <a:rPr lang="en-US" altLang="zh-CN" sz="2400" i="1">
                                      <a:solidFill>
                                        <a:schemeClr val="tx1"/>
                                      </a:solidFill>
                                      <a:latin typeface="Cambria Math"/>
                                    </a:rPr>
                                    <m:t>−</m:t>
                                  </m:r>
                                </m:sup>
                              </m:sSup>
                            </m:e>
                          </m:d>
                        </m:e>
                      </m:d>
                    </m:oMath>
                  </m:oMathPara>
                </a14:m>
                <a:endParaRPr lang="en-US" altLang="zh-CN" sz="2400" b="1" i="1" dirty="0" smtClean="0">
                  <a:solidFill>
                    <a:schemeClr val="tx1"/>
                  </a:solidFill>
                  <a:latin typeface="Cambria Math"/>
                </a:endParaRPr>
              </a:p>
              <a:p>
                <a:pPr marL="0" indent="0">
                  <a:buNone/>
                </a:pPr>
                <a:r>
                  <a:rPr lang="en-US" altLang="zh-CN" sz="2400" b="1" dirty="0" smtClean="0">
                    <a:solidFill>
                      <a:schemeClr val="tx1"/>
                    </a:solidFill>
                  </a:rPr>
                  <a:t>    </a:t>
                </a:r>
                <a14:m>
                  <m:oMath xmlns:m="http://schemas.openxmlformats.org/officeDocument/2006/math">
                    <m:r>
                      <a:rPr lang="en-US" altLang="zh-CN" sz="2000" b="1" i="1" smtClean="0">
                        <a:solidFill>
                          <a:schemeClr val="tx1"/>
                        </a:solidFill>
                        <a:latin typeface="Cambria Math"/>
                      </a:rPr>
                      <m:t>=</m:t>
                    </m:r>
                    <m:sSub>
                      <m:sSubPr>
                        <m:ctrlPr>
                          <a:rPr lang="en-US" altLang="zh-CN" sz="2000" i="1" dirty="0">
                            <a:solidFill>
                              <a:schemeClr val="tx1"/>
                            </a:solidFill>
                            <a:latin typeface="Cambria Math" panose="02040503050406030204" pitchFamily="18" charset="0"/>
                          </a:rPr>
                        </m:ctrlPr>
                      </m:sSubPr>
                      <m:e>
                        <m:r>
                          <a:rPr lang="en-US" altLang="zh-CN" sz="2000" i="1" dirty="0">
                            <a:solidFill>
                              <a:schemeClr val="tx1"/>
                            </a:solidFill>
                            <a:latin typeface="Cambria Math"/>
                          </a:rPr>
                          <m:t>𝒙</m:t>
                        </m:r>
                      </m:e>
                      <m:sub>
                        <m:r>
                          <a:rPr lang="en-US" altLang="zh-CN" sz="2000" i="1" dirty="0">
                            <a:solidFill>
                              <a:schemeClr val="tx1"/>
                            </a:solidFill>
                            <a:latin typeface="Cambria Math"/>
                          </a:rPr>
                          <m:t>𝒌</m:t>
                        </m:r>
                      </m:sub>
                    </m:sSub>
                    <m:r>
                      <a:rPr lang="en-US" altLang="zh-CN" sz="2000" i="1" dirty="0">
                        <a:solidFill>
                          <a:schemeClr val="tx1"/>
                        </a:solidFill>
                        <a:latin typeface="Cambria Math"/>
                      </a:rPr>
                      <m:t>−</m:t>
                    </m:r>
                    <m:sSup>
                      <m:sSupPr>
                        <m:ctrlPr>
                          <a:rPr lang="en-US" altLang="zh-CN" sz="2000" i="1">
                            <a:solidFill>
                              <a:schemeClr val="tx1"/>
                            </a:solidFill>
                            <a:latin typeface="Cambria Math" panose="02040503050406030204" pitchFamily="18" charset="0"/>
                          </a:rPr>
                        </m:ctrlPr>
                      </m:sSupPr>
                      <m:e>
                        <m:acc>
                          <m:accPr>
                            <m:chr m:val="̂"/>
                            <m:ctrlPr>
                              <a:rPr lang="zh-CN" altLang="en-US" sz="2000" i="1">
                                <a:solidFill>
                                  <a:schemeClr val="tx1"/>
                                </a:solidFill>
                                <a:latin typeface="Cambria Math" panose="02040503050406030204" pitchFamily="18" charset="0"/>
                              </a:rPr>
                            </m:ctrlPr>
                          </m:accPr>
                          <m:e>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a:rPr>
                                  <m:t>𝒙</m:t>
                                </m:r>
                              </m:e>
                              <m:sub>
                                <m:r>
                                  <a:rPr lang="en-US" altLang="zh-CN" sz="2000" i="1">
                                    <a:solidFill>
                                      <a:schemeClr val="tx1"/>
                                    </a:solidFill>
                                    <a:latin typeface="Cambria Math"/>
                                  </a:rPr>
                                  <m:t>𝒌</m:t>
                                </m:r>
                              </m:sub>
                            </m:sSub>
                          </m:e>
                        </m:acc>
                      </m:e>
                      <m:sup>
                        <m:r>
                          <a:rPr lang="en-US" altLang="zh-CN" sz="2000" i="1">
                            <a:solidFill>
                              <a:schemeClr val="tx1"/>
                            </a:solidFill>
                            <a:latin typeface="Cambria Math"/>
                          </a:rPr>
                          <m:t>−</m:t>
                        </m:r>
                      </m:sup>
                    </m:sSup>
                    <m:r>
                      <a:rPr lang="en-US" altLang="zh-CN" sz="2000" b="1" i="1" smtClean="0">
                        <a:solidFill>
                          <a:schemeClr val="tx1"/>
                        </a:solidFill>
                        <a:latin typeface="Cambria Math"/>
                      </a:rPr>
                      <m:t>−</m:t>
                    </m:r>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a:rPr>
                          <m:t>𝑲</m:t>
                        </m:r>
                      </m:e>
                      <m:sub>
                        <m:r>
                          <a:rPr lang="en-US" altLang="zh-CN" sz="2000" i="1">
                            <a:solidFill>
                              <a:schemeClr val="tx1"/>
                            </a:solidFill>
                            <a:latin typeface="Cambria Math"/>
                          </a:rPr>
                          <m:t>𝒌</m:t>
                        </m:r>
                      </m:sub>
                    </m:sSub>
                    <m:d>
                      <m:dPr>
                        <m:ctrlPr>
                          <a:rPr lang="en-US" altLang="zh-CN" sz="2000" i="1">
                            <a:solidFill>
                              <a:schemeClr val="tx1"/>
                            </a:solidFill>
                            <a:latin typeface="Cambria Math" panose="02040503050406030204" pitchFamily="18" charset="0"/>
                          </a:rPr>
                        </m:ctrlPr>
                      </m:dPr>
                      <m:e>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a:rPr>
                              <m:t>𝒚</m:t>
                            </m:r>
                          </m:e>
                          <m:sub>
                            <m:r>
                              <a:rPr lang="en-US" altLang="zh-CN" sz="2000" i="1">
                                <a:solidFill>
                                  <a:schemeClr val="tx1"/>
                                </a:solidFill>
                                <a:latin typeface="Cambria Math"/>
                              </a:rPr>
                              <m:t>𝒌</m:t>
                            </m:r>
                          </m:sub>
                        </m:sSub>
                        <m:r>
                          <a:rPr lang="en-US" altLang="zh-CN" sz="2000" i="1">
                            <a:solidFill>
                              <a:schemeClr val="tx1"/>
                            </a:solidFill>
                            <a:latin typeface="Cambria Math"/>
                          </a:rPr>
                          <m:t>−</m:t>
                        </m:r>
                        <m:r>
                          <a:rPr lang="en-US" altLang="zh-CN" sz="2000" i="1">
                            <a:solidFill>
                              <a:schemeClr val="tx1"/>
                            </a:solidFill>
                            <a:latin typeface="Cambria Math"/>
                          </a:rPr>
                          <m:t>𝑪</m:t>
                        </m:r>
                        <m:sSup>
                          <m:sSupPr>
                            <m:ctrlPr>
                              <a:rPr lang="en-US" altLang="zh-CN" sz="2000" i="1">
                                <a:solidFill>
                                  <a:schemeClr val="tx1"/>
                                </a:solidFill>
                                <a:latin typeface="Cambria Math" panose="02040503050406030204" pitchFamily="18" charset="0"/>
                              </a:rPr>
                            </m:ctrlPr>
                          </m:sSupPr>
                          <m:e>
                            <m:acc>
                              <m:accPr>
                                <m:chr m:val="̂"/>
                                <m:ctrlPr>
                                  <a:rPr lang="zh-CN" altLang="en-US" sz="2000" i="1">
                                    <a:solidFill>
                                      <a:schemeClr val="tx1"/>
                                    </a:solidFill>
                                    <a:latin typeface="Cambria Math" panose="02040503050406030204" pitchFamily="18" charset="0"/>
                                  </a:rPr>
                                </m:ctrlPr>
                              </m:accPr>
                              <m:e>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a:rPr>
                                      <m:t>𝒙</m:t>
                                    </m:r>
                                  </m:e>
                                  <m:sub>
                                    <m:r>
                                      <a:rPr lang="en-US" altLang="zh-CN" sz="2000" i="1">
                                        <a:solidFill>
                                          <a:schemeClr val="tx1"/>
                                        </a:solidFill>
                                        <a:latin typeface="Cambria Math"/>
                                      </a:rPr>
                                      <m:t>𝒌</m:t>
                                    </m:r>
                                  </m:sub>
                                </m:sSub>
                              </m:e>
                            </m:acc>
                          </m:e>
                          <m:sup>
                            <m:r>
                              <a:rPr lang="en-US" altLang="zh-CN" sz="2000" i="1">
                                <a:solidFill>
                                  <a:schemeClr val="tx1"/>
                                </a:solidFill>
                                <a:latin typeface="Cambria Math"/>
                              </a:rPr>
                              <m:t>−</m:t>
                            </m:r>
                          </m:sup>
                        </m:sSup>
                      </m:e>
                    </m:d>
                  </m:oMath>
                </a14:m>
                <a:endParaRPr lang="en-US" altLang="zh-CN" sz="2000" i="1" dirty="0" smtClean="0">
                  <a:solidFill>
                    <a:schemeClr val="tx1"/>
                  </a:solidFill>
                  <a:latin typeface="Cambria Math"/>
                </a:endParaRPr>
              </a:p>
              <a:p>
                <a:pPr marL="0" indent="0">
                  <a:buNone/>
                </a:pPr>
                <a:r>
                  <a:rPr lang="en-US" altLang="zh-CN" sz="2000" b="1" dirty="0" smtClean="0">
                    <a:solidFill>
                      <a:schemeClr val="tx1"/>
                    </a:solidFill>
                  </a:rPr>
                  <a:t>    </a:t>
                </a:r>
                <a14:m>
                  <m:oMath xmlns:m="http://schemas.openxmlformats.org/officeDocument/2006/math">
                    <m:r>
                      <a:rPr lang="en-US" altLang="zh-CN" sz="2000" b="1" i="1" smtClean="0">
                        <a:solidFill>
                          <a:schemeClr val="tx1"/>
                        </a:solidFill>
                        <a:latin typeface="Cambria Math"/>
                      </a:rPr>
                      <m:t>=</m:t>
                    </m:r>
                    <m:sSup>
                      <m:sSupPr>
                        <m:ctrlPr>
                          <a:rPr lang="en-US" altLang="zh-CN" sz="2000" i="1" dirty="0">
                            <a:solidFill>
                              <a:schemeClr val="tx1"/>
                            </a:solidFill>
                            <a:latin typeface="Cambria Math" panose="02040503050406030204" pitchFamily="18" charset="0"/>
                          </a:rPr>
                        </m:ctrlPr>
                      </m:sSupPr>
                      <m:e>
                        <m:sSub>
                          <m:sSubPr>
                            <m:ctrlPr>
                              <a:rPr lang="en-US" altLang="zh-CN" sz="2000" i="1" dirty="0">
                                <a:solidFill>
                                  <a:schemeClr val="tx1"/>
                                </a:solidFill>
                                <a:latin typeface="Cambria Math" panose="02040503050406030204" pitchFamily="18" charset="0"/>
                              </a:rPr>
                            </m:ctrlPr>
                          </m:sSubPr>
                          <m:e>
                            <m:r>
                              <a:rPr lang="en-US" altLang="zh-CN" sz="2000" i="1" dirty="0">
                                <a:solidFill>
                                  <a:schemeClr val="tx1"/>
                                </a:solidFill>
                                <a:latin typeface="Cambria Math"/>
                              </a:rPr>
                              <m:t>𝒆</m:t>
                            </m:r>
                          </m:e>
                          <m:sub>
                            <m:r>
                              <a:rPr lang="en-US" altLang="zh-CN" sz="2000" i="1" dirty="0">
                                <a:solidFill>
                                  <a:schemeClr val="tx1"/>
                                </a:solidFill>
                                <a:latin typeface="Cambria Math"/>
                              </a:rPr>
                              <m:t>𝒌</m:t>
                            </m:r>
                          </m:sub>
                        </m:sSub>
                      </m:e>
                      <m:sup>
                        <m:r>
                          <a:rPr lang="en-US" altLang="zh-CN" sz="2000" i="1" dirty="0">
                            <a:solidFill>
                              <a:schemeClr val="tx1"/>
                            </a:solidFill>
                            <a:latin typeface="Cambria Math"/>
                          </a:rPr>
                          <m:t>−</m:t>
                        </m:r>
                      </m:sup>
                    </m:sSup>
                    <m:r>
                      <a:rPr lang="en-US" altLang="zh-CN" sz="2000" b="1" i="1" dirty="0" smtClean="0">
                        <a:solidFill>
                          <a:schemeClr val="tx1"/>
                        </a:solidFill>
                        <a:latin typeface="Cambria Math"/>
                      </a:rPr>
                      <m:t>−</m:t>
                    </m:r>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a:rPr>
                          <m:t>𝑲</m:t>
                        </m:r>
                      </m:e>
                      <m:sub>
                        <m:r>
                          <a:rPr lang="en-US" altLang="zh-CN" sz="2000" i="1">
                            <a:solidFill>
                              <a:schemeClr val="tx1"/>
                            </a:solidFill>
                            <a:latin typeface="Cambria Math"/>
                          </a:rPr>
                          <m:t>𝒌</m:t>
                        </m:r>
                      </m:sub>
                    </m:sSub>
                    <m:d>
                      <m:dPr>
                        <m:ctrlPr>
                          <a:rPr lang="en-US" altLang="zh-CN" sz="2000" i="1">
                            <a:solidFill>
                              <a:schemeClr val="tx1"/>
                            </a:solidFill>
                            <a:latin typeface="Cambria Math" panose="02040503050406030204" pitchFamily="18" charset="0"/>
                          </a:rPr>
                        </m:ctrlPr>
                      </m:dPr>
                      <m:e>
                        <m:r>
                          <a:rPr lang="en-US" altLang="zh-CN" sz="2400" i="1">
                            <a:solidFill>
                              <a:schemeClr val="tx1"/>
                            </a:solidFill>
                            <a:latin typeface="Cambria Math"/>
                          </a:rPr>
                          <m:t>𝑪</m:t>
                        </m:r>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a:rPr>
                              <m:t>𝒙</m:t>
                            </m:r>
                          </m:e>
                          <m:sub>
                            <m:r>
                              <a:rPr lang="en-US" altLang="zh-CN" sz="2400" i="1">
                                <a:solidFill>
                                  <a:schemeClr val="tx1"/>
                                </a:solidFill>
                                <a:latin typeface="Cambria Math"/>
                              </a:rPr>
                              <m:t>𝒌</m:t>
                            </m:r>
                          </m:sub>
                        </m:sSub>
                        <m:r>
                          <a:rPr lang="en-US" altLang="zh-CN" sz="2400" i="1">
                            <a:solidFill>
                              <a:schemeClr val="tx1"/>
                            </a:solidFill>
                            <a:latin typeface="Cambria Math"/>
                          </a:rPr>
                          <m:t>+</m:t>
                        </m:r>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a:rPr>
                              <m:t>𝒗</m:t>
                            </m:r>
                          </m:e>
                          <m:sub>
                            <m:r>
                              <a:rPr lang="en-US" altLang="zh-CN" sz="2400" i="1">
                                <a:solidFill>
                                  <a:schemeClr val="tx1"/>
                                </a:solidFill>
                                <a:latin typeface="Cambria Math"/>
                              </a:rPr>
                              <m:t>𝒌</m:t>
                            </m:r>
                          </m:sub>
                        </m:sSub>
                        <m:r>
                          <a:rPr lang="en-US" altLang="zh-CN" sz="2000" i="1">
                            <a:solidFill>
                              <a:schemeClr val="tx1"/>
                            </a:solidFill>
                            <a:latin typeface="Cambria Math"/>
                          </a:rPr>
                          <m:t>−</m:t>
                        </m:r>
                        <m:r>
                          <a:rPr lang="en-US" altLang="zh-CN" sz="2000" i="1">
                            <a:solidFill>
                              <a:schemeClr val="tx1"/>
                            </a:solidFill>
                            <a:latin typeface="Cambria Math"/>
                          </a:rPr>
                          <m:t>𝑪</m:t>
                        </m:r>
                        <m:sSup>
                          <m:sSupPr>
                            <m:ctrlPr>
                              <a:rPr lang="en-US" altLang="zh-CN" sz="2000" i="1">
                                <a:solidFill>
                                  <a:schemeClr val="tx1"/>
                                </a:solidFill>
                                <a:latin typeface="Cambria Math" panose="02040503050406030204" pitchFamily="18" charset="0"/>
                              </a:rPr>
                            </m:ctrlPr>
                          </m:sSupPr>
                          <m:e>
                            <m:acc>
                              <m:accPr>
                                <m:chr m:val="̂"/>
                                <m:ctrlPr>
                                  <a:rPr lang="zh-CN" altLang="en-US" sz="2000" i="1">
                                    <a:solidFill>
                                      <a:schemeClr val="tx1"/>
                                    </a:solidFill>
                                    <a:latin typeface="Cambria Math" panose="02040503050406030204" pitchFamily="18" charset="0"/>
                                  </a:rPr>
                                </m:ctrlPr>
                              </m:accPr>
                              <m:e>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a:rPr>
                                      <m:t>𝒙</m:t>
                                    </m:r>
                                  </m:e>
                                  <m:sub>
                                    <m:r>
                                      <a:rPr lang="en-US" altLang="zh-CN" sz="2000" i="1">
                                        <a:solidFill>
                                          <a:schemeClr val="tx1"/>
                                        </a:solidFill>
                                        <a:latin typeface="Cambria Math"/>
                                      </a:rPr>
                                      <m:t>𝒌</m:t>
                                    </m:r>
                                  </m:sub>
                                </m:sSub>
                              </m:e>
                            </m:acc>
                          </m:e>
                          <m:sup>
                            <m:r>
                              <a:rPr lang="en-US" altLang="zh-CN" sz="2000" i="1">
                                <a:solidFill>
                                  <a:schemeClr val="tx1"/>
                                </a:solidFill>
                                <a:latin typeface="Cambria Math"/>
                              </a:rPr>
                              <m:t>−</m:t>
                            </m:r>
                          </m:sup>
                        </m:sSup>
                      </m:e>
                    </m:d>
                  </m:oMath>
                </a14:m>
                <a:endParaRPr lang="en-US" altLang="zh-CN" sz="2000" dirty="0" smtClean="0">
                  <a:solidFill>
                    <a:schemeClr val="tx1"/>
                  </a:solidFill>
                </a:endParaRPr>
              </a:p>
              <a:p>
                <a:pPr marL="0" indent="0">
                  <a:buNone/>
                </a:pPr>
                <a:r>
                  <a:rPr lang="en-US" altLang="zh-CN" sz="2000" i="1" dirty="0">
                    <a:solidFill>
                      <a:schemeClr val="tx1"/>
                    </a:solidFill>
                    <a:latin typeface="Cambria Math"/>
                  </a:rPr>
                  <a:t>   </a:t>
                </a:r>
                <a:r>
                  <a:rPr lang="en-US" altLang="zh-CN" sz="2000" i="1" dirty="0" smtClean="0">
                    <a:solidFill>
                      <a:schemeClr val="tx1"/>
                    </a:solidFill>
                    <a:latin typeface="Cambria Math"/>
                  </a:rPr>
                  <a:t>  </a:t>
                </a:r>
                <a14:m>
                  <m:oMath xmlns:m="http://schemas.openxmlformats.org/officeDocument/2006/math">
                    <m:r>
                      <a:rPr lang="en-US" altLang="zh-CN" sz="2000" i="1">
                        <a:solidFill>
                          <a:schemeClr val="tx1"/>
                        </a:solidFill>
                        <a:latin typeface="Cambria Math"/>
                      </a:rPr>
                      <m:t>=</m:t>
                    </m:r>
                    <m:sSup>
                      <m:sSupPr>
                        <m:ctrlPr>
                          <a:rPr lang="en-US" altLang="zh-CN" sz="2000" i="1" dirty="0">
                            <a:solidFill>
                              <a:schemeClr val="tx1"/>
                            </a:solidFill>
                            <a:latin typeface="Cambria Math" panose="02040503050406030204" pitchFamily="18" charset="0"/>
                          </a:rPr>
                        </m:ctrlPr>
                      </m:sSupPr>
                      <m:e>
                        <m:sSub>
                          <m:sSubPr>
                            <m:ctrlPr>
                              <a:rPr lang="en-US" altLang="zh-CN" sz="2000" i="1" dirty="0">
                                <a:solidFill>
                                  <a:schemeClr val="tx1"/>
                                </a:solidFill>
                                <a:latin typeface="Cambria Math" panose="02040503050406030204" pitchFamily="18" charset="0"/>
                              </a:rPr>
                            </m:ctrlPr>
                          </m:sSubPr>
                          <m:e>
                            <m:r>
                              <a:rPr lang="en-US" altLang="zh-CN" sz="2000" i="1" dirty="0">
                                <a:solidFill>
                                  <a:schemeClr val="tx1"/>
                                </a:solidFill>
                                <a:latin typeface="Cambria Math"/>
                              </a:rPr>
                              <m:t>𝒆</m:t>
                            </m:r>
                          </m:e>
                          <m:sub>
                            <m:r>
                              <a:rPr lang="en-US" altLang="zh-CN" sz="2000" i="1" dirty="0">
                                <a:solidFill>
                                  <a:schemeClr val="tx1"/>
                                </a:solidFill>
                                <a:latin typeface="Cambria Math"/>
                              </a:rPr>
                              <m:t>𝒌</m:t>
                            </m:r>
                          </m:sub>
                        </m:sSub>
                      </m:e>
                      <m:sup>
                        <m:r>
                          <a:rPr lang="en-US" altLang="zh-CN" sz="2000" i="1" dirty="0">
                            <a:solidFill>
                              <a:schemeClr val="tx1"/>
                            </a:solidFill>
                            <a:latin typeface="Cambria Math"/>
                          </a:rPr>
                          <m:t>−</m:t>
                        </m:r>
                      </m:sup>
                    </m:sSup>
                    <m:r>
                      <a:rPr lang="en-US" altLang="zh-CN" sz="2000" i="1" dirty="0">
                        <a:solidFill>
                          <a:schemeClr val="tx1"/>
                        </a:solidFill>
                        <a:latin typeface="Cambria Math"/>
                      </a:rPr>
                      <m:t>−</m:t>
                    </m:r>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a:rPr>
                          <m:t>𝑲</m:t>
                        </m:r>
                      </m:e>
                      <m:sub>
                        <m:r>
                          <a:rPr lang="en-US" altLang="zh-CN" sz="2000" i="1">
                            <a:solidFill>
                              <a:schemeClr val="tx1"/>
                            </a:solidFill>
                            <a:latin typeface="Cambria Math"/>
                          </a:rPr>
                          <m:t>𝒌</m:t>
                        </m:r>
                      </m:sub>
                    </m:sSub>
                    <m:d>
                      <m:dPr>
                        <m:ctrlPr>
                          <a:rPr lang="en-US" altLang="zh-CN" sz="2000" i="1">
                            <a:solidFill>
                              <a:schemeClr val="tx1"/>
                            </a:solidFill>
                            <a:latin typeface="Cambria Math" panose="02040503050406030204" pitchFamily="18" charset="0"/>
                          </a:rPr>
                        </m:ctrlPr>
                      </m:dPr>
                      <m:e>
                        <m:r>
                          <a:rPr lang="en-US" altLang="zh-CN" sz="2000" i="1">
                            <a:solidFill>
                              <a:schemeClr val="tx1"/>
                            </a:solidFill>
                            <a:latin typeface="Cambria Math"/>
                          </a:rPr>
                          <m:t>𝑪</m:t>
                        </m:r>
                        <m:sSup>
                          <m:sSupPr>
                            <m:ctrlPr>
                              <a:rPr lang="en-US" altLang="zh-CN" sz="2000" i="1" dirty="0">
                                <a:solidFill>
                                  <a:schemeClr val="tx1"/>
                                </a:solidFill>
                                <a:latin typeface="Cambria Math" panose="02040503050406030204" pitchFamily="18" charset="0"/>
                              </a:rPr>
                            </m:ctrlPr>
                          </m:sSupPr>
                          <m:e>
                            <m:sSub>
                              <m:sSubPr>
                                <m:ctrlPr>
                                  <a:rPr lang="en-US" altLang="zh-CN" sz="2000" i="1" dirty="0">
                                    <a:solidFill>
                                      <a:schemeClr val="tx1"/>
                                    </a:solidFill>
                                    <a:latin typeface="Cambria Math" panose="02040503050406030204" pitchFamily="18" charset="0"/>
                                  </a:rPr>
                                </m:ctrlPr>
                              </m:sSubPr>
                              <m:e>
                                <m:r>
                                  <a:rPr lang="en-US" altLang="zh-CN" sz="2000" i="1" dirty="0">
                                    <a:solidFill>
                                      <a:schemeClr val="tx1"/>
                                    </a:solidFill>
                                    <a:latin typeface="Cambria Math"/>
                                  </a:rPr>
                                  <m:t>𝒆</m:t>
                                </m:r>
                              </m:e>
                              <m:sub>
                                <m:r>
                                  <a:rPr lang="en-US" altLang="zh-CN" sz="2000" i="1" dirty="0">
                                    <a:solidFill>
                                      <a:schemeClr val="tx1"/>
                                    </a:solidFill>
                                    <a:latin typeface="Cambria Math"/>
                                  </a:rPr>
                                  <m:t>𝒌</m:t>
                                </m:r>
                              </m:sub>
                            </m:sSub>
                          </m:e>
                          <m:sup>
                            <m:r>
                              <a:rPr lang="en-US" altLang="zh-CN" sz="2000" i="1" dirty="0">
                                <a:solidFill>
                                  <a:schemeClr val="tx1"/>
                                </a:solidFill>
                                <a:latin typeface="Cambria Math"/>
                              </a:rPr>
                              <m:t>−</m:t>
                            </m:r>
                          </m:sup>
                        </m:sSup>
                        <m:r>
                          <a:rPr lang="en-US" altLang="zh-CN" sz="2000" i="1">
                            <a:solidFill>
                              <a:schemeClr val="tx1"/>
                            </a:solidFill>
                            <a:latin typeface="Cambria Math"/>
                          </a:rPr>
                          <m:t>+</m:t>
                        </m:r>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a:rPr>
                              <m:t>𝒗</m:t>
                            </m:r>
                          </m:e>
                          <m:sub>
                            <m:r>
                              <a:rPr lang="en-US" altLang="zh-CN" sz="2000" i="1">
                                <a:solidFill>
                                  <a:schemeClr val="tx1"/>
                                </a:solidFill>
                                <a:latin typeface="Cambria Math"/>
                              </a:rPr>
                              <m:t>𝒌</m:t>
                            </m:r>
                          </m:sub>
                        </m:sSub>
                      </m:e>
                    </m:d>
                  </m:oMath>
                </a14:m>
                <a:endParaRPr lang="en-US" altLang="zh-CN" sz="2000" i="1" dirty="0" smtClean="0">
                  <a:solidFill>
                    <a:schemeClr val="tx1"/>
                  </a:solidFill>
                  <a:latin typeface="Cambria Math"/>
                </a:endParaRPr>
              </a:p>
              <a:p>
                <a:pPr marL="0" indent="0">
                  <a:buNone/>
                </a:pPr>
                <a14:m>
                  <m:oMathPara xmlns:m="http://schemas.openxmlformats.org/officeDocument/2006/math">
                    <m:oMathParaPr>
                      <m:jc m:val="left"/>
                    </m:oMathParaPr>
                    <m:oMath xmlns:m="http://schemas.openxmlformats.org/officeDocument/2006/math">
                      <m:r>
                        <a:rPr lang="en-US" altLang="zh-CN" sz="2000" b="1" i="1" smtClean="0">
                          <a:solidFill>
                            <a:schemeClr val="tx1"/>
                          </a:solidFill>
                          <a:latin typeface="Cambria Math"/>
                        </a:rPr>
                        <m:t>     </m:t>
                      </m:r>
                      <m:r>
                        <a:rPr lang="en-US" altLang="zh-CN" sz="2000" i="1">
                          <a:solidFill>
                            <a:schemeClr val="tx1"/>
                          </a:solidFill>
                          <a:latin typeface="Cambria Math"/>
                        </a:rPr>
                        <m:t>=</m:t>
                      </m:r>
                      <m:sSup>
                        <m:sSupPr>
                          <m:ctrlPr>
                            <a:rPr lang="en-US" altLang="zh-CN" sz="2000" i="1" dirty="0">
                              <a:solidFill>
                                <a:schemeClr val="tx1"/>
                              </a:solidFill>
                              <a:latin typeface="Cambria Math" panose="02040503050406030204" pitchFamily="18" charset="0"/>
                            </a:rPr>
                          </m:ctrlPr>
                        </m:sSupPr>
                        <m:e>
                          <m:sSub>
                            <m:sSubPr>
                              <m:ctrlPr>
                                <a:rPr lang="en-US" altLang="zh-CN" sz="2000" i="1" dirty="0">
                                  <a:solidFill>
                                    <a:schemeClr val="tx1"/>
                                  </a:solidFill>
                                  <a:latin typeface="Cambria Math" panose="02040503050406030204" pitchFamily="18" charset="0"/>
                                </a:rPr>
                              </m:ctrlPr>
                            </m:sSubPr>
                            <m:e>
                              <m:r>
                                <a:rPr lang="zh-CN" altLang="en-US" sz="2000" b="1" i="1" dirty="0" smtClean="0">
                                  <a:solidFill>
                                    <a:schemeClr val="tx1"/>
                                  </a:solidFill>
                                  <a:latin typeface="Cambria Math"/>
                                </a:rPr>
                                <m:t>（</m:t>
                              </m:r>
                              <m:r>
                                <a:rPr lang="en-US" altLang="zh-CN" sz="2000" b="1" i="1" dirty="0" smtClean="0">
                                  <a:solidFill>
                                    <a:schemeClr val="tx1"/>
                                  </a:solidFill>
                                  <a:latin typeface="Cambria Math"/>
                                </a:rPr>
                                <m:t>𝑰</m:t>
                              </m:r>
                              <m:r>
                                <a:rPr lang="en-US" altLang="zh-CN" sz="2000" b="1" i="1" dirty="0" smtClean="0">
                                  <a:solidFill>
                                    <a:schemeClr val="tx1"/>
                                  </a:solidFill>
                                  <a:latin typeface="Cambria Math"/>
                                </a:rPr>
                                <m:t>−</m:t>
                              </m:r>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a:rPr>
                                    <m:t>𝑲</m:t>
                                  </m:r>
                                </m:e>
                                <m:sub>
                                  <m:r>
                                    <a:rPr lang="en-US" altLang="zh-CN" sz="2000" i="1">
                                      <a:solidFill>
                                        <a:schemeClr val="tx1"/>
                                      </a:solidFill>
                                      <a:latin typeface="Cambria Math"/>
                                    </a:rPr>
                                    <m:t>𝒌</m:t>
                                  </m:r>
                                </m:sub>
                              </m:sSub>
                              <m:r>
                                <a:rPr lang="en-US" altLang="zh-CN" sz="2000" b="1" i="1" dirty="0" smtClean="0">
                                  <a:solidFill>
                                    <a:schemeClr val="tx1"/>
                                  </a:solidFill>
                                  <a:latin typeface="Cambria Math"/>
                                </a:rPr>
                                <m:t>𝑪</m:t>
                              </m:r>
                              <m:r>
                                <a:rPr lang="zh-CN" altLang="en-US" sz="2000" b="1" i="1" dirty="0" smtClean="0">
                                  <a:solidFill>
                                    <a:schemeClr val="tx1"/>
                                  </a:solidFill>
                                  <a:latin typeface="Cambria Math"/>
                                </a:rPr>
                                <m:t>）</m:t>
                              </m:r>
                              <m:r>
                                <a:rPr lang="en-US" altLang="zh-CN" sz="2000" i="1" dirty="0">
                                  <a:solidFill>
                                    <a:schemeClr val="tx1"/>
                                  </a:solidFill>
                                  <a:latin typeface="Cambria Math"/>
                                </a:rPr>
                                <m:t>𝒆</m:t>
                              </m:r>
                            </m:e>
                            <m:sub>
                              <m:r>
                                <a:rPr lang="en-US" altLang="zh-CN" sz="2000" i="1" dirty="0">
                                  <a:solidFill>
                                    <a:schemeClr val="tx1"/>
                                  </a:solidFill>
                                  <a:latin typeface="Cambria Math"/>
                                </a:rPr>
                                <m:t>𝒌</m:t>
                              </m:r>
                            </m:sub>
                          </m:sSub>
                        </m:e>
                        <m:sup>
                          <m:r>
                            <a:rPr lang="en-US" altLang="zh-CN" sz="2000" i="1" dirty="0">
                              <a:solidFill>
                                <a:schemeClr val="tx1"/>
                              </a:solidFill>
                              <a:latin typeface="Cambria Math"/>
                            </a:rPr>
                            <m:t>−</m:t>
                          </m:r>
                        </m:sup>
                      </m:sSup>
                      <m:r>
                        <a:rPr lang="en-US" altLang="zh-CN" sz="2000" i="1" dirty="0">
                          <a:solidFill>
                            <a:schemeClr val="tx1"/>
                          </a:solidFill>
                          <a:latin typeface="Cambria Math"/>
                        </a:rPr>
                        <m:t>−</m:t>
                      </m:r>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a:rPr>
                            <m:t>𝑲</m:t>
                          </m:r>
                        </m:e>
                        <m:sub>
                          <m:r>
                            <a:rPr lang="en-US" altLang="zh-CN" sz="2000" i="1">
                              <a:solidFill>
                                <a:schemeClr val="tx1"/>
                              </a:solidFill>
                              <a:latin typeface="Cambria Math"/>
                            </a:rPr>
                            <m:t>𝒌</m:t>
                          </m:r>
                        </m:sub>
                      </m:sSub>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a:rPr>
                            <m:t>𝒗</m:t>
                          </m:r>
                        </m:e>
                        <m:sub>
                          <m:r>
                            <a:rPr lang="en-US" altLang="zh-CN" sz="2000" i="1">
                              <a:solidFill>
                                <a:schemeClr val="tx1"/>
                              </a:solidFill>
                              <a:latin typeface="Cambria Math"/>
                            </a:rPr>
                            <m:t>𝒌</m:t>
                          </m:r>
                        </m:sub>
                      </m:sSub>
                    </m:oMath>
                  </m:oMathPara>
                </a14:m>
                <a:endParaRPr lang="en-US" altLang="zh-CN" sz="2400" i="1" dirty="0" smtClean="0">
                  <a:solidFill>
                    <a:schemeClr val="tx1"/>
                  </a:solidFill>
                  <a:latin typeface="Cambria Math"/>
                </a:endParaRPr>
              </a:p>
              <a:p>
                <a:pPr marL="0" indent="0">
                  <a:buNone/>
                </a:pPr>
                <a:r>
                  <a:rPr lang="zh-CN" altLang="en-US" sz="2400" dirty="0"/>
                  <a:t>可得：</a:t>
                </a:r>
                <a:endParaRPr lang="en-US" altLang="zh-CN" sz="2400" dirty="0"/>
              </a:p>
              <a:p>
                <a:pPr marL="0" indent="0">
                  <a:buNone/>
                </a:pPr>
                <a14:m>
                  <m:oMathPara xmlns:m="http://schemas.openxmlformats.org/officeDocument/2006/math">
                    <m:oMathParaPr>
                      <m:jc m:val="left"/>
                    </m:oMathParaPr>
                    <m:oMath xmlns:m="http://schemas.openxmlformats.org/officeDocument/2006/math">
                      <m:sSub>
                        <m:sSubPr>
                          <m:ctrlPr>
                            <a:rPr lang="en-US" altLang="zh-CN" sz="2000" i="1" dirty="0">
                              <a:solidFill>
                                <a:schemeClr val="tx1"/>
                              </a:solidFill>
                              <a:latin typeface="Cambria Math" panose="02040503050406030204" pitchFamily="18" charset="0"/>
                            </a:rPr>
                          </m:ctrlPr>
                        </m:sSubPr>
                        <m:e>
                          <m:r>
                            <a:rPr lang="en-US" altLang="zh-CN" sz="2000" i="1" dirty="0">
                              <a:solidFill>
                                <a:schemeClr val="tx1"/>
                              </a:solidFill>
                              <a:latin typeface="Cambria Math"/>
                            </a:rPr>
                            <m:t>𝑷</m:t>
                          </m:r>
                        </m:e>
                        <m:sub>
                          <m:r>
                            <a:rPr lang="en-US" altLang="zh-CN" sz="2000" i="1" dirty="0">
                              <a:solidFill>
                                <a:schemeClr val="tx1"/>
                              </a:solidFill>
                              <a:latin typeface="Cambria Math"/>
                            </a:rPr>
                            <m:t>𝒌</m:t>
                          </m:r>
                        </m:sub>
                      </m:sSub>
                      <m:r>
                        <a:rPr lang="en-US" altLang="zh-CN" sz="2000" i="1" dirty="0">
                          <a:solidFill>
                            <a:schemeClr val="tx1"/>
                          </a:solidFill>
                          <a:latin typeface="Cambria Math"/>
                        </a:rPr>
                        <m:t>=</m:t>
                      </m:r>
                      <m:r>
                        <a:rPr lang="en-US" altLang="zh-CN" sz="2000" i="1" dirty="0">
                          <a:solidFill>
                            <a:schemeClr val="tx1"/>
                          </a:solidFill>
                          <a:latin typeface="Cambria Math"/>
                        </a:rPr>
                        <m:t>𝑬</m:t>
                      </m:r>
                      <m:d>
                        <m:dPr>
                          <m:begChr m:val="（"/>
                          <m:endChr m:val="）"/>
                          <m:ctrlPr>
                            <a:rPr lang="zh-CN" altLang="en-US" sz="2000" i="1" dirty="0">
                              <a:solidFill>
                                <a:schemeClr val="tx1"/>
                              </a:solidFill>
                              <a:latin typeface="Cambria Math" panose="02040503050406030204" pitchFamily="18" charset="0"/>
                            </a:rPr>
                          </m:ctrlPr>
                        </m:dPr>
                        <m:e>
                          <m:sSub>
                            <m:sSubPr>
                              <m:ctrlPr>
                                <a:rPr lang="en-US" altLang="zh-CN" sz="2000" i="1" dirty="0">
                                  <a:solidFill>
                                    <a:schemeClr val="tx1"/>
                                  </a:solidFill>
                                  <a:latin typeface="Cambria Math" panose="02040503050406030204" pitchFamily="18" charset="0"/>
                                </a:rPr>
                              </m:ctrlPr>
                            </m:sSubPr>
                            <m:e>
                              <m:r>
                                <a:rPr lang="en-US" altLang="zh-CN" sz="2000" i="1" dirty="0">
                                  <a:solidFill>
                                    <a:schemeClr val="tx1"/>
                                  </a:solidFill>
                                  <a:latin typeface="Cambria Math"/>
                                </a:rPr>
                                <m:t>𝒆</m:t>
                              </m:r>
                            </m:e>
                            <m:sub>
                              <m:r>
                                <a:rPr lang="en-US" altLang="zh-CN" sz="2000" i="1" dirty="0">
                                  <a:solidFill>
                                    <a:schemeClr val="tx1"/>
                                  </a:solidFill>
                                  <a:latin typeface="Cambria Math"/>
                                </a:rPr>
                                <m:t>𝒌</m:t>
                              </m:r>
                            </m:sub>
                          </m:sSub>
                          <m:sSup>
                            <m:sSupPr>
                              <m:ctrlPr>
                                <a:rPr lang="en-US" altLang="zh-CN" sz="2000" i="1" dirty="0">
                                  <a:solidFill>
                                    <a:schemeClr val="tx1"/>
                                  </a:solidFill>
                                  <a:latin typeface="Cambria Math" panose="02040503050406030204" pitchFamily="18" charset="0"/>
                                </a:rPr>
                              </m:ctrlPr>
                            </m:sSupPr>
                            <m:e>
                              <m:sSub>
                                <m:sSubPr>
                                  <m:ctrlPr>
                                    <a:rPr lang="en-US" altLang="zh-CN" sz="2000" i="1" dirty="0">
                                      <a:solidFill>
                                        <a:schemeClr val="tx1"/>
                                      </a:solidFill>
                                      <a:latin typeface="Cambria Math" panose="02040503050406030204" pitchFamily="18" charset="0"/>
                                    </a:rPr>
                                  </m:ctrlPr>
                                </m:sSubPr>
                                <m:e>
                                  <m:r>
                                    <a:rPr lang="en-US" altLang="zh-CN" sz="2000" i="1" dirty="0">
                                      <a:solidFill>
                                        <a:schemeClr val="tx1"/>
                                      </a:solidFill>
                                      <a:latin typeface="Cambria Math"/>
                                    </a:rPr>
                                    <m:t>𝒆</m:t>
                                  </m:r>
                                </m:e>
                                <m:sub>
                                  <m:r>
                                    <a:rPr lang="en-US" altLang="zh-CN" sz="2000" i="1" dirty="0">
                                      <a:solidFill>
                                        <a:schemeClr val="tx1"/>
                                      </a:solidFill>
                                      <a:latin typeface="Cambria Math"/>
                                    </a:rPr>
                                    <m:t>𝒌</m:t>
                                  </m:r>
                                </m:sub>
                              </m:sSub>
                            </m:e>
                            <m:sup>
                              <m:r>
                                <a:rPr lang="en-US" altLang="zh-CN" sz="2000" i="1" dirty="0">
                                  <a:solidFill>
                                    <a:schemeClr val="tx1"/>
                                  </a:solidFill>
                                  <a:latin typeface="Cambria Math"/>
                                </a:rPr>
                                <m:t>𝑻</m:t>
                              </m:r>
                            </m:sup>
                          </m:sSup>
                        </m:e>
                      </m:d>
                    </m:oMath>
                  </m:oMathPara>
                </a14:m>
                <a:endParaRPr lang="en-US" altLang="zh-CN" sz="2000" i="1" dirty="0" smtClean="0">
                  <a:solidFill>
                    <a:schemeClr val="tx1"/>
                  </a:solidFill>
                  <a:latin typeface="Cambria Math"/>
                </a:endParaRPr>
              </a:p>
              <a:p>
                <a:pPr marL="0" indent="0">
                  <a:buNone/>
                </a:pPr>
                <a:r>
                  <a:rPr lang="en-US" altLang="zh-CN" sz="2000" b="1" dirty="0" smtClean="0">
                    <a:solidFill>
                      <a:schemeClr val="tx1"/>
                    </a:solidFill>
                  </a:rPr>
                  <a:t>     </a:t>
                </a:r>
                <a14:m>
                  <m:oMath xmlns:m="http://schemas.openxmlformats.org/officeDocument/2006/math">
                    <m:r>
                      <a:rPr lang="en-US" altLang="zh-CN" sz="2000" i="1" dirty="0">
                        <a:solidFill>
                          <a:schemeClr val="tx1"/>
                        </a:solidFill>
                        <a:latin typeface="Cambria Math"/>
                      </a:rPr>
                      <m:t>=</m:t>
                    </m:r>
                    <m:sSup>
                      <m:sSupPr>
                        <m:ctrlPr>
                          <a:rPr lang="en-US" altLang="zh-CN" sz="2000" i="1" dirty="0">
                            <a:solidFill>
                              <a:schemeClr val="tx1"/>
                            </a:solidFill>
                            <a:latin typeface="Cambria Math" panose="02040503050406030204" pitchFamily="18" charset="0"/>
                          </a:rPr>
                        </m:ctrlPr>
                      </m:sSupPr>
                      <m:e>
                        <m:sSub>
                          <m:sSubPr>
                            <m:ctrlPr>
                              <a:rPr lang="en-US" altLang="zh-CN" sz="2000" i="1" dirty="0">
                                <a:solidFill>
                                  <a:schemeClr val="tx1"/>
                                </a:solidFill>
                                <a:latin typeface="Cambria Math" panose="02040503050406030204" pitchFamily="18" charset="0"/>
                              </a:rPr>
                            </m:ctrlPr>
                          </m:sSubPr>
                          <m:e>
                            <m:r>
                              <a:rPr lang="en-US" altLang="zh-CN" sz="2000" i="1" dirty="0">
                                <a:solidFill>
                                  <a:schemeClr val="tx1"/>
                                </a:solidFill>
                                <a:latin typeface="Cambria Math"/>
                              </a:rPr>
                              <m:t>𝑷</m:t>
                            </m:r>
                          </m:e>
                          <m:sub>
                            <m:r>
                              <a:rPr lang="en-US" altLang="zh-CN" sz="2000" i="1" dirty="0">
                                <a:solidFill>
                                  <a:schemeClr val="tx1"/>
                                </a:solidFill>
                                <a:latin typeface="Cambria Math"/>
                              </a:rPr>
                              <m:t>𝒌</m:t>
                            </m:r>
                          </m:sub>
                        </m:sSub>
                      </m:e>
                      <m:sup>
                        <m:r>
                          <a:rPr lang="en-US" altLang="zh-CN" sz="2000" i="1" dirty="0">
                            <a:solidFill>
                              <a:schemeClr val="tx1"/>
                            </a:solidFill>
                            <a:latin typeface="Cambria Math"/>
                          </a:rPr>
                          <m:t>−</m:t>
                        </m:r>
                      </m:sup>
                    </m:sSup>
                    <m:r>
                      <a:rPr lang="en-US" altLang="zh-CN" sz="2000" i="1" dirty="0">
                        <a:solidFill>
                          <a:schemeClr val="tx1"/>
                        </a:solidFill>
                        <a:latin typeface="Cambria Math"/>
                      </a:rPr>
                      <m:t>−</m:t>
                    </m:r>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a:rPr>
                          <m:t>𝑲</m:t>
                        </m:r>
                      </m:e>
                      <m:sub>
                        <m:r>
                          <a:rPr lang="en-US" altLang="zh-CN" sz="2000" i="1">
                            <a:solidFill>
                              <a:schemeClr val="tx1"/>
                            </a:solidFill>
                            <a:latin typeface="Cambria Math"/>
                          </a:rPr>
                          <m:t>𝒌</m:t>
                        </m:r>
                      </m:sub>
                    </m:sSub>
                    <m:r>
                      <a:rPr lang="en-US" altLang="zh-CN" sz="2000" i="1" dirty="0">
                        <a:solidFill>
                          <a:schemeClr val="tx1"/>
                        </a:solidFill>
                        <a:latin typeface="Cambria Math"/>
                      </a:rPr>
                      <m:t>𝑪</m:t>
                    </m:r>
                    <m:sSup>
                      <m:sSupPr>
                        <m:ctrlPr>
                          <a:rPr lang="en-US" altLang="zh-CN" sz="2000" i="1" dirty="0">
                            <a:solidFill>
                              <a:schemeClr val="tx1"/>
                            </a:solidFill>
                            <a:latin typeface="Cambria Math" panose="02040503050406030204" pitchFamily="18" charset="0"/>
                          </a:rPr>
                        </m:ctrlPr>
                      </m:sSupPr>
                      <m:e>
                        <m:sSub>
                          <m:sSubPr>
                            <m:ctrlPr>
                              <a:rPr lang="en-US" altLang="zh-CN" sz="2000" i="1" dirty="0">
                                <a:solidFill>
                                  <a:schemeClr val="tx1"/>
                                </a:solidFill>
                                <a:latin typeface="Cambria Math" panose="02040503050406030204" pitchFamily="18" charset="0"/>
                              </a:rPr>
                            </m:ctrlPr>
                          </m:sSubPr>
                          <m:e>
                            <m:r>
                              <a:rPr lang="en-US" altLang="zh-CN" sz="2000" i="1" dirty="0">
                                <a:solidFill>
                                  <a:schemeClr val="tx1"/>
                                </a:solidFill>
                                <a:latin typeface="Cambria Math"/>
                              </a:rPr>
                              <m:t>𝑷</m:t>
                            </m:r>
                          </m:e>
                          <m:sub>
                            <m:r>
                              <a:rPr lang="en-US" altLang="zh-CN" sz="2000" i="1" dirty="0">
                                <a:solidFill>
                                  <a:schemeClr val="tx1"/>
                                </a:solidFill>
                                <a:latin typeface="Cambria Math"/>
                              </a:rPr>
                              <m:t>𝒌</m:t>
                            </m:r>
                          </m:sub>
                        </m:sSub>
                      </m:e>
                      <m:sup>
                        <m:r>
                          <a:rPr lang="en-US" altLang="zh-CN" sz="2000" i="1" dirty="0">
                            <a:solidFill>
                              <a:schemeClr val="tx1"/>
                            </a:solidFill>
                            <a:latin typeface="Cambria Math"/>
                          </a:rPr>
                          <m:t>−</m:t>
                        </m:r>
                      </m:sup>
                    </m:sSup>
                    <m:r>
                      <a:rPr lang="en-US" altLang="zh-CN" sz="2000" i="1" dirty="0">
                        <a:solidFill>
                          <a:schemeClr val="tx1"/>
                        </a:solidFill>
                        <a:latin typeface="Cambria Math"/>
                      </a:rPr>
                      <m:t>−</m:t>
                    </m:r>
                    <m:sSup>
                      <m:sSupPr>
                        <m:ctrlPr>
                          <a:rPr lang="en-US" altLang="zh-CN" sz="2000" i="1" dirty="0">
                            <a:solidFill>
                              <a:schemeClr val="tx1"/>
                            </a:solidFill>
                            <a:latin typeface="Cambria Math" panose="02040503050406030204" pitchFamily="18" charset="0"/>
                          </a:rPr>
                        </m:ctrlPr>
                      </m:sSupPr>
                      <m:e>
                        <m:d>
                          <m:dPr>
                            <m:begChr m:val="（"/>
                            <m:endChr m:val="）"/>
                            <m:ctrlPr>
                              <a:rPr lang="zh-CN" altLang="en-US" sz="2000" i="1" dirty="0">
                                <a:solidFill>
                                  <a:schemeClr val="tx1"/>
                                </a:solidFill>
                                <a:latin typeface="Cambria Math" panose="02040503050406030204" pitchFamily="18" charset="0"/>
                              </a:rPr>
                            </m:ctrlPr>
                          </m:dPr>
                          <m:e>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a:rPr>
                                  <m:t>𝑲</m:t>
                                </m:r>
                              </m:e>
                              <m:sub>
                                <m:r>
                                  <a:rPr lang="en-US" altLang="zh-CN" sz="2000" i="1">
                                    <a:solidFill>
                                      <a:schemeClr val="tx1"/>
                                    </a:solidFill>
                                    <a:latin typeface="Cambria Math"/>
                                  </a:rPr>
                                  <m:t>𝒌</m:t>
                                </m:r>
                              </m:sub>
                            </m:sSub>
                            <m:r>
                              <a:rPr lang="en-US" altLang="zh-CN" sz="2000" i="1" dirty="0">
                                <a:solidFill>
                                  <a:schemeClr val="tx1"/>
                                </a:solidFill>
                                <a:latin typeface="Cambria Math"/>
                              </a:rPr>
                              <m:t>𝑪</m:t>
                            </m:r>
                            <m:sSup>
                              <m:sSupPr>
                                <m:ctrlPr>
                                  <a:rPr lang="en-US" altLang="zh-CN" sz="2000" i="1" dirty="0">
                                    <a:solidFill>
                                      <a:schemeClr val="tx1"/>
                                    </a:solidFill>
                                    <a:latin typeface="Cambria Math" panose="02040503050406030204" pitchFamily="18" charset="0"/>
                                  </a:rPr>
                                </m:ctrlPr>
                              </m:sSupPr>
                              <m:e>
                                <m:sSub>
                                  <m:sSubPr>
                                    <m:ctrlPr>
                                      <a:rPr lang="en-US" altLang="zh-CN" sz="2000" i="1" dirty="0">
                                        <a:solidFill>
                                          <a:schemeClr val="tx1"/>
                                        </a:solidFill>
                                        <a:latin typeface="Cambria Math" panose="02040503050406030204" pitchFamily="18" charset="0"/>
                                      </a:rPr>
                                    </m:ctrlPr>
                                  </m:sSubPr>
                                  <m:e>
                                    <m:r>
                                      <a:rPr lang="en-US" altLang="zh-CN" sz="2000" i="1" dirty="0">
                                        <a:solidFill>
                                          <a:schemeClr val="tx1"/>
                                        </a:solidFill>
                                        <a:latin typeface="Cambria Math"/>
                                      </a:rPr>
                                      <m:t>𝑷</m:t>
                                    </m:r>
                                  </m:e>
                                  <m:sub>
                                    <m:r>
                                      <a:rPr lang="en-US" altLang="zh-CN" sz="2000" i="1" dirty="0">
                                        <a:solidFill>
                                          <a:schemeClr val="tx1"/>
                                        </a:solidFill>
                                        <a:latin typeface="Cambria Math"/>
                                      </a:rPr>
                                      <m:t>𝒌</m:t>
                                    </m:r>
                                  </m:sub>
                                </m:sSub>
                              </m:e>
                              <m:sup>
                                <m:r>
                                  <a:rPr lang="en-US" altLang="zh-CN" sz="2000" i="1" dirty="0">
                                    <a:solidFill>
                                      <a:schemeClr val="tx1"/>
                                    </a:solidFill>
                                    <a:latin typeface="Cambria Math"/>
                                  </a:rPr>
                                  <m:t>−</m:t>
                                </m:r>
                              </m:sup>
                            </m:sSup>
                          </m:e>
                        </m:d>
                      </m:e>
                      <m:sup>
                        <m:r>
                          <a:rPr lang="en-US" altLang="zh-CN" sz="2000" i="1" dirty="0">
                            <a:solidFill>
                              <a:schemeClr val="tx1"/>
                            </a:solidFill>
                            <a:latin typeface="Cambria Math"/>
                          </a:rPr>
                          <m:t>𝑻</m:t>
                        </m:r>
                      </m:sup>
                    </m:sSup>
                    <m:r>
                      <a:rPr lang="en-US" altLang="zh-CN" sz="2000" i="1" dirty="0">
                        <a:solidFill>
                          <a:schemeClr val="tx1"/>
                        </a:solidFill>
                        <a:latin typeface="Cambria Math"/>
                      </a:rPr>
                      <m:t>+</m:t>
                    </m:r>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a:rPr>
                          <m:t>𝑲</m:t>
                        </m:r>
                      </m:e>
                      <m:sub>
                        <m:r>
                          <a:rPr lang="en-US" altLang="zh-CN" sz="2000" i="1">
                            <a:solidFill>
                              <a:schemeClr val="tx1"/>
                            </a:solidFill>
                            <a:latin typeface="Cambria Math"/>
                          </a:rPr>
                          <m:t>𝒌</m:t>
                        </m:r>
                      </m:sub>
                    </m:sSub>
                    <m:r>
                      <a:rPr lang="en-US" altLang="zh-CN" sz="2000" i="1">
                        <a:solidFill>
                          <a:schemeClr val="tx1"/>
                        </a:solidFill>
                        <a:latin typeface="Cambria Math"/>
                      </a:rPr>
                      <m:t>(</m:t>
                    </m:r>
                    <m:r>
                      <a:rPr lang="en-US" altLang="zh-CN" sz="2000" i="1">
                        <a:solidFill>
                          <a:schemeClr val="tx1"/>
                        </a:solidFill>
                        <a:latin typeface="Cambria Math"/>
                      </a:rPr>
                      <m:t>𝑪</m:t>
                    </m:r>
                    <m:sSup>
                      <m:sSupPr>
                        <m:ctrlPr>
                          <a:rPr lang="en-US" altLang="zh-CN" sz="2000" i="1" dirty="0">
                            <a:solidFill>
                              <a:schemeClr val="tx1"/>
                            </a:solidFill>
                            <a:latin typeface="Cambria Math" panose="02040503050406030204" pitchFamily="18" charset="0"/>
                          </a:rPr>
                        </m:ctrlPr>
                      </m:sSupPr>
                      <m:e>
                        <m:sSub>
                          <m:sSubPr>
                            <m:ctrlPr>
                              <a:rPr lang="en-US" altLang="zh-CN" sz="2000" i="1" dirty="0">
                                <a:solidFill>
                                  <a:schemeClr val="tx1"/>
                                </a:solidFill>
                                <a:latin typeface="Cambria Math" panose="02040503050406030204" pitchFamily="18" charset="0"/>
                              </a:rPr>
                            </m:ctrlPr>
                          </m:sSubPr>
                          <m:e>
                            <m:r>
                              <a:rPr lang="en-US" altLang="zh-CN" sz="2000" i="1" dirty="0">
                                <a:solidFill>
                                  <a:schemeClr val="tx1"/>
                                </a:solidFill>
                                <a:latin typeface="Cambria Math"/>
                              </a:rPr>
                              <m:t>𝑷</m:t>
                            </m:r>
                          </m:e>
                          <m:sub>
                            <m:r>
                              <a:rPr lang="en-US" altLang="zh-CN" sz="2000" i="1" dirty="0">
                                <a:solidFill>
                                  <a:schemeClr val="tx1"/>
                                </a:solidFill>
                                <a:latin typeface="Cambria Math"/>
                              </a:rPr>
                              <m:t>𝒌</m:t>
                            </m:r>
                          </m:sub>
                        </m:sSub>
                      </m:e>
                      <m:sup>
                        <m:r>
                          <a:rPr lang="en-US" altLang="zh-CN" sz="2000" i="1" dirty="0">
                            <a:solidFill>
                              <a:schemeClr val="tx1"/>
                            </a:solidFill>
                            <a:latin typeface="Cambria Math"/>
                          </a:rPr>
                          <m:t>−</m:t>
                        </m:r>
                      </m:sup>
                    </m:sSup>
                    <m:sSup>
                      <m:sSupPr>
                        <m:ctrlPr>
                          <a:rPr lang="en-US" altLang="zh-CN" sz="2000" i="1" dirty="0">
                            <a:solidFill>
                              <a:schemeClr val="tx1"/>
                            </a:solidFill>
                            <a:latin typeface="Cambria Math" panose="02040503050406030204" pitchFamily="18" charset="0"/>
                          </a:rPr>
                        </m:ctrlPr>
                      </m:sSupPr>
                      <m:e>
                        <m:r>
                          <a:rPr lang="en-US" altLang="zh-CN" sz="2000" i="1" dirty="0">
                            <a:solidFill>
                              <a:schemeClr val="tx1"/>
                            </a:solidFill>
                            <a:latin typeface="Cambria Math"/>
                          </a:rPr>
                          <m:t>𝑪</m:t>
                        </m:r>
                      </m:e>
                      <m:sup>
                        <m:r>
                          <a:rPr lang="en-US" altLang="zh-CN" sz="2000" i="1" dirty="0">
                            <a:solidFill>
                              <a:schemeClr val="tx1"/>
                            </a:solidFill>
                            <a:latin typeface="Cambria Math"/>
                          </a:rPr>
                          <m:t>𝑻</m:t>
                        </m:r>
                      </m:sup>
                    </m:sSup>
                    <m:r>
                      <a:rPr lang="en-US" altLang="zh-CN" sz="2000" i="1" dirty="0">
                        <a:solidFill>
                          <a:schemeClr val="tx1"/>
                        </a:solidFill>
                        <a:latin typeface="Cambria Math"/>
                      </a:rPr>
                      <m:t>+</m:t>
                    </m:r>
                    <m:r>
                      <a:rPr lang="en-US" altLang="zh-CN" sz="2000" i="1" dirty="0">
                        <a:solidFill>
                          <a:schemeClr val="tx1"/>
                        </a:solidFill>
                        <a:latin typeface="Cambria Math"/>
                      </a:rPr>
                      <m:t>𝑹</m:t>
                    </m:r>
                    <m:r>
                      <a:rPr lang="en-US" altLang="zh-CN" sz="2000" i="1">
                        <a:solidFill>
                          <a:schemeClr val="tx1"/>
                        </a:solidFill>
                        <a:latin typeface="Cambria Math"/>
                      </a:rPr>
                      <m:t>)</m:t>
                    </m:r>
                    <m:sSup>
                      <m:sSupPr>
                        <m:ctrlPr>
                          <a:rPr lang="en-US" altLang="zh-CN" sz="2000" i="1">
                            <a:solidFill>
                              <a:schemeClr val="tx1"/>
                            </a:solidFill>
                            <a:latin typeface="Cambria Math" panose="02040503050406030204" pitchFamily="18" charset="0"/>
                          </a:rPr>
                        </m:ctrlPr>
                      </m:sSupPr>
                      <m:e>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a:rPr>
                              <m:t>𝑲</m:t>
                            </m:r>
                          </m:e>
                          <m:sub>
                            <m:r>
                              <a:rPr lang="en-US" altLang="zh-CN" sz="2000" i="1">
                                <a:solidFill>
                                  <a:schemeClr val="tx1"/>
                                </a:solidFill>
                                <a:latin typeface="Cambria Math"/>
                              </a:rPr>
                              <m:t>𝒌</m:t>
                            </m:r>
                          </m:sub>
                        </m:sSub>
                      </m:e>
                      <m:sup>
                        <m:r>
                          <a:rPr lang="en-US" altLang="zh-CN" sz="2000" i="1">
                            <a:solidFill>
                              <a:schemeClr val="tx1"/>
                            </a:solidFill>
                            <a:latin typeface="Cambria Math"/>
                          </a:rPr>
                          <m:t>𝑻</m:t>
                        </m:r>
                      </m:sup>
                    </m:sSup>
                  </m:oMath>
                </a14:m>
                <a:endParaRPr lang="en-US" altLang="zh-CN" sz="2000" i="1" dirty="0">
                  <a:solidFill>
                    <a:schemeClr val="tx1"/>
                  </a:solidFill>
                  <a:latin typeface="Cambria Math"/>
                </a:endParaRPr>
              </a:p>
              <a:p>
                <a:pPr marL="0" indent="0">
                  <a:buNone/>
                </a:pPr>
                <a:endParaRPr lang="en-US" altLang="zh-CN" sz="2400" i="1" dirty="0">
                  <a:solidFill>
                    <a:schemeClr val="tx1"/>
                  </a:solidFill>
                  <a:latin typeface="Cambria Math"/>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39552" y="188640"/>
                <a:ext cx="8229600" cy="6192688"/>
              </a:xfrm>
              <a:blipFill rotWithShape="1">
                <a:blip r:embed="rId2"/>
                <a:stretch>
                  <a:fillRect l="-1185"/>
                </a:stretch>
              </a:blipFill>
            </p:spPr>
            <p:txBody>
              <a:bodyPr/>
              <a:lstStyle/>
              <a:p>
                <a:r>
                  <a:rPr lang="zh-CN" altLang="en-US">
                    <a:noFill/>
                  </a:rPr>
                  <a:t> </a:t>
                </a:r>
              </a:p>
            </p:txBody>
          </p:sp>
        </mc:Fallback>
      </mc:AlternateContent>
      <p:sp>
        <p:nvSpPr>
          <p:cNvPr id="2" name="文本框 1"/>
          <p:cNvSpPr txBox="1"/>
          <p:nvPr/>
        </p:nvSpPr>
        <p:spPr>
          <a:xfrm>
            <a:off x="35560" y="5661660"/>
            <a:ext cx="9035415" cy="483235"/>
          </a:xfrm>
          <a:prstGeom prst="rect">
            <a:avLst/>
          </a:prstGeom>
          <a:noFill/>
        </p:spPr>
        <p:txBody>
          <a:bodyPr wrap="none" rtlCol="0">
            <a:spAutoFit/>
          </a:bodyPr>
          <a:lstStyle/>
          <a:p>
            <a:r>
              <a:rPr lang="x-none" altLang="zh-CN" sz="2400" b="1">
                <a:latin typeface="微软雅黑" pitchFamily="34" charset="-122"/>
                <a:ea typeface="微软雅黑" pitchFamily="34" charset="-122"/>
              </a:rPr>
              <a:t>最优估计：当P</a:t>
            </a:r>
            <a:r>
              <a:rPr lang="x-none" altLang="zh-CN" sz="2400" b="1" baseline="-25000">
                <a:latin typeface="微软雅黑" pitchFamily="34" charset="-122"/>
                <a:ea typeface="微软雅黑" pitchFamily="34" charset="-122"/>
              </a:rPr>
              <a:t>k</a:t>
            </a:r>
            <a:r>
              <a:rPr lang="x-none" altLang="zh-CN" sz="2400" b="1">
                <a:latin typeface="微软雅黑" pitchFamily="34" charset="-122"/>
                <a:ea typeface="微软雅黑" pitchFamily="34" charset="-122"/>
              </a:rPr>
              <a:t>的迹最小时，表示各要素误差和最小，为最优估计</a:t>
            </a:r>
          </a:p>
        </p:txBody>
      </p:sp>
      <p:cxnSp>
        <p:nvCxnSpPr>
          <p:cNvPr id="7" name="直接箭头连接符 6"/>
          <p:cNvCxnSpPr/>
          <p:nvPr/>
        </p:nvCxnSpPr>
        <p:spPr>
          <a:xfrm flipH="1">
            <a:off x="6588224" y="4221088"/>
            <a:ext cx="36004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660232" y="3789040"/>
            <a:ext cx="2031325" cy="369332"/>
          </a:xfrm>
          <a:prstGeom prst="rect">
            <a:avLst/>
          </a:prstGeom>
          <a:noFill/>
        </p:spPr>
        <p:txBody>
          <a:bodyPr wrap="none" rtlCol="0">
            <a:spAutoFit/>
          </a:bodyPr>
          <a:lstStyle/>
          <a:p>
            <a:r>
              <a:rPr lang="zh-CN" altLang="en-US" dirty="0"/>
              <a:t>观测</a:t>
            </a:r>
            <a:r>
              <a:rPr lang="zh-CN" altLang="en-US" dirty="0" smtClean="0"/>
              <a:t>噪声协方差阵</a:t>
            </a:r>
            <a:endParaRPr lang="zh-CN" altLang="en-US" dirty="0"/>
          </a:p>
        </p:txBody>
      </p:sp>
      <p:sp>
        <p:nvSpPr>
          <p:cNvPr id="10" name="矩形 9"/>
          <p:cNvSpPr/>
          <p:nvPr/>
        </p:nvSpPr>
        <p:spPr>
          <a:xfrm>
            <a:off x="6372200" y="4869160"/>
            <a:ext cx="216024"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卡尔曼滤波矩阵的生成</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r>
                  <a:rPr lang="zh-CN" altLang="en-US" sz="2800" dirty="0"/>
                  <a:t>当</a:t>
                </a:r>
                <a14:m>
                  <m:oMath xmlns:m="http://schemas.openxmlformats.org/officeDocument/2006/math">
                    <m:sSub>
                      <m:sSubPr>
                        <m:ctrlPr>
                          <a:rPr lang="en-US" altLang="zh-CN" sz="2800" i="1" dirty="0">
                            <a:latin typeface="Cambria Math" panose="02040503050406030204" pitchFamily="18" charset="0"/>
                          </a:rPr>
                        </m:ctrlPr>
                      </m:sSubPr>
                      <m:e>
                        <m:r>
                          <a:rPr lang="en-US" altLang="zh-CN" sz="2800" dirty="0">
                            <a:latin typeface="Cambria Math"/>
                          </a:rPr>
                          <m:t>𝑷</m:t>
                        </m:r>
                      </m:e>
                      <m:sub>
                        <m:r>
                          <a:rPr lang="en-US" altLang="zh-CN" sz="2800" dirty="0">
                            <a:latin typeface="Cambria Math"/>
                          </a:rPr>
                          <m:t>𝒌</m:t>
                        </m:r>
                      </m:sub>
                    </m:sSub>
                  </m:oMath>
                </a14:m>
                <a:r>
                  <a:rPr lang="zh-CN" altLang="en-US" sz="2800" dirty="0"/>
                  <a:t>的对角线元素之和（即</a:t>
                </a:r>
                <a14:m>
                  <m:oMath xmlns:m="http://schemas.openxmlformats.org/officeDocument/2006/math">
                    <m:sSub>
                      <m:sSubPr>
                        <m:ctrlPr>
                          <a:rPr lang="en-US" altLang="zh-CN" sz="2800" i="1" dirty="0">
                            <a:latin typeface="Cambria Math" panose="02040503050406030204" pitchFamily="18" charset="0"/>
                          </a:rPr>
                        </m:ctrlPr>
                      </m:sSubPr>
                      <m:e>
                        <m:r>
                          <a:rPr lang="en-US" altLang="zh-CN" sz="2800" dirty="0">
                            <a:latin typeface="Cambria Math"/>
                          </a:rPr>
                          <m:t>𝑷</m:t>
                        </m:r>
                      </m:e>
                      <m:sub>
                        <m:r>
                          <a:rPr lang="en-US" altLang="zh-CN" sz="2800" dirty="0">
                            <a:latin typeface="Cambria Math"/>
                          </a:rPr>
                          <m:t>𝒌</m:t>
                        </m:r>
                      </m:sub>
                    </m:sSub>
                  </m:oMath>
                </a14:m>
                <a:r>
                  <a:rPr lang="zh-CN" altLang="en-US" sz="2800" dirty="0"/>
                  <a:t>的迹）最小时为最优估计</a:t>
                </a:r>
                <a:endParaRPr lang="en-US" altLang="zh-CN" sz="2800" dirty="0"/>
              </a:p>
              <a:p>
                <a:r>
                  <a:rPr lang="zh-CN" altLang="en-US" sz="2800" dirty="0" smtClean="0">
                    <a:latin typeface="Cambria Math"/>
                  </a:rPr>
                  <a:t>即使</a:t>
                </a:r>
                <a:r>
                  <a:rPr lang="en-US" altLang="zh-CN" sz="2800" dirty="0" err="1" smtClean="0">
                    <a:latin typeface="Cambria Math"/>
                  </a:rPr>
                  <a:t>tr</a:t>
                </a:r>
                <a:r>
                  <a:rPr lang="zh-CN" altLang="en-US" sz="2800" dirty="0" smtClean="0">
                    <a:latin typeface="Cambria Math"/>
                  </a:rPr>
                  <a:t>（</a:t>
                </a:r>
                <a:r>
                  <a:rPr lang="en-US" altLang="zh-CN" sz="2800" dirty="0" err="1" smtClean="0">
                    <a:latin typeface="Cambria Math"/>
                  </a:rPr>
                  <a:t>P</a:t>
                </a:r>
                <a:r>
                  <a:rPr lang="en-US" altLang="zh-CN" sz="2800" baseline="-25000" dirty="0" err="1" smtClean="0">
                    <a:latin typeface="Cambria Math"/>
                  </a:rPr>
                  <a:t>k</a:t>
                </a:r>
                <a:r>
                  <a:rPr lang="zh-CN" altLang="en-US" sz="2800" dirty="0" smtClean="0">
                    <a:latin typeface="Cambria Math"/>
                  </a:rPr>
                  <a:t>）为最小值，或使</a:t>
                </a:r>
                <a:r>
                  <a:rPr lang="en-US" altLang="zh-CN" sz="2800" dirty="0" err="1">
                    <a:latin typeface="Cambria Math"/>
                  </a:rPr>
                  <a:t>tr</a:t>
                </a:r>
                <a:r>
                  <a:rPr lang="zh-CN" altLang="en-US" sz="2800" dirty="0">
                    <a:latin typeface="Cambria Math"/>
                  </a:rPr>
                  <a:t>（</a:t>
                </a:r>
                <a:r>
                  <a:rPr lang="en-US" altLang="zh-CN" sz="2800" dirty="0" err="1">
                    <a:latin typeface="Cambria Math"/>
                  </a:rPr>
                  <a:t>P</a:t>
                </a:r>
                <a:r>
                  <a:rPr lang="en-US" altLang="zh-CN" sz="2800" baseline="-25000" dirty="0" err="1">
                    <a:latin typeface="Cambria Math"/>
                  </a:rPr>
                  <a:t>k</a:t>
                </a:r>
                <a:r>
                  <a:rPr lang="zh-CN" altLang="en-US" sz="2800" dirty="0">
                    <a:latin typeface="Cambria Math"/>
                  </a:rPr>
                  <a:t>）导数</a:t>
                </a:r>
                <a:r>
                  <a:rPr lang="zh-CN" altLang="en-US" sz="2800" dirty="0" smtClean="0">
                    <a:latin typeface="Cambria Math"/>
                  </a:rPr>
                  <a:t>等于</a:t>
                </a:r>
                <a:r>
                  <a:rPr lang="en-US" altLang="zh-CN" sz="2800" dirty="0" smtClean="0">
                    <a:latin typeface="Cambria Math"/>
                  </a:rPr>
                  <a:t>0</a:t>
                </a:r>
                <a:endParaRPr lang="en-US" altLang="zh-CN" sz="2800" b="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f>
                        <m:fPr>
                          <m:ctrlPr>
                            <a:rPr lang="en-US" altLang="zh-CN" sz="2800" b="1" i="1" smtClean="0">
                              <a:latin typeface="Cambria Math" panose="02040503050406030204" pitchFamily="18" charset="0"/>
                            </a:rPr>
                          </m:ctrlPr>
                        </m:fPr>
                        <m:num>
                          <m:r>
                            <a:rPr lang="en-US" altLang="zh-CN" sz="2800" i="1">
                              <a:latin typeface="Cambria Math"/>
                            </a:rPr>
                            <m:t>𝒅</m:t>
                          </m:r>
                          <m:r>
                            <a:rPr lang="zh-CN" altLang="en-US" sz="2800" i="1">
                              <a:latin typeface="Cambria Math"/>
                            </a:rPr>
                            <m:t>（</m:t>
                          </m:r>
                          <m:r>
                            <m:rPr>
                              <m:sty m:val="p"/>
                            </m:rPr>
                            <a:rPr lang="en-US" altLang="zh-CN" sz="2800" i="1">
                              <a:latin typeface="Cambria Math"/>
                            </a:rPr>
                            <m:t>tr</m:t>
                          </m:r>
                          <m:r>
                            <a:rPr lang="zh-CN" altLang="en-US" sz="2800" i="1">
                              <a:latin typeface="Cambria Math"/>
                            </a:rPr>
                            <m:t>（</m:t>
                          </m:r>
                          <m:sSub>
                            <m:sSubPr>
                              <m:ctrlPr>
                                <a:rPr lang="en-US" altLang="zh-CN" sz="2800" i="1" dirty="0">
                                  <a:solidFill>
                                    <a:schemeClr val="tx1"/>
                                  </a:solidFill>
                                  <a:latin typeface="Cambria Math" panose="02040503050406030204" pitchFamily="18" charset="0"/>
                                </a:rPr>
                              </m:ctrlPr>
                            </m:sSubPr>
                            <m:e>
                              <m:r>
                                <a:rPr lang="en-US" altLang="zh-CN" sz="2800" i="1" dirty="0">
                                  <a:solidFill>
                                    <a:schemeClr val="tx1"/>
                                  </a:solidFill>
                                  <a:latin typeface="Cambria Math"/>
                                </a:rPr>
                                <m:t>𝑷</m:t>
                              </m:r>
                            </m:e>
                            <m:sub>
                              <m:r>
                                <a:rPr lang="en-US" altLang="zh-CN" sz="2800" i="1" dirty="0">
                                  <a:solidFill>
                                    <a:schemeClr val="tx1"/>
                                  </a:solidFill>
                                  <a:latin typeface="Cambria Math"/>
                                </a:rPr>
                                <m:t>𝒌</m:t>
                              </m:r>
                            </m:sub>
                          </m:sSub>
                          <m:r>
                            <a:rPr lang="zh-CN" altLang="en-US" sz="2800" i="1">
                              <a:latin typeface="Cambria Math"/>
                            </a:rPr>
                            <m:t>））</m:t>
                          </m:r>
                        </m:num>
                        <m:den>
                          <m:r>
                            <a:rPr lang="en-US" altLang="zh-CN" sz="2800" b="1" i="1" smtClean="0">
                              <a:latin typeface="Cambria Math"/>
                            </a:rPr>
                            <m:t>𝒅</m:t>
                          </m:r>
                          <m:sSub>
                            <m:sSubPr>
                              <m:ctrlPr>
                                <a:rPr lang="en-US" altLang="zh-CN" sz="2800" b="1" i="1" smtClean="0">
                                  <a:latin typeface="Cambria Math" panose="02040503050406030204" pitchFamily="18" charset="0"/>
                                </a:rPr>
                              </m:ctrlPr>
                            </m:sSubPr>
                            <m:e>
                              <m:r>
                                <a:rPr lang="en-US" altLang="zh-CN" sz="2800" b="1" i="1" smtClean="0">
                                  <a:latin typeface="Cambria Math"/>
                                </a:rPr>
                                <m:t>𝑲</m:t>
                              </m:r>
                            </m:e>
                            <m:sub>
                              <m:r>
                                <a:rPr lang="en-US" altLang="zh-CN" sz="2800" b="1" i="1" smtClean="0">
                                  <a:latin typeface="Cambria Math"/>
                                </a:rPr>
                                <m:t>𝒌</m:t>
                              </m:r>
                            </m:sub>
                          </m:sSub>
                        </m:den>
                      </m:f>
                      <m:r>
                        <a:rPr lang="en-US" altLang="zh-CN" sz="2800" b="1" i="1" smtClean="0">
                          <a:latin typeface="Cambria Math"/>
                          <a:ea typeface="Cambria Math"/>
                        </a:rPr>
                        <m:t>≡</m:t>
                      </m:r>
                      <m:r>
                        <a:rPr lang="en-US" altLang="zh-CN" sz="2800" b="1" i="1" smtClean="0">
                          <a:latin typeface="Cambria Math"/>
                        </a:rPr>
                        <m:t>𝟎</m:t>
                      </m:r>
                    </m:oMath>
                  </m:oMathPara>
                </a14:m>
                <a:endParaRPr lang="en-US" altLang="zh-CN" sz="2800" dirty="0" smtClean="0"/>
              </a:p>
              <a:p>
                <a:r>
                  <a:rPr lang="zh-CN" altLang="en-US" sz="2800" dirty="0"/>
                  <a:t>可</a:t>
                </a:r>
                <a:r>
                  <a:rPr lang="zh-CN" altLang="en-US" sz="2800" dirty="0" smtClean="0"/>
                  <a:t>得：</a:t>
                </a:r>
                <a:endParaRPr lang="en-US" altLang="zh-CN" sz="28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sz="2800" i="1" dirty="0">
                              <a:solidFill>
                                <a:schemeClr val="tx1"/>
                              </a:solidFill>
                              <a:latin typeface="Cambria Math" panose="02040503050406030204" pitchFamily="18" charset="0"/>
                            </a:rPr>
                          </m:ctrlPr>
                        </m:sSubPr>
                        <m:e>
                          <m:r>
                            <a:rPr lang="en-US" altLang="zh-CN" sz="2800" b="1" i="1" dirty="0" smtClean="0">
                              <a:solidFill>
                                <a:schemeClr val="tx1"/>
                              </a:solidFill>
                              <a:latin typeface="Cambria Math"/>
                            </a:rPr>
                            <m:t>𝑲</m:t>
                          </m:r>
                        </m:e>
                        <m:sub>
                          <m:r>
                            <a:rPr lang="en-US" altLang="zh-CN" sz="2800" i="1" dirty="0">
                              <a:solidFill>
                                <a:schemeClr val="tx1"/>
                              </a:solidFill>
                              <a:latin typeface="Cambria Math"/>
                            </a:rPr>
                            <m:t>𝒌</m:t>
                          </m:r>
                        </m:sub>
                      </m:sSub>
                      <m:r>
                        <a:rPr lang="en-US" altLang="zh-CN" sz="2800" i="1" dirty="0">
                          <a:solidFill>
                            <a:schemeClr val="tx1"/>
                          </a:solidFill>
                          <a:latin typeface="Cambria Math"/>
                        </a:rPr>
                        <m:t>=</m:t>
                      </m:r>
                      <m:sSup>
                        <m:sSupPr>
                          <m:ctrlPr>
                            <a:rPr lang="en-US" altLang="zh-CN" sz="2800" i="1" dirty="0">
                              <a:solidFill>
                                <a:schemeClr val="tx1"/>
                              </a:solidFill>
                              <a:latin typeface="Cambria Math" panose="02040503050406030204" pitchFamily="18" charset="0"/>
                            </a:rPr>
                          </m:ctrlPr>
                        </m:sSupPr>
                        <m:e>
                          <m:sSub>
                            <m:sSubPr>
                              <m:ctrlPr>
                                <a:rPr lang="en-US" altLang="zh-CN" sz="2800" i="1" dirty="0">
                                  <a:solidFill>
                                    <a:schemeClr val="tx1"/>
                                  </a:solidFill>
                                  <a:latin typeface="Cambria Math" panose="02040503050406030204" pitchFamily="18" charset="0"/>
                                </a:rPr>
                              </m:ctrlPr>
                            </m:sSubPr>
                            <m:e>
                              <m:r>
                                <a:rPr lang="en-US" altLang="zh-CN" sz="2800" i="1" dirty="0">
                                  <a:solidFill>
                                    <a:schemeClr val="tx1"/>
                                  </a:solidFill>
                                  <a:latin typeface="Cambria Math"/>
                                </a:rPr>
                                <m:t>𝑷</m:t>
                              </m:r>
                            </m:e>
                            <m:sub>
                              <m:r>
                                <a:rPr lang="en-US" altLang="zh-CN" sz="2800" i="1" dirty="0">
                                  <a:solidFill>
                                    <a:schemeClr val="tx1"/>
                                  </a:solidFill>
                                  <a:latin typeface="Cambria Math"/>
                                </a:rPr>
                                <m:t>𝒌</m:t>
                              </m:r>
                            </m:sub>
                          </m:sSub>
                        </m:e>
                        <m:sup>
                          <m:r>
                            <a:rPr lang="en-US" altLang="zh-CN" sz="2800" i="1" dirty="0">
                              <a:solidFill>
                                <a:schemeClr val="tx1"/>
                              </a:solidFill>
                              <a:latin typeface="Cambria Math"/>
                            </a:rPr>
                            <m:t>−</m:t>
                          </m:r>
                        </m:sup>
                      </m:sSup>
                      <m:sSup>
                        <m:sSupPr>
                          <m:ctrlPr>
                            <a:rPr lang="en-US" altLang="zh-CN" sz="2800" i="1" dirty="0">
                              <a:solidFill>
                                <a:schemeClr val="tx1"/>
                              </a:solidFill>
                              <a:latin typeface="Cambria Math" panose="02040503050406030204" pitchFamily="18" charset="0"/>
                            </a:rPr>
                          </m:ctrlPr>
                        </m:sSupPr>
                        <m:e>
                          <m:r>
                            <a:rPr lang="en-US" altLang="zh-CN" sz="2800" i="1" dirty="0">
                              <a:solidFill>
                                <a:schemeClr val="tx1"/>
                              </a:solidFill>
                              <a:latin typeface="Cambria Math"/>
                            </a:rPr>
                            <m:t>𝑪</m:t>
                          </m:r>
                        </m:e>
                        <m:sup>
                          <m:r>
                            <a:rPr lang="en-US" altLang="zh-CN" sz="2800" i="1" dirty="0">
                              <a:solidFill>
                                <a:schemeClr val="tx1"/>
                              </a:solidFill>
                              <a:latin typeface="Cambria Math"/>
                            </a:rPr>
                            <m:t>𝑻</m:t>
                          </m:r>
                        </m:sup>
                      </m:sSup>
                      <m:sSup>
                        <m:sSupPr>
                          <m:ctrlPr>
                            <a:rPr lang="en-US" altLang="zh-CN" sz="2800" i="1" dirty="0" smtClean="0">
                              <a:solidFill>
                                <a:schemeClr val="tx1"/>
                              </a:solidFill>
                              <a:latin typeface="Cambria Math" panose="02040503050406030204" pitchFamily="18" charset="0"/>
                            </a:rPr>
                          </m:ctrlPr>
                        </m:sSupPr>
                        <m:e>
                          <m:r>
                            <a:rPr lang="zh-CN" altLang="en-US" sz="2800" b="1" i="1" dirty="0" smtClean="0">
                              <a:solidFill>
                                <a:schemeClr val="tx1"/>
                              </a:solidFill>
                              <a:latin typeface="Cambria Math"/>
                            </a:rPr>
                            <m:t>（</m:t>
                          </m:r>
                          <m:r>
                            <a:rPr lang="en-US" altLang="zh-CN" sz="2800" i="1">
                              <a:solidFill>
                                <a:schemeClr val="tx1"/>
                              </a:solidFill>
                              <a:latin typeface="Cambria Math"/>
                            </a:rPr>
                            <m:t>𝑪</m:t>
                          </m:r>
                          <m:sSup>
                            <m:sSupPr>
                              <m:ctrlPr>
                                <a:rPr lang="en-US" altLang="zh-CN" sz="2800" i="1" dirty="0">
                                  <a:solidFill>
                                    <a:schemeClr val="tx1"/>
                                  </a:solidFill>
                                  <a:latin typeface="Cambria Math" panose="02040503050406030204" pitchFamily="18" charset="0"/>
                                </a:rPr>
                              </m:ctrlPr>
                            </m:sSupPr>
                            <m:e>
                              <m:sSub>
                                <m:sSubPr>
                                  <m:ctrlPr>
                                    <a:rPr lang="en-US" altLang="zh-CN" sz="2800" i="1" dirty="0">
                                      <a:solidFill>
                                        <a:schemeClr val="tx1"/>
                                      </a:solidFill>
                                      <a:latin typeface="Cambria Math" panose="02040503050406030204" pitchFamily="18" charset="0"/>
                                    </a:rPr>
                                  </m:ctrlPr>
                                </m:sSubPr>
                                <m:e>
                                  <m:r>
                                    <a:rPr lang="en-US" altLang="zh-CN" sz="2800" i="1" dirty="0">
                                      <a:solidFill>
                                        <a:schemeClr val="tx1"/>
                                      </a:solidFill>
                                      <a:latin typeface="Cambria Math"/>
                                    </a:rPr>
                                    <m:t>𝑷</m:t>
                                  </m:r>
                                </m:e>
                                <m:sub>
                                  <m:r>
                                    <a:rPr lang="en-US" altLang="zh-CN" sz="2800" i="1" dirty="0">
                                      <a:solidFill>
                                        <a:schemeClr val="tx1"/>
                                      </a:solidFill>
                                      <a:latin typeface="Cambria Math"/>
                                    </a:rPr>
                                    <m:t>𝒌</m:t>
                                  </m:r>
                                </m:sub>
                              </m:sSub>
                            </m:e>
                            <m:sup>
                              <m:r>
                                <a:rPr lang="en-US" altLang="zh-CN" sz="2800" i="1" dirty="0">
                                  <a:solidFill>
                                    <a:schemeClr val="tx1"/>
                                  </a:solidFill>
                                  <a:latin typeface="Cambria Math"/>
                                </a:rPr>
                                <m:t>−</m:t>
                              </m:r>
                            </m:sup>
                          </m:sSup>
                          <m:sSup>
                            <m:sSupPr>
                              <m:ctrlPr>
                                <a:rPr lang="en-US" altLang="zh-CN" sz="2800" i="1" dirty="0">
                                  <a:solidFill>
                                    <a:schemeClr val="tx1"/>
                                  </a:solidFill>
                                  <a:latin typeface="Cambria Math" panose="02040503050406030204" pitchFamily="18" charset="0"/>
                                </a:rPr>
                              </m:ctrlPr>
                            </m:sSupPr>
                            <m:e>
                              <m:r>
                                <a:rPr lang="en-US" altLang="zh-CN" sz="2800" i="1" dirty="0">
                                  <a:solidFill>
                                    <a:schemeClr val="tx1"/>
                                  </a:solidFill>
                                  <a:latin typeface="Cambria Math"/>
                                </a:rPr>
                                <m:t>𝑪</m:t>
                              </m:r>
                            </m:e>
                            <m:sup>
                              <m:r>
                                <a:rPr lang="en-US" altLang="zh-CN" sz="2800" i="1" dirty="0">
                                  <a:solidFill>
                                    <a:schemeClr val="tx1"/>
                                  </a:solidFill>
                                  <a:latin typeface="Cambria Math"/>
                                </a:rPr>
                                <m:t>𝑻</m:t>
                              </m:r>
                            </m:sup>
                          </m:sSup>
                          <m:r>
                            <a:rPr lang="en-US" altLang="zh-CN" sz="2800" b="1" i="1" dirty="0" smtClean="0">
                              <a:solidFill>
                                <a:schemeClr val="tx1"/>
                              </a:solidFill>
                              <a:latin typeface="Cambria Math"/>
                            </a:rPr>
                            <m:t>+</m:t>
                          </m:r>
                          <m:r>
                            <a:rPr lang="en-US" altLang="zh-CN" sz="2800" b="1" i="1" dirty="0" smtClean="0">
                              <a:solidFill>
                                <a:schemeClr val="tx1"/>
                              </a:solidFill>
                              <a:latin typeface="Cambria Math"/>
                            </a:rPr>
                            <m:t>𝑹</m:t>
                          </m:r>
                          <m:r>
                            <a:rPr lang="zh-CN" altLang="en-US" sz="2800" b="1" i="1" dirty="0" smtClean="0">
                              <a:solidFill>
                                <a:schemeClr val="tx1"/>
                              </a:solidFill>
                              <a:latin typeface="Cambria Math"/>
                            </a:rPr>
                            <m:t>）</m:t>
                          </m:r>
                        </m:e>
                        <m:sup>
                          <m:r>
                            <a:rPr lang="en-US" altLang="zh-CN" sz="2800" b="1" i="1" dirty="0" smtClean="0">
                              <a:solidFill>
                                <a:schemeClr val="tx1"/>
                              </a:solidFill>
                              <a:latin typeface="Cambria Math"/>
                            </a:rPr>
                            <m:t>−</m:t>
                          </m:r>
                          <m:r>
                            <a:rPr lang="en-US" altLang="zh-CN" sz="2800" b="1" i="1" dirty="0" smtClean="0">
                              <a:solidFill>
                                <a:schemeClr val="tx1"/>
                              </a:solidFill>
                              <a:latin typeface="Cambria Math"/>
                            </a:rPr>
                            <m:t>𝟏</m:t>
                          </m:r>
                        </m:sup>
                      </m:sSup>
                    </m:oMath>
                  </m:oMathPara>
                </a14:m>
                <a:endParaRPr lang="en-US" altLang="zh-CN" sz="28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sz="2800" i="1" dirty="0">
                              <a:solidFill>
                                <a:schemeClr val="tx1"/>
                              </a:solidFill>
                              <a:latin typeface="Cambria Math" panose="02040503050406030204" pitchFamily="18" charset="0"/>
                            </a:rPr>
                          </m:ctrlPr>
                        </m:sSubPr>
                        <m:e>
                          <m:r>
                            <a:rPr lang="en-US" altLang="zh-CN" sz="2800" b="1" i="1" dirty="0" smtClean="0">
                              <a:solidFill>
                                <a:schemeClr val="tx1"/>
                              </a:solidFill>
                              <a:latin typeface="Cambria Math"/>
                            </a:rPr>
                            <m:t>𝑷</m:t>
                          </m:r>
                        </m:e>
                        <m:sub>
                          <m:r>
                            <a:rPr lang="en-US" altLang="zh-CN" sz="2800" i="1" dirty="0">
                              <a:solidFill>
                                <a:schemeClr val="tx1"/>
                              </a:solidFill>
                              <a:latin typeface="Cambria Math"/>
                            </a:rPr>
                            <m:t>𝒌</m:t>
                          </m:r>
                        </m:sub>
                      </m:sSub>
                      <m:r>
                        <a:rPr lang="en-US" altLang="zh-CN" sz="2800" i="1" dirty="0">
                          <a:solidFill>
                            <a:schemeClr val="tx1"/>
                          </a:solidFill>
                          <a:latin typeface="Cambria Math"/>
                        </a:rPr>
                        <m:t>=</m:t>
                      </m:r>
                      <m:r>
                        <a:rPr lang="zh-CN" altLang="en-US" sz="2800" b="1" i="1" dirty="0" smtClean="0">
                          <a:solidFill>
                            <a:schemeClr val="tx1"/>
                          </a:solidFill>
                          <a:latin typeface="Cambria Math"/>
                        </a:rPr>
                        <m:t>（</m:t>
                      </m:r>
                      <m:r>
                        <a:rPr lang="en-US" altLang="zh-CN" sz="2800" b="1" i="1" dirty="0" smtClean="0">
                          <a:solidFill>
                            <a:schemeClr val="tx1"/>
                          </a:solidFill>
                          <a:latin typeface="Cambria Math"/>
                        </a:rPr>
                        <m:t>𝑰</m:t>
                      </m:r>
                      <m:r>
                        <a:rPr lang="en-US" altLang="zh-CN" sz="2800" b="1" i="1" dirty="0" smtClean="0">
                          <a:solidFill>
                            <a:schemeClr val="tx1"/>
                          </a:solidFill>
                          <a:latin typeface="Cambria Math"/>
                        </a:rPr>
                        <m:t>−</m:t>
                      </m:r>
                      <m:sSub>
                        <m:sSubPr>
                          <m:ctrlPr>
                            <a:rPr lang="en-US" altLang="zh-CN" sz="2800" i="1" dirty="0">
                              <a:solidFill>
                                <a:schemeClr val="tx1"/>
                              </a:solidFill>
                              <a:latin typeface="Cambria Math" panose="02040503050406030204" pitchFamily="18" charset="0"/>
                            </a:rPr>
                          </m:ctrlPr>
                        </m:sSubPr>
                        <m:e>
                          <m:r>
                            <a:rPr lang="en-US" altLang="zh-CN" sz="2800" i="1" dirty="0">
                              <a:solidFill>
                                <a:schemeClr val="tx1"/>
                              </a:solidFill>
                              <a:latin typeface="Cambria Math"/>
                            </a:rPr>
                            <m:t>𝑲</m:t>
                          </m:r>
                        </m:e>
                        <m:sub>
                          <m:r>
                            <a:rPr lang="en-US" altLang="zh-CN" sz="2800" i="1" dirty="0">
                              <a:solidFill>
                                <a:schemeClr val="tx1"/>
                              </a:solidFill>
                              <a:latin typeface="Cambria Math"/>
                            </a:rPr>
                            <m:t>𝒌</m:t>
                          </m:r>
                        </m:sub>
                      </m:sSub>
                      <m:r>
                        <a:rPr lang="en-US" altLang="zh-CN" sz="2800" b="1" i="1" dirty="0" smtClean="0">
                          <a:solidFill>
                            <a:schemeClr val="tx1"/>
                          </a:solidFill>
                          <a:latin typeface="Cambria Math"/>
                        </a:rPr>
                        <m:t>𝑪</m:t>
                      </m:r>
                      <m:r>
                        <a:rPr lang="zh-CN" altLang="en-US" sz="2800" b="1" i="1" dirty="0" smtClean="0">
                          <a:solidFill>
                            <a:schemeClr val="tx1"/>
                          </a:solidFill>
                          <a:latin typeface="Cambria Math"/>
                        </a:rPr>
                        <m:t>）</m:t>
                      </m:r>
                      <m:sSup>
                        <m:sSupPr>
                          <m:ctrlPr>
                            <a:rPr lang="en-US" altLang="zh-CN" sz="2800" i="1" dirty="0">
                              <a:solidFill>
                                <a:schemeClr val="tx1"/>
                              </a:solidFill>
                              <a:latin typeface="Cambria Math" panose="02040503050406030204" pitchFamily="18" charset="0"/>
                            </a:rPr>
                          </m:ctrlPr>
                        </m:sSupPr>
                        <m:e>
                          <m:sSub>
                            <m:sSubPr>
                              <m:ctrlPr>
                                <a:rPr lang="en-US" altLang="zh-CN" sz="2800" i="1" dirty="0">
                                  <a:solidFill>
                                    <a:schemeClr val="tx1"/>
                                  </a:solidFill>
                                  <a:latin typeface="Cambria Math" panose="02040503050406030204" pitchFamily="18" charset="0"/>
                                </a:rPr>
                              </m:ctrlPr>
                            </m:sSubPr>
                            <m:e>
                              <m:r>
                                <a:rPr lang="en-US" altLang="zh-CN" sz="2800" i="1" dirty="0">
                                  <a:solidFill>
                                    <a:schemeClr val="tx1"/>
                                  </a:solidFill>
                                  <a:latin typeface="Cambria Math"/>
                                </a:rPr>
                                <m:t>𝑷</m:t>
                              </m:r>
                            </m:e>
                            <m:sub>
                              <m:r>
                                <a:rPr lang="en-US" altLang="zh-CN" sz="2800" i="1" dirty="0">
                                  <a:solidFill>
                                    <a:schemeClr val="tx1"/>
                                  </a:solidFill>
                                  <a:latin typeface="Cambria Math"/>
                                </a:rPr>
                                <m:t>𝒌</m:t>
                              </m:r>
                            </m:sub>
                          </m:sSub>
                        </m:e>
                        <m:sup>
                          <m:r>
                            <a:rPr lang="en-US" altLang="zh-CN" sz="2800" i="1" dirty="0">
                              <a:solidFill>
                                <a:schemeClr val="tx1"/>
                              </a:solidFill>
                              <a:latin typeface="Cambria Math"/>
                            </a:rPr>
                            <m:t>−</m:t>
                          </m:r>
                        </m:sup>
                      </m:sSup>
                    </m:oMath>
                  </m:oMathPara>
                </a14:m>
                <a:endParaRPr lang="en-US" altLang="zh-CN" sz="2800" dirty="0"/>
              </a:p>
              <a:p>
                <a:pPr marL="0" indent="0">
                  <a:buNone/>
                </a:pP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963"/>
                </a:stretch>
              </a:blipFill>
            </p:spPr>
            <p:txBody>
              <a:bodyPr/>
              <a:lstStyle/>
              <a:p>
                <a:r>
                  <a:rPr lang="zh-CN" altLang="en-US">
                    <a:noFill/>
                  </a:rPr>
                  <a:t> </a:t>
                </a:r>
              </a:p>
            </p:txBody>
          </p:sp>
        </mc:Fallback>
      </mc:AlternateContent>
      <p:cxnSp>
        <p:nvCxnSpPr>
          <p:cNvPr id="4" name="直接箭头连接符 3"/>
          <p:cNvCxnSpPr/>
          <p:nvPr/>
        </p:nvCxnSpPr>
        <p:spPr>
          <a:xfrm flipV="1">
            <a:off x="2123728" y="5661248"/>
            <a:ext cx="936104"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827584" y="5913986"/>
            <a:ext cx="7704856" cy="507831"/>
          </a:xfrm>
          <a:prstGeom prst="rect">
            <a:avLst/>
          </a:prstGeom>
          <a:noFill/>
          <a:ln>
            <a:solidFill>
              <a:schemeClr val="accent1"/>
            </a:solidFill>
          </a:ln>
        </p:spPr>
        <p:txBody>
          <a:bodyPr wrap="square" rtlCol="0">
            <a:spAutoFit/>
          </a:bodyPr>
          <a:lstStyle/>
          <a:p>
            <a:pPr>
              <a:lnSpc>
                <a:spcPct val="150000"/>
              </a:lnSpc>
            </a:pPr>
            <a:r>
              <a:rPr lang="zh-CN" altLang="en-US" b="1" dirty="0" smtClean="0">
                <a:solidFill>
                  <a:srgbClr val="0000CC"/>
                </a:solidFill>
                <a:latin typeface="微软雅黑" panose="020B0503020204020204" pitchFamily="34" charset="-122"/>
                <a:ea typeface="微软雅黑" panose="020B0503020204020204" pitchFamily="34" charset="-122"/>
              </a:rPr>
              <a:t>后验方差可通过</a:t>
            </a:r>
            <a:r>
              <a:rPr lang="zh-CN" altLang="en-US" b="1" dirty="0" smtClean="0">
                <a:solidFill>
                  <a:srgbClr val="C00000"/>
                </a:solidFill>
                <a:latin typeface="微软雅黑" panose="020B0503020204020204" pitchFamily="34" charset="-122"/>
                <a:ea typeface="微软雅黑" panose="020B0503020204020204" pitchFamily="34" charset="-122"/>
              </a:rPr>
              <a:t>先验估计方差、卡尔曼滤波矩阵、观测矩阵</a:t>
            </a:r>
            <a:r>
              <a:rPr lang="zh-CN" altLang="en-US" b="1" dirty="0" smtClean="0">
                <a:solidFill>
                  <a:srgbClr val="0000CC"/>
                </a:solidFill>
                <a:latin typeface="微软雅黑" panose="020B0503020204020204" pitchFamily="34" charset="-122"/>
                <a:ea typeface="微软雅黑" panose="020B0503020204020204" pitchFamily="34" charset="-122"/>
              </a:rPr>
              <a:t>计算得到</a:t>
            </a:r>
            <a:endParaRPr lang="zh-CN" altLang="en-US" b="1" dirty="0">
              <a:solidFill>
                <a:srgbClr val="0000CC"/>
              </a:solidFill>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flipH="1">
            <a:off x="2843808" y="4216638"/>
            <a:ext cx="803678" cy="580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987824" y="3897762"/>
            <a:ext cx="6048672" cy="507831"/>
          </a:xfrm>
          <a:prstGeom prst="rect">
            <a:avLst/>
          </a:prstGeom>
          <a:noFill/>
          <a:ln>
            <a:solidFill>
              <a:schemeClr val="accent1"/>
            </a:solidFill>
          </a:ln>
        </p:spPr>
        <p:txBody>
          <a:bodyPr wrap="square" rtlCol="0">
            <a:spAutoFit/>
          </a:bodyPr>
          <a:lstStyle/>
          <a:p>
            <a:pPr>
              <a:lnSpc>
                <a:spcPct val="150000"/>
              </a:lnSpc>
            </a:pPr>
            <a:r>
              <a:rPr lang="zh-CN" altLang="en-US" b="1" dirty="0" smtClean="0">
                <a:solidFill>
                  <a:srgbClr val="0000CC"/>
                </a:solidFill>
                <a:latin typeface="微软雅黑" panose="020B0503020204020204" pitchFamily="34" charset="-122"/>
                <a:ea typeface="微软雅黑" panose="020B0503020204020204" pitchFamily="34" charset="-122"/>
              </a:rPr>
              <a:t>卡尔曼滤波矩阵可通过</a:t>
            </a:r>
            <a:r>
              <a:rPr lang="zh-CN" altLang="en-US" b="1" dirty="0" smtClean="0">
                <a:solidFill>
                  <a:srgbClr val="C00000"/>
                </a:solidFill>
                <a:latin typeface="微软雅黑" panose="020B0503020204020204" pitchFamily="34" charset="-122"/>
                <a:ea typeface="微软雅黑" panose="020B0503020204020204" pitchFamily="34" charset="-122"/>
              </a:rPr>
              <a:t>先验估计方差和观测矩阵</a:t>
            </a:r>
            <a:r>
              <a:rPr lang="zh-CN" altLang="en-US" b="1" dirty="0" smtClean="0">
                <a:solidFill>
                  <a:srgbClr val="0000CC"/>
                </a:solidFill>
                <a:latin typeface="微软雅黑" panose="020B0503020204020204" pitchFamily="34" charset="-122"/>
                <a:ea typeface="微软雅黑" panose="020B0503020204020204" pitchFamily="34" charset="-122"/>
              </a:rPr>
              <a:t>计算得到 </a:t>
            </a:r>
            <a:endParaRPr lang="zh-CN" altLang="en-US" b="1" dirty="0">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卡尔曼滤波递推算法总结</a:t>
            </a:r>
            <a:endParaRPr lang="zh-CN" altLang="en-US" dirty="0"/>
          </a:p>
        </p:txBody>
      </p:sp>
      <mc:AlternateContent xmlns:mc="http://schemas.openxmlformats.org/markup-compatibility/2006" xmlns:a14="http://schemas.microsoft.com/office/drawing/2010/main">
        <mc:Choice Requires="a14">
          <p:sp>
            <p:nvSpPr>
              <p:cNvPr id="5" name="矩形 4"/>
              <p:cNvSpPr/>
              <p:nvPr/>
            </p:nvSpPr>
            <p:spPr>
              <a:xfrm>
                <a:off x="827584" y="2564904"/>
                <a:ext cx="3074640" cy="22825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b="1" dirty="0" smtClean="0">
                    <a:solidFill>
                      <a:schemeClr val="tx1"/>
                    </a:solidFill>
                    <a:latin typeface="微软雅黑" panose="020B0503020204020204" pitchFamily="34" charset="-122"/>
                    <a:ea typeface="微软雅黑" panose="020B0503020204020204" pitchFamily="34" charset="-122"/>
                  </a:rPr>
                  <a:t>预测</a:t>
                </a:r>
                <a:endParaRPr lang="en-US" altLang="zh-CN" b="1" dirty="0" smtClean="0">
                  <a:solidFill>
                    <a:schemeClr val="tx1"/>
                  </a:solidFill>
                  <a:latin typeface="微软雅黑" panose="020B0503020204020204" pitchFamily="34" charset="-122"/>
                  <a:ea typeface="微软雅黑" panose="020B0503020204020204" pitchFamily="34" charset="-122"/>
                </a:endParaRPr>
              </a:p>
              <a:p>
                <a:pPr algn="ctr">
                  <a:lnSpc>
                    <a:spcPct val="150000"/>
                  </a:lnSpc>
                </a:pPr>
                <a:endParaRPr lang="en-US" altLang="zh-CN" sz="2000" i="1" dirty="0">
                  <a:solidFill>
                    <a:schemeClr val="tx1"/>
                  </a:solidFill>
                  <a:latin typeface="Cambria Math"/>
                </a:endParaRPr>
              </a:p>
              <a:p>
                <a:pPr marL="0" lvl="1" algn="ctr">
                  <a:lnSpc>
                    <a:spcPct val="150000"/>
                  </a:lnSpc>
                </a:pPr>
                <a14:m>
                  <m:oMathPara xmlns:m="http://schemas.openxmlformats.org/officeDocument/2006/math">
                    <m:oMathParaPr>
                      <m:jc m:val="centerGroup"/>
                    </m:oMathParaPr>
                    <m:oMath xmlns:m="http://schemas.openxmlformats.org/officeDocument/2006/math">
                      <m:sSup>
                        <m:sSupPr>
                          <m:ctrlPr>
                            <a:rPr lang="en-US" altLang="zh-CN" sz="2000" i="1">
                              <a:solidFill>
                                <a:schemeClr val="tx1"/>
                              </a:solidFill>
                              <a:latin typeface="Cambria Math" panose="02040503050406030204" pitchFamily="18" charset="0"/>
                            </a:rPr>
                          </m:ctrlPr>
                        </m:sSupPr>
                        <m:e>
                          <m:acc>
                            <m:accPr>
                              <m:chr m:val="̂"/>
                              <m:ctrlPr>
                                <a:rPr lang="zh-CN" altLang="en-US" sz="2000" i="1">
                                  <a:solidFill>
                                    <a:schemeClr val="tx1"/>
                                  </a:solidFill>
                                  <a:latin typeface="Cambria Math" panose="02040503050406030204" pitchFamily="18" charset="0"/>
                                </a:rPr>
                              </m:ctrlPr>
                            </m:accPr>
                            <m:e>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a:rPr>
                                    <m:t>𝒙</m:t>
                                  </m:r>
                                </m:e>
                                <m:sub>
                                  <m:r>
                                    <a:rPr lang="en-US" altLang="zh-CN" sz="2000" i="1">
                                      <a:solidFill>
                                        <a:schemeClr val="tx1"/>
                                      </a:solidFill>
                                      <a:latin typeface="Cambria Math"/>
                                    </a:rPr>
                                    <m:t>𝒌</m:t>
                                  </m:r>
                                </m:sub>
                              </m:sSub>
                            </m:e>
                          </m:acc>
                        </m:e>
                        <m:sup>
                          <m:r>
                            <a:rPr lang="en-US" altLang="zh-CN" sz="2000" i="1">
                              <a:solidFill>
                                <a:schemeClr val="tx1"/>
                              </a:solidFill>
                              <a:latin typeface="Cambria Math"/>
                            </a:rPr>
                            <m:t>−</m:t>
                          </m:r>
                        </m:sup>
                      </m:sSup>
                      <m:r>
                        <a:rPr lang="en-US" altLang="zh-CN" sz="2000" i="1">
                          <a:solidFill>
                            <a:schemeClr val="tx1"/>
                          </a:solidFill>
                          <a:latin typeface="Cambria Math"/>
                        </a:rPr>
                        <m:t>=</m:t>
                      </m:r>
                      <m:acc>
                        <m:accPr>
                          <m:chr m:val="̂"/>
                          <m:ctrlPr>
                            <a:rPr lang="zh-CN" altLang="en-US" sz="2000" i="1">
                              <a:solidFill>
                                <a:schemeClr val="tx1"/>
                              </a:solidFill>
                              <a:latin typeface="Cambria Math" panose="02040503050406030204" pitchFamily="18" charset="0"/>
                            </a:rPr>
                          </m:ctrlPr>
                        </m:accPr>
                        <m:e>
                          <m:r>
                            <a:rPr lang="en-US" altLang="zh-CN" sz="2000" i="1">
                              <a:solidFill>
                                <a:schemeClr val="tx1"/>
                              </a:solidFill>
                              <a:latin typeface="Cambria Math"/>
                            </a:rPr>
                            <m:t>𝑨</m:t>
                          </m:r>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a:rPr>
                                <m:t>𝒙</m:t>
                              </m:r>
                            </m:e>
                            <m:sub>
                              <m:r>
                                <a:rPr lang="en-US" altLang="zh-CN" sz="2000" i="1">
                                  <a:solidFill>
                                    <a:schemeClr val="tx1"/>
                                  </a:solidFill>
                                  <a:latin typeface="Cambria Math"/>
                                </a:rPr>
                                <m:t>𝒌</m:t>
                              </m:r>
                              <m:r>
                                <a:rPr lang="en-US" altLang="zh-CN" sz="2000" i="1">
                                  <a:solidFill>
                                    <a:schemeClr val="tx1"/>
                                  </a:solidFill>
                                  <a:latin typeface="Cambria Math"/>
                                </a:rPr>
                                <m:t>−</m:t>
                              </m:r>
                              <m:r>
                                <a:rPr lang="en-US" altLang="zh-CN" sz="2000" i="1">
                                  <a:solidFill>
                                    <a:schemeClr val="tx1"/>
                                  </a:solidFill>
                                  <a:latin typeface="Cambria Math"/>
                                </a:rPr>
                                <m:t>𝟏</m:t>
                              </m:r>
                            </m:sub>
                          </m:sSub>
                        </m:e>
                      </m:acc>
                      <m:r>
                        <a:rPr lang="en-US" altLang="zh-CN" sz="2000" i="1">
                          <a:solidFill>
                            <a:schemeClr val="tx1"/>
                          </a:solidFill>
                          <a:latin typeface="Cambria Math"/>
                        </a:rPr>
                        <m:t>+</m:t>
                      </m:r>
                      <m:r>
                        <a:rPr lang="en-US" altLang="zh-CN" sz="2000" i="1">
                          <a:solidFill>
                            <a:schemeClr val="tx1"/>
                          </a:solidFill>
                          <a:latin typeface="Cambria Math"/>
                        </a:rPr>
                        <m:t>𝑩</m:t>
                      </m:r>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a:rPr>
                            <m:t>𝒖</m:t>
                          </m:r>
                        </m:e>
                        <m:sub>
                          <m:r>
                            <a:rPr lang="en-US" altLang="zh-CN" sz="2000" i="1">
                              <a:solidFill>
                                <a:schemeClr val="tx1"/>
                              </a:solidFill>
                              <a:latin typeface="Cambria Math"/>
                            </a:rPr>
                            <m:t>𝒌</m:t>
                          </m:r>
                          <m:r>
                            <a:rPr lang="en-US" altLang="zh-CN" sz="2000" i="1">
                              <a:solidFill>
                                <a:schemeClr val="tx1"/>
                              </a:solidFill>
                              <a:latin typeface="Cambria Math"/>
                            </a:rPr>
                            <m:t>−</m:t>
                          </m:r>
                          <m:r>
                            <a:rPr lang="en-US" altLang="zh-CN" sz="2000" i="1">
                              <a:solidFill>
                                <a:schemeClr val="tx1"/>
                              </a:solidFill>
                              <a:latin typeface="Cambria Math"/>
                            </a:rPr>
                            <m:t>𝟏</m:t>
                          </m:r>
                        </m:sub>
                      </m:sSub>
                    </m:oMath>
                  </m:oMathPara>
                </a14:m>
                <a:endParaRPr lang="en-US" altLang="zh-CN" sz="2000" i="1" dirty="0">
                  <a:solidFill>
                    <a:schemeClr val="tx1"/>
                  </a:solidFill>
                  <a:latin typeface="Cambria Math"/>
                </a:endParaRPr>
              </a:p>
              <a:p>
                <a:pPr algn="ctr">
                  <a:lnSpc>
                    <a:spcPct val="150000"/>
                  </a:lnSpc>
                </a:pPr>
                <a14:m>
                  <m:oMathPara xmlns:m="http://schemas.openxmlformats.org/officeDocument/2006/math">
                    <m:oMathParaPr>
                      <m:jc m:val="centerGroup"/>
                    </m:oMathParaPr>
                    <m:oMath xmlns:m="http://schemas.openxmlformats.org/officeDocument/2006/math">
                      <m:sSup>
                        <m:sSupPr>
                          <m:ctrlPr>
                            <a:rPr lang="en-US" altLang="zh-CN" sz="2000" i="1" dirty="0">
                              <a:solidFill>
                                <a:schemeClr val="tx1"/>
                              </a:solidFill>
                              <a:latin typeface="Cambria Math" panose="02040503050406030204" pitchFamily="18" charset="0"/>
                            </a:rPr>
                          </m:ctrlPr>
                        </m:sSupPr>
                        <m:e>
                          <m:sSub>
                            <m:sSubPr>
                              <m:ctrlPr>
                                <a:rPr lang="en-US" altLang="zh-CN" sz="2000" i="1" dirty="0">
                                  <a:solidFill>
                                    <a:schemeClr val="tx1"/>
                                  </a:solidFill>
                                  <a:latin typeface="Cambria Math" panose="02040503050406030204" pitchFamily="18" charset="0"/>
                                </a:rPr>
                              </m:ctrlPr>
                            </m:sSubPr>
                            <m:e>
                              <m:r>
                                <a:rPr lang="en-US" altLang="zh-CN" sz="2000" i="1" dirty="0">
                                  <a:solidFill>
                                    <a:schemeClr val="tx1"/>
                                  </a:solidFill>
                                  <a:latin typeface="Cambria Math"/>
                                </a:rPr>
                                <m:t>𝑷</m:t>
                              </m:r>
                            </m:e>
                            <m:sub>
                              <m:r>
                                <a:rPr lang="en-US" altLang="zh-CN" sz="2000" i="1" dirty="0">
                                  <a:solidFill>
                                    <a:schemeClr val="tx1"/>
                                  </a:solidFill>
                                  <a:latin typeface="Cambria Math"/>
                                </a:rPr>
                                <m:t>𝒌</m:t>
                              </m:r>
                            </m:sub>
                          </m:sSub>
                        </m:e>
                        <m:sup>
                          <m:r>
                            <a:rPr lang="en-US" altLang="zh-CN" sz="2000" i="1" dirty="0">
                              <a:solidFill>
                                <a:schemeClr val="tx1"/>
                              </a:solidFill>
                              <a:latin typeface="Cambria Math"/>
                            </a:rPr>
                            <m:t>−</m:t>
                          </m:r>
                        </m:sup>
                      </m:sSup>
                      <m:r>
                        <a:rPr lang="en-US" altLang="zh-CN" sz="2000" i="1" dirty="0">
                          <a:solidFill>
                            <a:schemeClr val="tx1"/>
                          </a:solidFill>
                          <a:latin typeface="Cambria Math"/>
                        </a:rPr>
                        <m:t>=</m:t>
                      </m:r>
                      <m:r>
                        <a:rPr lang="en-US" altLang="zh-CN" sz="2000" b="1" i="1" dirty="0">
                          <a:solidFill>
                            <a:schemeClr val="tx1"/>
                          </a:solidFill>
                          <a:latin typeface="Cambria Math"/>
                        </a:rPr>
                        <m:t>𝑨</m:t>
                      </m:r>
                      <m:sSub>
                        <m:sSubPr>
                          <m:ctrlPr>
                            <a:rPr lang="en-US" altLang="zh-CN" sz="2000" b="1" i="1" dirty="0">
                              <a:solidFill>
                                <a:schemeClr val="tx1"/>
                              </a:solidFill>
                              <a:latin typeface="Cambria Math" panose="02040503050406030204" pitchFamily="18" charset="0"/>
                            </a:rPr>
                          </m:ctrlPr>
                        </m:sSubPr>
                        <m:e>
                          <m:r>
                            <a:rPr lang="en-US" altLang="zh-CN" sz="2000" b="1" i="1" dirty="0">
                              <a:solidFill>
                                <a:schemeClr val="tx1"/>
                              </a:solidFill>
                              <a:latin typeface="Cambria Math"/>
                            </a:rPr>
                            <m:t>𝑷</m:t>
                          </m:r>
                        </m:e>
                        <m:sub>
                          <m:r>
                            <a:rPr lang="en-US" altLang="zh-CN" sz="2000" b="1" i="1" dirty="0">
                              <a:solidFill>
                                <a:schemeClr val="tx1"/>
                              </a:solidFill>
                              <a:latin typeface="Cambria Math"/>
                            </a:rPr>
                            <m:t>𝒌</m:t>
                          </m:r>
                          <m:r>
                            <a:rPr lang="en-US" altLang="zh-CN" sz="2000" b="1" i="1" dirty="0">
                              <a:solidFill>
                                <a:schemeClr val="tx1"/>
                              </a:solidFill>
                              <a:latin typeface="Cambria Math"/>
                            </a:rPr>
                            <m:t>−</m:t>
                          </m:r>
                          <m:r>
                            <a:rPr lang="en-US" altLang="zh-CN" sz="2000" b="1" i="1" dirty="0">
                              <a:solidFill>
                                <a:schemeClr val="tx1"/>
                              </a:solidFill>
                              <a:latin typeface="Cambria Math"/>
                            </a:rPr>
                            <m:t>𝟏</m:t>
                          </m:r>
                        </m:sub>
                      </m:sSub>
                      <m:sSup>
                        <m:sSupPr>
                          <m:ctrlPr>
                            <a:rPr lang="en-US" altLang="zh-CN" sz="2000" b="1" i="1" dirty="0">
                              <a:solidFill>
                                <a:schemeClr val="tx1"/>
                              </a:solidFill>
                              <a:latin typeface="Cambria Math" panose="02040503050406030204" pitchFamily="18" charset="0"/>
                            </a:rPr>
                          </m:ctrlPr>
                        </m:sSupPr>
                        <m:e>
                          <m:r>
                            <a:rPr lang="en-US" altLang="zh-CN" sz="2000" b="1" i="1" dirty="0">
                              <a:solidFill>
                                <a:schemeClr val="tx1"/>
                              </a:solidFill>
                              <a:latin typeface="Cambria Math"/>
                            </a:rPr>
                            <m:t>𝑨</m:t>
                          </m:r>
                        </m:e>
                        <m:sup>
                          <m:r>
                            <a:rPr lang="en-US" altLang="zh-CN" sz="2000" b="1" i="1" dirty="0">
                              <a:solidFill>
                                <a:schemeClr val="tx1"/>
                              </a:solidFill>
                              <a:latin typeface="Cambria Math"/>
                            </a:rPr>
                            <m:t>𝑻</m:t>
                          </m:r>
                        </m:sup>
                      </m:sSup>
                      <m:r>
                        <a:rPr lang="en-US" altLang="zh-CN" sz="2000" b="1" i="1" dirty="0">
                          <a:solidFill>
                            <a:schemeClr val="tx1"/>
                          </a:solidFill>
                          <a:latin typeface="Cambria Math"/>
                        </a:rPr>
                        <m:t>+</m:t>
                      </m:r>
                      <m:r>
                        <a:rPr lang="en-US" altLang="zh-CN" sz="2000" b="1" i="1" dirty="0">
                          <a:solidFill>
                            <a:schemeClr val="tx1"/>
                          </a:solidFill>
                          <a:latin typeface="Cambria Math"/>
                        </a:rPr>
                        <m:t>𝑸</m:t>
                      </m:r>
                    </m:oMath>
                  </m:oMathPara>
                </a14:m>
                <a:endParaRPr lang="en-US" altLang="zh-CN" sz="2000" i="1" dirty="0">
                  <a:solidFill>
                    <a:schemeClr val="tx1"/>
                  </a:solidFill>
                  <a:latin typeface="Cambria Math"/>
                </a:endParaRPr>
              </a:p>
              <a:p>
                <a:pPr algn="ctr">
                  <a:lnSpc>
                    <a:spcPct val="150000"/>
                  </a:lnSpc>
                </a:pPr>
                <a:endParaRPr lang="zh-CN" altLang="en-US" sz="2000" dirty="0"/>
              </a:p>
            </p:txBody>
          </p:sp>
        </mc:Choice>
        <mc:Fallback xmlns="">
          <p:sp>
            <p:nvSpPr>
              <p:cNvPr id="5" name="矩形 4"/>
              <p:cNvSpPr>
                <a:spLocks noRot="1" noChangeAspect="1" noMove="1" noResize="1" noEditPoints="1" noAdjustHandles="1" noChangeArrowheads="1" noChangeShapeType="1" noTextEdit="1"/>
              </p:cNvSpPr>
              <p:nvPr/>
            </p:nvSpPr>
            <p:spPr>
              <a:xfrm>
                <a:off x="827584" y="2564904"/>
                <a:ext cx="3074640" cy="2282552"/>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4644008" y="2564904"/>
                <a:ext cx="3600400" cy="22825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b="1" dirty="0" smtClean="0">
                    <a:solidFill>
                      <a:schemeClr val="tx1"/>
                    </a:solidFill>
                    <a:latin typeface="微软雅黑" panose="020B0503020204020204" pitchFamily="34" charset="-122"/>
                    <a:ea typeface="微软雅黑" panose="020B0503020204020204" pitchFamily="34" charset="-122"/>
                  </a:rPr>
                  <a:t>校正</a:t>
                </a:r>
                <a:endParaRPr lang="en-US" altLang="zh-CN" b="1" dirty="0" smtClean="0">
                  <a:solidFill>
                    <a:schemeClr val="tx1"/>
                  </a:solidFill>
                  <a:latin typeface="微软雅黑" panose="020B0503020204020204" pitchFamily="34" charset="-122"/>
                  <a:ea typeface="微软雅黑" panose="020B0503020204020204" pitchFamily="34" charset="-122"/>
                </a:endParaRPr>
              </a:p>
              <a:p>
                <a:pPr algn="ctr">
                  <a:lnSpc>
                    <a:spcPct val="150000"/>
                  </a:lnSpc>
                </a:pPr>
                <a14:m>
                  <m:oMathPara xmlns:m="http://schemas.openxmlformats.org/officeDocument/2006/math">
                    <m:oMathParaPr>
                      <m:jc m:val="centerGroup"/>
                    </m:oMathParaPr>
                    <m:oMath xmlns:m="http://schemas.openxmlformats.org/officeDocument/2006/math">
                      <m:sSub>
                        <m:sSubPr>
                          <m:ctrlPr>
                            <a:rPr lang="en-US" altLang="zh-CN" i="1" dirty="0">
                              <a:solidFill>
                                <a:schemeClr val="tx1"/>
                              </a:solidFill>
                              <a:latin typeface="Cambria Math" panose="02040503050406030204" pitchFamily="18" charset="0"/>
                            </a:rPr>
                          </m:ctrlPr>
                        </m:sSubPr>
                        <m:e>
                          <m:r>
                            <a:rPr lang="en-US" altLang="zh-CN" b="1" i="1" dirty="0">
                              <a:solidFill>
                                <a:schemeClr val="tx1"/>
                              </a:solidFill>
                              <a:latin typeface="Cambria Math"/>
                            </a:rPr>
                            <m:t>𝑲</m:t>
                          </m:r>
                        </m:e>
                        <m:sub>
                          <m:r>
                            <a:rPr lang="en-US" altLang="zh-CN" i="1" dirty="0">
                              <a:solidFill>
                                <a:schemeClr val="tx1"/>
                              </a:solidFill>
                              <a:latin typeface="Cambria Math"/>
                            </a:rPr>
                            <m:t>𝒌</m:t>
                          </m:r>
                        </m:sub>
                      </m:sSub>
                      <m:r>
                        <a:rPr lang="en-US" altLang="zh-CN" i="1" dirty="0">
                          <a:solidFill>
                            <a:schemeClr val="tx1"/>
                          </a:solidFill>
                          <a:latin typeface="Cambria Math"/>
                        </a:rPr>
                        <m:t>=</m:t>
                      </m:r>
                      <m:sSup>
                        <m:sSupPr>
                          <m:ctrlPr>
                            <a:rPr lang="en-US" altLang="zh-CN" i="1" dirty="0">
                              <a:solidFill>
                                <a:schemeClr val="tx1"/>
                              </a:solidFill>
                              <a:latin typeface="Cambria Math" panose="02040503050406030204" pitchFamily="18" charset="0"/>
                            </a:rPr>
                          </m:ctrlPr>
                        </m:sSupPr>
                        <m:e>
                          <m:sSub>
                            <m:sSubPr>
                              <m:ctrlPr>
                                <a:rPr lang="en-US" altLang="zh-CN" i="1" dirty="0">
                                  <a:solidFill>
                                    <a:schemeClr val="tx1"/>
                                  </a:solidFill>
                                  <a:latin typeface="Cambria Math" panose="02040503050406030204" pitchFamily="18" charset="0"/>
                                </a:rPr>
                              </m:ctrlPr>
                            </m:sSubPr>
                            <m:e>
                              <m:r>
                                <a:rPr lang="en-US" altLang="zh-CN" i="1" dirty="0">
                                  <a:solidFill>
                                    <a:schemeClr val="tx1"/>
                                  </a:solidFill>
                                  <a:latin typeface="Cambria Math"/>
                                </a:rPr>
                                <m:t>𝑷</m:t>
                              </m:r>
                            </m:e>
                            <m:sub>
                              <m:r>
                                <a:rPr lang="en-US" altLang="zh-CN" i="1" dirty="0">
                                  <a:solidFill>
                                    <a:schemeClr val="tx1"/>
                                  </a:solidFill>
                                  <a:latin typeface="Cambria Math"/>
                                </a:rPr>
                                <m:t>𝒌</m:t>
                              </m:r>
                            </m:sub>
                          </m:sSub>
                        </m:e>
                        <m:sup>
                          <m:r>
                            <a:rPr lang="en-US" altLang="zh-CN" i="1" dirty="0">
                              <a:solidFill>
                                <a:schemeClr val="tx1"/>
                              </a:solidFill>
                              <a:latin typeface="Cambria Math"/>
                            </a:rPr>
                            <m:t>−</m:t>
                          </m:r>
                        </m:sup>
                      </m:sSup>
                      <m:sSup>
                        <m:sSupPr>
                          <m:ctrlPr>
                            <a:rPr lang="en-US" altLang="zh-CN" i="1" dirty="0">
                              <a:solidFill>
                                <a:schemeClr val="tx1"/>
                              </a:solidFill>
                              <a:latin typeface="Cambria Math" panose="02040503050406030204" pitchFamily="18" charset="0"/>
                            </a:rPr>
                          </m:ctrlPr>
                        </m:sSupPr>
                        <m:e>
                          <m:r>
                            <a:rPr lang="en-US" altLang="zh-CN" i="1" dirty="0">
                              <a:solidFill>
                                <a:schemeClr val="tx1"/>
                              </a:solidFill>
                              <a:latin typeface="Cambria Math"/>
                            </a:rPr>
                            <m:t>𝑪</m:t>
                          </m:r>
                        </m:e>
                        <m:sup>
                          <m:r>
                            <a:rPr lang="en-US" altLang="zh-CN" i="1" dirty="0">
                              <a:solidFill>
                                <a:schemeClr val="tx1"/>
                              </a:solidFill>
                              <a:latin typeface="Cambria Math"/>
                            </a:rPr>
                            <m:t>𝑻</m:t>
                          </m:r>
                        </m:sup>
                      </m:sSup>
                      <m:sSup>
                        <m:sSupPr>
                          <m:ctrlPr>
                            <a:rPr lang="en-US" altLang="zh-CN" i="1" dirty="0">
                              <a:solidFill>
                                <a:schemeClr val="tx1"/>
                              </a:solidFill>
                              <a:latin typeface="Cambria Math" panose="02040503050406030204" pitchFamily="18" charset="0"/>
                            </a:rPr>
                          </m:ctrlPr>
                        </m:sSupPr>
                        <m:e>
                          <m:r>
                            <a:rPr lang="zh-CN" altLang="en-US" b="1" i="1" dirty="0">
                              <a:solidFill>
                                <a:schemeClr val="tx1"/>
                              </a:solidFill>
                              <a:latin typeface="Cambria Math"/>
                            </a:rPr>
                            <m:t>（</m:t>
                          </m:r>
                          <m:r>
                            <a:rPr lang="en-US" altLang="zh-CN" i="1">
                              <a:solidFill>
                                <a:schemeClr val="tx1"/>
                              </a:solidFill>
                              <a:latin typeface="Cambria Math"/>
                            </a:rPr>
                            <m:t>𝑪</m:t>
                          </m:r>
                          <m:sSup>
                            <m:sSupPr>
                              <m:ctrlPr>
                                <a:rPr lang="en-US" altLang="zh-CN" i="1" dirty="0">
                                  <a:solidFill>
                                    <a:schemeClr val="tx1"/>
                                  </a:solidFill>
                                  <a:latin typeface="Cambria Math" panose="02040503050406030204" pitchFamily="18" charset="0"/>
                                </a:rPr>
                              </m:ctrlPr>
                            </m:sSupPr>
                            <m:e>
                              <m:sSub>
                                <m:sSubPr>
                                  <m:ctrlPr>
                                    <a:rPr lang="en-US" altLang="zh-CN" i="1" dirty="0">
                                      <a:solidFill>
                                        <a:schemeClr val="tx1"/>
                                      </a:solidFill>
                                      <a:latin typeface="Cambria Math" panose="02040503050406030204" pitchFamily="18" charset="0"/>
                                    </a:rPr>
                                  </m:ctrlPr>
                                </m:sSubPr>
                                <m:e>
                                  <m:r>
                                    <a:rPr lang="en-US" altLang="zh-CN" i="1" dirty="0">
                                      <a:solidFill>
                                        <a:schemeClr val="tx1"/>
                                      </a:solidFill>
                                      <a:latin typeface="Cambria Math"/>
                                    </a:rPr>
                                    <m:t>𝑷</m:t>
                                  </m:r>
                                </m:e>
                                <m:sub>
                                  <m:r>
                                    <a:rPr lang="en-US" altLang="zh-CN" i="1" dirty="0">
                                      <a:solidFill>
                                        <a:schemeClr val="tx1"/>
                                      </a:solidFill>
                                      <a:latin typeface="Cambria Math"/>
                                    </a:rPr>
                                    <m:t>𝒌</m:t>
                                  </m:r>
                                </m:sub>
                              </m:sSub>
                            </m:e>
                            <m:sup>
                              <m:r>
                                <a:rPr lang="en-US" altLang="zh-CN" i="1" dirty="0">
                                  <a:solidFill>
                                    <a:schemeClr val="tx1"/>
                                  </a:solidFill>
                                  <a:latin typeface="Cambria Math"/>
                                </a:rPr>
                                <m:t>−</m:t>
                              </m:r>
                            </m:sup>
                          </m:sSup>
                          <m:sSup>
                            <m:sSupPr>
                              <m:ctrlPr>
                                <a:rPr lang="en-US" altLang="zh-CN" i="1" dirty="0">
                                  <a:solidFill>
                                    <a:schemeClr val="tx1"/>
                                  </a:solidFill>
                                  <a:latin typeface="Cambria Math" panose="02040503050406030204" pitchFamily="18" charset="0"/>
                                </a:rPr>
                              </m:ctrlPr>
                            </m:sSupPr>
                            <m:e>
                              <m:r>
                                <a:rPr lang="en-US" altLang="zh-CN" i="1" dirty="0">
                                  <a:solidFill>
                                    <a:schemeClr val="tx1"/>
                                  </a:solidFill>
                                  <a:latin typeface="Cambria Math"/>
                                </a:rPr>
                                <m:t>𝑪</m:t>
                              </m:r>
                            </m:e>
                            <m:sup>
                              <m:r>
                                <a:rPr lang="en-US" altLang="zh-CN" i="1" dirty="0">
                                  <a:solidFill>
                                    <a:schemeClr val="tx1"/>
                                  </a:solidFill>
                                  <a:latin typeface="Cambria Math"/>
                                </a:rPr>
                                <m:t>𝑻</m:t>
                              </m:r>
                            </m:sup>
                          </m:sSup>
                          <m:r>
                            <a:rPr lang="en-US" altLang="zh-CN" b="1" i="1" dirty="0">
                              <a:solidFill>
                                <a:schemeClr val="tx1"/>
                              </a:solidFill>
                              <a:latin typeface="Cambria Math"/>
                            </a:rPr>
                            <m:t>+</m:t>
                          </m:r>
                          <m:r>
                            <a:rPr lang="en-US" altLang="zh-CN" b="1" i="1" dirty="0">
                              <a:solidFill>
                                <a:schemeClr val="tx1"/>
                              </a:solidFill>
                              <a:latin typeface="Cambria Math"/>
                            </a:rPr>
                            <m:t>𝑹</m:t>
                          </m:r>
                          <m:r>
                            <a:rPr lang="zh-CN" altLang="en-US" b="1" i="1" dirty="0">
                              <a:solidFill>
                                <a:schemeClr val="tx1"/>
                              </a:solidFill>
                              <a:latin typeface="Cambria Math"/>
                            </a:rPr>
                            <m:t>）</m:t>
                          </m:r>
                        </m:e>
                        <m:sup>
                          <m:r>
                            <a:rPr lang="en-US" altLang="zh-CN" b="1" i="1" dirty="0">
                              <a:solidFill>
                                <a:schemeClr val="tx1"/>
                              </a:solidFill>
                              <a:latin typeface="Cambria Math"/>
                            </a:rPr>
                            <m:t>−</m:t>
                          </m:r>
                          <m:r>
                            <a:rPr lang="en-US" altLang="zh-CN" b="1" i="1" dirty="0">
                              <a:solidFill>
                                <a:schemeClr val="tx1"/>
                              </a:solidFill>
                              <a:latin typeface="Cambria Math"/>
                            </a:rPr>
                            <m:t>𝟏</m:t>
                          </m:r>
                        </m:sup>
                      </m:sSup>
                    </m:oMath>
                  </m:oMathPara>
                </a14:m>
                <a:endParaRPr lang="en-US" altLang="zh-CN" dirty="0" smtClean="0"/>
              </a:p>
              <a:p>
                <a:pPr algn="ctr">
                  <a:lnSpc>
                    <a:spcPct val="150000"/>
                  </a:lnSpc>
                </a:pPr>
                <a14:m>
                  <m:oMathPara xmlns:m="http://schemas.openxmlformats.org/officeDocument/2006/math">
                    <m:oMathParaPr>
                      <m:jc m:val="centerGroup"/>
                    </m:oMathParaPr>
                    <m:oMath xmlns:m="http://schemas.openxmlformats.org/officeDocument/2006/math">
                      <m:acc>
                        <m:accPr>
                          <m:chr m:val="̂"/>
                          <m:ctrlPr>
                            <a:rPr lang="zh-CN" altLang="en-US" i="1">
                              <a:solidFill>
                                <a:schemeClr val="tx1"/>
                              </a:solidFill>
                              <a:latin typeface="Cambria Math" panose="02040503050406030204" pitchFamily="18" charset="0"/>
                            </a:rPr>
                          </m:ctrlPr>
                        </m:accPr>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a:rPr>
                                <m:t>𝒙</m:t>
                              </m:r>
                            </m:e>
                            <m:sub>
                              <m:r>
                                <a:rPr lang="en-US" altLang="zh-CN" i="1">
                                  <a:solidFill>
                                    <a:schemeClr val="tx1"/>
                                  </a:solidFill>
                                  <a:latin typeface="Cambria Math"/>
                                </a:rPr>
                                <m:t>𝒌</m:t>
                              </m:r>
                            </m:sub>
                          </m:sSub>
                        </m:e>
                      </m:acc>
                      <m:r>
                        <a:rPr lang="en-US" altLang="zh-CN" i="1">
                          <a:solidFill>
                            <a:schemeClr val="tx1"/>
                          </a:solidFill>
                          <a:latin typeface="Cambria Math"/>
                        </a:rPr>
                        <m:t>= </m:t>
                      </m:r>
                      <m:sSup>
                        <m:sSupPr>
                          <m:ctrlPr>
                            <a:rPr lang="en-US" altLang="zh-CN" i="1">
                              <a:solidFill>
                                <a:schemeClr val="tx1"/>
                              </a:solidFill>
                              <a:latin typeface="Cambria Math" panose="02040503050406030204" pitchFamily="18" charset="0"/>
                            </a:rPr>
                          </m:ctrlPr>
                        </m:sSupPr>
                        <m:e>
                          <m:acc>
                            <m:accPr>
                              <m:chr m:val="̂"/>
                              <m:ctrlPr>
                                <a:rPr lang="zh-CN" altLang="en-US" i="1">
                                  <a:solidFill>
                                    <a:schemeClr val="tx1"/>
                                  </a:solidFill>
                                  <a:latin typeface="Cambria Math" panose="02040503050406030204" pitchFamily="18" charset="0"/>
                                </a:rPr>
                              </m:ctrlPr>
                            </m:accPr>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a:rPr>
                                    <m:t>𝒙</m:t>
                                  </m:r>
                                </m:e>
                                <m:sub>
                                  <m:r>
                                    <a:rPr lang="en-US" altLang="zh-CN" i="1">
                                      <a:solidFill>
                                        <a:schemeClr val="tx1"/>
                                      </a:solidFill>
                                      <a:latin typeface="Cambria Math"/>
                                    </a:rPr>
                                    <m:t>𝒌</m:t>
                                  </m:r>
                                </m:sub>
                              </m:sSub>
                            </m:e>
                          </m:acc>
                        </m:e>
                        <m:sup>
                          <m:r>
                            <a:rPr lang="en-US" altLang="zh-CN" i="1">
                              <a:solidFill>
                                <a:schemeClr val="tx1"/>
                              </a:solidFill>
                              <a:latin typeface="Cambria Math"/>
                            </a:rPr>
                            <m:t>−</m:t>
                          </m:r>
                        </m:sup>
                      </m:sSup>
                      <m:r>
                        <a:rPr lang="en-US" altLang="zh-CN" i="1">
                          <a:solidFill>
                            <a:schemeClr val="tx1"/>
                          </a:solidFill>
                          <a:latin typeface="Cambria Math"/>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a:rPr>
                            <m:t>𝑲</m:t>
                          </m:r>
                        </m:e>
                        <m:sub>
                          <m:r>
                            <a:rPr lang="en-US" altLang="zh-CN" i="1">
                              <a:solidFill>
                                <a:schemeClr val="tx1"/>
                              </a:solidFill>
                              <a:latin typeface="Cambria Math"/>
                            </a:rPr>
                            <m:t>𝒌</m:t>
                          </m:r>
                        </m:sub>
                      </m:sSub>
                      <m:r>
                        <a:rPr lang="en-US" altLang="zh-CN" i="1">
                          <a:solidFill>
                            <a:schemeClr val="tx1"/>
                          </a:solidFill>
                          <a:latin typeface="Cambria Math"/>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a:rPr>
                            <m:t>𝒚</m:t>
                          </m:r>
                        </m:e>
                        <m:sub>
                          <m:r>
                            <a:rPr lang="en-US" altLang="zh-CN" i="1">
                              <a:solidFill>
                                <a:schemeClr val="tx1"/>
                              </a:solidFill>
                              <a:latin typeface="Cambria Math"/>
                            </a:rPr>
                            <m:t>𝒌</m:t>
                          </m:r>
                        </m:sub>
                      </m:sSub>
                      <m:r>
                        <a:rPr lang="en-US" altLang="zh-CN" i="1">
                          <a:solidFill>
                            <a:schemeClr val="tx1"/>
                          </a:solidFill>
                          <a:latin typeface="Cambria Math"/>
                        </a:rPr>
                        <m:t>−</m:t>
                      </m:r>
                      <m:r>
                        <a:rPr lang="en-US" altLang="zh-CN" i="1">
                          <a:solidFill>
                            <a:schemeClr val="tx1"/>
                          </a:solidFill>
                          <a:latin typeface="Cambria Math"/>
                        </a:rPr>
                        <m:t>𝑪</m:t>
                      </m:r>
                      <m:sSup>
                        <m:sSupPr>
                          <m:ctrlPr>
                            <a:rPr lang="en-US" altLang="zh-CN" i="1">
                              <a:solidFill>
                                <a:schemeClr val="tx1"/>
                              </a:solidFill>
                              <a:latin typeface="Cambria Math" panose="02040503050406030204" pitchFamily="18" charset="0"/>
                            </a:rPr>
                          </m:ctrlPr>
                        </m:sSupPr>
                        <m:e>
                          <m:acc>
                            <m:accPr>
                              <m:chr m:val="̂"/>
                              <m:ctrlPr>
                                <a:rPr lang="zh-CN" altLang="en-US" i="1">
                                  <a:solidFill>
                                    <a:schemeClr val="tx1"/>
                                  </a:solidFill>
                                  <a:latin typeface="Cambria Math" panose="02040503050406030204" pitchFamily="18" charset="0"/>
                                </a:rPr>
                              </m:ctrlPr>
                            </m:accPr>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a:rPr>
                                    <m:t>𝒙</m:t>
                                  </m:r>
                                </m:e>
                                <m:sub>
                                  <m:r>
                                    <a:rPr lang="en-US" altLang="zh-CN" i="1">
                                      <a:solidFill>
                                        <a:schemeClr val="tx1"/>
                                      </a:solidFill>
                                      <a:latin typeface="Cambria Math"/>
                                    </a:rPr>
                                    <m:t>𝒌</m:t>
                                  </m:r>
                                </m:sub>
                              </m:sSub>
                            </m:e>
                          </m:acc>
                        </m:e>
                        <m:sup>
                          <m:r>
                            <a:rPr lang="en-US" altLang="zh-CN" i="1">
                              <a:solidFill>
                                <a:schemeClr val="tx1"/>
                              </a:solidFill>
                              <a:latin typeface="Cambria Math"/>
                            </a:rPr>
                            <m:t>−</m:t>
                          </m:r>
                        </m:sup>
                      </m:sSup>
                      <m:r>
                        <a:rPr lang="en-US" altLang="zh-CN" i="1">
                          <a:solidFill>
                            <a:schemeClr val="tx1"/>
                          </a:solidFill>
                          <a:latin typeface="Cambria Math"/>
                        </a:rPr>
                        <m:t>)</m:t>
                      </m:r>
                    </m:oMath>
                  </m:oMathPara>
                </a14:m>
                <a:endParaRPr lang="en-US" altLang="zh-CN" i="1" dirty="0" smtClean="0">
                  <a:solidFill>
                    <a:schemeClr val="tx1"/>
                  </a:solidFill>
                  <a:latin typeface="Cambria Math"/>
                </a:endParaRPr>
              </a:p>
              <a:p>
                <a:pPr algn="ctr">
                  <a:lnSpc>
                    <a:spcPct val="150000"/>
                  </a:lnSpc>
                </a:pPr>
                <a14:m>
                  <m:oMathPara xmlns:m="http://schemas.openxmlformats.org/officeDocument/2006/math">
                    <m:oMathParaPr>
                      <m:jc m:val="centerGroup"/>
                    </m:oMathParaPr>
                    <m:oMath xmlns:m="http://schemas.openxmlformats.org/officeDocument/2006/math">
                      <m:sSub>
                        <m:sSubPr>
                          <m:ctrlPr>
                            <a:rPr lang="en-US" altLang="zh-CN" i="1" dirty="0">
                              <a:solidFill>
                                <a:schemeClr val="tx1"/>
                              </a:solidFill>
                              <a:latin typeface="Cambria Math" panose="02040503050406030204" pitchFamily="18" charset="0"/>
                            </a:rPr>
                          </m:ctrlPr>
                        </m:sSubPr>
                        <m:e>
                          <m:r>
                            <a:rPr lang="en-US" altLang="zh-CN" b="1" i="1" dirty="0">
                              <a:solidFill>
                                <a:schemeClr val="tx1"/>
                              </a:solidFill>
                              <a:latin typeface="Cambria Math"/>
                            </a:rPr>
                            <m:t>𝑷</m:t>
                          </m:r>
                        </m:e>
                        <m:sub>
                          <m:r>
                            <a:rPr lang="en-US" altLang="zh-CN" i="1" dirty="0">
                              <a:solidFill>
                                <a:schemeClr val="tx1"/>
                              </a:solidFill>
                              <a:latin typeface="Cambria Math"/>
                            </a:rPr>
                            <m:t>𝒌</m:t>
                          </m:r>
                        </m:sub>
                      </m:sSub>
                      <m:r>
                        <a:rPr lang="en-US" altLang="zh-CN" i="1" dirty="0">
                          <a:solidFill>
                            <a:schemeClr val="tx1"/>
                          </a:solidFill>
                          <a:latin typeface="Cambria Math"/>
                        </a:rPr>
                        <m:t>=</m:t>
                      </m:r>
                      <m:r>
                        <a:rPr lang="zh-CN" altLang="en-US" b="1" i="1" dirty="0">
                          <a:solidFill>
                            <a:schemeClr val="tx1"/>
                          </a:solidFill>
                          <a:latin typeface="Cambria Math"/>
                        </a:rPr>
                        <m:t>（</m:t>
                      </m:r>
                      <m:r>
                        <a:rPr lang="en-US" altLang="zh-CN" b="1" i="1" dirty="0">
                          <a:solidFill>
                            <a:schemeClr val="tx1"/>
                          </a:solidFill>
                          <a:latin typeface="Cambria Math"/>
                        </a:rPr>
                        <m:t>𝑰</m:t>
                      </m:r>
                      <m:r>
                        <a:rPr lang="en-US" altLang="zh-CN" b="1" i="1" dirty="0">
                          <a:solidFill>
                            <a:schemeClr val="tx1"/>
                          </a:solidFill>
                          <a:latin typeface="Cambria Math"/>
                        </a:rPr>
                        <m:t>−</m:t>
                      </m:r>
                      <m:sSub>
                        <m:sSubPr>
                          <m:ctrlPr>
                            <a:rPr lang="en-US" altLang="zh-CN" i="1" dirty="0">
                              <a:solidFill>
                                <a:schemeClr val="tx1"/>
                              </a:solidFill>
                              <a:latin typeface="Cambria Math" panose="02040503050406030204" pitchFamily="18" charset="0"/>
                            </a:rPr>
                          </m:ctrlPr>
                        </m:sSubPr>
                        <m:e>
                          <m:r>
                            <a:rPr lang="en-US" altLang="zh-CN" i="1" dirty="0">
                              <a:solidFill>
                                <a:schemeClr val="tx1"/>
                              </a:solidFill>
                              <a:latin typeface="Cambria Math"/>
                            </a:rPr>
                            <m:t>𝑲</m:t>
                          </m:r>
                        </m:e>
                        <m:sub>
                          <m:r>
                            <a:rPr lang="en-US" altLang="zh-CN" i="1" dirty="0">
                              <a:solidFill>
                                <a:schemeClr val="tx1"/>
                              </a:solidFill>
                              <a:latin typeface="Cambria Math"/>
                            </a:rPr>
                            <m:t>𝒌</m:t>
                          </m:r>
                        </m:sub>
                      </m:sSub>
                      <m:r>
                        <a:rPr lang="en-US" altLang="zh-CN" b="1" i="1" dirty="0">
                          <a:solidFill>
                            <a:schemeClr val="tx1"/>
                          </a:solidFill>
                          <a:latin typeface="Cambria Math"/>
                        </a:rPr>
                        <m:t>𝑪</m:t>
                      </m:r>
                      <m:r>
                        <a:rPr lang="zh-CN" altLang="en-US" b="1" i="1" dirty="0">
                          <a:solidFill>
                            <a:schemeClr val="tx1"/>
                          </a:solidFill>
                          <a:latin typeface="Cambria Math"/>
                        </a:rPr>
                        <m:t>）</m:t>
                      </m:r>
                      <m:sSup>
                        <m:sSupPr>
                          <m:ctrlPr>
                            <a:rPr lang="en-US" altLang="zh-CN" i="1" dirty="0">
                              <a:solidFill>
                                <a:schemeClr val="tx1"/>
                              </a:solidFill>
                              <a:latin typeface="Cambria Math" panose="02040503050406030204" pitchFamily="18" charset="0"/>
                            </a:rPr>
                          </m:ctrlPr>
                        </m:sSupPr>
                        <m:e>
                          <m:sSub>
                            <m:sSubPr>
                              <m:ctrlPr>
                                <a:rPr lang="en-US" altLang="zh-CN" i="1" dirty="0">
                                  <a:solidFill>
                                    <a:schemeClr val="tx1"/>
                                  </a:solidFill>
                                  <a:latin typeface="Cambria Math" panose="02040503050406030204" pitchFamily="18" charset="0"/>
                                </a:rPr>
                              </m:ctrlPr>
                            </m:sSubPr>
                            <m:e>
                              <m:r>
                                <a:rPr lang="en-US" altLang="zh-CN" i="1" dirty="0">
                                  <a:solidFill>
                                    <a:schemeClr val="tx1"/>
                                  </a:solidFill>
                                  <a:latin typeface="Cambria Math"/>
                                </a:rPr>
                                <m:t>𝑷</m:t>
                              </m:r>
                            </m:e>
                            <m:sub>
                              <m:r>
                                <a:rPr lang="en-US" altLang="zh-CN" i="1" dirty="0">
                                  <a:solidFill>
                                    <a:schemeClr val="tx1"/>
                                  </a:solidFill>
                                  <a:latin typeface="Cambria Math"/>
                                </a:rPr>
                                <m:t>𝒌</m:t>
                              </m:r>
                            </m:sub>
                          </m:sSub>
                        </m:e>
                        <m:sup>
                          <m:r>
                            <a:rPr lang="en-US" altLang="zh-CN" i="1" dirty="0">
                              <a:solidFill>
                                <a:schemeClr val="tx1"/>
                              </a:solidFill>
                              <a:latin typeface="Cambria Math"/>
                            </a:rPr>
                            <m:t>−</m:t>
                          </m:r>
                        </m:sup>
                      </m:sSup>
                    </m:oMath>
                  </m:oMathPara>
                </a14:m>
                <a:endParaRPr lang="en-US" altLang="zh-CN" b="1" dirty="0" smtClean="0">
                  <a:solidFill>
                    <a:schemeClr val="tx1"/>
                  </a:solidFill>
                  <a:latin typeface="微软雅黑" panose="020B0503020204020204" pitchFamily="34" charset="-122"/>
                  <a:ea typeface="微软雅黑" panose="020B0503020204020204" pitchFamily="34" charset="-122"/>
                </a:endParaRPr>
              </a:p>
              <a:p>
                <a:pPr algn="ctr">
                  <a:lnSpc>
                    <a:spcPct val="150000"/>
                  </a:lnSpc>
                </a:pPr>
                <a:endParaRPr lang="en-US" altLang="zh-CN" b="1" dirty="0">
                  <a:solidFill>
                    <a:schemeClr val="tx1"/>
                  </a:solidFill>
                  <a:latin typeface="微软雅黑" panose="020B0503020204020204" pitchFamily="34" charset="-122"/>
                  <a:ea typeface="微软雅黑" panose="020B0503020204020204" pitchFamily="34" charset="-122"/>
                </a:endParaRPr>
              </a:p>
            </p:txBody>
          </p:sp>
        </mc:Choice>
        <mc:Fallback xmlns="">
          <p:sp>
            <p:nvSpPr>
              <p:cNvPr id="6" name="矩形 5"/>
              <p:cNvSpPr>
                <a:spLocks noRot="1" noChangeAspect="1" noMove="1" noResize="1" noEditPoints="1" noAdjustHandles="1" noChangeArrowheads="1" noChangeShapeType="1" noTextEdit="1"/>
              </p:cNvSpPr>
              <p:nvPr/>
            </p:nvSpPr>
            <p:spPr>
              <a:xfrm>
                <a:off x="4644008" y="2564904"/>
                <a:ext cx="3600400" cy="2282552"/>
              </a:xfrm>
              <a:prstGeom prst="rect">
                <a:avLst/>
              </a:prstGeom>
              <a:blipFill rotWithShape="1">
                <a:blip r:embed="rId3"/>
                <a:stretch>
                  <a:fillRect/>
                </a:stretch>
              </a:blipFill>
            </p:spPr>
            <p:txBody>
              <a:bodyPr/>
              <a:lstStyle/>
              <a:p>
                <a:r>
                  <a:rPr lang="zh-CN" altLang="en-US">
                    <a:noFill/>
                  </a:rPr>
                  <a:t> </a:t>
                </a:r>
              </a:p>
            </p:txBody>
          </p:sp>
        </mc:Fallback>
      </mc:AlternateContent>
      <p:sp>
        <p:nvSpPr>
          <p:cNvPr id="7" name="上弧形箭头 6"/>
          <p:cNvSpPr/>
          <p:nvPr/>
        </p:nvSpPr>
        <p:spPr>
          <a:xfrm>
            <a:off x="3059832" y="1844824"/>
            <a:ext cx="2376264" cy="64807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上弧形箭头 7"/>
          <p:cNvSpPr/>
          <p:nvPr/>
        </p:nvSpPr>
        <p:spPr>
          <a:xfrm rot="10800000">
            <a:off x="3059833" y="4941167"/>
            <a:ext cx="2376264" cy="64807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下箭头 8"/>
          <p:cNvSpPr/>
          <p:nvPr/>
        </p:nvSpPr>
        <p:spPr>
          <a:xfrm>
            <a:off x="6660232" y="1340768"/>
            <a:ext cx="648072" cy="11521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TextBox 9"/>
              <p:cNvSpPr txBox="1"/>
              <p:nvPr/>
            </p:nvSpPr>
            <p:spPr>
              <a:xfrm>
                <a:off x="7236296" y="1484784"/>
                <a:ext cx="469937" cy="362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𝒚</m:t>
                          </m:r>
                        </m:e>
                        <m:sub>
                          <m:r>
                            <a:rPr lang="en-US" altLang="zh-CN" i="1">
                              <a:latin typeface="Cambria Math"/>
                            </a:rPr>
                            <m:t>𝒌</m:t>
                          </m:r>
                        </m:sub>
                      </m:sSub>
                    </m:oMath>
                  </m:oMathPara>
                </a14:m>
                <a:endParaRPr lang="zh-CN" altLang="en-US" i="1" baseline="-25000" dirty="0"/>
              </a:p>
            </p:txBody>
          </p:sp>
        </mc:Choice>
        <mc:Fallback xmlns="">
          <p:sp>
            <p:nvSpPr>
              <p:cNvPr id="10" name="TextBox 9"/>
              <p:cNvSpPr txBox="1">
                <a:spLocks noRot="1" noChangeAspect="1" noMove="1" noResize="1" noEditPoints="1" noAdjustHandles="1" noChangeArrowheads="1" noChangeShapeType="1" noTextEdit="1"/>
              </p:cNvSpPr>
              <p:nvPr/>
            </p:nvSpPr>
            <p:spPr>
              <a:xfrm>
                <a:off x="7236296" y="1484784"/>
                <a:ext cx="469937" cy="362984"/>
              </a:xfrm>
              <a:prstGeom prst="rect">
                <a:avLst/>
              </a:prstGeom>
              <a:blipFill rotWithShape="1">
                <a:blip r:embed="rId4"/>
                <a:stretch>
                  <a:fillRect b="-10169"/>
                </a:stretch>
              </a:blipFill>
            </p:spPr>
            <p:txBody>
              <a:bodyPr/>
              <a:lstStyle/>
              <a:p>
                <a:r>
                  <a:rPr lang="zh-CN" altLang="en-US">
                    <a:noFill/>
                  </a:rPr>
                  <a:t> </a:t>
                </a:r>
              </a:p>
            </p:txBody>
          </p:sp>
        </mc:Fallback>
      </mc:AlternateContent>
      <p:sp>
        <p:nvSpPr>
          <p:cNvPr id="11" name="下箭头 10"/>
          <p:cNvSpPr/>
          <p:nvPr/>
        </p:nvSpPr>
        <p:spPr>
          <a:xfrm>
            <a:off x="6660232" y="4941167"/>
            <a:ext cx="648072" cy="11521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TextBox 11"/>
              <p:cNvSpPr txBox="1"/>
              <p:nvPr/>
            </p:nvSpPr>
            <p:spPr>
              <a:xfrm>
                <a:off x="7236296" y="5363924"/>
                <a:ext cx="465127" cy="362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a:rPr>
                                <m:t>𝒙</m:t>
                              </m:r>
                            </m:e>
                            <m:sub>
                              <m:r>
                                <a:rPr lang="en-US" altLang="zh-CN" i="1">
                                  <a:latin typeface="Cambria Math"/>
                                </a:rPr>
                                <m:t>𝒌</m:t>
                              </m:r>
                            </m:sub>
                          </m:sSub>
                        </m:e>
                      </m:acc>
                    </m:oMath>
                  </m:oMathPara>
                </a14:m>
                <a:endParaRPr lang="zh-CN" altLang="en-US" i="1" baseline="-25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7236296" y="5363924"/>
                <a:ext cx="465127" cy="362984"/>
              </a:xfrm>
              <a:prstGeom prst="rect">
                <a:avLst/>
              </a:prstGeom>
              <a:blipFill rotWithShape="1">
                <a:blip r:embed="rId5"/>
                <a:stretch>
                  <a:fillRect t="-5085" r="-6579" b="-50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707904" y="5373216"/>
                <a:ext cx="1391727" cy="5132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1" i="1" baseline="-25000" smtClean="0">
                          <a:latin typeface="Cambria Math"/>
                        </a:rPr>
                        <m:t>𝒌</m:t>
                      </m:r>
                      <m:r>
                        <a:rPr lang="en-US" altLang="zh-CN" sz="2800" b="1" i="1" baseline="-25000" smtClean="0">
                          <a:latin typeface="Cambria Math"/>
                        </a:rPr>
                        <m:t>=</m:t>
                      </m:r>
                      <m:r>
                        <a:rPr lang="en-US" altLang="zh-CN" sz="2800" b="1" i="1" baseline="-25000" smtClean="0">
                          <a:latin typeface="Cambria Math"/>
                        </a:rPr>
                        <m:t>𝒌</m:t>
                      </m:r>
                      <m:r>
                        <a:rPr lang="en-US" altLang="zh-CN" sz="2800" b="1" i="1" baseline="-25000" smtClean="0">
                          <a:latin typeface="Cambria Math"/>
                        </a:rPr>
                        <m:t>+</m:t>
                      </m:r>
                      <m:r>
                        <a:rPr lang="en-US" altLang="zh-CN" sz="2800" b="1" i="1" baseline="-25000" smtClean="0">
                          <a:latin typeface="Cambria Math"/>
                        </a:rPr>
                        <m:t>𝟏</m:t>
                      </m:r>
                    </m:oMath>
                  </m:oMathPara>
                </a14:m>
                <a:endParaRPr lang="en-US" altLang="zh-CN" sz="2800" b="1" i="1" baseline="-25000" dirty="0" smtClean="0"/>
              </a:p>
            </p:txBody>
          </p:sp>
        </mc:Choice>
        <mc:Fallback xmlns="">
          <p:sp>
            <p:nvSpPr>
              <p:cNvPr id="13" name="TextBox 12"/>
              <p:cNvSpPr txBox="1">
                <a:spLocks noRot="1" noChangeAspect="1" noMove="1" noResize="1" noEditPoints="1" noAdjustHandles="1" noChangeArrowheads="1" noChangeShapeType="1" noTextEdit="1"/>
              </p:cNvSpPr>
              <p:nvPr/>
            </p:nvSpPr>
            <p:spPr>
              <a:xfrm>
                <a:off x="3707904" y="5373216"/>
                <a:ext cx="1391727" cy="513282"/>
              </a:xfrm>
              <a:prstGeom prst="rect">
                <a:avLst/>
              </a:prstGeom>
              <a:blipFill rotWithShape="1">
                <a:blip r:embed="rId6"/>
                <a:stretch>
                  <a:fillRect b="-9412"/>
                </a:stretch>
              </a:blipFill>
            </p:spPr>
            <p:txBody>
              <a:bodyPr/>
              <a:lstStyle/>
              <a:p>
                <a:r>
                  <a:rPr lang="zh-CN" altLang="en-US">
                    <a:noFill/>
                  </a:rPr>
                  <a:t> </a:t>
                </a:r>
              </a:p>
            </p:txBody>
          </p:sp>
        </mc:Fallback>
      </mc:AlternateContent>
      <p:sp>
        <p:nvSpPr>
          <p:cNvPr id="14" name="下箭头 13"/>
          <p:cNvSpPr/>
          <p:nvPr/>
        </p:nvSpPr>
        <p:spPr>
          <a:xfrm rot="10800000">
            <a:off x="1403648" y="4941168"/>
            <a:ext cx="648072" cy="11521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TextBox 14"/>
              <p:cNvSpPr txBox="1"/>
              <p:nvPr/>
            </p:nvSpPr>
            <p:spPr>
              <a:xfrm>
                <a:off x="1907704" y="5714479"/>
                <a:ext cx="1378904" cy="666849"/>
              </a:xfrm>
              <a:prstGeom prst="rect">
                <a:avLst/>
              </a:prstGeom>
              <a:noFill/>
            </p:spPr>
            <p:txBody>
              <a:bodyPr wrap="none" rtlCol="0">
                <a:spAutoFit/>
              </a:bodyPr>
              <a:lstStyle/>
              <a:p>
                <a:r>
                  <a:rPr lang="zh-CN" altLang="en-US" sz="2800" baseline="-25000" dirty="0" smtClean="0">
                    <a:latin typeface="微软雅黑" panose="020B0503020204020204" pitchFamily="34" charset="-122"/>
                    <a:ea typeface="微软雅黑" panose="020B0503020204020204" pitchFamily="34" charset="-122"/>
                  </a:rPr>
                  <a:t>初始估计值</a:t>
                </a:r>
                <a:endParaRPr lang="en-US" altLang="zh-CN" sz="2800" baseline="-25000" dirty="0" smtClean="0">
                  <a:latin typeface="微软雅黑" panose="020B0503020204020204" pitchFamily="34" charset="-122"/>
                  <a:ea typeface="微软雅黑" panose="020B0503020204020204" pitchFamily="34" charset="-122"/>
                </a:endParaRPr>
              </a:p>
              <a:p>
                <a14:m>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a:rPr>
                              <m:t>𝑥</m:t>
                            </m:r>
                          </m:e>
                          <m:sub>
                            <m:r>
                              <a:rPr lang="en-US" altLang="zh-CN" b="0" i="1" smtClean="0">
                                <a:latin typeface="Cambria Math"/>
                              </a:rPr>
                              <m:t>0</m:t>
                            </m:r>
                          </m:sub>
                        </m:sSub>
                      </m:e>
                    </m:acc>
                  </m:oMath>
                </a14:m>
                <a:r>
                  <a:rPr lang="zh-CN" altLang="en-US" sz="2800" baseline="-25000" dirty="0" smtClean="0">
                    <a:latin typeface="微软雅黑" panose="020B0503020204020204" pitchFamily="34" charset="-122"/>
                    <a:ea typeface="微软雅黑" panose="020B0503020204020204" pitchFamily="34" charset="-122"/>
                  </a:rPr>
                  <a:t>和</a:t>
                </a:r>
                <a14:m>
                  <m:oMath xmlns:m="http://schemas.openxmlformats.org/officeDocument/2006/math">
                    <m:sSub>
                      <m:sSubPr>
                        <m:ctrlPr>
                          <a:rPr lang="en-US" altLang="zh-CN" sz="1600" i="1" dirty="0">
                            <a:latin typeface="Cambria Math" panose="02040503050406030204" pitchFamily="18" charset="0"/>
                          </a:rPr>
                        </m:ctrlPr>
                      </m:sSubPr>
                      <m:e>
                        <m:r>
                          <a:rPr lang="en-US" altLang="zh-CN" sz="1600" b="1" i="1" dirty="0">
                            <a:latin typeface="Cambria Math"/>
                          </a:rPr>
                          <m:t>𝑷</m:t>
                        </m:r>
                      </m:e>
                      <m:sub>
                        <m:r>
                          <a:rPr lang="en-US" altLang="zh-CN" sz="1600" b="0" i="1" dirty="0" smtClean="0">
                            <a:latin typeface="Cambria Math"/>
                          </a:rPr>
                          <m:t>0</m:t>
                        </m:r>
                      </m:sub>
                    </m:sSub>
                  </m:oMath>
                </a14:m>
                <a:endParaRPr lang="zh-CN" altLang="en-US" sz="2800" i="1" baseline="-25000" dirty="0">
                  <a:latin typeface="微软雅黑" panose="020B0503020204020204" pitchFamily="34" charset="-122"/>
                  <a:ea typeface="微软雅黑" panose="020B0503020204020204" pitchFamily="34" charset="-122"/>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907704" y="5714479"/>
                <a:ext cx="1378904" cy="666849"/>
              </a:xfrm>
              <a:prstGeom prst="rect">
                <a:avLst/>
              </a:prstGeom>
              <a:blipFill rotWithShape="1">
                <a:blip r:embed="rId7"/>
                <a:stretch>
                  <a:fillRect l="-3982" r="-3540" b="-2545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卡尔曼滤波算法的特点分析</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pPr marL="0" indent="0">
                  <a:buNone/>
                </a:pPr>
                <a:r>
                  <a:rPr lang="zh-CN" altLang="en-US" sz="2400" dirty="0" smtClean="0"/>
                  <a:t>（</a:t>
                </a:r>
                <a:r>
                  <a:rPr lang="en-US" altLang="zh-CN" sz="2400" dirty="0" smtClean="0"/>
                  <a:t>1</a:t>
                </a:r>
                <a:r>
                  <a:rPr lang="zh-CN" altLang="en-US" sz="2400" dirty="0" smtClean="0"/>
                  <a:t>）输出的最优估计值既保留了先验估计值，又得到了实际测量值的验证；</a:t>
                </a:r>
                <a:endParaRPr lang="en-US" altLang="zh-CN" sz="2400" dirty="0" smtClean="0"/>
              </a:p>
              <a:p>
                <a:pPr marL="0" indent="0">
                  <a:buNone/>
                </a:pPr>
                <a:r>
                  <a:rPr lang="zh-CN" altLang="en-US" sz="2400" dirty="0" smtClean="0"/>
                  <a:t>（</a:t>
                </a:r>
                <a:r>
                  <a:rPr lang="en-US" altLang="zh-CN" sz="2400" dirty="0" smtClean="0"/>
                  <a:t>2</a:t>
                </a:r>
                <a:r>
                  <a:rPr lang="zh-CN" altLang="en-US" sz="2400" dirty="0" smtClean="0"/>
                  <a:t>）需要外界提供系统状态量及均方误差的初始估计值；</a:t>
                </a:r>
                <a:endParaRPr lang="en-US" altLang="zh-CN" sz="2400" dirty="0" smtClean="0"/>
              </a:p>
              <a:p>
                <a:pPr marL="0" indent="0">
                  <a:buNone/>
                </a:pPr>
                <a:r>
                  <a:rPr lang="zh-CN" altLang="en-US" sz="2400" dirty="0" smtClean="0"/>
                  <a:t>（</a:t>
                </a:r>
                <a:r>
                  <a:rPr lang="en-US" altLang="zh-CN" sz="2400" dirty="0" smtClean="0"/>
                  <a:t>3</a:t>
                </a:r>
                <a:r>
                  <a:rPr lang="zh-CN" altLang="en-US" sz="2400" dirty="0" smtClean="0"/>
                  <a:t>）同时提供</a:t>
                </a:r>
                <a:r>
                  <a:rPr lang="zh-CN" altLang="en-US" sz="2400" dirty="0"/>
                  <a:t>最优</a:t>
                </a:r>
                <a:r>
                  <a:rPr lang="zh-CN" altLang="en-US" sz="2400" dirty="0" smtClean="0"/>
                  <a:t>估计值</a:t>
                </a:r>
                <a14:m>
                  <m:oMath xmlns:m="http://schemas.openxmlformats.org/officeDocument/2006/math">
                    <m:acc>
                      <m:accPr>
                        <m:chr m:val="̂"/>
                        <m:ctrlPr>
                          <a:rPr lang="zh-CN" altLang="en-US" sz="2400" i="1">
                            <a:solidFill>
                              <a:schemeClr val="tx1"/>
                            </a:solidFill>
                            <a:latin typeface="Cambria Math" panose="02040503050406030204" pitchFamily="18" charset="0"/>
                          </a:rPr>
                        </m:ctrlPr>
                      </m:accPr>
                      <m:e>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a:rPr>
                              <m:t>𝒙</m:t>
                            </m:r>
                          </m:e>
                          <m:sub>
                            <m:r>
                              <a:rPr lang="en-US" altLang="zh-CN" sz="2400" i="1">
                                <a:solidFill>
                                  <a:schemeClr val="tx1"/>
                                </a:solidFill>
                                <a:latin typeface="Cambria Math"/>
                              </a:rPr>
                              <m:t>𝒌</m:t>
                            </m:r>
                          </m:sub>
                        </m:sSub>
                      </m:e>
                    </m:acc>
                  </m:oMath>
                </a14:m>
                <a:r>
                  <a:rPr lang="zh-CN" altLang="en-US" sz="2400" dirty="0" smtClean="0"/>
                  <a:t>和均方误差</a:t>
                </a:r>
                <a14:m>
                  <m:oMath xmlns:m="http://schemas.openxmlformats.org/officeDocument/2006/math">
                    <m:sSub>
                      <m:sSubPr>
                        <m:ctrlPr>
                          <a:rPr lang="en-US" altLang="zh-CN" sz="2400" i="1" dirty="0">
                            <a:solidFill>
                              <a:schemeClr val="tx1"/>
                            </a:solidFill>
                            <a:latin typeface="Cambria Math" panose="02040503050406030204" pitchFamily="18" charset="0"/>
                          </a:rPr>
                        </m:ctrlPr>
                      </m:sSubPr>
                      <m:e>
                        <m:r>
                          <a:rPr lang="en-US" altLang="zh-CN" sz="2400" i="1" dirty="0">
                            <a:solidFill>
                              <a:schemeClr val="tx1"/>
                            </a:solidFill>
                            <a:latin typeface="Cambria Math"/>
                          </a:rPr>
                          <m:t>𝑷</m:t>
                        </m:r>
                      </m:e>
                      <m:sub>
                        <m:r>
                          <a:rPr lang="en-US" altLang="zh-CN" sz="2400" i="1" dirty="0">
                            <a:solidFill>
                              <a:schemeClr val="tx1"/>
                            </a:solidFill>
                            <a:latin typeface="Cambria Math"/>
                          </a:rPr>
                          <m:t>𝒌</m:t>
                        </m:r>
                      </m:sub>
                    </m:sSub>
                  </m:oMath>
                </a14:m>
                <a:r>
                  <a:rPr lang="zh-CN" altLang="en-US" sz="2400" dirty="0" smtClean="0"/>
                  <a:t>，实际应用中非常受欢迎；</a:t>
                </a:r>
                <a:endParaRPr lang="en-US" altLang="zh-CN" sz="2400" dirty="0" smtClean="0"/>
              </a:p>
              <a:p>
                <a:pPr marL="0" indent="0">
                  <a:buNone/>
                </a:pPr>
                <a:r>
                  <a:rPr lang="zh-CN" altLang="en-US" sz="2400" dirty="0" smtClean="0"/>
                  <a:t>（</a:t>
                </a:r>
                <a:r>
                  <a:rPr lang="en-US" altLang="zh-CN" sz="2400" dirty="0" smtClean="0"/>
                  <a:t>4</a:t>
                </a:r>
                <a:r>
                  <a:rPr lang="zh-CN" altLang="en-US" sz="2400" dirty="0" smtClean="0"/>
                  <a:t>）卡尔曼滤波增益</a:t>
                </a:r>
                <a14:m>
                  <m:oMath xmlns:m="http://schemas.openxmlformats.org/officeDocument/2006/math">
                    <m:sSub>
                      <m:sSubPr>
                        <m:ctrlPr>
                          <a:rPr lang="en-US" altLang="zh-CN" sz="2400" i="1" dirty="0">
                            <a:solidFill>
                              <a:schemeClr val="tx1"/>
                            </a:solidFill>
                            <a:latin typeface="Cambria Math" panose="02040503050406030204" pitchFamily="18" charset="0"/>
                          </a:rPr>
                        </m:ctrlPr>
                      </m:sSubPr>
                      <m:e>
                        <m:r>
                          <a:rPr lang="en-US" altLang="zh-CN" sz="2400" i="1" dirty="0">
                            <a:solidFill>
                              <a:schemeClr val="tx1"/>
                            </a:solidFill>
                            <a:latin typeface="Cambria Math"/>
                          </a:rPr>
                          <m:t>𝑲</m:t>
                        </m:r>
                      </m:e>
                      <m:sub>
                        <m:r>
                          <a:rPr lang="en-US" altLang="zh-CN" sz="2400" i="1" dirty="0">
                            <a:solidFill>
                              <a:schemeClr val="tx1"/>
                            </a:solidFill>
                            <a:latin typeface="Cambria Math"/>
                          </a:rPr>
                          <m:t>𝒌</m:t>
                        </m:r>
                      </m:sub>
                    </m:sSub>
                  </m:oMath>
                </a14:m>
                <a:r>
                  <a:rPr lang="zh-CN" altLang="en-US" sz="2400" dirty="0" smtClean="0"/>
                  <a:t>并非固定值，而是先验估计均方误差</a:t>
                </a:r>
                <a14:m>
                  <m:oMath xmlns:m="http://schemas.openxmlformats.org/officeDocument/2006/math">
                    <m:sSup>
                      <m:sSupPr>
                        <m:ctrlPr>
                          <a:rPr lang="en-US" altLang="zh-CN" sz="2400" i="1" dirty="0">
                            <a:solidFill>
                              <a:schemeClr val="tx1"/>
                            </a:solidFill>
                            <a:latin typeface="Cambria Math" panose="02040503050406030204" pitchFamily="18" charset="0"/>
                          </a:rPr>
                        </m:ctrlPr>
                      </m:sSupPr>
                      <m:e>
                        <m:sSub>
                          <m:sSubPr>
                            <m:ctrlPr>
                              <a:rPr lang="en-US" altLang="zh-CN" sz="2400" i="1" dirty="0">
                                <a:solidFill>
                                  <a:schemeClr val="tx1"/>
                                </a:solidFill>
                                <a:latin typeface="Cambria Math" panose="02040503050406030204" pitchFamily="18" charset="0"/>
                              </a:rPr>
                            </m:ctrlPr>
                          </m:sSubPr>
                          <m:e>
                            <m:r>
                              <a:rPr lang="en-US" altLang="zh-CN" sz="2400" i="1" dirty="0">
                                <a:solidFill>
                                  <a:schemeClr val="tx1"/>
                                </a:solidFill>
                                <a:latin typeface="Cambria Math"/>
                              </a:rPr>
                              <m:t>𝑷</m:t>
                            </m:r>
                          </m:e>
                          <m:sub>
                            <m:r>
                              <a:rPr lang="en-US" altLang="zh-CN" sz="2400" i="1" dirty="0">
                                <a:solidFill>
                                  <a:schemeClr val="tx1"/>
                                </a:solidFill>
                                <a:latin typeface="Cambria Math"/>
                              </a:rPr>
                              <m:t>𝒌</m:t>
                            </m:r>
                          </m:sub>
                        </m:sSub>
                      </m:e>
                      <m:sup>
                        <m:r>
                          <a:rPr lang="en-US" altLang="zh-CN" sz="2400" i="1" dirty="0">
                            <a:solidFill>
                              <a:schemeClr val="tx1"/>
                            </a:solidFill>
                            <a:latin typeface="Cambria Math"/>
                          </a:rPr>
                          <m:t>−</m:t>
                        </m:r>
                      </m:sup>
                    </m:sSup>
                  </m:oMath>
                </a14:m>
                <a:r>
                  <a:rPr lang="zh-CN" altLang="en-US" sz="2400" dirty="0" smtClean="0"/>
                  <a:t>和观测误差</a:t>
                </a:r>
                <a14:m>
                  <m:oMath xmlns:m="http://schemas.openxmlformats.org/officeDocument/2006/math">
                    <m:r>
                      <a:rPr lang="en-US" altLang="zh-CN" sz="2400" b="1" i="1" smtClean="0">
                        <a:latin typeface="Cambria Math" panose="02040503050406030204" pitchFamily="18" charset="0"/>
                      </a:rPr>
                      <m:t>𝑹</m:t>
                    </m:r>
                  </m:oMath>
                </a14:m>
                <a:r>
                  <a:rPr lang="zh-CN" altLang="en-US" sz="2400" dirty="0" smtClean="0"/>
                  <a:t>的函数</a:t>
                </a:r>
                <a:r>
                  <a:rPr lang="zh-CN" altLang="en-US" sz="2400" dirty="0" smtClean="0"/>
                  <a:t>，意味着增益是随着估计值均方差</a:t>
                </a:r>
                <a:r>
                  <a:rPr lang="zh-CN" altLang="en-US" sz="2400" dirty="0"/>
                  <a:t>阵</a:t>
                </a:r>
                <a:r>
                  <a:rPr lang="zh-CN" altLang="en-US" sz="2400" dirty="0" smtClean="0"/>
                  <a:t>的变化而变化的，即自动调节增益以达到最优估计。</a:t>
                </a:r>
                <a:endParaRPr lang="zh-CN" altLang="en-US" sz="2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111" b="-552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pPr>
              <a:lnSpc>
                <a:spcPct val="150000"/>
              </a:lnSpc>
            </a:pPr>
            <a:r>
              <a:rPr lang="zh-CN" altLang="en-US" dirty="0"/>
              <a:t>第一</a:t>
            </a:r>
            <a:r>
              <a:rPr lang="zh-CN" altLang="en-US" dirty="0" smtClean="0"/>
              <a:t>篇 卫星定位导航原理与方法</a:t>
            </a:r>
            <a:r>
              <a:rPr lang="en-US" altLang="zh-CN" dirty="0" smtClean="0"/>
              <a:t/>
            </a:r>
            <a:br>
              <a:rPr lang="en-US" altLang="zh-CN" dirty="0" smtClean="0"/>
            </a:br>
            <a:r>
              <a:rPr lang="zh-CN" altLang="en-US" sz="3200" dirty="0" smtClean="0">
                <a:solidFill>
                  <a:srgbClr val="0000CC"/>
                </a:solidFill>
              </a:rPr>
              <a:t>第七节 动态滤波原理</a:t>
            </a:r>
            <a:endParaRPr lang="zh-CN" altLang="en-US" sz="3200" dirty="0">
              <a:solidFill>
                <a:srgbClr val="0000CC"/>
              </a:solidFill>
            </a:endParaRPr>
          </a:p>
        </p:txBody>
      </p:sp>
      <p:sp>
        <p:nvSpPr>
          <p:cNvPr id="3" name="副标题 2"/>
          <p:cNvSpPr>
            <a:spLocks noGrp="1"/>
          </p:cNvSpPr>
          <p:nvPr>
            <p:ph type="subTitle" idx="1"/>
          </p:nvPr>
        </p:nvSpPr>
        <p:spPr/>
        <p:txBody>
          <a:bodyPr/>
          <a:lstStyle/>
          <a:p>
            <a:r>
              <a:rPr lang="zh-CN" altLang="en-US" dirty="0" smtClean="0"/>
              <a:t>濮国梁</a:t>
            </a:r>
            <a:endParaRPr lang="en-US" altLang="zh-CN" dirty="0" smtClean="0"/>
          </a:p>
          <a:p>
            <a:r>
              <a:rPr lang="zh-CN" altLang="en-US" dirty="0" smtClean="0"/>
              <a:t>北京大学工学院</a:t>
            </a:r>
            <a:endParaRPr lang="zh-CN" altLang="en-US" dirty="0"/>
          </a:p>
        </p:txBody>
      </p:sp>
      <p:sp>
        <p:nvSpPr>
          <p:cNvPr id="5" name="TextBox 3"/>
          <p:cNvSpPr txBox="1"/>
          <p:nvPr/>
        </p:nvSpPr>
        <p:spPr>
          <a:xfrm>
            <a:off x="1401902" y="1556792"/>
            <a:ext cx="6340197" cy="707886"/>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dirty="0" smtClean="0">
                <a:latin typeface="华文新魏" pitchFamily="2" charset="-122"/>
                <a:ea typeface="华文新魏" pitchFamily="2" charset="-122"/>
              </a:rPr>
              <a:t>《</a:t>
            </a:r>
            <a:r>
              <a:rPr lang="zh-CN" altLang="en-US" sz="4000" b="1" dirty="0" smtClean="0">
                <a:latin typeface="华文新魏" pitchFamily="2" charset="-122"/>
                <a:ea typeface="华文新魏" pitchFamily="2" charset="-122"/>
              </a:rPr>
              <a:t>航空航天定位导航技术</a:t>
            </a:r>
            <a:r>
              <a:rPr lang="en-US" altLang="zh-CN" sz="4000" b="1" dirty="0" smtClean="0">
                <a:latin typeface="华文新魏" pitchFamily="2" charset="-122"/>
                <a:ea typeface="华文新魏" pitchFamily="2" charset="-122"/>
              </a:rPr>
              <a:t>》</a:t>
            </a:r>
            <a:endParaRPr lang="zh-CN" altLang="en-US" sz="4000" b="1" dirty="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卡尔曼滤波的增益特性</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lnSpc>
                    <a:spcPct val="170000"/>
                  </a:lnSpc>
                  <a:buNone/>
                </a:pPr>
                <a:r>
                  <a:rPr lang="zh-CN" altLang="en-US" sz="2000" dirty="0" smtClean="0"/>
                  <a:t>（</a:t>
                </a:r>
                <a:r>
                  <a:rPr lang="en-US" altLang="zh-CN" sz="2000" dirty="0" smtClean="0"/>
                  <a:t>1</a:t>
                </a:r>
                <a:r>
                  <a:rPr lang="zh-CN" altLang="en-US" sz="2000" dirty="0" smtClean="0"/>
                  <a:t>）</a:t>
                </a:r>
                <a:r>
                  <a:rPr lang="zh-CN" altLang="en-US" sz="2000" dirty="0"/>
                  <a:t>如果</a:t>
                </a:r>
                <a14:m>
                  <m:oMath xmlns:m="http://schemas.openxmlformats.org/officeDocument/2006/math">
                    <m:sSup>
                      <m:sSupPr>
                        <m:ctrlPr>
                          <a:rPr lang="en-US" altLang="zh-CN" sz="2000" i="1" dirty="0">
                            <a:solidFill>
                              <a:schemeClr val="tx1"/>
                            </a:solidFill>
                            <a:latin typeface="Cambria Math" panose="02040503050406030204" pitchFamily="18" charset="0"/>
                          </a:rPr>
                        </m:ctrlPr>
                      </m:sSupPr>
                      <m:e>
                        <m:sSub>
                          <m:sSubPr>
                            <m:ctrlPr>
                              <a:rPr lang="en-US" altLang="zh-CN" sz="2000" i="1" dirty="0">
                                <a:solidFill>
                                  <a:schemeClr val="tx1"/>
                                </a:solidFill>
                                <a:latin typeface="Cambria Math" panose="02040503050406030204" pitchFamily="18" charset="0"/>
                              </a:rPr>
                            </m:ctrlPr>
                          </m:sSubPr>
                          <m:e>
                            <m:r>
                              <a:rPr lang="en-US" altLang="zh-CN" sz="2000" i="1" dirty="0">
                                <a:solidFill>
                                  <a:schemeClr val="tx1"/>
                                </a:solidFill>
                                <a:latin typeface="Cambria Math"/>
                              </a:rPr>
                              <m:t>𝑷</m:t>
                            </m:r>
                          </m:e>
                          <m:sub>
                            <m:r>
                              <a:rPr lang="en-US" altLang="zh-CN" sz="2000" i="1" dirty="0">
                                <a:solidFill>
                                  <a:schemeClr val="tx1"/>
                                </a:solidFill>
                                <a:latin typeface="Cambria Math"/>
                              </a:rPr>
                              <m:t>𝒌</m:t>
                            </m:r>
                          </m:sub>
                        </m:sSub>
                      </m:e>
                      <m:sup>
                        <m:r>
                          <a:rPr lang="en-US" altLang="zh-CN" sz="2000" i="1" dirty="0">
                            <a:solidFill>
                              <a:schemeClr val="tx1"/>
                            </a:solidFill>
                            <a:latin typeface="Cambria Math"/>
                          </a:rPr>
                          <m:t>−</m:t>
                        </m:r>
                      </m:sup>
                    </m:sSup>
                  </m:oMath>
                </a14:m>
                <a:r>
                  <a:rPr lang="zh-CN" altLang="en-US" sz="2000" dirty="0"/>
                  <a:t>值非常大时（即预测值误差非常大时</a:t>
                </a:r>
                <a:r>
                  <a:rPr lang="zh-CN" altLang="en-US" sz="2000" dirty="0" smtClean="0"/>
                  <a:t>），滤波</a:t>
                </a:r>
                <a:r>
                  <a:rPr lang="zh-CN" altLang="en-US" sz="2000" dirty="0"/>
                  <a:t>增益</a:t>
                </a:r>
                <a14:m>
                  <m:oMath xmlns:m="http://schemas.openxmlformats.org/officeDocument/2006/math">
                    <m:sSub>
                      <m:sSubPr>
                        <m:ctrlPr>
                          <a:rPr lang="en-US" altLang="zh-CN" sz="2000" i="1" dirty="0">
                            <a:solidFill>
                              <a:schemeClr val="tx1"/>
                            </a:solidFill>
                            <a:latin typeface="Cambria Math" panose="02040503050406030204" pitchFamily="18" charset="0"/>
                          </a:rPr>
                        </m:ctrlPr>
                      </m:sSubPr>
                      <m:e>
                        <m:r>
                          <a:rPr lang="en-US" altLang="zh-CN" sz="2000" i="1" dirty="0">
                            <a:solidFill>
                              <a:schemeClr val="tx1"/>
                            </a:solidFill>
                            <a:latin typeface="Cambria Math"/>
                          </a:rPr>
                          <m:t>𝑲</m:t>
                        </m:r>
                      </m:e>
                      <m:sub>
                        <m:r>
                          <a:rPr lang="en-US" altLang="zh-CN" sz="2000" i="1" dirty="0">
                            <a:solidFill>
                              <a:schemeClr val="tx1"/>
                            </a:solidFill>
                            <a:latin typeface="Cambria Math"/>
                          </a:rPr>
                          <m:t>𝒌</m:t>
                        </m:r>
                      </m:sub>
                    </m:sSub>
                  </m:oMath>
                </a14:m>
                <a:r>
                  <a:rPr lang="zh-CN" altLang="en-US" sz="2000" dirty="0"/>
                  <a:t>趋近于</a:t>
                </a:r>
                <a14:m>
                  <m:oMath xmlns:m="http://schemas.openxmlformats.org/officeDocument/2006/math">
                    <m:sSup>
                      <m:sSupPr>
                        <m:ctrlPr>
                          <a:rPr lang="en-US" altLang="zh-CN" sz="2000" i="1" dirty="0">
                            <a:solidFill>
                              <a:schemeClr val="tx1"/>
                            </a:solidFill>
                            <a:latin typeface="Cambria Math" panose="02040503050406030204" pitchFamily="18" charset="0"/>
                          </a:rPr>
                        </m:ctrlPr>
                      </m:sSupPr>
                      <m:e>
                        <m:r>
                          <a:rPr lang="en-US" altLang="zh-CN" sz="2000" i="1" dirty="0">
                            <a:solidFill>
                              <a:schemeClr val="tx1"/>
                            </a:solidFill>
                            <a:latin typeface="Cambria Math"/>
                          </a:rPr>
                          <m:t>𝑪</m:t>
                        </m:r>
                      </m:e>
                      <m:sup>
                        <m:r>
                          <a:rPr lang="en-US" altLang="zh-CN" sz="2000" i="1" dirty="0">
                            <a:solidFill>
                              <a:schemeClr val="tx1"/>
                            </a:solidFill>
                            <a:latin typeface="Cambria Math"/>
                          </a:rPr>
                          <m:t>−</m:t>
                        </m:r>
                        <m:r>
                          <a:rPr lang="en-US" altLang="zh-CN" sz="2000" i="1" dirty="0">
                            <a:solidFill>
                              <a:schemeClr val="tx1"/>
                            </a:solidFill>
                            <a:latin typeface="Cambria Math"/>
                          </a:rPr>
                          <m:t>𝟏</m:t>
                        </m:r>
                      </m:sup>
                    </m:sSup>
                  </m:oMath>
                </a14:m>
                <a:r>
                  <a:rPr lang="zh-CN" altLang="en-US" sz="2000" dirty="0"/>
                  <a:t>，状态最优估计值更趋向于</a:t>
                </a:r>
                <a14:m>
                  <m:oMath xmlns:m="http://schemas.openxmlformats.org/officeDocument/2006/math">
                    <m:sSup>
                      <m:sSupPr>
                        <m:ctrlPr>
                          <a:rPr lang="en-US" altLang="zh-CN" sz="2000" i="1" dirty="0">
                            <a:solidFill>
                              <a:schemeClr val="tx1"/>
                            </a:solidFill>
                            <a:latin typeface="Cambria Math" panose="02040503050406030204" pitchFamily="18" charset="0"/>
                          </a:rPr>
                        </m:ctrlPr>
                      </m:sSupPr>
                      <m:e>
                        <m:r>
                          <a:rPr lang="en-US" altLang="zh-CN" sz="2000" i="1" dirty="0">
                            <a:solidFill>
                              <a:schemeClr val="tx1"/>
                            </a:solidFill>
                            <a:latin typeface="Cambria Math"/>
                          </a:rPr>
                          <m:t>𝑪</m:t>
                        </m:r>
                      </m:e>
                      <m:sup>
                        <m:r>
                          <a:rPr lang="en-US" altLang="zh-CN" sz="2000" i="1" dirty="0">
                            <a:solidFill>
                              <a:schemeClr val="tx1"/>
                            </a:solidFill>
                            <a:latin typeface="Cambria Math"/>
                          </a:rPr>
                          <m:t>−</m:t>
                        </m:r>
                        <m:r>
                          <a:rPr lang="en-US" altLang="zh-CN" sz="2000" i="1" dirty="0">
                            <a:solidFill>
                              <a:schemeClr val="tx1"/>
                            </a:solidFill>
                            <a:latin typeface="Cambria Math"/>
                          </a:rPr>
                          <m:t>𝟏</m:t>
                        </m:r>
                      </m:sup>
                    </m:sSup>
                    <m:sSub>
                      <m:sSubPr>
                        <m:ctrlPr>
                          <a:rPr lang="en-US" altLang="zh-CN" sz="2000" i="1" dirty="0">
                            <a:solidFill>
                              <a:schemeClr val="tx1"/>
                            </a:solidFill>
                            <a:latin typeface="Cambria Math" panose="02040503050406030204" pitchFamily="18" charset="0"/>
                          </a:rPr>
                        </m:ctrlPr>
                      </m:sSubPr>
                      <m:e>
                        <m:r>
                          <a:rPr lang="en-US" altLang="zh-CN" sz="2000" i="1" dirty="0">
                            <a:solidFill>
                              <a:schemeClr val="tx1"/>
                            </a:solidFill>
                            <a:latin typeface="Cambria Math"/>
                          </a:rPr>
                          <m:t>𝒚</m:t>
                        </m:r>
                      </m:e>
                      <m:sub>
                        <m:r>
                          <a:rPr lang="en-US" altLang="zh-CN" sz="2000" i="1" dirty="0">
                            <a:solidFill>
                              <a:schemeClr val="tx1"/>
                            </a:solidFill>
                            <a:latin typeface="Cambria Math"/>
                          </a:rPr>
                          <m:t>𝒌</m:t>
                        </m:r>
                      </m:sub>
                    </m:sSub>
                  </m:oMath>
                </a14:m>
                <a:r>
                  <a:rPr lang="zh-CN" altLang="en-US" sz="2000" dirty="0"/>
                  <a:t>（即本历元测量值结果）；</a:t>
                </a:r>
                <a:endParaRPr lang="en-US" altLang="zh-CN" sz="2000" dirty="0"/>
              </a:p>
              <a:p>
                <a:pPr marL="0" indent="0">
                  <a:lnSpc>
                    <a:spcPct val="170000"/>
                  </a:lnSpc>
                  <a:buNone/>
                </a:pPr>
                <a:r>
                  <a:rPr lang="zh-CN" altLang="en-US" sz="2000" dirty="0" smtClean="0"/>
                  <a:t>（</a:t>
                </a:r>
                <a:r>
                  <a:rPr lang="en-US" altLang="zh-CN" sz="2000" dirty="0" smtClean="0"/>
                  <a:t>2</a:t>
                </a:r>
                <a:r>
                  <a:rPr lang="zh-CN" altLang="en-US" sz="2000" dirty="0" smtClean="0"/>
                  <a:t>）</a:t>
                </a:r>
                <a:r>
                  <a:rPr lang="zh-CN" altLang="en-US" sz="2000" dirty="0"/>
                  <a:t>如果</a:t>
                </a:r>
                <a14:m>
                  <m:oMath xmlns:m="http://schemas.openxmlformats.org/officeDocument/2006/math">
                    <m:sSup>
                      <m:sSupPr>
                        <m:ctrlPr>
                          <a:rPr lang="en-US" altLang="zh-CN" sz="2000" i="1" dirty="0">
                            <a:solidFill>
                              <a:schemeClr val="tx1"/>
                            </a:solidFill>
                            <a:latin typeface="Cambria Math" panose="02040503050406030204" pitchFamily="18" charset="0"/>
                          </a:rPr>
                        </m:ctrlPr>
                      </m:sSupPr>
                      <m:e>
                        <m:sSub>
                          <m:sSubPr>
                            <m:ctrlPr>
                              <a:rPr lang="en-US" altLang="zh-CN" sz="2000" i="1" dirty="0">
                                <a:solidFill>
                                  <a:schemeClr val="tx1"/>
                                </a:solidFill>
                                <a:latin typeface="Cambria Math" panose="02040503050406030204" pitchFamily="18" charset="0"/>
                              </a:rPr>
                            </m:ctrlPr>
                          </m:sSubPr>
                          <m:e>
                            <m:r>
                              <a:rPr lang="en-US" altLang="zh-CN" sz="2000" i="1" dirty="0">
                                <a:solidFill>
                                  <a:schemeClr val="tx1"/>
                                </a:solidFill>
                                <a:latin typeface="Cambria Math"/>
                              </a:rPr>
                              <m:t>𝑷</m:t>
                            </m:r>
                          </m:e>
                          <m:sub>
                            <m:r>
                              <a:rPr lang="en-US" altLang="zh-CN" sz="2000" i="1" dirty="0">
                                <a:solidFill>
                                  <a:schemeClr val="tx1"/>
                                </a:solidFill>
                                <a:latin typeface="Cambria Math"/>
                              </a:rPr>
                              <m:t>𝒌</m:t>
                            </m:r>
                          </m:sub>
                        </m:sSub>
                      </m:e>
                      <m:sup>
                        <m:r>
                          <a:rPr lang="en-US" altLang="zh-CN" sz="2000" i="1" dirty="0">
                            <a:solidFill>
                              <a:schemeClr val="tx1"/>
                            </a:solidFill>
                            <a:latin typeface="Cambria Math"/>
                          </a:rPr>
                          <m:t>−</m:t>
                        </m:r>
                      </m:sup>
                    </m:sSup>
                  </m:oMath>
                </a14:m>
                <a:r>
                  <a:rPr lang="zh-CN" altLang="en-US" sz="2000" dirty="0"/>
                  <a:t>值非常小时（即预测值误差非常小时</a:t>
                </a:r>
                <a:r>
                  <a:rPr lang="zh-CN" altLang="en-US" sz="2000" dirty="0" smtClean="0"/>
                  <a:t>），则</a:t>
                </a:r>
                <a:r>
                  <a:rPr lang="zh-CN" altLang="en-US" sz="2000" dirty="0"/>
                  <a:t>滤波增益</a:t>
                </a:r>
                <a14:m>
                  <m:oMath xmlns:m="http://schemas.openxmlformats.org/officeDocument/2006/math">
                    <m:sSub>
                      <m:sSubPr>
                        <m:ctrlPr>
                          <a:rPr lang="en-US" altLang="zh-CN" sz="2000" i="1" dirty="0">
                            <a:solidFill>
                              <a:schemeClr val="tx1"/>
                            </a:solidFill>
                            <a:latin typeface="Cambria Math" panose="02040503050406030204" pitchFamily="18" charset="0"/>
                          </a:rPr>
                        </m:ctrlPr>
                      </m:sSubPr>
                      <m:e>
                        <m:r>
                          <a:rPr lang="en-US" altLang="zh-CN" sz="2000" i="1" dirty="0">
                            <a:solidFill>
                              <a:schemeClr val="tx1"/>
                            </a:solidFill>
                            <a:latin typeface="Cambria Math"/>
                          </a:rPr>
                          <m:t>𝑲</m:t>
                        </m:r>
                      </m:e>
                      <m:sub>
                        <m:r>
                          <a:rPr lang="en-US" altLang="zh-CN" sz="2000" i="1" dirty="0">
                            <a:solidFill>
                              <a:schemeClr val="tx1"/>
                            </a:solidFill>
                            <a:latin typeface="Cambria Math"/>
                          </a:rPr>
                          <m:t>𝒌</m:t>
                        </m:r>
                      </m:sub>
                    </m:sSub>
                  </m:oMath>
                </a14:m>
                <a:r>
                  <a:rPr lang="zh-CN" altLang="en-US" sz="2000" dirty="0"/>
                  <a:t>趋近于</a:t>
                </a:r>
                <a:r>
                  <a:rPr lang="en-US" altLang="zh-CN" sz="2000" dirty="0"/>
                  <a:t>0</a:t>
                </a:r>
                <a:r>
                  <a:rPr lang="zh-CN" altLang="en-US" sz="2000" dirty="0"/>
                  <a:t>，</a:t>
                </a:r>
                <a:r>
                  <a:rPr lang="zh-CN" altLang="en-US" sz="2000" dirty="0" smtClean="0"/>
                  <a:t>状态最优估计</a:t>
                </a:r>
                <a:r>
                  <a:rPr lang="zh-CN" altLang="en-US" sz="2000" dirty="0"/>
                  <a:t>值更趋向于预测值得到的结果；</a:t>
                </a:r>
                <a:endParaRPr lang="en-US" altLang="zh-CN" sz="2000" dirty="0"/>
              </a:p>
              <a:p>
                <a:pPr>
                  <a:lnSpc>
                    <a:spcPct val="170000"/>
                  </a:lnSpc>
                </a:pP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741" r="-7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1115616" y="4653136"/>
                <a:ext cx="6696744" cy="71301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rPr>
                          </m:ctrlPr>
                        </m:sSubPr>
                        <m:e>
                          <m:r>
                            <a:rPr lang="en-US" altLang="zh-CN" b="1" i="1" dirty="0">
                              <a:latin typeface="Cambria Math"/>
                            </a:rPr>
                            <m:t>𝑲</m:t>
                          </m:r>
                        </m:e>
                        <m:sub>
                          <m:r>
                            <a:rPr lang="en-US" altLang="zh-CN" i="1" dirty="0">
                              <a:latin typeface="Cambria Math"/>
                            </a:rPr>
                            <m:t>𝒌</m:t>
                          </m:r>
                        </m:sub>
                      </m:sSub>
                      <m:r>
                        <a:rPr lang="en-US" altLang="zh-CN" i="1" dirty="0">
                          <a:latin typeface="Cambria Math"/>
                        </a:rPr>
                        <m:t>=</m:t>
                      </m:r>
                      <m:sSup>
                        <m:sSupPr>
                          <m:ctrlPr>
                            <a:rPr lang="en-US" altLang="zh-CN" i="1" dirty="0">
                              <a:latin typeface="Cambria Math" panose="02040503050406030204" pitchFamily="18" charset="0"/>
                            </a:rPr>
                          </m:ctrlPr>
                        </m:sSupPr>
                        <m:e>
                          <m:sSub>
                            <m:sSubPr>
                              <m:ctrlPr>
                                <a:rPr lang="en-US" altLang="zh-CN" i="1" dirty="0">
                                  <a:latin typeface="Cambria Math" panose="02040503050406030204" pitchFamily="18" charset="0"/>
                                </a:rPr>
                              </m:ctrlPr>
                            </m:sSubPr>
                            <m:e>
                              <m:r>
                                <a:rPr lang="en-US" altLang="zh-CN" i="1" dirty="0">
                                  <a:latin typeface="Cambria Math"/>
                                </a:rPr>
                                <m:t>𝑷</m:t>
                              </m:r>
                            </m:e>
                            <m:sub>
                              <m:r>
                                <a:rPr lang="en-US" altLang="zh-CN" i="1" dirty="0">
                                  <a:latin typeface="Cambria Math"/>
                                </a:rPr>
                                <m:t>𝒌</m:t>
                              </m:r>
                            </m:sub>
                          </m:sSub>
                        </m:e>
                        <m:sup>
                          <m:r>
                            <a:rPr lang="en-US" altLang="zh-CN" i="1" dirty="0">
                              <a:latin typeface="Cambria Math"/>
                            </a:rPr>
                            <m:t>−</m:t>
                          </m:r>
                        </m:sup>
                      </m:sSup>
                      <m:sSup>
                        <m:sSupPr>
                          <m:ctrlPr>
                            <a:rPr lang="en-US" altLang="zh-CN" i="1" dirty="0">
                              <a:latin typeface="Cambria Math" panose="02040503050406030204" pitchFamily="18" charset="0"/>
                            </a:rPr>
                          </m:ctrlPr>
                        </m:sSupPr>
                        <m:e>
                          <m:r>
                            <a:rPr lang="en-US" altLang="zh-CN" i="1" dirty="0">
                              <a:latin typeface="Cambria Math"/>
                            </a:rPr>
                            <m:t>𝑪</m:t>
                          </m:r>
                        </m:e>
                        <m:sup>
                          <m:r>
                            <a:rPr lang="en-US" altLang="zh-CN" i="1" dirty="0">
                              <a:latin typeface="Cambria Math"/>
                            </a:rPr>
                            <m:t>𝑻</m:t>
                          </m:r>
                        </m:sup>
                      </m:sSup>
                      <m:sSup>
                        <m:sSupPr>
                          <m:ctrlPr>
                            <a:rPr lang="en-US" altLang="zh-CN" i="1" dirty="0">
                              <a:latin typeface="Cambria Math" panose="02040503050406030204" pitchFamily="18" charset="0"/>
                            </a:rPr>
                          </m:ctrlPr>
                        </m:sSupPr>
                        <m:e>
                          <m:r>
                            <a:rPr lang="zh-CN" altLang="en-US" b="1" i="1" dirty="0">
                              <a:latin typeface="Cambria Math"/>
                            </a:rPr>
                            <m:t>（</m:t>
                          </m:r>
                          <m:r>
                            <a:rPr lang="en-US" altLang="zh-CN" i="1">
                              <a:latin typeface="Cambria Math"/>
                            </a:rPr>
                            <m:t>𝑪</m:t>
                          </m:r>
                          <m:sSup>
                            <m:sSupPr>
                              <m:ctrlPr>
                                <a:rPr lang="en-US" altLang="zh-CN" i="1" dirty="0">
                                  <a:latin typeface="Cambria Math" panose="02040503050406030204" pitchFamily="18" charset="0"/>
                                </a:rPr>
                              </m:ctrlPr>
                            </m:sSupPr>
                            <m:e>
                              <m:sSub>
                                <m:sSubPr>
                                  <m:ctrlPr>
                                    <a:rPr lang="en-US" altLang="zh-CN" i="1" dirty="0">
                                      <a:latin typeface="Cambria Math" panose="02040503050406030204" pitchFamily="18" charset="0"/>
                                    </a:rPr>
                                  </m:ctrlPr>
                                </m:sSubPr>
                                <m:e>
                                  <m:r>
                                    <a:rPr lang="en-US" altLang="zh-CN" i="1" dirty="0">
                                      <a:latin typeface="Cambria Math"/>
                                    </a:rPr>
                                    <m:t>𝑷</m:t>
                                  </m:r>
                                </m:e>
                                <m:sub>
                                  <m:r>
                                    <a:rPr lang="en-US" altLang="zh-CN" i="1" dirty="0">
                                      <a:latin typeface="Cambria Math"/>
                                    </a:rPr>
                                    <m:t>𝒌</m:t>
                                  </m:r>
                                </m:sub>
                              </m:sSub>
                            </m:e>
                            <m:sup>
                              <m:r>
                                <a:rPr lang="en-US" altLang="zh-CN" i="1" dirty="0">
                                  <a:latin typeface="Cambria Math"/>
                                </a:rPr>
                                <m:t>−</m:t>
                              </m:r>
                            </m:sup>
                          </m:sSup>
                          <m:sSup>
                            <m:sSupPr>
                              <m:ctrlPr>
                                <a:rPr lang="en-US" altLang="zh-CN" i="1" dirty="0">
                                  <a:latin typeface="Cambria Math" panose="02040503050406030204" pitchFamily="18" charset="0"/>
                                </a:rPr>
                              </m:ctrlPr>
                            </m:sSupPr>
                            <m:e>
                              <m:r>
                                <a:rPr lang="en-US" altLang="zh-CN" i="1" dirty="0">
                                  <a:latin typeface="Cambria Math"/>
                                </a:rPr>
                                <m:t>𝑪</m:t>
                              </m:r>
                            </m:e>
                            <m:sup>
                              <m:r>
                                <a:rPr lang="en-US" altLang="zh-CN" i="1" dirty="0">
                                  <a:latin typeface="Cambria Math"/>
                                </a:rPr>
                                <m:t>𝑻</m:t>
                              </m:r>
                            </m:sup>
                          </m:sSup>
                          <m:r>
                            <a:rPr lang="en-US" altLang="zh-CN" b="1" i="1" dirty="0">
                              <a:latin typeface="Cambria Math"/>
                            </a:rPr>
                            <m:t>+</m:t>
                          </m:r>
                          <m:r>
                            <a:rPr lang="en-US" altLang="zh-CN" b="1" i="1" dirty="0">
                              <a:latin typeface="Cambria Math"/>
                            </a:rPr>
                            <m:t>𝑹</m:t>
                          </m:r>
                          <m:r>
                            <a:rPr lang="zh-CN" altLang="en-US" b="1" i="1" dirty="0">
                              <a:latin typeface="Cambria Math"/>
                            </a:rPr>
                            <m:t>）</m:t>
                          </m:r>
                        </m:e>
                        <m:sup>
                          <m:r>
                            <a:rPr lang="en-US" altLang="zh-CN" b="1" i="1" dirty="0">
                              <a:latin typeface="Cambria Math"/>
                            </a:rPr>
                            <m:t>−</m:t>
                          </m:r>
                          <m:r>
                            <a:rPr lang="en-US" altLang="zh-CN" b="1" i="1" dirty="0">
                              <a:latin typeface="Cambria Math"/>
                            </a:rPr>
                            <m:t>𝟏</m:t>
                          </m:r>
                        </m:sup>
                      </m:sSup>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rPr>
                          </m:ctrlPr>
                        </m:sSubPr>
                        <m:e>
                          <m:r>
                            <a:rPr lang="en-US" altLang="zh-CN" b="1" i="1" dirty="0">
                              <a:latin typeface="Cambria Math"/>
                            </a:rPr>
                            <m:t>𝑷</m:t>
                          </m:r>
                        </m:e>
                        <m:sub>
                          <m:r>
                            <a:rPr lang="en-US" altLang="zh-CN" i="1" dirty="0">
                              <a:latin typeface="Cambria Math"/>
                            </a:rPr>
                            <m:t>𝒌</m:t>
                          </m:r>
                        </m:sub>
                      </m:sSub>
                      <m:r>
                        <a:rPr lang="en-US" altLang="zh-CN" i="1" dirty="0">
                          <a:latin typeface="Cambria Math"/>
                        </a:rPr>
                        <m:t>=</m:t>
                      </m:r>
                      <m:r>
                        <a:rPr lang="zh-CN" altLang="en-US" b="1" i="1" dirty="0">
                          <a:latin typeface="Cambria Math"/>
                        </a:rPr>
                        <m:t>（</m:t>
                      </m:r>
                      <m:r>
                        <a:rPr lang="en-US" altLang="zh-CN" b="1" i="1" dirty="0">
                          <a:latin typeface="Cambria Math"/>
                        </a:rPr>
                        <m:t>𝑰</m:t>
                      </m:r>
                      <m:r>
                        <a:rPr lang="en-US" altLang="zh-CN" b="1" i="1" dirty="0">
                          <a:latin typeface="Cambria Math"/>
                        </a:rPr>
                        <m:t>−</m:t>
                      </m:r>
                      <m:sSub>
                        <m:sSubPr>
                          <m:ctrlPr>
                            <a:rPr lang="en-US" altLang="zh-CN" i="1" dirty="0">
                              <a:latin typeface="Cambria Math" panose="02040503050406030204" pitchFamily="18" charset="0"/>
                            </a:rPr>
                          </m:ctrlPr>
                        </m:sSubPr>
                        <m:e>
                          <m:r>
                            <a:rPr lang="en-US" altLang="zh-CN" i="1" dirty="0">
                              <a:latin typeface="Cambria Math"/>
                            </a:rPr>
                            <m:t>𝑲</m:t>
                          </m:r>
                        </m:e>
                        <m:sub>
                          <m:r>
                            <a:rPr lang="en-US" altLang="zh-CN" i="1" dirty="0">
                              <a:latin typeface="Cambria Math"/>
                            </a:rPr>
                            <m:t>𝒌</m:t>
                          </m:r>
                        </m:sub>
                      </m:sSub>
                      <m:r>
                        <a:rPr lang="en-US" altLang="zh-CN" b="1" i="1" dirty="0">
                          <a:latin typeface="Cambria Math"/>
                        </a:rPr>
                        <m:t>𝑪</m:t>
                      </m:r>
                      <m:r>
                        <a:rPr lang="zh-CN" altLang="en-US" b="1" i="1" dirty="0">
                          <a:latin typeface="Cambria Math"/>
                        </a:rPr>
                        <m:t>）</m:t>
                      </m:r>
                      <m:sSup>
                        <m:sSupPr>
                          <m:ctrlPr>
                            <a:rPr lang="en-US" altLang="zh-CN" i="1" dirty="0">
                              <a:latin typeface="Cambria Math" panose="02040503050406030204" pitchFamily="18" charset="0"/>
                            </a:rPr>
                          </m:ctrlPr>
                        </m:sSupPr>
                        <m:e>
                          <m:sSub>
                            <m:sSubPr>
                              <m:ctrlPr>
                                <a:rPr lang="en-US" altLang="zh-CN" i="1" dirty="0">
                                  <a:latin typeface="Cambria Math" panose="02040503050406030204" pitchFamily="18" charset="0"/>
                                </a:rPr>
                              </m:ctrlPr>
                            </m:sSubPr>
                            <m:e>
                              <m:r>
                                <a:rPr lang="en-US" altLang="zh-CN" i="1" dirty="0">
                                  <a:latin typeface="Cambria Math"/>
                                </a:rPr>
                                <m:t>𝑷</m:t>
                              </m:r>
                            </m:e>
                            <m:sub>
                              <m:r>
                                <a:rPr lang="en-US" altLang="zh-CN" i="1" dirty="0">
                                  <a:latin typeface="Cambria Math"/>
                                </a:rPr>
                                <m:t>𝒌</m:t>
                              </m:r>
                            </m:sub>
                          </m:sSub>
                        </m:e>
                        <m:sup>
                          <m:r>
                            <a:rPr lang="en-US" altLang="zh-CN" i="1" dirty="0">
                              <a:latin typeface="Cambria Math"/>
                            </a:rPr>
                            <m:t>−</m:t>
                          </m:r>
                        </m:sup>
                      </m:sSup>
                    </m:oMath>
                  </m:oMathPara>
                </a14:m>
                <a:endParaRPr lang="en-US" altLang="zh-CN" dirty="0"/>
              </a:p>
            </p:txBody>
          </p:sp>
        </mc:Choice>
        <mc:Fallback xmlns="">
          <p:sp>
            <p:nvSpPr>
              <p:cNvPr id="4" name="矩形 3"/>
              <p:cNvSpPr>
                <a:spLocks noRot="1" noChangeAspect="1" noMove="1" noResize="1" noEditPoints="1" noAdjustHandles="1" noChangeArrowheads="1" noChangeShapeType="1" noTextEdit="1"/>
              </p:cNvSpPr>
              <p:nvPr/>
            </p:nvSpPr>
            <p:spPr>
              <a:xfrm>
                <a:off x="1115616" y="4653136"/>
                <a:ext cx="6696744" cy="713016"/>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200" dirty="0" smtClean="0"/>
              <a:t>总结：卡尔曼滤波与最小二乘法的主要区别</a:t>
            </a:r>
            <a:endParaRPr lang="zh-CN" altLang="en-US" sz="3200" dirty="0"/>
          </a:p>
        </p:txBody>
      </p:sp>
      <p:sp>
        <p:nvSpPr>
          <p:cNvPr id="3" name="内容占位符 2"/>
          <p:cNvSpPr>
            <a:spLocks noGrp="1"/>
          </p:cNvSpPr>
          <p:nvPr>
            <p:ph idx="1"/>
          </p:nvPr>
        </p:nvSpPr>
        <p:spPr/>
        <p:txBody>
          <a:bodyPr>
            <a:noAutofit/>
          </a:bodyPr>
          <a:lstStyle/>
          <a:p>
            <a:r>
              <a:rPr lang="zh-CN" altLang="en-US" sz="2000" dirty="0" smtClean="0"/>
              <a:t>共同点：</a:t>
            </a:r>
            <a:endParaRPr lang="en-US" altLang="zh-CN" sz="2000" dirty="0" smtClean="0"/>
          </a:p>
          <a:p>
            <a:pPr lvl="1"/>
            <a:r>
              <a:rPr lang="zh-CN" altLang="en-US" sz="1800" dirty="0" smtClean="0"/>
              <a:t>两者均为最优估计模型</a:t>
            </a:r>
            <a:endParaRPr lang="en-US" altLang="zh-CN" sz="1800" dirty="0" smtClean="0"/>
          </a:p>
          <a:p>
            <a:pPr lvl="1"/>
            <a:r>
              <a:rPr lang="zh-CN" altLang="en-US" sz="1800" dirty="0" smtClean="0"/>
              <a:t>选取的观测方程相同</a:t>
            </a:r>
            <a:endParaRPr lang="en-US" altLang="zh-CN" sz="1800" dirty="0" smtClean="0"/>
          </a:p>
          <a:p>
            <a:r>
              <a:rPr lang="zh-CN" altLang="en-US" sz="2000" dirty="0" smtClean="0"/>
              <a:t>不同点：</a:t>
            </a:r>
            <a:endParaRPr lang="en-US" altLang="zh-CN" sz="2000" dirty="0" smtClean="0"/>
          </a:p>
          <a:p>
            <a:pPr lvl="1"/>
            <a:r>
              <a:rPr lang="zh-CN" altLang="en-US" sz="1800" dirty="0" smtClean="0"/>
              <a:t>最小二乘法孤立地求解每一个不同时刻系统状态</a:t>
            </a:r>
            <a:endParaRPr lang="en-US" altLang="zh-CN" sz="1800" dirty="0" smtClean="0"/>
          </a:p>
          <a:p>
            <a:pPr lvl="1"/>
            <a:r>
              <a:rPr lang="zh-CN" altLang="en-US" sz="1800" dirty="0" smtClean="0"/>
              <a:t>卡尔曼滤波利用状态方程将不同时刻的系统状态联系起来</a:t>
            </a:r>
            <a:endParaRPr lang="en-US" altLang="zh-CN" sz="1800" dirty="0" smtClean="0"/>
          </a:p>
          <a:p>
            <a:pPr lvl="1"/>
            <a:r>
              <a:rPr lang="zh-CN" altLang="en-US" sz="1800" dirty="0" smtClean="0"/>
              <a:t>最小二乘法采用的是解方程法，而卡尔曼滤波方程采用递推法</a:t>
            </a:r>
            <a:endParaRPr lang="en-US" altLang="zh-CN" sz="1800" dirty="0" smtClean="0"/>
          </a:p>
          <a:p>
            <a:r>
              <a:rPr lang="zh-CN" altLang="en-US" sz="2000" dirty="0" smtClean="0"/>
              <a:t>重点：</a:t>
            </a:r>
            <a:endParaRPr lang="en-US" altLang="zh-CN" sz="2000" dirty="0" smtClean="0"/>
          </a:p>
          <a:p>
            <a:pPr lvl="1"/>
            <a:r>
              <a:rPr lang="zh-CN" altLang="en-US" sz="1800" dirty="0" smtClean="0"/>
              <a:t>动态系统的卡尔曼滤波需要重点分析和解决：①状态变量、输入变量和观测量建模问题；②状态方程选取问题； </a:t>
            </a:r>
            <a:r>
              <a:rPr lang="zh-CN" altLang="en-US" sz="1800" dirty="0"/>
              <a:t>③观测方程</a:t>
            </a:r>
            <a:r>
              <a:rPr lang="zh-CN" altLang="en-US" sz="1800" dirty="0" smtClean="0"/>
              <a:t>选取问题。</a:t>
            </a:r>
            <a:endParaRPr lang="zh-CN" altLang="en-US" sz="1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marL="0" indent="0"/>
            <a:r>
              <a:rPr lang="zh-CN" altLang="en-US" dirty="0" smtClean="0"/>
              <a:t>三、</a:t>
            </a:r>
            <a:r>
              <a:rPr lang="en-US" altLang="zh-CN" dirty="0"/>
              <a:t>GPS</a:t>
            </a:r>
            <a:r>
              <a:rPr lang="zh-CN" altLang="en-US" dirty="0"/>
              <a:t>定位</a:t>
            </a:r>
            <a:r>
              <a:rPr lang="zh-CN" altLang="en-US" dirty="0" smtClean="0"/>
              <a:t>的卡尔曼滤波</a:t>
            </a:r>
            <a:endParaRPr lang="en-US" altLang="zh-CN" dirty="0"/>
          </a:p>
        </p:txBody>
      </p:sp>
      <p:sp>
        <p:nvSpPr>
          <p:cNvPr id="5" name="副标题 4"/>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卡尔曼滤波算法需要确定的要素</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sz="2400" dirty="0" smtClean="0"/>
              <a:t>A --- </a:t>
            </a:r>
            <a:r>
              <a:rPr lang="zh-CN" altLang="en-US" sz="2400" dirty="0" smtClean="0"/>
              <a:t>需确定状态转换矩阵</a:t>
            </a:r>
            <a:endParaRPr lang="en-US" altLang="zh-CN" sz="2400" dirty="0" smtClean="0"/>
          </a:p>
          <a:p>
            <a:r>
              <a:rPr lang="en-US" altLang="zh-CN" sz="2400" strike="dblStrike" dirty="0" smtClean="0"/>
              <a:t>B --- </a:t>
            </a:r>
            <a:r>
              <a:rPr lang="zh-CN" altLang="en-US" sz="2400" strike="dblStrike" dirty="0" smtClean="0"/>
              <a:t>需确定输入状态矩阵</a:t>
            </a:r>
            <a:endParaRPr lang="en-US" altLang="zh-CN" sz="2400" strike="dblStrike" dirty="0" smtClean="0"/>
          </a:p>
          <a:p>
            <a:r>
              <a:rPr lang="en-US" altLang="zh-CN" sz="2400" dirty="0" smtClean="0"/>
              <a:t>C --- </a:t>
            </a:r>
            <a:r>
              <a:rPr lang="zh-CN" altLang="en-US" sz="2400" dirty="0" smtClean="0"/>
              <a:t>需确定测量关系矩阵</a:t>
            </a:r>
            <a:endParaRPr lang="en-US" altLang="zh-CN" sz="2400" dirty="0" smtClean="0"/>
          </a:p>
          <a:p>
            <a:r>
              <a:rPr lang="en-US" altLang="zh-CN" sz="2400" dirty="0" smtClean="0"/>
              <a:t>Q --- </a:t>
            </a:r>
            <a:r>
              <a:rPr lang="zh-CN" altLang="en-US" sz="2400" dirty="0" smtClean="0"/>
              <a:t>需给出过程噪声误差的协方差阵</a:t>
            </a:r>
            <a:endParaRPr lang="en-US" altLang="zh-CN" sz="2400" dirty="0" smtClean="0"/>
          </a:p>
          <a:p>
            <a:r>
              <a:rPr lang="en-US" altLang="zh-CN" sz="2400" dirty="0" smtClean="0"/>
              <a:t>R --- </a:t>
            </a:r>
            <a:r>
              <a:rPr lang="zh-CN" altLang="en-US" sz="2400" dirty="0" smtClean="0"/>
              <a:t>需给出观测误差的协方差阵</a:t>
            </a:r>
            <a:endParaRPr lang="en-US" altLang="zh-CN" sz="2400" dirty="0" smtClean="0"/>
          </a:p>
          <a:p>
            <a:r>
              <a:rPr lang="en-US" altLang="zh-CN" sz="2400" dirty="0"/>
              <a:t>x</a:t>
            </a:r>
            <a:r>
              <a:rPr lang="en-US" altLang="zh-CN" sz="2400" dirty="0" smtClean="0"/>
              <a:t> --- </a:t>
            </a:r>
            <a:r>
              <a:rPr lang="zh-CN" altLang="en-US" sz="2400" dirty="0" smtClean="0"/>
              <a:t>需选定状态量构成</a:t>
            </a:r>
            <a:endParaRPr lang="en-US" altLang="zh-CN" sz="2400" dirty="0" smtClean="0"/>
          </a:p>
          <a:p>
            <a:r>
              <a:rPr lang="en-US" altLang="zh-CN" sz="2400" dirty="0"/>
              <a:t>y</a:t>
            </a:r>
            <a:r>
              <a:rPr lang="en-US" altLang="zh-CN" sz="2400" dirty="0" smtClean="0"/>
              <a:t> --- </a:t>
            </a:r>
            <a:r>
              <a:rPr lang="zh-CN" altLang="en-US" sz="2400" dirty="0" smtClean="0"/>
              <a:t>需选定观测量构成</a:t>
            </a:r>
            <a:endParaRPr lang="en-US" altLang="zh-CN" sz="2400" dirty="0" smtClean="0"/>
          </a:p>
          <a:p>
            <a:r>
              <a:rPr lang="en-US" altLang="zh-CN" sz="2400" strike="dblStrike" dirty="0"/>
              <a:t>u</a:t>
            </a:r>
            <a:r>
              <a:rPr lang="en-US" altLang="zh-CN" sz="2400" strike="dblStrike" dirty="0" smtClean="0"/>
              <a:t> --- </a:t>
            </a:r>
            <a:r>
              <a:rPr lang="zh-CN" altLang="en-US" sz="2400" strike="dblStrike" dirty="0" smtClean="0"/>
              <a:t>需选定输入量构成</a:t>
            </a:r>
            <a:endParaRPr lang="en-US" altLang="zh-CN" sz="2400" dirty="0" smtClean="0"/>
          </a:p>
          <a:p>
            <a:endParaRPr lang="zh-CN" altLang="en-US" sz="2400" dirty="0"/>
          </a:p>
        </p:txBody>
      </p:sp>
      <p:sp>
        <p:nvSpPr>
          <p:cNvPr id="4" name="TextBox 3"/>
          <p:cNvSpPr txBox="1"/>
          <p:nvPr/>
        </p:nvSpPr>
        <p:spPr>
          <a:xfrm>
            <a:off x="4427984" y="4379434"/>
            <a:ext cx="4392488" cy="1754326"/>
          </a:xfrm>
          <a:prstGeom prst="rect">
            <a:avLst/>
          </a:prstGeom>
          <a:solidFill>
            <a:schemeClr val="accent6">
              <a:lumMod val="20000"/>
              <a:lumOff val="80000"/>
            </a:schemeClr>
          </a:solidFill>
        </p:spPr>
        <p:txBody>
          <a:bodyPr wrap="square" rtlCol="0">
            <a:spAutoFit/>
          </a:bodyPr>
          <a:lstStyle/>
          <a:p>
            <a:pPr>
              <a:lnSpc>
                <a:spcPct val="150000"/>
              </a:lnSpc>
            </a:pPr>
            <a:r>
              <a:rPr lang="zh-CN" altLang="en-US" b="1" dirty="0" smtClean="0">
                <a:latin typeface="微软雅黑" pitchFamily="34" charset="-122"/>
                <a:ea typeface="微软雅黑" pitchFamily="34" charset="-122"/>
              </a:rPr>
              <a:t>       就</a:t>
            </a:r>
            <a:r>
              <a:rPr lang="en-US" altLang="zh-CN" b="1" dirty="0" smtClean="0">
                <a:latin typeface="微软雅黑" pitchFamily="34" charset="-122"/>
                <a:ea typeface="微软雅黑" pitchFamily="34" charset="-122"/>
              </a:rPr>
              <a:t>GPS</a:t>
            </a:r>
            <a:r>
              <a:rPr lang="zh-CN" altLang="en-US" b="1" dirty="0" smtClean="0">
                <a:latin typeface="微软雅黑" pitchFamily="34" charset="-122"/>
                <a:ea typeface="微软雅黑" pitchFamily="34" charset="-122"/>
              </a:rPr>
              <a:t>定位问题而言，不存在新的外部输入量和输入状态矩阵，重点考察的是</a:t>
            </a:r>
            <a:r>
              <a:rPr lang="en-US" altLang="zh-CN" b="1" dirty="0">
                <a:latin typeface="微软雅黑" pitchFamily="34" charset="-122"/>
                <a:ea typeface="微软雅黑" pitchFamily="34" charset="-122"/>
              </a:rPr>
              <a:t>x</a:t>
            </a:r>
            <a:r>
              <a:rPr lang="zh-CN" altLang="en-US" b="1" dirty="0" smtClean="0">
                <a:latin typeface="微软雅黑" pitchFamily="34" charset="-122"/>
                <a:ea typeface="微软雅黑" pitchFamily="34" charset="-122"/>
              </a:rPr>
              <a:t>、</a:t>
            </a:r>
            <a:r>
              <a:rPr lang="en-US" altLang="zh-CN" b="1" dirty="0" smtClean="0">
                <a:latin typeface="微软雅黑" pitchFamily="34" charset="-122"/>
                <a:ea typeface="微软雅黑" pitchFamily="34" charset="-122"/>
              </a:rPr>
              <a:t>y</a:t>
            </a:r>
            <a:r>
              <a:rPr lang="zh-CN" altLang="en-US" b="1" dirty="0" smtClean="0">
                <a:latin typeface="微软雅黑" pitchFamily="34" charset="-122"/>
                <a:ea typeface="微软雅黑" pitchFamily="34" charset="-122"/>
              </a:rPr>
              <a:t>的构成问题，</a:t>
            </a:r>
            <a:r>
              <a:rPr lang="en-US" altLang="zh-CN" b="1" dirty="0" smtClean="0">
                <a:latin typeface="微软雅黑" pitchFamily="34" charset="-122"/>
                <a:ea typeface="微软雅黑" pitchFamily="34" charset="-122"/>
              </a:rPr>
              <a:t>A</a:t>
            </a:r>
            <a:r>
              <a:rPr lang="zh-CN" altLang="en-US" b="1" dirty="0" smtClean="0">
                <a:latin typeface="微软雅黑" pitchFamily="34" charset="-122"/>
                <a:ea typeface="微软雅黑" pitchFamily="34" charset="-122"/>
              </a:rPr>
              <a:t>、</a:t>
            </a:r>
            <a:r>
              <a:rPr lang="en-US" altLang="zh-CN" b="1" dirty="0" smtClean="0">
                <a:latin typeface="微软雅黑" pitchFamily="34" charset="-122"/>
                <a:ea typeface="微软雅黑" pitchFamily="34" charset="-122"/>
              </a:rPr>
              <a:t>C</a:t>
            </a:r>
            <a:r>
              <a:rPr lang="zh-CN" altLang="en-US" b="1" dirty="0" smtClean="0">
                <a:latin typeface="微软雅黑" pitchFamily="34" charset="-122"/>
                <a:ea typeface="微软雅黑" pitchFamily="34" charset="-122"/>
              </a:rPr>
              <a:t>转换矩阵问题，和</a:t>
            </a:r>
            <a:r>
              <a:rPr lang="en-US" altLang="zh-CN" b="1" dirty="0" smtClean="0">
                <a:latin typeface="微软雅黑" pitchFamily="34" charset="-122"/>
                <a:ea typeface="微软雅黑" pitchFamily="34" charset="-122"/>
              </a:rPr>
              <a:t>Q</a:t>
            </a:r>
            <a:r>
              <a:rPr lang="zh-CN" altLang="en-US" b="1" dirty="0" smtClean="0">
                <a:latin typeface="微软雅黑" pitchFamily="34" charset="-122"/>
                <a:ea typeface="微软雅黑" pitchFamily="34" charset="-122"/>
              </a:rPr>
              <a:t>、</a:t>
            </a:r>
            <a:r>
              <a:rPr lang="en-US" altLang="zh-CN" b="1" dirty="0" smtClean="0">
                <a:latin typeface="微软雅黑" pitchFamily="34" charset="-122"/>
                <a:ea typeface="微软雅黑" pitchFamily="34" charset="-122"/>
              </a:rPr>
              <a:t>R</a:t>
            </a:r>
            <a:r>
              <a:rPr lang="zh-CN" altLang="en-US" b="1" dirty="0" smtClean="0">
                <a:latin typeface="微软雅黑" pitchFamily="34" charset="-122"/>
                <a:ea typeface="微软雅黑" pitchFamily="34" charset="-122"/>
              </a:rPr>
              <a:t>误差估计问题。</a:t>
            </a:r>
            <a:endParaRPr lang="zh-CN" altLang="en-US"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GPS</a:t>
            </a:r>
            <a:r>
              <a:rPr lang="zh-CN" altLang="en-US" sz="3600" dirty="0" smtClean="0"/>
              <a:t>定位中的可能状态量</a:t>
            </a:r>
            <a:endParaRPr lang="zh-CN" altLang="en-US" sz="3600" dirty="0"/>
          </a:p>
        </p:txBody>
      </p:sp>
      <p:sp>
        <p:nvSpPr>
          <p:cNvPr id="3" name="内容占位符 2"/>
          <p:cNvSpPr>
            <a:spLocks noGrp="1"/>
          </p:cNvSpPr>
          <p:nvPr>
            <p:ph idx="1"/>
          </p:nvPr>
        </p:nvSpPr>
        <p:spPr/>
        <p:txBody>
          <a:bodyPr>
            <a:normAutofit fontScale="92500" lnSpcReduction="20000"/>
          </a:bodyPr>
          <a:lstStyle/>
          <a:p>
            <a:r>
              <a:rPr lang="en-US" altLang="zh-CN" dirty="0" smtClean="0"/>
              <a:t>GPS</a:t>
            </a:r>
            <a:r>
              <a:rPr lang="zh-CN" altLang="en-US" dirty="0" smtClean="0"/>
              <a:t>定位卡尔曼滤波中可能</a:t>
            </a:r>
            <a:r>
              <a:rPr lang="zh-CN" altLang="en-US" dirty="0"/>
              <a:t>的</a:t>
            </a:r>
            <a:r>
              <a:rPr lang="zh-CN" altLang="en-US" dirty="0" smtClean="0"/>
              <a:t>状态量</a:t>
            </a:r>
            <a:endParaRPr lang="en-US" altLang="zh-CN" dirty="0" smtClean="0"/>
          </a:p>
          <a:p>
            <a:pPr lvl="1"/>
            <a:r>
              <a:rPr lang="zh-CN" altLang="en-US" dirty="0" smtClean="0"/>
              <a:t>位置：（</a:t>
            </a:r>
            <a:r>
              <a:rPr lang="en-US" altLang="zh-CN" dirty="0" err="1" smtClean="0"/>
              <a:t>x,y,z</a:t>
            </a:r>
            <a:r>
              <a:rPr lang="zh-CN" altLang="en-US" dirty="0" smtClean="0"/>
              <a:t>）</a:t>
            </a:r>
            <a:endParaRPr lang="en-US" altLang="zh-CN" dirty="0" smtClean="0"/>
          </a:p>
          <a:p>
            <a:pPr lvl="1"/>
            <a:r>
              <a:rPr lang="zh-CN" altLang="en-US" dirty="0" smtClean="0"/>
              <a:t>速度：（</a:t>
            </a:r>
            <a:r>
              <a:rPr lang="en-US" altLang="zh-CN" dirty="0" err="1" smtClean="0"/>
              <a:t>v</a:t>
            </a:r>
            <a:r>
              <a:rPr lang="en-US" altLang="zh-CN" baseline="-25000" dirty="0" err="1" smtClean="0"/>
              <a:t>x</a:t>
            </a:r>
            <a:r>
              <a:rPr lang="zh-CN" altLang="en-US" dirty="0" smtClean="0"/>
              <a:t>，</a:t>
            </a:r>
            <a:r>
              <a:rPr lang="en-US" altLang="zh-CN" dirty="0"/>
              <a:t> </a:t>
            </a:r>
            <a:r>
              <a:rPr lang="en-US" altLang="zh-CN" dirty="0" err="1" smtClean="0"/>
              <a:t>v</a:t>
            </a:r>
            <a:r>
              <a:rPr lang="en-US" altLang="zh-CN" baseline="-25000" dirty="0" err="1" smtClean="0"/>
              <a:t>y</a:t>
            </a:r>
            <a:r>
              <a:rPr lang="zh-CN" altLang="en-US" dirty="0" smtClean="0"/>
              <a:t> ，</a:t>
            </a:r>
            <a:r>
              <a:rPr lang="en-US" altLang="zh-CN" dirty="0"/>
              <a:t> </a:t>
            </a:r>
            <a:r>
              <a:rPr lang="en-US" altLang="zh-CN" dirty="0" err="1" smtClean="0"/>
              <a:t>v</a:t>
            </a:r>
            <a:r>
              <a:rPr lang="en-US" altLang="zh-CN" baseline="-25000" dirty="0" err="1" smtClean="0"/>
              <a:t>z</a:t>
            </a:r>
            <a:r>
              <a:rPr lang="zh-CN" altLang="en-US" dirty="0" smtClean="0"/>
              <a:t> ）</a:t>
            </a:r>
            <a:endParaRPr lang="en-US" altLang="zh-CN" dirty="0" smtClean="0"/>
          </a:p>
          <a:p>
            <a:pPr lvl="1"/>
            <a:r>
              <a:rPr lang="zh-CN" altLang="en-US" dirty="0" smtClean="0"/>
              <a:t>加速度：</a:t>
            </a:r>
            <a:r>
              <a:rPr lang="zh-CN" altLang="en-US" dirty="0"/>
              <a:t> </a:t>
            </a:r>
            <a:r>
              <a:rPr lang="zh-CN" altLang="en-US" dirty="0" smtClean="0"/>
              <a:t>（</a:t>
            </a:r>
            <a:r>
              <a:rPr lang="en-US" altLang="zh-CN" dirty="0" smtClean="0"/>
              <a:t>a</a:t>
            </a:r>
            <a:r>
              <a:rPr lang="en-US" altLang="zh-CN" baseline="-25000" dirty="0" smtClean="0"/>
              <a:t>x</a:t>
            </a:r>
            <a:r>
              <a:rPr lang="zh-CN" altLang="en-US" dirty="0"/>
              <a:t>，</a:t>
            </a:r>
            <a:r>
              <a:rPr lang="en-US" altLang="zh-CN" dirty="0"/>
              <a:t> </a:t>
            </a:r>
            <a:r>
              <a:rPr lang="en-US" altLang="zh-CN" dirty="0" smtClean="0"/>
              <a:t>a</a:t>
            </a:r>
            <a:r>
              <a:rPr lang="en-US" altLang="zh-CN" baseline="-25000" dirty="0" smtClean="0"/>
              <a:t>y</a:t>
            </a:r>
            <a:r>
              <a:rPr lang="zh-CN" altLang="en-US" dirty="0" smtClean="0"/>
              <a:t> </a:t>
            </a:r>
            <a:r>
              <a:rPr lang="zh-CN" altLang="en-US" dirty="0"/>
              <a:t>，</a:t>
            </a:r>
            <a:r>
              <a:rPr lang="en-US" altLang="zh-CN" dirty="0"/>
              <a:t> </a:t>
            </a:r>
            <a:r>
              <a:rPr lang="en-US" altLang="zh-CN" dirty="0" err="1" smtClean="0"/>
              <a:t>a</a:t>
            </a:r>
            <a:r>
              <a:rPr lang="en-US" altLang="zh-CN" baseline="-25000" dirty="0" err="1" smtClean="0"/>
              <a:t>z</a:t>
            </a:r>
            <a:r>
              <a:rPr lang="zh-CN" altLang="en-US" dirty="0" smtClean="0"/>
              <a:t> </a:t>
            </a:r>
            <a:r>
              <a:rPr lang="zh-CN" altLang="en-US" dirty="0"/>
              <a:t>）</a:t>
            </a:r>
            <a:endParaRPr lang="en-US" altLang="zh-CN" dirty="0" smtClean="0"/>
          </a:p>
          <a:p>
            <a:pPr lvl="1"/>
            <a:r>
              <a:rPr lang="zh-CN" altLang="en-US" dirty="0" smtClean="0"/>
              <a:t>时钟：</a:t>
            </a:r>
            <a:r>
              <a:rPr lang="en-US" altLang="zh-CN" dirty="0" err="1" smtClean="0"/>
              <a:t>δ</a:t>
            </a:r>
            <a:r>
              <a:rPr lang="en-US" altLang="zh-CN" baseline="-25000" dirty="0" err="1" smtClean="0"/>
              <a:t>i</a:t>
            </a:r>
            <a:r>
              <a:rPr lang="en-US" altLang="zh-CN" dirty="0" err="1" smtClean="0"/>
              <a:t>t</a:t>
            </a:r>
            <a:r>
              <a:rPr lang="zh-CN" altLang="en-US" dirty="0" smtClean="0"/>
              <a:t>，</a:t>
            </a:r>
            <a:r>
              <a:rPr lang="en-US" altLang="zh-CN" dirty="0"/>
              <a:t> </a:t>
            </a:r>
            <a:r>
              <a:rPr lang="en-US" altLang="zh-CN" dirty="0" err="1" smtClean="0"/>
              <a:t>δ</a:t>
            </a:r>
            <a:r>
              <a:rPr lang="en-US" altLang="zh-CN" baseline="30000" dirty="0" err="1" smtClean="0"/>
              <a:t>j</a:t>
            </a:r>
            <a:r>
              <a:rPr lang="en-US" altLang="zh-CN" dirty="0" err="1" smtClean="0"/>
              <a:t>t</a:t>
            </a:r>
            <a:endParaRPr lang="en-US" altLang="zh-CN" dirty="0" smtClean="0"/>
          </a:p>
          <a:p>
            <a:pPr lvl="1"/>
            <a:r>
              <a:rPr lang="zh-CN" altLang="en-US" dirty="0" smtClean="0"/>
              <a:t>大气传输：</a:t>
            </a:r>
            <a:r>
              <a:rPr lang="en-US" altLang="zh-CN" dirty="0"/>
              <a:t> </a:t>
            </a:r>
            <a:r>
              <a:rPr lang="en-US" altLang="zh-CN" dirty="0" err="1" smtClean="0"/>
              <a:t>δI</a:t>
            </a:r>
            <a:r>
              <a:rPr lang="en-US" altLang="zh-CN" baseline="-25000" dirty="0" err="1" smtClean="0"/>
              <a:t>j</a:t>
            </a:r>
            <a:r>
              <a:rPr lang="en-US" altLang="zh-CN" baseline="30000" dirty="0" err="1" smtClean="0"/>
              <a:t>i</a:t>
            </a:r>
            <a:r>
              <a:rPr lang="zh-CN" altLang="en-US" dirty="0" smtClean="0"/>
              <a:t>（</a:t>
            </a:r>
            <a:r>
              <a:rPr lang="en-US" altLang="zh-CN" dirty="0" smtClean="0"/>
              <a:t>t</a:t>
            </a:r>
            <a:r>
              <a:rPr lang="zh-CN" altLang="en-US" dirty="0" smtClean="0"/>
              <a:t>）、</a:t>
            </a:r>
            <a:r>
              <a:rPr lang="en-US" altLang="zh-CN" dirty="0"/>
              <a:t> </a:t>
            </a:r>
            <a:r>
              <a:rPr lang="en-US" altLang="zh-CN" dirty="0" err="1" smtClean="0"/>
              <a:t>δT</a:t>
            </a:r>
            <a:r>
              <a:rPr lang="en-US" altLang="zh-CN" baseline="-25000" dirty="0" err="1" smtClean="0"/>
              <a:t>j</a:t>
            </a:r>
            <a:r>
              <a:rPr lang="en-US" altLang="zh-CN" baseline="30000" dirty="0" err="1" smtClean="0"/>
              <a:t>i</a:t>
            </a:r>
            <a:r>
              <a:rPr lang="zh-CN" altLang="en-US" dirty="0"/>
              <a:t>（</a:t>
            </a:r>
            <a:r>
              <a:rPr lang="en-US" altLang="zh-CN" dirty="0"/>
              <a:t>t</a:t>
            </a:r>
            <a:r>
              <a:rPr lang="zh-CN" altLang="en-US" dirty="0"/>
              <a:t>）</a:t>
            </a:r>
            <a:endParaRPr lang="en-US" altLang="zh-CN" dirty="0" smtClean="0"/>
          </a:p>
          <a:p>
            <a:pPr lvl="1"/>
            <a:r>
              <a:rPr lang="zh-CN" altLang="en-US" dirty="0"/>
              <a:t>整</a:t>
            </a:r>
            <a:r>
              <a:rPr lang="zh-CN" altLang="en-US" dirty="0" smtClean="0"/>
              <a:t>周模糊度：</a:t>
            </a:r>
            <a:r>
              <a:rPr lang="en-US" altLang="zh-CN" dirty="0" err="1" smtClean="0"/>
              <a:t>N</a:t>
            </a:r>
            <a:r>
              <a:rPr lang="en-US" altLang="zh-CN" baseline="-25000" dirty="0" err="1" smtClean="0"/>
              <a:t>j</a:t>
            </a:r>
            <a:r>
              <a:rPr lang="en-US" altLang="zh-CN" baseline="30000" dirty="0" err="1" smtClean="0"/>
              <a:t>i</a:t>
            </a:r>
            <a:r>
              <a:rPr lang="zh-CN" altLang="en-US" dirty="0"/>
              <a:t>（</a:t>
            </a:r>
            <a:r>
              <a:rPr lang="en-US" altLang="zh-CN" dirty="0"/>
              <a:t>t</a:t>
            </a:r>
            <a:r>
              <a:rPr lang="zh-CN" altLang="en-US" dirty="0"/>
              <a:t>）</a:t>
            </a:r>
            <a:endParaRPr lang="en-US" altLang="zh-CN" dirty="0"/>
          </a:p>
          <a:p>
            <a:pPr lvl="1"/>
            <a:endParaRPr lang="en-US" altLang="zh-CN"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静态定位时的状态量选择</a:t>
            </a:r>
            <a:r>
              <a:rPr lang="en-US" altLang="zh-CN" sz="3200" dirty="0" smtClean="0"/>
              <a:t/>
            </a:r>
            <a:br>
              <a:rPr lang="en-US" altLang="zh-CN" sz="3200" dirty="0" smtClean="0"/>
            </a:br>
            <a:r>
              <a:rPr lang="zh-CN" altLang="en-US" sz="2800" dirty="0" smtClean="0"/>
              <a:t>（</a:t>
            </a:r>
            <a:r>
              <a:rPr lang="zh-CN" altLang="en-US" sz="2800" dirty="0">
                <a:solidFill>
                  <a:srgbClr val="000099"/>
                </a:solidFill>
              </a:rPr>
              <a:t>以测码伪距定位为例</a:t>
            </a:r>
            <a:r>
              <a:rPr lang="zh-CN" altLang="en-US" sz="2800" dirty="0" smtClean="0"/>
              <a:t>）</a:t>
            </a:r>
            <a:endParaRPr lang="zh-CN" altLang="en-US" sz="3200" dirty="0"/>
          </a:p>
        </p:txBody>
      </p:sp>
      <p:sp>
        <p:nvSpPr>
          <p:cNvPr id="3" name="内容占位符 2"/>
          <p:cNvSpPr>
            <a:spLocks noGrp="1"/>
          </p:cNvSpPr>
          <p:nvPr>
            <p:ph idx="1"/>
          </p:nvPr>
        </p:nvSpPr>
        <p:spPr/>
        <p:txBody>
          <a:bodyPr>
            <a:normAutofit fontScale="92500"/>
          </a:bodyPr>
          <a:lstStyle/>
          <a:p>
            <a:pPr marL="342900" lvl="1" indent="-342900">
              <a:buFont typeface="Arial" pitchFamily="34" charset="0"/>
              <a:buChar char="•"/>
            </a:pPr>
            <a:r>
              <a:rPr lang="en-US" altLang="zh-CN" dirty="0" err="1" smtClean="0">
                <a:solidFill>
                  <a:srgbClr val="000099"/>
                </a:solidFill>
              </a:rPr>
              <a:t>δ</a:t>
            </a:r>
            <a:r>
              <a:rPr lang="en-US" altLang="zh-CN" baseline="30000" dirty="0" err="1" smtClean="0">
                <a:solidFill>
                  <a:srgbClr val="000099"/>
                </a:solidFill>
              </a:rPr>
              <a:t>j</a:t>
            </a:r>
            <a:r>
              <a:rPr lang="en-US" altLang="zh-CN" dirty="0" err="1" smtClean="0">
                <a:solidFill>
                  <a:srgbClr val="000099"/>
                </a:solidFill>
              </a:rPr>
              <a:t>t</a:t>
            </a:r>
            <a:r>
              <a:rPr lang="zh-CN" altLang="en-US" dirty="0" smtClean="0">
                <a:solidFill>
                  <a:srgbClr val="000099"/>
                </a:solidFill>
              </a:rPr>
              <a:t>、</a:t>
            </a:r>
            <a:r>
              <a:rPr lang="en-US" altLang="zh-CN" sz="2400" dirty="0" err="1">
                <a:solidFill>
                  <a:srgbClr val="000099"/>
                </a:solidFill>
              </a:rPr>
              <a:t>δI</a:t>
            </a:r>
            <a:r>
              <a:rPr lang="en-US" altLang="zh-CN" sz="2400" baseline="-25000" dirty="0" err="1">
                <a:solidFill>
                  <a:srgbClr val="000099"/>
                </a:solidFill>
              </a:rPr>
              <a:t>j</a:t>
            </a:r>
            <a:r>
              <a:rPr lang="en-US" altLang="zh-CN" sz="2400" baseline="30000" dirty="0" err="1">
                <a:solidFill>
                  <a:srgbClr val="000099"/>
                </a:solidFill>
              </a:rPr>
              <a:t>i</a:t>
            </a:r>
            <a:r>
              <a:rPr lang="zh-CN" altLang="en-US" sz="2400" dirty="0">
                <a:solidFill>
                  <a:srgbClr val="000099"/>
                </a:solidFill>
              </a:rPr>
              <a:t>（</a:t>
            </a:r>
            <a:r>
              <a:rPr lang="en-US" altLang="zh-CN" sz="2400" dirty="0">
                <a:solidFill>
                  <a:srgbClr val="000099"/>
                </a:solidFill>
              </a:rPr>
              <a:t>t</a:t>
            </a:r>
            <a:r>
              <a:rPr lang="zh-CN" altLang="en-US" sz="2400" dirty="0">
                <a:solidFill>
                  <a:srgbClr val="000099"/>
                </a:solidFill>
              </a:rPr>
              <a:t>）、</a:t>
            </a:r>
            <a:r>
              <a:rPr lang="en-US" altLang="zh-CN" sz="2400" dirty="0">
                <a:solidFill>
                  <a:srgbClr val="000099"/>
                </a:solidFill>
              </a:rPr>
              <a:t> </a:t>
            </a:r>
            <a:r>
              <a:rPr lang="en-US" altLang="zh-CN" sz="2400" dirty="0" err="1">
                <a:solidFill>
                  <a:srgbClr val="000099"/>
                </a:solidFill>
              </a:rPr>
              <a:t>δT</a:t>
            </a:r>
            <a:r>
              <a:rPr lang="en-US" altLang="zh-CN" sz="2400" baseline="-25000" dirty="0" err="1">
                <a:solidFill>
                  <a:srgbClr val="000099"/>
                </a:solidFill>
              </a:rPr>
              <a:t>j</a:t>
            </a:r>
            <a:r>
              <a:rPr lang="en-US" altLang="zh-CN" sz="2400" baseline="30000" dirty="0" err="1">
                <a:solidFill>
                  <a:srgbClr val="000099"/>
                </a:solidFill>
              </a:rPr>
              <a:t>i</a:t>
            </a:r>
            <a:r>
              <a:rPr lang="zh-CN" altLang="en-US" sz="2400" dirty="0">
                <a:solidFill>
                  <a:srgbClr val="000099"/>
                </a:solidFill>
              </a:rPr>
              <a:t>（</a:t>
            </a:r>
            <a:r>
              <a:rPr lang="en-US" altLang="zh-CN" sz="2400" dirty="0">
                <a:solidFill>
                  <a:srgbClr val="000099"/>
                </a:solidFill>
              </a:rPr>
              <a:t>t</a:t>
            </a:r>
            <a:r>
              <a:rPr lang="zh-CN" altLang="en-US" sz="2400" dirty="0" smtClean="0">
                <a:solidFill>
                  <a:srgbClr val="000099"/>
                </a:solidFill>
              </a:rPr>
              <a:t>）为通过导航电文可以计算，为已知</a:t>
            </a:r>
            <a:endParaRPr lang="en-US" altLang="zh-CN" sz="2400" dirty="0" smtClean="0">
              <a:solidFill>
                <a:srgbClr val="000099"/>
              </a:solidFill>
            </a:endParaRPr>
          </a:p>
          <a:p>
            <a:pPr marL="342900" lvl="1" indent="-342900">
              <a:buFont typeface="Arial" pitchFamily="34" charset="0"/>
              <a:buChar char="•"/>
            </a:pPr>
            <a:r>
              <a:rPr lang="zh-CN" altLang="en-US" sz="2400" dirty="0" smtClean="0">
                <a:solidFill>
                  <a:srgbClr val="000099"/>
                </a:solidFill>
              </a:rPr>
              <a:t>不用</a:t>
            </a:r>
            <a:r>
              <a:rPr lang="zh-CN" altLang="en-US" sz="2400" dirty="0">
                <a:solidFill>
                  <a:srgbClr val="000099"/>
                </a:solidFill>
              </a:rPr>
              <a:t>考虑</a:t>
            </a:r>
            <a:r>
              <a:rPr lang="zh-CN" altLang="en-US" sz="2400" dirty="0" smtClean="0">
                <a:solidFill>
                  <a:srgbClr val="000099"/>
                </a:solidFill>
              </a:rPr>
              <a:t>速度（</a:t>
            </a:r>
            <a:r>
              <a:rPr lang="en-US" altLang="zh-CN" sz="2400" dirty="0" err="1"/>
              <a:t>v</a:t>
            </a:r>
            <a:r>
              <a:rPr lang="en-US" altLang="zh-CN" sz="2400" baseline="-25000" dirty="0" err="1"/>
              <a:t>x</a:t>
            </a:r>
            <a:r>
              <a:rPr lang="zh-CN" altLang="en-US" sz="2400" dirty="0"/>
              <a:t>，</a:t>
            </a:r>
            <a:r>
              <a:rPr lang="en-US" altLang="zh-CN" sz="2400" dirty="0"/>
              <a:t> </a:t>
            </a:r>
            <a:r>
              <a:rPr lang="en-US" altLang="zh-CN" sz="2400" dirty="0" err="1"/>
              <a:t>v</a:t>
            </a:r>
            <a:r>
              <a:rPr lang="en-US" altLang="zh-CN" sz="2400" baseline="-25000" dirty="0" err="1"/>
              <a:t>y</a:t>
            </a:r>
            <a:r>
              <a:rPr lang="zh-CN" altLang="en-US" sz="2400" dirty="0"/>
              <a:t> ，</a:t>
            </a:r>
            <a:r>
              <a:rPr lang="en-US" altLang="zh-CN" sz="2400" dirty="0"/>
              <a:t> </a:t>
            </a:r>
            <a:r>
              <a:rPr lang="en-US" altLang="zh-CN" sz="2400" dirty="0" err="1"/>
              <a:t>v</a:t>
            </a:r>
            <a:r>
              <a:rPr lang="en-US" altLang="zh-CN" sz="2400" baseline="-25000" dirty="0" err="1"/>
              <a:t>z</a:t>
            </a:r>
            <a:r>
              <a:rPr lang="zh-CN" altLang="en-US" sz="2400" dirty="0"/>
              <a:t> </a:t>
            </a:r>
            <a:r>
              <a:rPr lang="zh-CN" altLang="en-US" sz="2400" dirty="0" smtClean="0">
                <a:solidFill>
                  <a:srgbClr val="000099"/>
                </a:solidFill>
              </a:rPr>
              <a:t>）和</a:t>
            </a:r>
            <a:r>
              <a:rPr lang="zh-CN" altLang="en-US" sz="2400" dirty="0">
                <a:solidFill>
                  <a:srgbClr val="000099"/>
                </a:solidFill>
              </a:rPr>
              <a:t>整周</a:t>
            </a:r>
            <a:r>
              <a:rPr lang="zh-CN" altLang="en-US" sz="2400" dirty="0" smtClean="0">
                <a:solidFill>
                  <a:srgbClr val="000099"/>
                </a:solidFill>
              </a:rPr>
              <a:t>模糊度（</a:t>
            </a:r>
            <a:r>
              <a:rPr lang="en-US" altLang="zh-CN" sz="2400" dirty="0"/>
              <a:t> </a:t>
            </a:r>
            <a:r>
              <a:rPr lang="en-US" altLang="zh-CN" sz="2400" dirty="0" err="1"/>
              <a:t>N</a:t>
            </a:r>
            <a:r>
              <a:rPr lang="en-US" altLang="zh-CN" sz="2400" baseline="-25000" dirty="0" err="1"/>
              <a:t>j</a:t>
            </a:r>
            <a:r>
              <a:rPr lang="en-US" altLang="zh-CN" sz="2400" baseline="30000" dirty="0" err="1"/>
              <a:t>i</a:t>
            </a:r>
            <a:r>
              <a:rPr lang="en-US" altLang="zh-CN" sz="2400" baseline="30000" dirty="0"/>
              <a:t> </a:t>
            </a:r>
            <a:r>
              <a:rPr lang="zh-CN" altLang="en-US" sz="2400" dirty="0" smtClean="0">
                <a:solidFill>
                  <a:srgbClr val="000099"/>
                </a:solidFill>
              </a:rPr>
              <a:t>）问题</a:t>
            </a:r>
            <a:endParaRPr lang="en-US" altLang="zh-CN" sz="2400" dirty="0">
              <a:solidFill>
                <a:srgbClr val="000099"/>
              </a:solidFill>
            </a:endParaRPr>
          </a:p>
          <a:p>
            <a:r>
              <a:rPr lang="zh-CN" altLang="en-US" sz="2400" dirty="0" smtClean="0"/>
              <a:t>因此，静态定位</a:t>
            </a:r>
            <a:r>
              <a:rPr lang="zh-CN" altLang="en-US" sz="2400" dirty="0"/>
              <a:t>卡尔曼滤波中可能的状态</a:t>
            </a:r>
            <a:r>
              <a:rPr lang="zh-CN" altLang="en-US" sz="2400" dirty="0" smtClean="0"/>
              <a:t>量为（测码伪距）：</a:t>
            </a:r>
            <a:endParaRPr lang="en-US" altLang="zh-CN" sz="2400" dirty="0"/>
          </a:p>
          <a:p>
            <a:pPr lvl="1"/>
            <a:r>
              <a:rPr lang="zh-CN" altLang="en-US" sz="2000" dirty="0"/>
              <a:t>位置：（</a:t>
            </a:r>
            <a:r>
              <a:rPr lang="en-US" altLang="zh-CN" sz="2000" dirty="0" err="1"/>
              <a:t>x,y,z</a:t>
            </a:r>
            <a:r>
              <a:rPr lang="zh-CN" altLang="en-US" sz="2000" dirty="0" smtClean="0"/>
              <a:t>）</a:t>
            </a:r>
            <a:endParaRPr lang="en-US" altLang="zh-CN" sz="2000" dirty="0" smtClean="0"/>
          </a:p>
          <a:p>
            <a:pPr lvl="1"/>
            <a:r>
              <a:rPr lang="zh-CN" altLang="en-US" sz="2000" dirty="0" smtClean="0"/>
              <a:t>时钟：</a:t>
            </a:r>
            <a:r>
              <a:rPr lang="en-US" altLang="zh-CN" sz="2000" dirty="0" err="1" smtClean="0"/>
              <a:t>δ</a:t>
            </a:r>
            <a:r>
              <a:rPr lang="en-US" altLang="zh-CN" sz="2000" baseline="-25000" dirty="0" err="1" smtClean="0"/>
              <a:t>j</a:t>
            </a:r>
            <a:r>
              <a:rPr lang="zh-CN" altLang="en-US" sz="2000" dirty="0"/>
              <a:t>（</a:t>
            </a:r>
            <a:r>
              <a:rPr lang="en-US" altLang="zh-CN" sz="2000" dirty="0"/>
              <a:t>t</a:t>
            </a:r>
            <a:r>
              <a:rPr lang="zh-CN" altLang="en-US" sz="2000" dirty="0"/>
              <a:t>）</a:t>
            </a:r>
            <a:endParaRPr lang="en-US" altLang="zh-CN" sz="2000" baseline="-25000" dirty="0"/>
          </a:p>
          <a:p>
            <a:r>
              <a:rPr lang="zh-CN" altLang="en-US" sz="2400" dirty="0" smtClean="0"/>
              <a:t>在实际应用中，通常将接收机钟差和频漂（</a:t>
            </a:r>
            <a:r>
              <a:rPr lang="zh-CN" altLang="en-US" sz="2400" dirty="0" smtClean="0">
                <a:solidFill>
                  <a:schemeClr val="tx1"/>
                </a:solidFill>
              </a:rPr>
              <a:t>钟差是频漂的积分</a:t>
            </a:r>
            <a:r>
              <a:rPr lang="zh-CN" altLang="en-US" sz="2400" dirty="0" smtClean="0"/>
              <a:t>）作为两个单独状态量，实际接收机中通常设置</a:t>
            </a:r>
            <a:r>
              <a:rPr lang="en-US" altLang="zh-CN" sz="2400" dirty="0" smtClean="0"/>
              <a:t>5</a:t>
            </a:r>
            <a:r>
              <a:rPr lang="zh-CN" altLang="en-US" sz="2400" dirty="0" smtClean="0"/>
              <a:t>个状态量：</a:t>
            </a:r>
            <a:endParaRPr lang="en-US" altLang="zh-CN" sz="2400" dirty="0" smtClean="0"/>
          </a:p>
          <a:p>
            <a:pPr lvl="1"/>
            <a:r>
              <a:rPr lang="zh-CN" altLang="en-US" sz="2000" dirty="0" smtClean="0"/>
              <a:t>（</a:t>
            </a:r>
            <a:r>
              <a:rPr lang="en-US" altLang="zh-CN" sz="2000" dirty="0" smtClean="0"/>
              <a:t>x</a:t>
            </a:r>
            <a:r>
              <a:rPr lang="zh-CN" altLang="en-US" sz="2000" dirty="0" smtClean="0"/>
              <a:t>，</a:t>
            </a:r>
            <a:r>
              <a:rPr lang="en-US" altLang="zh-CN" sz="2000" dirty="0" smtClean="0"/>
              <a:t>y</a:t>
            </a:r>
            <a:r>
              <a:rPr lang="zh-CN" altLang="en-US" sz="2000" dirty="0" smtClean="0"/>
              <a:t>，</a:t>
            </a:r>
            <a:r>
              <a:rPr lang="en-US" altLang="zh-CN" sz="2000" dirty="0" smtClean="0"/>
              <a:t>z</a:t>
            </a:r>
            <a:r>
              <a:rPr lang="zh-CN" altLang="en-US" sz="2000" dirty="0" smtClean="0"/>
              <a:t>，</a:t>
            </a:r>
            <a:r>
              <a:rPr lang="en-US" altLang="zh-CN" sz="2000" dirty="0"/>
              <a:t> </a:t>
            </a:r>
            <a:r>
              <a:rPr lang="en-US" altLang="zh-CN" sz="2000" dirty="0" err="1" smtClean="0"/>
              <a:t>δt</a:t>
            </a:r>
            <a:r>
              <a:rPr lang="en-US" altLang="zh-CN" sz="2000" baseline="-25000" dirty="0" smtClean="0"/>
              <a:t> </a:t>
            </a:r>
            <a:r>
              <a:rPr lang="zh-CN" altLang="en-US" sz="2000" dirty="0" smtClean="0"/>
              <a:t>，</a:t>
            </a:r>
            <a:r>
              <a:rPr lang="en-US" altLang="zh-CN" sz="2000" dirty="0"/>
              <a:t> </a:t>
            </a:r>
            <a:r>
              <a:rPr lang="en-US" altLang="zh-CN" sz="2000" dirty="0" err="1" smtClean="0"/>
              <a:t>δf</a:t>
            </a:r>
            <a:r>
              <a:rPr lang="en-US" altLang="zh-CN" sz="2000" baseline="-25000" dirty="0" smtClean="0"/>
              <a:t> </a:t>
            </a:r>
            <a:r>
              <a:rPr lang="zh-CN" altLang="en-US" sz="2000" dirty="0" smtClean="0"/>
              <a:t>）</a:t>
            </a:r>
            <a:endParaRPr lang="zh-CN" altLang="en-US" sz="2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静态定位的状态方程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0"/>
                <a:ext cx="8229600" cy="4853136"/>
              </a:xfrm>
            </p:spPr>
            <p:txBody>
              <a:bodyPr>
                <a:noAutofit/>
              </a:bodyPr>
              <a:lstStyle/>
              <a:p>
                <a:pPr marL="0" indent="0">
                  <a:buNone/>
                </a:pPr>
                <a:r>
                  <a:rPr lang="zh-CN" altLang="en-US" sz="2000" dirty="0" smtClean="0"/>
                  <a:t>状态方程为</a:t>
                </a:r>
                <a:r>
                  <a:rPr lang="zh-CN" altLang="en-US" sz="2000" dirty="0"/>
                  <a:t>：</a:t>
                </a:r>
                <a:r>
                  <a:rPr lang="zh-CN" altLang="en-US" sz="2000" dirty="0" smtClean="0"/>
                  <a:t>                </a:t>
                </a:r>
                <a14:m>
                  <m:oMath xmlns:m="http://schemas.openxmlformats.org/officeDocument/2006/math">
                    <m:r>
                      <a:rPr lang="en-US" altLang="zh-CN" sz="2000" b="1" i="0" dirty="0" smtClean="0">
                        <a:latin typeface="Cambria Math"/>
                      </a:rPr>
                      <m:t>  </m:t>
                    </m:r>
                    <m:sSub>
                      <m:sSubPr>
                        <m:ctrlPr>
                          <a:rPr lang="en-US" altLang="zh-CN" sz="2000" i="1" dirty="0" smtClean="0">
                            <a:latin typeface="Cambria Math" panose="02040503050406030204" pitchFamily="18" charset="0"/>
                          </a:rPr>
                        </m:ctrlPr>
                      </m:sSubPr>
                      <m:e>
                        <m:r>
                          <a:rPr lang="en-US" altLang="zh-CN" sz="2000" b="1" i="1" dirty="0" smtClean="0">
                            <a:latin typeface="Cambria Math"/>
                          </a:rPr>
                          <m:t>𝒙</m:t>
                        </m:r>
                      </m:e>
                      <m:sub>
                        <m:r>
                          <a:rPr lang="en-US" altLang="zh-CN" sz="2000" b="1" i="1" dirty="0" smtClean="0">
                            <a:latin typeface="Cambria Math"/>
                          </a:rPr>
                          <m:t>𝒌</m:t>
                        </m:r>
                      </m:sub>
                    </m:sSub>
                    <m:r>
                      <a:rPr lang="en-US" altLang="zh-CN" sz="2000" b="1" i="1" dirty="0" smtClean="0">
                        <a:latin typeface="Cambria Math"/>
                      </a:rPr>
                      <m:t>=</m:t>
                    </m:r>
                    <m:r>
                      <a:rPr lang="en-US" altLang="zh-CN" sz="2000" b="1" i="1" dirty="0" smtClean="0">
                        <a:latin typeface="Cambria Math"/>
                      </a:rPr>
                      <m:t>𝑨</m:t>
                    </m:r>
                    <m:sSub>
                      <m:sSubPr>
                        <m:ctrlPr>
                          <a:rPr lang="en-US" altLang="zh-CN" sz="2000" b="1" i="1" dirty="0" smtClean="0">
                            <a:latin typeface="Cambria Math" panose="02040503050406030204" pitchFamily="18" charset="0"/>
                          </a:rPr>
                        </m:ctrlPr>
                      </m:sSubPr>
                      <m:e>
                        <m:r>
                          <a:rPr lang="en-US" altLang="zh-CN" sz="2000" b="1" i="1" dirty="0" smtClean="0">
                            <a:latin typeface="Cambria Math"/>
                          </a:rPr>
                          <m:t>𝒙</m:t>
                        </m:r>
                      </m:e>
                      <m:sub>
                        <m:r>
                          <a:rPr lang="en-US" altLang="zh-CN" sz="2000" b="1" i="1" dirty="0" smtClean="0">
                            <a:latin typeface="Cambria Math"/>
                          </a:rPr>
                          <m:t>𝒌</m:t>
                        </m:r>
                        <m:r>
                          <a:rPr lang="en-US" altLang="zh-CN" sz="2000" b="1" i="1" dirty="0" smtClean="0">
                            <a:latin typeface="Cambria Math"/>
                          </a:rPr>
                          <m:t>−</m:t>
                        </m:r>
                        <m:r>
                          <a:rPr lang="en-US" altLang="zh-CN" sz="2000" b="1" i="1" dirty="0" smtClean="0">
                            <a:latin typeface="Cambria Math"/>
                          </a:rPr>
                          <m:t>𝟏</m:t>
                        </m:r>
                      </m:sub>
                    </m:sSub>
                    <m:r>
                      <a:rPr lang="en-US" altLang="zh-CN" sz="2000" b="1" i="1" dirty="0" smtClean="0">
                        <a:latin typeface="Cambria Math"/>
                      </a:rPr>
                      <m:t>+</m:t>
                    </m:r>
                    <m:sSub>
                      <m:sSubPr>
                        <m:ctrlPr>
                          <a:rPr lang="en-US" altLang="zh-CN" sz="2000" b="1" i="1" dirty="0" smtClean="0">
                            <a:latin typeface="Cambria Math" panose="02040503050406030204" pitchFamily="18" charset="0"/>
                          </a:rPr>
                        </m:ctrlPr>
                      </m:sSubPr>
                      <m:e>
                        <m:r>
                          <a:rPr lang="en-US" altLang="zh-CN" sz="2000" b="1" i="1" dirty="0" smtClean="0">
                            <a:latin typeface="Cambria Math"/>
                          </a:rPr>
                          <m:t>𝒘</m:t>
                        </m:r>
                      </m:e>
                      <m:sub>
                        <m:r>
                          <a:rPr lang="en-US" altLang="zh-CN" sz="2000" b="1" i="1" dirty="0" smtClean="0">
                            <a:latin typeface="Cambria Math"/>
                          </a:rPr>
                          <m:t>𝒌</m:t>
                        </m:r>
                        <m:r>
                          <a:rPr lang="en-US" altLang="zh-CN" sz="2000" b="1" i="1" dirty="0" smtClean="0">
                            <a:latin typeface="Cambria Math"/>
                          </a:rPr>
                          <m:t>−</m:t>
                        </m:r>
                        <m:r>
                          <a:rPr lang="en-US" altLang="zh-CN" sz="2000" b="1" i="1" dirty="0" smtClean="0">
                            <a:latin typeface="Cambria Math"/>
                          </a:rPr>
                          <m:t>𝟏</m:t>
                        </m:r>
                      </m:sub>
                    </m:sSub>
                  </m:oMath>
                </a14:m>
                <a:endParaRPr lang="en-US" altLang="zh-CN" sz="2000" b="1" dirty="0" smtClean="0"/>
              </a:p>
              <a:p>
                <a:pPr marL="0" indent="0">
                  <a:buNone/>
                </a:pPr>
                <a:r>
                  <a:rPr lang="zh-CN" altLang="en-US" sz="2000" dirty="0" smtClean="0"/>
                  <a:t>其中：</a:t>
                </a:r>
                <a:endParaRPr lang="en-US" altLang="zh-CN" sz="2000" dirty="0" smtClean="0"/>
              </a:p>
              <a:p>
                <a:pPr marL="0" indent="0">
                  <a:buNone/>
                </a:pPr>
                <a:r>
                  <a:rPr lang="zh-CN" altLang="en-US" sz="2000" dirty="0" smtClean="0"/>
                  <a:t>（</a:t>
                </a:r>
                <a:r>
                  <a:rPr lang="en-US" altLang="zh-CN" sz="2000" dirty="0" smtClean="0"/>
                  <a:t>1</a:t>
                </a:r>
                <a:r>
                  <a:rPr lang="zh-CN" altLang="en-US" sz="2000" dirty="0" smtClean="0"/>
                  <a:t>）状态转换矩阵</a:t>
                </a:r>
                <a:r>
                  <a:rPr lang="en-US" altLang="zh-CN" sz="2000" dirty="0" smtClean="0"/>
                  <a:t>A</a:t>
                </a:r>
                <a:r>
                  <a:rPr lang="zh-CN" altLang="en-US" sz="2000" dirty="0" smtClean="0"/>
                  <a:t>：</a:t>
                </a:r>
                <a:endParaRPr lang="en-US" altLang="zh-CN" sz="2000" dirty="0" smtClean="0"/>
              </a:p>
              <a:p>
                <a:pPr marL="0" indent="0" algn="ctr">
                  <a:buNone/>
                </a:pPr>
                <a14:m>
                  <m:oMath xmlns:m="http://schemas.openxmlformats.org/officeDocument/2006/math">
                    <m:r>
                      <a:rPr lang="en-US" altLang="zh-CN" sz="2000" b="1" i="1" smtClean="0">
                        <a:latin typeface="Cambria Math"/>
                      </a:rPr>
                      <m:t>𝑨</m:t>
                    </m:r>
                    <m:r>
                      <a:rPr lang="en-US" altLang="zh-CN" sz="2000" b="1" i="1" smtClean="0">
                        <a:latin typeface="Cambria Math"/>
                      </a:rPr>
                      <m:t>=</m:t>
                    </m:r>
                    <m:d>
                      <m:dPr>
                        <m:begChr m:val="["/>
                        <m:endChr m:val="]"/>
                        <m:ctrlPr>
                          <a:rPr lang="en-US" altLang="zh-CN" sz="2000" b="1" i="1" smtClean="0">
                            <a:latin typeface="Cambria Math" panose="02040503050406030204" pitchFamily="18" charset="0"/>
                          </a:rPr>
                        </m:ctrlPr>
                      </m:dPr>
                      <m:e>
                        <m:m>
                          <m:mPr>
                            <m:mcs>
                              <m:mc>
                                <m:mcPr>
                                  <m:count m:val="2"/>
                                  <m:mcJc m:val="center"/>
                                </m:mcPr>
                              </m:mc>
                            </m:mcs>
                            <m:ctrlPr>
                              <a:rPr lang="en-US" altLang="zh-CN" sz="2000" b="1" i="1" smtClean="0">
                                <a:latin typeface="Cambria Math" panose="02040503050406030204" pitchFamily="18" charset="0"/>
                              </a:rPr>
                            </m:ctrlPr>
                          </m:mPr>
                          <m:mr>
                            <m:e>
                              <m:sSub>
                                <m:sSubPr>
                                  <m:ctrlPr>
                                    <a:rPr lang="en-US" altLang="zh-CN" sz="2000" b="1" i="1" smtClean="0">
                                      <a:latin typeface="Cambria Math" panose="02040503050406030204" pitchFamily="18" charset="0"/>
                                    </a:rPr>
                                  </m:ctrlPr>
                                </m:sSubPr>
                                <m:e>
                                  <m:r>
                                    <a:rPr lang="en-US" altLang="zh-CN" sz="2000" b="1" i="1" smtClean="0">
                                      <a:latin typeface="Cambria Math"/>
                                    </a:rPr>
                                    <m:t>𝑰</m:t>
                                  </m:r>
                                </m:e>
                                <m:sub>
                                  <m:r>
                                    <a:rPr lang="en-US" altLang="zh-CN" sz="2000" b="1" i="1" smtClean="0">
                                      <a:latin typeface="Cambria Math"/>
                                    </a:rPr>
                                    <m:t>𝟑</m:t>
                                  </m:r>
                                  <m:r>
                                    <a:rPr lang="en-US" altLang="zh-CN" sz="2000" b="1" i="1" smtClean="0">
                                      <a:latin typeface="Cambria Math"/>
                                    </a:rPr>
                                    <m:t>𝒙</m:t>
                                  </m:r>
                                  <m:r>
                                    <a:rPr lang="en-US" altLang="zh-CN" sz="2000" b="1" i="1" smtClean="0">
                                      <a:latin typeface="Cambria Math"/>
                                    </a:rPr>
                                    <m:t>𝟑</m:t>
                                  </m:r>
                                </m:sub>
                              </m:sSub>
                            </m:e>
                            <m:e>
                              <m:r>
                                <a:rPr lang="en-US" altLang="zh-CN" sz="2000" b="1" i="1" smtClean="0">
                                  <a:latin typeface="Cambria Math"/>
                                </a:rPr>
                                <m:t>𝟎</m:t>
                              </m:r>
                            </m:e>
                          </m:mr>
                          <m:mr>
                            <m:e>
                              <m:r>
                                <a:rPr lang="en-US" altLang="zh-CN" sz="2000" b="1" i="1" smtClean="0">
                                  <a:latin typeface="Cambria Math"/>
                                </a:rPr>
                                <m:t>𝟎</m:t>
                              </m:r>
                            </m:e>
                            <m:e>
                              <m:sSub>
                                <m:sSubPr>
                                  <m:ctrlPr>
                                    <a:rPr lang="en-US" altLang="zh-CN" sz="2000" b="1" i="1" smtClean="0">
                                      <a:latin typeface="Cambria Math" panose="02040503050406030204" pitchFamily="18" charset="0"/>
                                    </a:rPr>
                                  </m:ctrlPr>
                                </m:sSubPr>
                                <m:e>
                                  <m:r>
                                    <a:rPr lang="en-US" altLang="zh-CN" sz="2000" b="1" i="1" smtClean="0">
                                      <a:latin typeface="Cambria Math"/>
                                    </a:rPr>
                                    <m:t>𝑨</m:t>
                                  </m:r>
                                </m:e>
                                <m:sub>
                                  <m:r>
                                    <a:rPr lang="en-US" altLang="zh-CN" sz="2000" b="1" i="1" smtClean="0">
                                      <a:latin typeface="Cambria Math"/>
                                    </a:rPr>
                                    <m:t>𝒄</m:t>
                                  </m:r>
                                </m:sub>
                              </m:sSub>
                            </m:e>
                          </m:mr>
                        </m:m>
                      </m:e>
                    </m:d>
                  </m:oMath>
                </a14:m>
                <a:r>
                  <a:rPr lang="zh-CN" altLang="en-US" sz="2000" b="1" dirty="0" smtClean="0"/>
                  <a:t>，</a:t>
                </a:r>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a:rPr>
                          <m:t>𝑨</m:t>
                        </m:r>
                      </m:e>
                      <m:sub>
                        <m:r>
                          <a:rPr lang="en-US" altLang="zh-CN" sz="2000" b="1" i="1" smtClean="0">
                            <a:latin typeface="Cambria Math"/>
                          </a:rPr>
                          <m:t>𝒄</m:t>
                        </m:r>
                      </m:sub>
                    </m:sSub>
                    <m:r>
                      <a:rPr lang="en-US" altLang="zh-CN" sz="2000" i="1">
                        <a:latin typeface="Cambria Math"/>
                      </a:rPr>
                      <m:t>=</m:t>
                    </m:r>
                    <m:d>
                      <m:dPr>
                        <m:begChr m:val="["/>
                        <m:endChr m:val="]"/>
                        <m:ctrlPr>
                          <a:rPr lang="en-US" altLang="zh-CN" sz="2000" i="1">
                            <a:latin typeface="Cambria Math" panose="02040503050406030204" pitchFamily="18" charset="0"/>
                          </a:rPr>
                        </m:ctrlPr>
                      </m:dPr>
                      <m:e>
                        <m:m>
                          <m:mPr>
                            <m:mcs>
                              <m:mc>
                                <m:mcPr>
                                  <m:count m:val="2"/>
                                  <m:mcJc m:val="center"/>
                                </m:mcPr>
                              </m:mc>
                            </m:mcs>
                            <m:ctrlPr>
                              <a:rPr lang="en-US" altLang="zh-CN" sz="2000" i="1">
                                <a:latin typeface="Cambria Math" panose="02040503050406030204" pitchFamily="18" charset="0"/>
                              </a:rPr>
                            </m:ctrlPr>
                          </m:mPr>
                          <m:mr>
                            <m:e>
                              <m:r>
                                <a:rPr lang="en-US" altLang="zh-CN" sz="2000" b="1" i="1" smtClean="0">
                                  <a:latin typeface="Cambria Math"/>
                                </a:rPr>
                                <m:t>𝟏</m:t>
                              </m:r>
                            </m:e>
                            <m:e>
                              <m:sSub>
                                <m:sSubPr>
                                  <m:ctrlPr>
                                    <a:rPr lang="en-US" altLang="zh-CN" sz="2000" i="1" smtClean="0">
                                      <a:latin typeface="Cambria Math" panose="02040503050406030204" pitchFamily="18" charset="0"/>
                                    </a:rPr>
                                  </m:ctrlPr>
                                </m:sSubPr>
                                <m:e>
                                  <m:r>
                                    <a:rPr lang="en-US" altLang="zh-CN" sz="2000" b="1" i="1" smtClean="0">
                                      <a:latin typeface="Cambria Math"/>
                                    </a:rPr>
                                    <m:t>𝑻</m:t>
                                  </m:r>
                                </m:e>
                                <m:sub>
                                  <m:r>
                                    <a:rPr lang="en-US" altLang="zh-CN" sz="2000" b="1" i="1" smtClean="0">
                                      <a:latin typeface="Cambria Math"/>
                                    </a:rPr>
                                    <m:t>𝒔</m:t>
                                  </m:r>
                                </m:sub>
                              </m:sSub>
                            </m:e>
                          </m:mr>
                          <m:mr>
                            <m:e>
                              <m:r>
                                <a:rPr lang="en-US" altLang="zh-CN" sz="2000" i="1">
                                  <a:latin typeface="Cambria Math"/>
                                </a:rPr>
                                <m:t>𝟎</m:t>
                              </m:r>
                            </m:e>
                            <m:e>
                              <m:r>
                                <a:rPr lang="en-US" altLang="zh-CN" sz="2000" b="1" i="1" smtClean="0">
                                  <a:latin typeface="Cambria Math"/>
                                </a:rPr>
                                <m:t>𝟏</m:t>
                              </m:r>
                            </m:e>
                          </m:mr>
                        </m:m>
                      </m:e>
                    </m:d>
                  </m:oMath>
                </a14:m>
                <a:endParaRPr lang="en-US" altLang="zh-CN" sz="2000" b="1" dirty="0" smtClean="0"/>
              </a:p>
              <a:p>
                <a:pPr marL="0" indent="0">
                  <a:buNone/>
                </a:pPr>
                <a:r>
                  <a:rPr lang="zh-CN" altLang="en-US" sz="2000" dirty="0" smtClean="0"/>
                  <a:t>（</a:t>
                </a:r>
                <a:r>
                  <a:rPr lang="en-US" altLang="zh-CN" sz="2000" dirty="0" smtClean="0"/>
                  <a:t>2</a:t>
                </a:r>
                <a:r>
                  <a:rPr lang="zh-CN" altLang="en-US" sz="2000" dirty="0" smtClean="0"/>
                  <a:t>）</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a:rPr>
                          <m:t>𝒘</m:t>
                        </m:r>
                      </m:e>
                      <m:sub>
                        <m:r>
                          <a:rPr lang="en-US" altLang="zh-CN" sz="2000" i="1" dirty="0">
                            <a:latin typeface="Cambria Math"/>
                          </a:rPr>
                          <m:t>𝒌</m:t>
                        </m:r>
                        <m:r>
                          <a:rPr lang="en-US" altLang="zh-CN" sz="2000" i="1" dirty="0">
                            <a:latin typeface="Cambria Math"/>
                          </a:rPr>
                          <m:t>−</m:t>
                        </m:r>
                        <m:r>
                          <a:rPr lang="en-US" altLang="zh-CN" sz="2000" i="1" dirty="0">
                            <a:latin typeface="Cambria Math"/>
                          </a:rPr>
                          <m:t>𝟏</m:t>
                        </m:r>
                      </m:sub>
                    </m:sSub>
                  </m:oMath>
                </a14:m>
                <a:r>
                  <a:rPr lang="zh-CN" altLang="en-US" sz="2000" b="1" dirty="0" smtClean="0"/>
                  <a:t>的均方差阵</a:t>
                </a:r>
                <a:r>
                  <a:rPr lang="en-US" altLang="zh-CN" sz="2000" b="1" dirty="0" smtClean="0"/>
                  <a:t>Q</a:t>
                </a:r>
                <a:r>
                  <a:rPr lang="zh-CN" altLang="en-US" sz="2000" b="1" dirty="0" smtClean="0"/>
                  <a:t>取值为：</a:t>
                </a:r>
                <a:endParaRPr lang="en-US" altLang="zh-CN" sz="2000" dirty="0"/>
              </a:p>
              <a:p>
                <a:pPr marL="0" indent="0">
                  <a:buNone/>
                </a:pPr>
                <a:r>
                  <a:rPr lang="en-US" altLang="zh-CN" sz="2000" b="1" dirty="0" smtClean="0"/>
                  <a:t>                       </a:t>
                </a:r>
                <a14:m>
                  <m:oMath xmlns:m="http://schemas.openxmlformats.org/officeDocument/2006/math">
                    <m:r>
                      <a:rPr lang="en-US" altLang="zh-CN" sz="2000" b="1" i="1" smtClean="0">
                        <a:latin typeface="Cambria Math"/>
                      </a:rPr>
                      <m:t>𝑸</m:t>
                    </m:r>
                    <m:r>
                      <a:rPr lang="en-US" altLang="zh-CN" sz="2000" b="1" i="1" smtClean="0">
                        <a:latin typeface="Cambria Math"/>
                      </a:rPr>
                      <m:t>=</m:t>
                    </m:r>
                    <m:d>
                      <m:dPr>
                        <m:begChr m:val="["/>
                        <m:endChr m:val="]"/>
                        <m:ctrlPr>
                          <a:rPr lang="en-US" altLang="zh-CN" sz="2000" b="1" i="1" smtClean="0">
                            <a:latin typeface="Cambria Math" panose="02040503050406030204" pitchFamily="18" charset="0"/>
                          </a:rPr>
                        </m:ctrlPr>
                      </m:dPr>
                      <m:e>
                        <m:m>
                          <m:mPr>
                            <m:mcs>
                              <m:mc>
                                <m:mcPr>
                                  <m:count m:val="2"/>
                                  <m:mcJc m:val="center"/>
                                </m:mcPr>
                              </m:mc>
                            </m:mcs>
                            <m:ctrlPr>
                              <a:rPr lang="en-US" altLang="zh-CN" sz="2000" i="1">
                                <a:latin typeface="Cambria Math" panose="02040503050406030204" pitchFamily="18" charset="0"/>
                              </a:rPr>
                            </m:ctrlPr>
                          </m:mPr>
                          <m:mr>
                            <m:e>
                              <m:sSub>
                                <m:sSubPr>
                                  <m:ctrlPr>
                                    <a:rPr lang="en-US" altLang="zh-CN" sz="2000" i="1">
                                      <a:latin typeface="Cambria Math" panose="02040503050406030204" pitchFamily="18" charset="0"/>
                                    </a:rPr>
                                  </m:ctrlPr>
                                </m:sSubPr>
                                <m:e>
                                  <m:r>
                                    <m:rPr>
                                      <m:brk m:alnAt="7"/>
                                    </m:rPr>
                                    <a:rPr lang="en-US" altLang="zh-CN" sz="2000" i="1">
                                      <a:latin typeface="Cambria Math"/>
                                    </a:rPr>
                                    <m:t>𝑸</m:t>
                                  </m:r>
                                </m:e>
                                <m:sub>
                                  <m:r>
                                    <m:rPr>
                                      <m:nor/>
                                      <m:brk m:alnAt="7"/>
                                    </m:rPr>
                                    <a:rPr lang="en-US" altLang="zh-CN" sz="2000">
                                      <a:latin typeface="Cambria Math"/>
                                    </a:rPr>
                                    <m:t>p</m:t>
                                  </m:r>
                                </m:sub>
                              </m:sSub>
                            </m:e>
                            <m:e>
                              <m:r>
                                <a:rPr lang="en-US" altLang="zh-CN" sz="2000" i="1">
                                  <a:latin typeface="Cambria Math"/>
                                </a:rPr>
                                <m:t>𝟎</m:t>
                              </m:r>
                            </m:e>
                          </m:mr>
                          <m:mr>
                            <m:e>
                              <m:r>
                                <a:rPr lang="en-US" altLang="zh-CN" sz="2000" i="1">
                                  <a:latin typeface="Cambria Math"/>
                                </a:rPr>
                                <m:t>𝟎</m:t>
                              </m:r>
                            </m:e>
                            <m:e>
                              <m:sSub>
                                <m:sSubPr>
                                  <m:ctrlPr>
                                    <a:rPr lang="en-US" altLang="zh-CN" sz="2000" i="1">
                                      <a:latin typeface="Cambria Math" panose="02040503050406030204" pitchFamily="18" charset="0"/>
                                    </a:rPr>
                                  </m:ctrlPr>
                                </m:sSubPr>
                                <m:e>
                                  <m:r>
                                    <a:rPr lang="en-US" altLang="zh-CN" sz="2000" i="1">
                                      <a:latin typeface="Cambria Math"/>
                                    </a:rPr>
                                    <m:t>𝑸</m:t>
                                  </m:r>
                                </m:e>
                                <m:sub>
                                  <m:r>
                                    <a:rPr lang="en-US" altLang="zh-CN" sz="2000" i="1">
                                      <a:latin typeface="Cambria Math"/>
                                    </a:rPr>
                                    <m:t>𝒄</m:t>
                                  </m:r>
                                </m:sub>
                              </m:sSub>
                            </m:e>
                          </m:mr>
                        </m:m>
                      </m:e>
                    </m:d>
                  </m:oMath>
                </a14:m>
                <a:endParaRPr lang="en-US" altLang="zh-CN" sz="2000" b="1" dirty="0" smtClean="0"/>
              </a:p>
              <a:p>
                <a:pPr marL="0" indent="0">
                  <a:buNone/>
                </a:pPr>
                <a14:m>
                  <m:oMath xmlns:m="http://schemas.openxmlformats.org/officeDocument/2006/math">
                    <m:sSub>
                      <m:sSubPr>
                        <m:ctrlPr>
                          <a:rPr lang="en-US" altLang="zh-CN" sz="2000" i="1">
                            <a:latin typeface="Cambria Math" panose="02040503050406030204" pitchFamily="18" charset="0"/>
                          </a:rPr>
                        </m:ctrlPr>
                      </m:sSubPr>
                      <m:e>
                        <m:r>
                          <m:rPr>
                            <m:brk m:alnAt="7"/>
                          </m:rPr>
                          <a:rPr lang="en-US" altLang="zh-CN" sz="2000" i="1">
                            <a:latin typeface="Cambria Math"/>
                          </a:rPr>
                          <m:t>𝑸</m:t>
                        </m:r>
                      </m:e>
                      <m:sub>
                        <m:r>
                          <m:rPr>
                            <m:nor/>
                            <m:brk m:alnAt="7"/>
                          </m:rPr>
                          <a:rPr lang="en-US" altLang="zh-CN" sz="2000">
                            <a:latin typeface="Cambria Math"/>
                          </a:rPr>
                          <m:t>p</m:t>
                        </m:r>
                      </m:sub>
                    </m:sSub>
                  </m:oMath>
                </a14:m>
                <a:r>
                  <a:rPr lang="zh-CN" altLang="en-US" sz="2000" dirty="0" smtClean="0"/>
                  <a:t>为位置过程噪声均方差阵，</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𝑸</m:t>
                        </m:r>
                      </m:e>
                      <m:sub>
                        <m:r>
                          <a:rPr lang="en-US" altLang="zh-CN" sz="2000" i="1">
                            <a:latin typeface="Cambria Math"/>
                          </a:rPr>
                          <m:t>𝒄</m:t>
                        </m:r>
                      </m:sub>
                    </m:sSub>
                  </m:oMath>
                </a14:m>
                <a:r>
                  <a:rPr lang="zh-CN" altLang="en-US" sz="2000" dirty="0" smtClean="0"/>
                  <a:t>为钟差与频漂噪声均方差阵，均可估算。</a:t>
                </a:r>
                <a:endParaRPr lang="en-US" altLang="zh-CN" sz="2000" b="1"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0"/>
                <a:ext cx="8229600" cy="4853136"/>
              </a:xfrm>
              <a:blipFill rotWithShape="1">
                <a:blip r:embed="rId2"/>
                <a:stretch>
                  <a:fillRect l="-741" r="-3778"/>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静态定位的测量方程</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GPS</a:t>
            </a:r>
            <a:r>
              <a:rPr lang="zh-CN" altLang="en-US" sz="2800" dirty="0" smtClean="0"/>
              <a:t>接收机的测量量主要包括伪距和多普勒频移，而多普勒频移和速度有关，对于静态定位并不关注多普勒频移，因此，静态定位的卡尔曼滤波测量方程，主要指</a:t>
            </a:r>
            <a:r>
              <a:rPr lang="en-US" altLang="zh-CN" sz="2800" dirty="0" smtClean="0"/>
              <a:t>N</a:t>
            </a:r>
            <a:r>
              <a:rPr lang="zh-CN" altLang="en-US" sz="2800" dirty="0" smtClean="0"/>
              <a:t>颗卫星伪距观测方程。</a:t>
            </a:r>
            <a:endParaRPr lang="zh-CN" altLang="en-US" sz="2400" dirty="0"/>
          </a:p>
        </p:txBody>
      </p:sp>
      <p:graphicFrame>
        <p:nvGraphicFramePr>
          <p:cNvPr id="4" name="对象 3"/>
          <p:cNvGraphicFramePr>
            <a:graphicFrameLocks noChangeAspect="1"/>
          </p:cNvGraphicFramePr>
          <p:nvPr/>
        </p:nvGraphicFramePr>
        <p:xfrm>
          <a:off x="768424" y="4436914"/>
          <a:ext cx="7620000" cy="576262"/>
        </p:xfrm>
        <a:graphic>
          <a:graphicData uri="http://schemas.openxmlformats.org/presentationml/2006/ole">
            <mc:AlternateContent xmlns:mc="http://schemas.openxmlformats.org/markup-compatibility/2006">
              <mc:Choice xmlns:v="urn:schemas-microsoft-com:vml" Requires="v">
                <p:oleObj spid="_x0000_s1050" name="公式" r:id="rId3" imgW="120091200" imgH="7924800" progId="Equation.3">
                  <p:embed/>
                </p:oleObj>
              </mc:Choice>
              <mc:Fallback>
                <p:oleObj name="公式" r:id="rId3" imgW="120091200" imgH="7924800" progId="Equation.3">
                  <p:embed/>
                  <p:pic>
                    <p:nvPicPr>
                      <p:cNvPr id="0" name="图片 1036"/>
                      <p:cNvPicPr>
                        <a:picLocks noChangeAspect="1" noChangeArrowheads="1"/>
                      </p:cNvPicPr>
                      <p:nvPr/>
                    </p:nvPicPr>
                    <p:blipFill>
                      <a:blip r:embed="rId4"/>
                      <a:srcRect/>
                      <a:stretch>
                        <a:fillRect/>
                      </a:stretch>
                    </p:blipFill>
                    <p:spPr bwMode="auto">
                      <a:xfrm>
                        <a:off x="768424" y="4436914"/>
                        <a:ext cx="7620000" cy="576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772816"/>
            <a:ext cx="8229600" cy="4353347"/>
          </a:xfrm>
        </p:spPr>
        <p:txBody>
          <a:bodyPr/>
          <a:lstStyle/>
          <a:p>
            <a:pPr marL="0" indent="0">
              <a:buNone/>
            </a:pPr>
            <a:r>
              <a:rPr lang="zh-CN" altLang="en-US" dirty="0" smtClean="0"/>
              <a:t>（</a:t>
            </a:r>
            <a:r>
              <a:rPr lang="en-US" altLang="zh-CN" dirty="0" smtClean="0"/>
              <a:t>1</a:t>
            </a:r>
            <a:r>
              <a:rPr lang="zh-CN" altLang="en-US" dirty="0" smtClean="0"/>
              <a:t>）预测</a:t>
            </a:r>
            <a:endParaRPr lang="en-US" altLang="zh-CN" dirty="0" smtClean="0"/>
          </a:p>
          <a:p>
            <a:pPr marL="0" indent="0">
              <a:buNone/>
            </a:pPr>
            <a:endParaRPr lang="en-US" altLang="zh-CN" i="1" dirty="0">
              <a:latin typeface="Cambria Math"/>
            </a:endParaRPr>
          </a:p>
          <a:p>
            <a:pPr marL="0" indent="0">
              <a:buNone/>
            </a:pPr>
            <a:endParaRPr lang="en-US" altLang="zh-CN" i="1" dirty="0" smtClean="0">
              <a:latin typeface="Cambria Math"/>
            </a:endParaRPr>
          </a:p>
          <a:p>
            <a:pPr marL="0" indent="0">
              <a:buNone/>
            </a:pPr>
            <a:endParaRPr lang="en-US" altLang="zh-CN" i="1" dirty="0" smtClean="0">
              <a:latin typeface="Cambria Math"/>
            </a:endParaRPr>
          </a:p>
          <a:p>
            <a:pPr marL="0" indent="0">
              <a:buNone/>
            </a:pPr>
            <a:endParaRPr lang="zh-CN" altLang="en-US" dirty="0"/>
          </a:p>
        </p:txBody>
      </p:sp>
      <p:sp>
        <p:nvSpPr>
          <p:cNvPr id="4" name="标题 1"/>
          <p:cNvSpPr>
            <a:spLocks noGrp="1"/>
          </p:cNvSpPr>
          <p:nvPr>
            <p:ph type="title"/>
          </p:nvPr>
        </p:nvSpPr>
        <p:spPr>
          <a:xfrm>
            <a:off x="457200" y="274638"/>
            <a:ext cx="8229600" cy="1143000"/>
          </a:xfrm>
        </p:spPr>
        <p:txBody>
          <a:bodyPr/>
          <a:lstStyle/>
          <a:p>
            <a:r>
              <a:rPr lang="zh-CN" altLang="en-US" dirty="0" smtClean="0"/>
              <a:t>静态定位的滤波算法</a:t>
            </a:r>
            <a:endParaRPr lang="zh-CN" altLang="en-US" dirty="0"/>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7224"/>
          <a:stretch>
            <a:fillRect/>
          </a:stretch>
        </p:blipFill>
        <p:spPr bwMode="auto">
          <a:xfrm>
            <a:off x="1403648" y="2924944"/>
            <a:ext cx="5184576" cy="181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8455" y="4941168"/>
            <a:ext cx="3603625"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26467"/>
          <a:stretch>
            <a:fillRect/>
          </a:stretch>
        </p:blipFill>
        <p:spPr bwMode="auto">
          <a:xfrm>
            <a:off x="1684407" y="5589240"/>
            <a:ext cx="1663457"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 name="TextBox 1"/>
              <p:cNvSpPr txBox="1"/>
              <p:nvPr/>
            </p:nvSpPr>
            <p:spPr>
              <a:xfrm>
                <a:off x="3491880" y="5841754"/>
                <a:ext cx="3601948" cy="395558"/>
              </a:xfrm>
              <a:prstGeom prst="rect">
                <a:avLst/>
              </a:prstGeom>
              <a:noFill/>
            </p:spPr>
            <p:txBody>
              <a:bodyPr wrap="none" rtlCol="0">
                <a:spAutoFit/>
              </a:bodyPr>
              <a:lstStyle/>
              <a:p>
                <a:r>
                  <a:rPr lang="zh-CN" altLang="en-US" dirty="0" smtClean="0"/>
                  <a:t>即需要估算</a:t>
                </a:r>
                <a14:m>
                  <m:oMath xmlns:m="http://schemas.openxmlformats.org/officeDocument/2006/math">
                    <m:sSub>
                      <m:sSubPr>
                        <m:ctrlPr>
                          <a:rPr lang="en-US" altLang="zh-CN" i="1">
                            <a:latin typeface="Cambria Math" panose="02040503050406030204" pitchFamily="18" charset="0"/>
                          </a:rPr>
                        </m:ctrlPr>
                      </m:sSubPr>
                      <m:e>
                        <m:r>
                          <m:rPr>
                            <m:brk m:alnAt="7"/>
                          </m:rPr>
                          <a:rPr lang="en-US" altLang="zh-CN" i="1">
                            <a:latin typeface="Cambria Math"/>
                          </a:rPr>
                          <m:t>𝑸</m:t>
                        </m:r>
                      </m:e>
                      <m:sub>
                        <m:r>
                          <a:rPr lang="en-US" altLang="zh-CN" b="1" i="1">
                            <a:latin typeface="Cambria Math"/>
                          </a:rPr>
                          <m:t>𝒙</m:t>
                        </m:r>
                      </m:sub>
                    </m:sSub>
                    <m:r>
                      <a:rPr lang="zh-CN" altLang="en-US" b="1" i="1">
                        <a:latin typeface="Cambria Math"/>
                      </a:rPr>
                      <m:t>、</m:t>
                    </m:r>
                    <m:sSub>
                      <m:sSubPr>
                        <m:ctrlPr>
                          <a:rPr lang="en-US" altLang="zh-CN" i="1">
                            <a:latin typeface="Cambria Math" panose="02040503050406030204" pitchFamily="18" charset="0"/>
                          </a:rPr>
                        </m:ctrlPr>
                      </m:sSubPr>
                      <m:e>
                        <m:r>
                          <m:rPr>
                            <m:brk m:alnAt="7"/>
                          </m:rPr>
                          <a:rPr lang="en-US" altLang="zh-CN" i="1">
                            <a:latin typeface="Cambria Math"/>
                          </a:rPr>
                          <m:t>𝑸</m:t>
                        </m:r>
                      </m:e>
                      <m:sub>
                        <m:r>
                          <a:rPr lang="en-US" altLang="zh-CN" b="1" i="1">
                            <a:latin typeface="Cambria Math"/>
                          </a:rPr>
                          <m:t>𝒚</m:t>
                        </m:r>
                      </m:sub>
                    </m:sSub>
                    <m:r>
                      <a:rPr lang="zh-CN" altLang="en-US" b="1" i="1">
                        <a:latin typeface="Cambria Math"/>
                      </a:rPr>
                      <m:t>、</m:t>
                    </m:r>
                    <m:sSub>
                      <m:sSubPr>
                        <m:ctrlPr>
                          <a:rPr lang="en-US" altLang="zh-CN" i="1">
                            <a:latin typeface="Cambria Math" panose="02040503050406030204" pitchFamily="18" charset="0"/>
                          </a:rPr>
                        </m:ctrlPr>
                      </m:sSubPr>
                      <m:e>
                        <m:r>
                          <m:rPr>
                            <m:brk m:alnAt="7"/>
                          </m:rPr>
                          <a:rPr lang="en-US" altLang="zh-CN" i="1">
                            <a:latin typeface="Cambria Math"/>
                          </a:rPr>
                          <m:t>𝑸</m:t>
                        </m:r>
                      </m:e>
                      <m:sub>
                        <m:r>
                          <a:rPr lang="en-US" altLang="zh-CN" b="1" i="1">
                            <a:latin typeface="Cambria Math"/>
                          </a:rPr>
                          <m:t>𝒛</m:t>
                        </m:r>
                      </m:sub>
                    </m:sSub>
                    <m:r>
                      <a:rPr lang="zh-CN" altLang="en-US" i="1">
                        <a:latin typeface="Cambria Math"/>
                      </a:rPr>
                      <m:t>、</m:t>
                    </m:r>
                    <m:sSub>
                      <m:sSubPr>
                        <m:ctrlPr>
                          <a:rPr lang="en-US" altLang="zh-CN" i="1">
                            <a:latin typeface="Cambria Math" panose="02040503050406030204" pitchFamily="18" charset="0"/>
                          </a:rPr>
                        </m:ctrlPr>
                      </m:sSubPr>
                      <m:e>
                        <m:r>
                          <m:rPr>
                            <m:brk m:alnAt="7"/>
                          </m:rPr>
                          <a:rPr lang="en-US" altLang="zh-CN" i="1">
                            <a:latin typeface="Cambria Math"/>
                          </a:rPr>
                          <m:t>𝑸</m:t>
                        </m:r>
                      </m:e>
                      <m:sub>
                        <m:r>
                          <a:rPr lang="en-US" altLang="zh-CN" b="1" i="1">
                            <a:latin typeface="Cambria Math"/>
                          </a:rPr>
                          <m:t>𝒕</m:t>
                        </m:r>
                      </m:sub>
                    </m:sSub>
                    <m:r>
                      <a:rPr lang="zh-CN" altLang="en-US" b="1" i="1">
                        <a:latin typeface="Cambria Math"/>
                      </a:rPr>
                      <m:t>、</m:t>
                    </m:r>
                    <m:sSub>
                      <m:sSubPr>
                        <m:ctrlPr>
                          <a:rPr lang="en-US" altLang="zh-CN" i="1">
                            <a:latin typeface="Cambria Math" panose="02040503050406030204" pitchFamily="18" charset="0"/>
                          </a:rPr>
                        </m:ctrlPr>
                      </m:sSubPr>
                      <m:e>
                        <m:r>
                          <m:rPr>
                            <m:brk m:alnAt="7"/>
                          </m:rPr>
                          <a:rPr lang="en-US" altLang="zh-CN" i="1">
                            <a:latin typeface="Cambria Math"/>
                          </a:rPr>
                          <m:t>𝑸</m:t>
                        </m:r>
                      </m:e>
                      <m:sub>
                        <m:r>
                          <a:rPr lang="en-US" altLang="zh-CN" b="1" i="1">
                            <a:latin typeface="Cambria Math"/>
                          </a:rPr>
                          <m:t>𝒇</m:t>
                        </m:r>
                      </m:sub>
                    </m:sSub>
                  </m:oMath>
                </a14:m>
                <a:endParaRPr lang="zh-CN"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3491880" y="5841754"/>
                <a:ext cx="3601948" cy="395558"/>
              </a:xfrm>
              <a:prstGeom prst="rect">
                <a:avLst/>
              </a:prstGeom>
              <a:blipFill rotWithShape="1">
                <a:blip r:embed="rId5"/>
                <a:stretch>
                  <a:fillRect l="-1523" t="-12308" b="-12308"/>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772816"/>
                <a:ext cx="8229600" cy="4353347"/>
              </a:xfrm>
            </p:spPr>
            <p:txBody>
              <a:bodyPr>
                <a:normAutofit/>
              </a:bodyPr>
              <a:lstStyle/>
              <a:p>
                <a:pPr marL="0" indent="0">
                  <a:buNone/>
                </a:pPr>
                <a:r>
                  <a:rPr lang="zh-CN" altLang="en-US" dirty="0" smtClean="0"/>
                  <a:t>（</a:t>
                </a:r>
                <a:r>
                  <a:rPr lang="en-US" altLang="zh-CN" dirty="0" smtClean="0"/>
                  <a:t>2</a:t>
                </a:r>
                <a:r>
                  <a:rPr lang="zh-CN" altLang="en-US" dirty="0" smtClean="0"/>
                  <a:t>）校正</a:t>
                </a:r>
                <a:endParaRPr lang="en-US" altLang="zh-CN" dirty="0" smtClean="0"/>
              </a:p>
              <a:p>
                <a:pPr marL="0" indent="0">
                  <a:buNone/>
                </a:pPr>
                <a:r>
                  <a:rPr lang="zh-CN" altLang="en-US" sz="2800" dirty="0" smtClean="0">
                    <a:solidFill>
                      <a:schemeClr val="tx1"/>
                    </a:solidFill>
                  </a:rPr>
                  <a:t>滤 波 增 益：  </a:t>
                </a:r>
                <a14:m>
                  <m:oMath xmlns:m="http://schemas.openxmlformats.org/officeDocument/2006/math">
                    <m:sSub>
                      <m:sSubPr>
                        <m:ctrlPr>
                          <a:rPr lang="en-US" altLang="zh-CN" sz="2800" i="1" dirty="0">
                            <a:solidFill>
                              <a:schemeClr val="tx1"/>
                            </a:solidFill>
                            <a:latin typeface="Cambria Math" panose="02040503050406030204" pitchFamily="18" charset="0"/>
                          </a:rPr>
                        </m:ctrlPr>
                      </m:sSubPr>
                      <m:e>
                        <m:r>
                          <a:rPr lang="en-US" altLang="zh-CN" sz="2800" i="1" dirty="0">
                            <a:solidFill>
                              <a:schemeClr val="tx1"/>
                            </a:solidFill>
                            <a:latin typeface="Cambria Math"/>
                          </a:rPr>
                          <m:t>𝑲</m:t>
                        </m:r>
                      </m:e>
                      <m:sub>
                        <m:r>
                          <a:rPr lang="en-US" altLang="zh-CN" sz="2800" i="1" dirty="0">
                            <a:solidFill>
                              <a:schemeClr val="tx1"/>
                            </a:solidFill>
                            <a:latin typeface="Cambria Math"/>
                          </a:rPr>
                          <m:t>𝒌</m:t>
                        </m:r>
                      </m:sub>
                    </m:sSub>
                    <m:r>
                      <a:rPr lang="en-US" altLang="zh-CN" sz="2800" i="1" dirty="0">
                        <a:solidFill>
                          <a:schemeClr val="tx1"/>
                        </a:solidFill>
                        <a:latin typeface="Cambria Math"/>
                      </a:rPr>
                      <m:t>=</m:t>
                    </m:r>
                    <m:sSup>
                      <m:sSupPr>
                        <m:ctrlPr>
                          <a:rPr lang="en-US" altLang="zh-CN" sz="2800" i="1" dirty="0">
                            <a:solidFill>
                              <a:schemeClr val="tx1"/>
                            </a:solidFill>
                            <a:latin typeface="Cambria Math" panose="02040503050406030204" pitchFamily="18" charset="0"/>
                          </a:rPr>
                        </m:ctrlPr>
                      </m:sSupPr>
                      <m:e>
                        <m:sSub>
                          <m:sSubPr>
                            <m:ctrlPr>
                              <a:rPr lang="en-US" altLang="zh-CN" sz="2800" i="1" dirty="0">
                                <a:solidFill>
                                  <a:schemeClr val="tx1"/>
                                </a:solidFill>
                                <a:latin typeface="Cambria Math" panose="02040503050406030204" pitchFamily="18" charset="0"/>
                              </a:rPr>
                            </m:ctrlPr>
                          </m:sSubPr>
                          <m:e>
                            <m:r>
                              <a:rPr lang="en-US" altLang="zh-CN" sz="2800" i="1" dirty="0">
                                <a:solidFill>
                                  <a:schemeClr val="tx1"/>
                                </a:solidFill>
                                <a:latin typeface="Cambria Math"/>
                              </a:rPr>
                              <m:t>𝑷</m:t>
                            </m:r>
                          </m:e>
                          <m:sub>
                            <m:r>
                              <a:rPr lang="en-US" altLang="zh-CN" sz="2800" i="1" dirty="0">
                                <a:solidFill>
                                  <a:schemeClr val="tx1"/>
                                </a:solidFill>
                                <a:latin typeface="Cambria Math"/>
                              </a:rPr>
                              <m:t>𝒌</m:t>
                            </m:r>
                          </m:sub>
                        </m:sSub>
                      </m:e>
                      <m:sup>
                        <m:r>
                          <a:rPr lang="en-US" altLang="zh-CN" sz="2800" i="1" dirty="0">
                            <a:solidFill>
                              <a:schemeClr val="tx1"/>
                            </a:solidFill>
                            <a:latin typeface="Cambria Math"/>
                          </a:rPr>
                          <m:t>−</m:t>
                        </m:r>
                      </m:sup>
                    </m:sSup>
                    <m:sSup>
                      <m:sSupPr>
                        <m:ctrlPr>
                          <a:rPr lang="en-US" altLang="zh-CN" sz="2800" i="1" dirty="0">
                            <a:solidFill>
                              <a:schemeClr val="tx1"/>
                            </a:solidFill>
                            <a:latin typeface="Cambria Math" panose="02040503050406030204" pitchFamily="18" charset="0"/>
                          </a:rPr>
                        </m:ctrlPr>
                      </m:sSupPr>
                      <m:e>
                        <m:r>
                          <a:rPr lang="en-US" altLang="zh-CN" sz="2800" i="1" dirty="0">
                            <a:solidFill>
                              <a:schemeClr val="tx1"/>
                            </a:solidFill>
                            <a:latin typeface="Cambria Math"/>
                          </a:rPr>
                          <m:t>𝑪</m:t>
                        </m:r>
                      </m:e>
                      <m:sup>
                        <m:r>
                          <a:rPr lang="en-US" altLang="zh-CN" sz="2800" i="1" dirty="0">
                            <a:solidFill>
                              <a:schemeClr val="tx1"/>
                            </a:solidFill>
                            <a:latin typeface="Cambria Math"/>
                          </a:rPr>
                          <m:t>𝑻</m:t>
                        </m:r>
                      </m:sup>
                    </m:sSup>
                    <m:sSup>
                      <m:sSupPr>
                        <m:ctrlPr>
                          <a:rPr lang="en-US" altLang="zh-CN" sz="2800" i="1" dirty="0">
                            <a:solidFill>
                              <a:schemeClr val="tx1"/>
                            </a:solidFill>
                            <a:latin typeface="Cambria Math" panose="02040503050406030204" pitchFamily="18" charset="0"/>
                          </a:rPr>
                        </m:ctrlPr>
                      </m:sSupPr>
                      <m:e>
                        <m:r>
                          <a:rPr lang="zh-CN" altLang="en-US" sz="2800" i="1" dirty="0">
                            <a:solidFill>
                              <a:schemeClr val="tx1"/>
                            </a:solidFill>
                            <a:latin typeface="Cambria Math"/>
                          </a:rPr>
                          <m:t>（</m:t>
                        </m:r>
                        <m:r>
                          <a:rPr lang="en-US" altLang="zh-CN" sz="2800" i="1">
                            <a:solidFill>
                              <a:schemeClr val="tx1"/>
                            </a:solidFill>
                            <a:latin typeface="Cambria Math"/>
                          </a:rPr>
                          <m:t>𝑪</m:t>
                        </m:r>
                        <m:sSup>
                          <m:sSupPr>
                            <m:ctrlPr>
                              <a:rPr lang="en-US" altLang="zh-CN" sz="2800" i="1" dirty="0">
                                <a:solidFill>
                                  <a:schemeClr val="tx1"/>
                                </a:solidFill>
                                <a:latin typeface="Cambria Math" panose="02040503050406030204" pitchFamily="18" charset="0"/>
                              </a:rPr>
                            </m:ctrlPr>
                          </m:sSupPr>
                          <m:e>
                            <m:sSub>
                              <m:sSubPr>
                                <m:ctrlPr>
                                  <a:rPr lang="en-US" altLang="zh-CN" sz="2800" i="1" dirty="0">
                                    <a:solidFill>
                                      <a:schemeClr val="tx1"/>
                                    </a:solidFill>
                                    <a:latin typeface="Cambria Math" panose="02040503050406030204" pitchFamily="18" charset="0"/>
                                  </a:rPr>
                                </m:ctrlPr>
                              </m:sSubPr>
                              <m:e>
                                <m:r>
                                  <a:rPr lang="en-US" altLang="zh-CN" sz="2800" i="1" dirty="0">
                                    <a:solidFill>
                                      <a:schemeClr val="tx1"/>
                                    </a:solidFill>
                                    <a:latin typeface="Cambria Math"/>
                                  </a:rPr>
                                  <m:t>𝑷</m:t>
                                </m:r>
                              </m:e>
                              <m:sub>
                                <m:r>
                                  <a:rPr lang="en-US" altLang="zh-CN" sz="2800" i="1" dirty="0">
                                    <a:solidFill>
                                      <a:schemeClr val="tx1"/>
                                    </a:solidFill>
                                    <a:latin typeface="Cambria Math"/>
                                  </a:rPr>
                                  <m:t>𝒌</m:t>
                                </m:r>
                              </m:sub>
                            </m:sSub>
                          </m:e>
                          <m:sup>
                            <m:r>
                              <a:rPr lang="en-US" altLang="zh-CN" sz="2800" i="1" dirty="0">
                                <a:solidFill>
                                  <a:schemeClr val="tx1"/>
                                </a:solidFill>
                                <a:latin typeface="Cambria Math"/>
                              </a:rPr>
                              <m:t>−</m:t>
                            </m:r>
                          </m:sup>
                        </m:sSup>
                        <m:sSup>
                          <m:sSupPr>
                            <m:ctrlPr>
                              <a:rPr lang="en-US" altLang="zh-CN" sz="2800" i="1" dirty="0">
                                <a:solidFill>
                                  <a:schemeClr val="tx1"/>
                                </a:solidFill>
                                <a:latin typeface="Cambria Math" panose="02040503050406030204" pitchFamily="18" charset="0"/>
                              </a:rPr>
                            </m:ctrlPr>
                          </m:sSupPr>
                          <m:e>
                            <m:r>
                              <a:rPr lang="en-US" altLang="zh-CN" sz="2800" i="1" dirty="0">
                                <a:solidFill>
                                  <a:schemeClr val="tx1"/>
                                </a:solidFill>
                                <a:latin typeface="Cambria Math"/>
                              </a:rPr>
                              <m:t>𝑪</m:t>
                            </m:r>
                          </m:e>
                          <m:sup>
                            <m:r>
                              <a:rPr lang="en-US" altLang="zh-CN" sz="2800" i="1" dirty="0">
                                <a:solidFill>
                                  <a:schemeClr val="tx1"/>
                                </a:solidFill>
                                <a:latin typeface="Cambria Math"/>
                              </a:rPr>
                              <m:t>𝑻</m:t>
                            </m:r>
                          </m:sup>
                        </m:sSup>
                        <m:r>
                          <a:rPr lang="en-US" altLang="zh-CN" sz="2800" i="1" dirty="0">
                            <a:solidFill>
                              <a:schemeClr val="tx1"/>
                            </a:solidFill>
                            <a:latin typeface="Cambria Math"/>
                          </a:rPr>
                          <m:t>+</m:t>
                        </m:r>
                        <m:r>
                          <a:rPr lang="en-US" altLang="zh-CN" sz="2800" i="1" dirty="0">
                            <a:solidFill>
                              <a:schemeClr val="tx1"/>
                            </a:solidFill>
                            <a:latin typeface="Cambria Math"/>
                          </a:rPr>
                          <m:t>𝑹</m:t>
                        </m:r>
                        <m:r>
                          <a:rPr lang="zh-CN" altLang="en-US" sz="2800" i="1" dirty="0">
                            <a:solidFill>
                              <a:schemeClr val="tx1"/>
                            </a:solidFill>
                            <a:latin typeface="Cambria Math"/>
                          </a:rPr>
                          <m:t>）</m:t>
                        </m:r>
                      </m:e>
                      <m:sup>
                        <m:r>
                          <a:rPr lang="en-US" altLang="zh-CN" sz="2800" i="1" dirty="0">
                            <a:solidFill>
                              <a:schemeClr val="tx1"/>
                            </a:solidFill>
                            <a:latin typeface="Cambria Math"/>
                          </a:rPr>
                          <m:t>−</m:t>
                        </m:r>
                        <m:r>
                          <a:rPr lang="en-US" altLang="zh-CN" sz="2800" i="1" dirty="0">
                            <a:solidFill>
                              <a:schemeClr val="tx1"/>
                            </a:solidFill>
                            <a:latin typeface="Cambria Math"/>
                          </a:rPr>
                          <m:t>𝟏</m:t>
                        </m:r>
                      </m:sup>
                    </m:sSup>
                  </m:oMath>
                </a14:m>
                <a:endParaRPr lang="en-US" altLang="zh-CN" sz="2800" i="1" dirty="0" smtClean="0">
                  <a:latin typeface="Cambria Math"/>
                </a:endParaRPr>
              </a:p>
              <a:p>
                <a:pPr marL="0" indent="0">
                  <a:buNone/>
                </a:pPr>
                <a:r>
                  <a:rPr lang="zh-CN" altLang="en-US" sz="2800" dirty="0" smtClean="0">
                    <a:solidFill>
                      <a:schemeClr val="tx1"/>
                    </a:solidFill>
                  </a:rPr>
                  <a:t>状    态   量：  </a:t>
                </a:r>
                <a14:m>
                  <m:oMath xmlns:m="http://schemas.openxmlformats.org/officeDocument/2006/math">
                    <m:acc>
                      <m:accPr>
                        <m:chr m:val="̂"/>
                        <m:ctrlPr>
                          <a:rPr lang="zh-CN" altLang="en-US" sz="2800" i="1">
                            <a:solidFill>
                              <a:schemeClr val="tx1"/>
                            </a:solidFill>
                            <a:latin typeface="Cambria Math" panose="02040503050406030204" pitchFamily="18" charset="0"/>
                          </a:rPr>
                        </m:ctrlPr>
                      </m:accPr>
                      <m:e>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a:rPr>
                              <m:t>𝒙</m:t>
                            </m:r>
                          </m:e>
                          <m:sub>
                            <m:r>
                              <a:rPr lang="en-US" altLang="zh-CN" sz="2800" i="1">
                                <a:solidFill>
                                  <a:schemeClr val="tx1"/>
                                </a:solidFill>
                                <a:latin typeface="Cambria Math"/>
                              </a:rPr>
                              <m:t>𝒌</m:t>
                            </m:r>
                          </m:sub>
                        </m:sSub>
                      </m:e>
                    </m:acc>
                    <m:r>
                      <a:rPr lang="en-US" altLang="zh-CN" sz="2800" i="1">
                        <a:solidFill>
                          <a:schemeClr val="tx1"/>
                        </a:solidFill>
                        <a:latin typeface="Cambria Math"/>
                      </a:rPr>
                      <m:t>= </m:t>
                    </m:r>
                    <m:sSup>
                      <m:sSupPr>
                        <m:ctrlPr>
                          <a:rPr lang="en-US" altLang="zh-CN" sz="2800" i="1">
                            <a:solidFill>
                              <a:schemeClr val="tx1"/>
                            </a:solidFill>
                            <a:latin typeface="Cambria Math" panose="02040503050406030204" pitchFamily="18" charset="0"/>
                          </a:rPr>
                        </m:ctrlPr>
                      </m:sSupPr>
                      <m:e>
                        <m:acc>
                          <m:accPr>
                            <m:chr m:val="̂"/>
                            <m:ctrlPr>
                              <a:rPr lang="zh-CN" altLang="en-US" sz="2800" i="1">
                                <a:solidFill>
                                  <a:schemeClr val="tx1"/>
                                </a:solidFill>
                                <a:latin typeface="Cambria Math" panose="02040503050406030204" pitchFamily="18" charset="0"/>
                              </a:rPr>
                            </m:ctrlPr>
                          </m:accPr>
                          <m:e>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a:rPr>
                                  <m:t>𝒙</m:t>
                                </m:r>
                              </m:e>
                              <m:sub>
                                <m:r>
                                  <a:rPr lang="en-US" altLang="zh-CN" sz="2800" i="1">
                                    <a:solidFill>
                                      <a:schemeClr val="tx1"/>
                                    </a:solidFill>
                                    <a:latin typeface="Cambria Math"/>
                                  </a:rPr>
                                  <m:t>𝒌</m:t>
                                </m:r>
                              </m:sub>
                            </m:sSub>
                          </m:e>
                        </m:acc>
                      </m:e>
                      <m:sup>
                        <m:r>
                          <a:rPr lang="en-US" altLang="zh-CN" sz="2800" i="1">
                            <a:solidFill>
                              <a:schemeClr val="tx1"/>
                            </a:solidFill>
                            <a:latin typeface="Cambria Math"/>
                          </a:rPr>
                          <m:t>−</m:t>
                        </m:r>
                      </m:sup>
                    </m:sSup>
                    <m:r>
                      <a:rPr lang="en-US" altLang="zh-CN" sz="2800" i="1">
                        <a:solidFill>
                          <a:schemeClr val="tx1"/>
                        </a:solidFill>
                        <a:latin typeface="Cambria Math"/>
                      </a:rPr>
                      <m:t>+</m:t>
                    </m:r>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a:rPr>
                          <m:t>𝑲</m:t>
                        </m:r>
                      </m:e>
                      <m:sub>
                        <m:r>
                          <a:rPr lang="en-US" altLang="zh-CN" sz="2800" i="1">
                            <a:solidFill>
                              <a:schemeClr val="tx1"/>
                            </a:solidFill>
                            <a:latin typeface="Cambria Math"/>
                          </a:rPr>
                          <m:t>𝒌</m:t>
                        </m:r>
                      </m:sub>
                    </m:sSub>
                    <m:r>
                      <a:rPr lang="en-US" altLang="zh-CN" sz="2800" i="1">
                        <a:solidFill>
                          <a:schemeClr val="tx1"/>
                        </a:solidFill>
                        <a:latin typeface="Cambria Math"/>
                      </a:rPr>
                      <m:t>(</m:t>
                    </m:r>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a:rPr>
                          <m:t>𝒚</m:t>
                        </m:r>
                      </m:e>
                      <m:sub>
                        <m:r>
                          <a:rPr lang="en-US" altLang="zh-CN" sz="2800" i="1">
                            <a:solidFill>
                              <a:schemeClr val="tx1"/>
                            </a:solidFill>
                            <a:latin typeface="Cambria Math"/>
                          </a:rPr>
                          <m:t>𝒌</m:t>
                        </m:r>
                      </m:sub>
                    </m:sSub>
                    <m:r>
                      <a:rPr lang="en-US" altLang="zh-CN" sz="2800" i="1">
                        <a:solidFill>
                          <a:schemeClr val="tx1"/>
                        </a:solidFill>
                        <a:latin typeface="Cambria Math"/>
                      </a:rPr>
                      <m:t>−</m:t>
                    </m:r>
                    <m:r>
                      <a:rPr lang="en-US" altLang="zh-CN" sz="2800" i="1">
                        <a:solidFill>
                          <a:schemeClr val="tx1"/>
                        </a:solidFill>
                        <a:latin typeface="Cambria Math"/>
                      </a:rPr>
                      <m:t>𝑪</m:t>
                    </m:r>
                    <m:sSup>
                      <m:sSupPr>
                        <m:ctrlPr>
                          <a:rPr lang="en-US" altLang="zh-CN" sz="2800" i="1">
                            <a:solidFill>
                              <a:schemeClr val="tx1"/>
                            </a:solidFill>
                            <a:latin typeface="Cambria Math" panose="02040503050406030204" pitchFamily="18" charset="0"/>
                          </a:rPr>
                        </m:ctrlPr>
                      </m:sSupPr>
                      <m:e>
                        <m:acc>
                          <m:accPr>
                            <m:chr m:val="̂"/>
                            <m:ctrlPr>
                              <a:rPr lang="zh-CN" altLang="en-US" sz="2800" i="1">
                                <a:solidFill>
                                  <a:schemeClr val="tx1"/>
                                </a:solidFill>
                                <a:latin typeface="Cambria Math" panose="02040503050406030204" pitchFamily="18" charset="0"/>
                              </a:rPr>
                            </m:ctrlPr>
                          </m:accPr>
                          <m:e>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a:rPr>
                                  <m:t>𝒙</m:t>
                                </m:r>
                              </m:e>
                              <m:sub>
                                <m:r>
                                  <a:rPr lang="en-US" altLang="zh-CN" sz="2800" i="1">
                                    <a:solidFill>
                                      <a:schemeClr val="tx1"/>
                                    </a:solidFill>
                                    <a:latin typeface="Cambria Math"/>
                                  </a:rPr>
                                  <m:t>𝒌</m:t>
                                </m:r>
                              </m:sub>
                            </m:sSub>
                          </m:e>
                        </m:acc>
                      </m:e>
                      <m:sup>
                        <m:r>
                          <a:rPr lang="en-US" altLang="zh-CN" sz="2800" i="1">
                            <a:solidFill>
                              <a:schemeClr val="tx1"/>
                            </a:solidFill>
                            <a:latin typeface="Cambria Math"/>
                          </a:rPr>
                          <m:t>−</m:t>
                        </m:r>
                      </m:sup>
                    </m:sSup>
                    <m:r>
                      <a:rPr lang="en-US" altLang="zh-CN" sz="2800" i="1">
                        <a:solidFill>
                          <a:schemeClr val="tx1"/>
                        </a:solidFill>
                        <a:latin typeface="Cambria Math"/>
                      </a:rPr>
                      <m:t>)</m:t>
                    </m:r>
                  </m:oMath>
                </a14:m>
                <a:endParaRPr lang="zh-CN" altLang="en-US" sz="2800" dirty="0"/>
              </a:p>
              <a:p>
                <a:pPr marL="0" indent="0">
                  <a:buNone/>
                </a:pPr>
                <a:r>
                  <a:rPr lang="zh-CN" altLang="en-US" sz="2800" dirty="0" smtClean="0">
                    <a:solidFill>
                      <a:schemeClr val="tx1"/>
                    </a:solidFill>
                  </a:rPr>
                  <a:t>后验均方差：  </a:t>
                </a:r>
                <a14:m>
                  <m:oMath xmlns:m="http://schemas.openxmlformats.org/officeDocument/2006/math">
                    <m:sSub>
                      <m:sSubPr>
                        <m:ctrlPr>
                          <a:rPr lang="en-US" altLang="zh-CN" sz="2800" i="1" dirty="0">
                            <a:solidFill>
                              <a:schemeClr val="tx1"/>
                            </a:solidFill>
                            <a:latin typeface="Cambria Math" panose="02040503050406030204" pitchFamily="18" charset="0"/>
                          </a:rPr>
                        </m:ctrlPr>
                      </m:sSubPr>
                      <m:e>
                        <m:r>
                          <a:rPr lang="en-US" altLang="zh-CN" sz="2800" i="1" dirty="0">
                            <a:solidFill>
                              <a:schemeClr val="tx1"/>
                            </a:solidFill>
                            <a:latin typeface="Cambria Math"/>
                          </a:rPr>
                          <m:t>𝑷</m:t>
                        </m:r>
                      </m:e>
                      <m:sub>
                        <m:r>
                          <a:rPr lang="en-US" altLang="zh-CN" sz="2800" i="1" dirty="0">
                            <a:solidFill>
                              <a:schemeClr val="tx1"/>
                            </a:solidFill>
                            <a:latin typeface="Cambria Math"/>
                          </a:rPr>
                          <m:t>𝒌</m:t>
                        </m:r>
                      </m:sub>
                    </m:sSub>
                    <m:r>
                      <a:rPr lang="en-US" altLang="zh-CN" sz="2800" i="1" dirty="0">
                        <a:solidFill>
                          <a:schemeClr val="tx1"/>
                        </a:solidFill>
                        <a:latin typeface="Cambria Math"/>
                      </a:rPr>
                      <m:t>=</m:t>
                    </m:r>
                    <m:r>
                      <a:rPr lang="zh-CN" altLang="en-US" sz="2800" i="1" dirty="0">
                        <a:solidFill>
                          <a:schemeClr val="tx1"/>
                        </a:solidFill>
                        <a:latin typeface="Cambria Math"/>
                      </a:rPr>
                      <m:t>（</m:t>
                    </m:r>
                    <m:r>
                      <a:rPr lang="en-US" altLang="zh-CN" sz="2800" i="1" dirty="0">
                        <a:solidFill>
                          <a:schemeClr val="tx1"/>
                        </a:solidFill>
                        <a:latin typeface="Cambria Math"/>
                      </a:rPr>
                      <m:t>𝑰</m:t>
                    </m:r>
                    <m:r>
                      <a:rPr lang="en-US" altLang="zh-CN" sz="2800" i="1" dirty="0">
                        <a:solidFill>
                          <a:schemeClr val="tx1"/>
                        </a:solidFill>
                        <a:latin typeface="Cambria Math"/>
                      </a:rPr>
                      <m:t>−</m:t>
                    </m:r>
                    <m:sSub>
                      <m:sSubPr>
                        <m:ctrlPr>
                          <a:rPr lang="en-US" altLang="zh-CN" sz="2800" i="1" dirty="0">
                            <a:solidFill>
                              <a:schemeClr val="tx1"/>
                            </a:solidFill>
                            <a:latin typeface="Cambria Math" panose="02040503050406030204" pitchFamily="18" charset="0"/>
                          </a:rPr>
                        </m:ctrlPr>
                      </m:sSubPr>
                      <m:e>
                        <m:r>
                          <a:rPr lang="en-US" altLang="zh-CN" sz="2800" i="1" dirty="0">
                            <a:solidFill>
                              <a:schemeClr val="tx1"/>
                            </a:solidFill>
                            <a:latin typeface="Cambria Math"/>
                          </a:rPr>
                          <m:t>𝑲</m:t>
                        </m:r>
                      </m:e>
                      <m:sub>
                        <m:r>
                          <a:rPr lang="en-US" altLang="zh-CN" sz="2800" i="1" dirty="0">
                            <a:solidFill>
                              <a:schemeClr val="tx1"/>
                            </a:solidFill>
                            <a:latin typeface="Cambria Math"/>
                          </a:rPr>
                          <m:t>𝒌</m:t>
                        </m:r>
                      </m:sub>
                    </m:sSub>
                    <m:r>
                      <a:rPr lang="en-US" altLang="zh-CN" sz="2800" i="1" dirty="0">
                        <a:solidFill>
                          <a:schemeClr val="tx1"/>
                        </a:solidFill>
                        <a:latin typeface="Cambria Math"/>
                      </a:rPr>
                      <m:t>𝑪</m:t>
                    </m:r>
                    <m:r>
                      <a:rPr lang="zh-CN" altLang="en-US" sz="2800" i="1" dirty="0">
                        <a:solidFill>
                          <a:schemeClr val="tx1"/>
                        </a:solidFill>
                        <a:latin typeface="Cambria Math"/>
                      </a:rPr>
                      <m:t>）</m:t>
                    </m:r>
                    <m:sSup>
                      <m:sSupPr>
                        <m:ctrlPr>
                          <a:rPr lang="en-US" altLang="zh-CN" sz="2800" i="1" dirty="0">
                            <a:solidFill>
                              <a:schemeClr val="tx1"/>
                            </a:solidFill>
                            <a:latin typeface="Cambria Math" panose="02040503050406030204" pitchFamily="18" charset="0"/>
                          </a:rPr>
                        </m:ctrlPr>
                      </m:sSupPr>
                      <m:e>
                        <m:sSub>
                          <m:sSubPr>
                            <m:ctrlPr>
                              <a:rPr lang="en-US" altLang="zh-CN" sz="2800" i="1" dirty="0">
                                <a:solidFill>
                                  <a:schemeClr val="tx1"/>
                                </a:solidFill>
                                <a:latin typeface="Cambria Math" panose="02040503050406030204" pitchFamily="18" charset="0"/>
                              </a:rPr>
                            </m:ctrlPr>
                          </m:sSubPr>
                          <m:e>
                            <m:r>
                              <a:rPr lang="en-US" altLang="zh-CN" sz="2800" i="1" dirty="0">
                                <a:solidFill>
                                  <a:schemeClr val="tx1"/>
                                </a:solidFill>
                                <a:latin typeface="Cambria Math"/>
                              </a:rPr>
                              <m:t>𝑷</m:t>
                            </m:r>
                          </m:e>
                          <m:sub>
                            <m:r>
                              <a:rPr lang="en-US" altLang="zh-CN" sz="2800" i="1" dirty="0">
                                <a:solidFill>
                                  <a:schemeClr val="tx1"/>
                                </a:solidFill>
                                <a:latin typeface="Cambria Math"/>
                              </a:rPr>
                              <m:t>𝒌</m:t>
                            </m:r>
                          </m:sub>
                        </m:sSub>
                      </m:e>
                      <m:sup>
                        <m:r>
                          <a:rPr lang="en-US" altLang="zh-CN" sz="2800" i="1" dirty="0">
                            <a:solidFill>
                              <a:schemeClr val="tx1"/>
                            </a:solidFill>
                            <a:latin typeface="Cambria Math"/>
                          </a:rPr>
                          <m:t>−</m:t>
                        </m:r>
                      </m:sup>
                    </m:sSup>
                  </m:oMath>
                </a14:m>
                <a:endParaRPr lang="en-US" altLang="zh-CN"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772816"/>
                <a:ext cx="8229600" cy="4353347"/>
              </a:xfrm>
              <a:blipFill rotWithShape="1">
                <a:blip r:embed="rId2"/>
                <a:stretch>
                  <a:fillRect l="-1852"/>
                </a:stretch>
              </a:blipFill>
            </p:spPr>
            <p:txBody>
              <a:bodyPr/>
              <a:lstStyle/>
              <a:p>
                <a:r>
                  <a:rPr lang="zh-CN" altLang="en-US">
                    <a:noFill/>
                  </a:rPr>
                  <a:t> </a:t>
                </a:r>
              </a:p>
            </p:txBody>
          </p:sp>
        </mc:Fallback>
      </mc:AlternateContent>
      <p:sp>
        <p:nvSpPr>
          <p:cNvPr id="4" name="标题 1"/>
          <p:cNvSpPr>
            <a:spLocks noGrp="1"/>
          </p:cNvSpPr>
          <p:nvPr>
            <p:ph type="title"/>
          </p:nvPr>
        </p:nvSpPr>
        <p:spPr>
          <a:xfrm>
            <a:off x="457200" y="274638"/>
            <a:ext cx="8229600" cy="1143000"/>
          </a:xfrm>
        </p:spPr>
        <p:txBody>
          <a:bodyPr/>
          <a:lstStyle/>
          <a:p>
            <a:r>
              <a:rPr lang="zh-CN" altLang="en-US" dirty="0" smtClean="0"/>
              <a:t>静态定位的滤波算法</a:t>
            </a:r>
            <a:endParaRPr lang="zh-CN" altLang="en-US" dirty="0"/>
          </a:p>
        </p:txBody>
      </p:sp>
      <p:sp>
        <p:nvSpPr>
          <p:cNvPr id="2" name="TextBox 1"/>
          <p:cNvSpPr txBox="1"/>
          <p:nvPr/>
        </p:nvSpPr>
        <p:spPr>
          <a:xfrm>
            <a:off x="478428" y="5373216"/>
            <a:ext cx="7982004" cy="1200329"/>
          </a:xfrm>
          <a:prstGeom prst="rect">
            <a:avLst/>
          </a:prstGeom>
          <a:solidFill>
            <a:schemeClr val="accent6">
              <a:lumMod val="20000"/>
              <a:lumOff val="80000"/>
            </a:schemeClr>
          </a:solidFill>
        </p:spPr>
        <p:txBody>
          <a:bodyPr wrap="square" rtlCol="0">
            <a:spAutoFit/>
          </a:bodyPr>
          <a:lstStyle/>
          <a:p>
            <a:pPr>
              <a:lnSpc>
                <a:spcPct val="150000"/>
              </a:lnSpc>
            </a:pPr>
            <a:r>
              <a:rPr lang="zh-CN" altLang="en-US" sz="2400" b="1" dirty="0" smtClean="0">
                <a:latin typeface="微软雅黑" pitchFamily="34" charset="-122"/>
                <a:ea typeface="微软雅黑" pitchFamily="34" charset="-122"/>
              </a:rPr>
              <a:t>意味着得到状态量（</a:t>
            </a:r>
            <a:r>
              <a:rPr lang="en-US" altLang="zh-CN" sz="2400" b="1" dirty="0">
                <a:latin typeface="微软雅黑" pitchFamily="34" charset="-122"/>
                <a:ea typeface="微软雅黑" pitchFamily="34" charset="-122"/>
              </a:rPr>
              <a:t>x</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y</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z</a:t>
            </a:r>
            <a:r>
              <a:rPr lang="zh-CN" altLang="en-US" sz="2400" b="1" dirty="0">
                <a:latin typeface="微软雅黑" pitchFamily="34" charset="-122"/>
                <a:ea typeface="微软雅黑" pitchFamily="34" charset="-122"/>
              </a:rPr>
              <a:t>， </a:t>
            </a:r>
            <a:r>
              <a:rPr lang="el-GR" altLang="zh-CN" sz="2400" b="1" dirty="0">
                <a:latin typeface="微软雅黑" pitchFamily="34" charset="-122"/>
                <a:ea typeface="微软雅黑" pitchFamily="34" charset="-122"/>
              </a:rPr>
              <a:t>δ</a:t>
            </a:r>
            <a:r>
              <a:rPr lang="en-US" altLang="zh-CN" sz="2400" b="1" dirty="0">
                <a:latin typeface="微软雅黑" pitchFamily="34" charset="-122"/>
                <a:ea typeface="微软雅黑" pitchFamily="34" charset="-122"/>
              </a:rPr>
              <a:t>t </a:t>
            </a:r>
            <a:r>
              <a:rPr lang="zh-CN" altLang="en-US" sz="2400" b="1" dirty="0">
                <a:latin typeface="微软雅黑" pitchFamily="34" charset="-122"/>
                <a:ea typeface="微软雅黑" pitchFamily="34" charset="-122"/>
              </a:rPr>
              <a:t>， </a:t>
            </a:r>
            <a:r>
              <a:rPr lang="el-GR" altLang="zh-CN" sz="2400" b="1" dirty="0">
                <a:latin typeface="微软雅黑" pitchFamily="34" charset="-122"/>
                <a:ea typeface="微软雅黑" pitchFamily="34" charset="-122"/>
              </a:rPr>
              <a:t>δ</a:t>
            </a:r>
            <a:r>
              <a:rPr lang="en-US" altLang="zh-CN" sz="2400" b="1" dirty="0">
                <a:latin typeface="微软雅黑" pitchFamily="34" charset="-122"/>
                <a:ea typeface="微软雅黑" pitchFamily="34" charset="-122"/>
              </a:rPr>
              <a:t>f </a:t>
            </a:r>
            <a:r>
              <a:rPr lang="zh-CN" altLang="en-US" sz="2400" b="1" dirty="0" smtClean="0">
                <a:latin typeface="微软雅黑" pitchFamily="34" charset="-122"/>
                <a:ea typeface="微软雅黑" pitchFamily="34" charset="-122"/>
              </a:rPr>
              <a:t>）的同时，能够为每一个状态量输出一个均方差指示，非常受欢迎。</a:t>
            </a:r>
            <a:endParaRPr lang="zh-CN" altLang="en-US" sz="24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课程内容</a:t>
            </a:r>
            <a:endParaRPr lang="zh-CN" altLang="en-US" dirty="0"/>
          </a:p>
        </p:txBody>
      </p:sp>
      <p:sp>
        <p:nvSpPr>
          <p:cNvPr id="3" name="内容占位符 2"/>
          <p:cNvSpPr>
            <a:spLocks noGrp="1"/>
          </p:cNvSpPr>
          <p:nvPr>
            <p:ph idx="1"/>
          </p:nvPr>
        </p:nvSpPr>
        <p:spPr>
          <a:xfrm>
            <a:off x="827584" y="1600200"/>
            <a:ext cx="7776864" cy="4525963"/>
          </a:xfrm>
        </p:spPr>
        <p:txBody>
          <a:bodyPr/>
          <a:lstStyle/>
          <a:p>
            <a:pPr marL="0" indent="0">
              <a:buNone/>
            </a:pPr>
            <a:r>
              <a:rPr lang="zh-CN" altLang="en-US" dirty="0" smtClean="0"/>
              <a:t>一、动态滤波</a:t>
            </a:r>
            <a:r>
              <a:rPr lang="zh-CN" altLang="en-US" dirty="0"/>
              <a:t>的</a:t>
            </a:r>
            <a:r>
              <a:rPr lang="zh-CN" altLang="en-US" dirty="0" smtClean="0"/>
              <a:t>原理</a:t>
            </a:r>
            <a:endParaRPr lang="en-US" altLang="zh-CN" dirty="0" smtClean="0"/>
          </a:p>
          <a:p>
            <a:pPr marL="0" indent="0">
              <a:buNone/>
            </a:pPr>
            <a:r>
              <a:rPr lang="zh-CN" altLang="en-US" dirty="0" smtClean="0"/>
              <a:t>二、卡尔曼滤波模型</a:t>
            </a:r>
            <a:endParaRPr lang="en-US" altLang="zh-CN" dirty="0" smtClean="0"/>
          </a:p>
          <a:p>
            <a:pPr marL="0" indent="0">
              <a:buNone/>
            </a:pPr>
            <a:r>
              <a:rPr lang="zh-CN" altLang="en-US" dirty="0" smtClean="0"/>
              <a:t>三、</a:t>
            </a:r>
            <a:r>
              <a:rPr lang="en-US" altLang="zh-CN" dirty="0" smtClean="0"/>
              <a:t>GPS</a:t>
            </a:r>
            <a:r>
              <a:rPr lang="zh-CN" altLang="en-US" dirty="0" smtClean="0"/>
              <a:t>定位的卡尔曼滤波算法</a:t>
            </a:r>
            <a:endParaRPr lang="en-US" altLang="zh-CN" dirty="0" smtClean="0"/>
          </a:p>
          <a:p>
            <a:pPr marL="0" indent="0">
              <a:buNone/>
            </a:pPr>
            <a:r>
              <a:rPr lang="zh-CN" altLang="en-US" dirty="0" smtClean="0"/>
              <a:t>四、其他滤波技术</a:t>
            </a:r>
            <a:endParaRPr lang="en-US" altLang="zh-CN"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3.2 </a:t>
            </a:r>
            <a:r>
              <a:rPr lang="zh-CN" altLang="en-US" dirty="0"/>
              <a:t>测码</a:t>
            </a:r>
            <a:r>
              <a:rPr lang="zh-CN" altLang="en-US" dirty="0" smtClean="0"/>
              <a:t>伪距动态</a:t>
            </a:r>
            <a:r>
              <a:rPr lang="zh-CN" altLang="en-US" dirty="0"/>
              <a:t>定位的卡尔曼滤波</a:t>
            </a:r>
          </a:p>
        </p:txBody>
      </p:sp>
      <p:sp>
        <p:nvSpPr>
          <p:cNvPr id="3" name="内容占位符 2"/>
          <p:cNvSpPr>
            <a:spLocks noGrp="1"/>
          </p:cNvSpPr>
          <p:nvPr>
            <p:ph idx="1"/>
          </p:nvPr>
        </p:nvSpPr>
        <p:spPr/>
        <p:txBody>
          <a:bodyPr>
            <a:normAutofit fontScale="85000" lnSpcReduction="10000"/>
          </a:bodyPr>
          <a:lstStyle/>
          <a:p>
            <a:r>
              <a:rPr lang="zh-CN" altLang="en-US" sz="2400" dirty="0" smtClean="0"/>
              <a:t>动态</a:t>
            </a:r>
            <a:r>
              <a:rPr lang="zh-CN" altLang="en-US" sz="2400" dirty="0"/>
              <a:t>定位卡尔曼滤波中可能的状态量为：</a:t>
            </a:r>
            <a:endParaRPr lang="en-US" altLang="zh-CN" sz="2400" dirty="0"/>
          </a:p>
          <a:p>
            <a:pPr lvl="1"/>
            <a:r>
              <a:rPr lang="zh-CN" altLang="en-US" sz="2000" dirty="0"/>
              <a:t>位置：（</a:t>
            </a:r>
            <a:r>
              <a:rPr lang="en-US" altLang="zh-CN" sz="2000" dirty="0" smtClean="0"/>
              <a:t>x</a:t>
            </a:r>
            <a:r>
              <a:rPr lang="zh-CN" altLang="en-US" sz="2000" dirty="0" smtClean="0"/>
              <a:t>，</a:t>
            </a:r>
            <a:r>
              <a:rPr lang="en-US" altLang="zh-CN" sz="2000" dirty="0" smtClean="0"/>
              <a:t>y</a:t>
            </a:r>
            <a:r>
              <a:rPr lang="zh-CN" altLang="en-US" sz="2000" dirty="0" smtClean="0"/>
              <a:t>，</a:t>
            </a:r>
            <a:r>
              <a:rPr lang="en-US" altLang="zh-CN" sz="2000" dirty="0" smtClean="0"/>
              <a:t>z</a:t>
            </a:r>
            <a:r>
              <a:rPr lang="zh-CN" altLang="en-US" sz="2000" dirty="0"/>
              <a:t>）</a:t>
            </a:r>
            <a:endParaRPr lang="en-US" altLang="zh-CN" sz="2000" dirty="0"/>
          </a:p>
          <a:p>
            <a:pPr lvl="1"/>
            <a:r>
              <a:rPr lang="zh-CN" altLang="en-US" sz="2000" dirty="0"/>
              <a:t>速度：（</a:t>
            </a:r>
            <a:r>
              <a:rPr lang="en-US" altLang="zh-CN" sz="2000" dirty="0" err="1"/>
              <a:t>v</a:t>
            </a:r>
            <a:r>
              <a:rPr lang="en-US" altLang="zh-CN" sz="2000" baseline="-25000" dirty="0" err="1"/>
              <a:t>x</a:t>
            </a:r>
            <a:r>
              <a:rPr lang="zh-CN" altLang="en-US" sz="2000" dirty="0"/>
              <a:t>，</a:t>
            </a:r>
            <a:r>
              <a:rPr lang="en-US" altLang="zh-CN" sz="2000" dirty="0"/>
              <a:t> </a:t>
            </a:r>
            <a:r>
              <a:rPr lang="en-US" altLang="zh-CN" sz="2000" dirty="0" err="1"/>
              <a:t>v</a:t>
            </a:r>
            <a:r>
              <a:rPr lang="en-US" altLang="zh-CN" sz="2000" baseline="-25000" dirty="0" err="1"/>
              <a:t>y</a:t>
            </a:r>
            <a:r>
              <a:rPr lang="zh-CN" altLang="en-US" sz="2000" dirty="0"/>
              <a:t> ，</a:t>
            </a:r>
            <a:r>
              <a:rPr lang="en-US" altLang="zh-CN" sz="2000" dirty="0"/>
              <a:t> </a:t>
            </a:r>
            <a:r>
              <a:rPr lang="en-US" altLang="zh-CN" sz="2000" dirty="0" err="1"/>
              <a:t>v</a:t>
            </a:r>
            <a:r>
              <a:rPr lang="en-US" altLang="zh-CN" sz="2000" baseline="-25000" dirty="0" err="1"/>
              <a:t>z</a:t>
            </a:r>
            <a:r>
              <a:rPr lang="zh-CN" altLang="en-US" sz="2000" dirty="0"/>
              <a:t> ）</a:t>
            </a:r>
            <a:endParaRPr lang="en-US" altLang="zh-CN" sz="2000" dirty="0"/>
          </a:p>
          <a:p>
            <a:pPr lvl="1"/>
            <a:r>
              <a:rPr lang="zh-CN" altLang="en-US" sz="2000" dirty="0"/>
              <a:t>时钟：</a:t>
            </a:r>
            <a:r>
              <a:rPr lang="en-US" altLang="zh-CN" sz="2000" dirty="0" err="1"/>
              <a:t>δ</a:t>
            </a:r>
            <a:r>
              <a:rPr lang="en-US" altLang="zh-CN" sz="2000" baseline="-25000" dirty="0" err="1"/>
              <a:t>j</a:t>
            </a:r>
            <a:r>
              <a:rPr lang="zh-CN" altLang="en-US" sz="2000" dirty="0"/>
              <a:t>（</a:t>
            </a:r>
            <a:r>
              <a:rPr lang="en-US" altLang="zh-CN" sz="2000" dirty="0"/>
              <a:t>t</a:t>
            </a:r>
            <a:r>
              <a:rPr lang="zh-CN" altLang="en-US" sz="2000" dirty="0"/>
              <a:t>）</a:t>
            </a:r>
            <a:endParaRPr lang="en-US" altLang="zh-CN" sz="2000" baseline="-25000" dirty="0"/>
          </a:p>
          <a:p>
            <a:r>
              <a:rPr lang="zh-CN" altLang="en-US" sz="2400" dirty="0"/>
              <a:t>在实际应用中，通常将接收机钟差和频漂作为两个单独的状态量，因此，实际接收机中通常设置</a:t>
            </a:r>
            <a:r>
              <a:rPr lang="en-US" altLang="zh-CN" sz="2400" dirty="0"/>
              <a:t>8</a:t>
            </a:r>
            <a:r>
              <a:rPr lang="zh-CN" altLang="en-US" sz="2400" dirty="0"/>
              <a:t>个状态</a:t>
            </a:r>
            <a:r>
              <a:rPr lang="zh-CN" altLang="en-US" sz="2400" dirty="0" smtClean="0"/>
              <a:t>量（“</a:t>
            </a:r>
            <a:r>
              <a:rPr lang="en-US" altLang="zh-CN" sz="2400" dirty="0" smtClean="0"/>
              <a:t>8</a:t>
            </a:r>
            <a:r>
              <a:rPr lang="zh-CN" altLang="en-US" sz="2400" dirty="0" smtClean="0"/>
              <a:t>变量法”）：</a:t>
            </a:r>
            <a:endParaRPr lang="en-US" altLang="zh-CN" sz="2400" dirty="0"/>
          </a:p>
          <a:p>
            <a:pPr lvl="1"/>
            <a:r>
              <a:rPr lang="zh-CN" altLang="en-US" sz="2000" dirty="0"/>
              <a:t>（</a:t>
            </a:r>
            <a:r>
              <a:rPr lang="en-US" altLang="zh-CN" sz="2000" dirty="0"/>
              <a:t>x</a:t>
            </a:r>
            <a:r>
              <a:rPr lang="zh-CN" altLang="en-US" sz="2000" dirty="0"/>
              <a:t>，</a:t>
            </a:r>
            <a:r>
              <a:rPr lang="en-US" altLang="zh-CN" sz="2000" dirty="0"/>
              <a:t>y</a:t>
            </a:r>
            <a:r>
              <a:rPr lang="zh-CN" altLang="en-US" sz="2000" dirty="0"/>
              <a:t>，</a:t>
            </a:r>
            <a:r>
              <a:rPr lang="en-US" altLang="zh-CN" sz="2000" dirty="0"/>
              <a:t>z</a:t>
            </a:r>
            <a:r>
              <a:rPr lang="zh-CN" altLang="en-US" sz="2000" dirty="0"/>
              <a:t>，</a:t>
            </a:r>
            <a:r>
              <a:rPr lang="en-US" altLang="zh-CN" sz="2000" dirty="0"/>
              <a:t> </a:t>
            </a:r>
            <a:r>
              <a:rPr lang="en-US" altLang="zh-CN" sz="2000" dirty="0" err="1"/>
              <a:t>v</a:t>
            </a:r>
            <a:r>
              <a:rPr lang="en-US" altLang="zh-CN" sz="2000" baseline="-25000" dirty="0" err="1"/>
              <a:t>x</a:t>
            </a:r>
            <a:r>
              <a:rPr lang="zh-CN" altLang="en-US" sz="2000" dirty="0"/>
              <a:t>，</a:t>
            </a:r>
            <a:r>
              <a:rPr lang="en-US" altLang="zh-CN" sz="2000" dirty="0"/>
              <a:t> </a:t>
            </a:r>
            <a:r>
              <a:rPr lang="en-US" altLang="zh-CN" sz="2000" dirty="0" err="1"/>
              <a:t>v</a:t>
            </a:r>
            <a:r>
              <a:rPr lang="en-US" altLang="zh-CN" sz="2000" baseline="-25000" dirty="0" err="1"/>
              <a:t>y</a:t>
            </a:r>
            <a:r>
              <a:rPr lang="zh-CN" altLang="en-US" sz="2000" dirty="0"/>
              <a:t> ，</a:t>
            </a:r>
            <a:r>
              <a:rPr lang="en-US" altLang="zh-CN" sz="2000" dirty="0"/>
              <a:t> </a:t>
            </a:r>
            <a:r>
              <a:rPr lang="en-US" altLang="zh-CN" sz="2000" dirty="0" err="1"/>
              <a:t>v</a:t>
            </a:r>
            <a:r>
              <a:rPr lang="en-US" altLang="zh-CN" sz="2000" baseline="-25000" dirty="0" err="1"/>
              <a:t>z</a:t>
            </a:r>
            <a:r>
              <a:rPr lang="zh-CN" altLang="en-US" sz="2000" dirty="0"/>
              <a:t> ，</a:t>
            </a:r>
            <a:r>
              <a:rPr lang="en-US" altLang="zh-CN" sz="2000" dirty="0" err="1"/>
              <a:t>δt</a:t>
            </a:r>
            <a:r>
              <a:rPr lang="en-US" altLang="zh-CN" sz="2000" baseline="-25000" dirty="0"/>
              <a:t> </a:t>
            </a:r>
            <a:r>
              <a:rPr lang="zh-CN" altLang="en-US" sz="2000" dirty="0"/>
              <a:t>，</a:t>
            </a:r>
            <a:r>
              <a:rPr lang="en-US" altLang="zh-CN" sz="2000" dirty="0"/>
              <a:t> </a:t>
            </a:r>
            <a:r>
              <a:rPr lang="en-US" altLang="zh-CN" sz="2000" dirty="0" err="1"/>
              <a:t>δf</a:t>
            </a:r>
            <a:r>
              <a:rPr lang="en-US" altLang="zh-CN" sz="2000" baseline="-25000" dirty="0"/>
              <a:t> </a:t>
            </a:r>
            <a:r>
              <a:rPr lang="zh-CN" altLang="en-US" sz="2000" dirty="0" smtClean="0"/>
              <a:t>）</a:t>
            </a:r>
            <a:endParaRPr lang="en-US" altLang="zh-CN" sz="2000" dirty="0" smtClean="0"/>
          </a:p>
          <a:p>
            <a:r>
              <a:rPr lang="zh-CN" altLang="en-US" sz="2400" dirty="0" smtClean="0"/>
              <a:t>有些特殊情况需考虑加速度情况（如与陀螺仪和加速度计组合），也会采用</a:t>
            </a:r>
            <a:r>
              <a:rPr lang="en-US" altLang="zh-CN" sz="2400" dirty="0" smtClean="0"/>
              <a:t>11</a:t>
            </a:r>
            <a:r>
              <a:rPr lang="zh-CN" altLang="en-US" sz="2400" dirty="0" smtClean="0"/>
              <a:t>个状态量</a:t>
            </a:r>
            <a:r>
              <a:rPr lang="zh-CN" altLang="en-US" sz="2400" dirty="0"/>
              <a:t>（</a:t>
            </a:r>
            <a:r>
              <a:rPr lang="zh-CN" altLang="en-US" sz="2400" dirty="0" smtClean="0"/>
              <a:t>“</a:t>
            </a:r>
            <a:r>
              <a:rPr lang="en-US" altLang="zh-CN" sz="2400" dirty="0" smtClean="0"/>
              <a:t>11</a:t>
            </a:r>
            <a:r>
              <a:rPr lang="zh-CN" altLang="en-US" sz="2400" dirty="0" smtClean="0"/>
              <a:t>变量</a:t>
            </a:r>
            <a:r>
              <a:rPr lang="zh-CN" altLang="en-US" sz="2400" dirty="0"/>
              <a:t>法”</a:t>
            </a:r>
            <a:r>
              <a:rPr lang="zh-CN" altLang="en-US" sz="2400" dirty="0" smtClean="0"/>
              <a:t>）：</a:t>
            </a:r>
            <a:endParaRPr lang="en-US" altLang="zh-CN" sz="2400" dirty="0" smtClean="0"/>
          </a:p>
          <a:p>
            <a:pPr lvl="1"/>
            <a:r>
              <a:rPr lang="zh-CN" altLang="en-US" sz="2000" dirty="0"/>
              <a:t>（</a:t>
            </a:r>
            <a:r>
              <a:rPr lang="en-US" altLang="zh-CN" sz="2000" dirty="0"/>
              <a:t>x</a:t>
            </a:r>
            <a:r>
              <a:rPr lang="zh-CN" altLang="en-US" sz="2000" dirty="0"/>
              <a:t>，</a:t>
            </a:r>
            <a:r>
              <a:rPr lang="en-US" altLang="zh-CN" sz="2000" dirty="0"/>
              <a:t>y</a:t>
            </a:r>
            <a:r>
              <a:rPr lang="zh-CN" altLang="en-US" sz="2000" dirty="0"/>
              <a:t>，</a:t>
            </a:r>
            <a:r>
              <a:rPr lang="en-US" altLang="zh-CN" sz="2000" dirty="0"/>
              <a:t>z</a:t>
            </a:r>
            <a:r>
              <a:rPr lang="zh-CN" altLang="en-US" sz="2000" dirty="0"/>
              <a:t>，</a:t>
            </a:r>
            <a:r>
              <a:rPr lang="en-US" altLang="zh-CN" sz="2000" dirty="0"/>
              <a:t> </a:t>
            </a:r>
            <a:r>
              <a:rPr lang="en-US" altLang="zh-CN" sz="2000" dirty="0" err="1"/>
              <a:t>v</a:t>
            </a:r>
            <a:r>
              <a:rPr lang="en-US" altLang="zh-CN" sz="2000" baseline="-25000" dirty="0" err="1"/>
              <a:t>x</a:t>
            </a:r>
            <a:r>
              <a:rPr lang="zh-CN" altLang="en-US" sz="2000" dirty="0"/>
              <a:t>，</a:t>
            </a:r>
            <a:r>
              <a:rPr lang="en-US" altLang="zh-CN" sz="2000" dirty="0"/>
              <a:t> </a:t>
            </a:r>
            <a:r>
              <a:rPr lang="en-US" altLang="zh-CN" sz="2000" dirty="0" err="1"/>
              <a:t>v</a:t>
            </a:r>
            <a:r>
              <a:rPr lang="en-US" altLang="zh-CN" sz="2000" baseline="-25000" dirty="0" err="1"/>
              <a:t>y</a:t>
            </a:r>
            <a:r>
              <a:rPr lang="zh-CN" altLang="en-US" sz="2000" dirty="0"/>
              <a:t> ，</a:t>
            </a:r>
            <a:r>
              <a:rPr lang="en-US" altLang="zh-CN" sz="2000" dirty="0"/>
              <a:t> </a:t>
            </a:r>
            <a:r>
              <a:rPr lang="en-US" altLang="zh-CN" sz="2000" dirty="0" err="1"/>
              <a:t>v</a:t>
            </a:r>
            <a:r>
              <a:rPr lang="en-US" altLang="zh-CN" sz="2000" baseline="-25000" dirty="0" err="1"/>
              <a:t>z</a:t>
            </a:r>
            <a:r>
              <a:rPr lang="zh-CN" altLang="en-US" sz="2000" dirty="0"/>
              <a:t> </a:t>
            </a:r>
            <a:r>
              <a:rPr lang="zh-CN" altLang="en-US" sz="2000" dirty="0" smtClean="0"/>
              <a:t>，</a:t>
            </a:r>
            <a:r>
              <a:rPr lang="en-US" altLang="zh-CN" sz="2000" dirty="0" smtClean="0"/>
              <a:t>a</a:t>
            </a:r>
            <a:r>
              <a:rPr lang="en-US" altLang="zh-CN" sz="2000" baseline="-25000" dirty="0" smtClean="0"/>
              <a:t>x</a:t>
            </a:r>
            <a:r>
              <a:rPr lang="zh-CN" altLang="en-US" sz="2000" dirty="0" smtClean="0"/>
              <a:t>，</a:t>
            </a:r>
            <a:r>
              <a:rPr lang="en-US" altLang="zh-CN" sz="2000" dirty="0" smtClean="0"/>
              <a:t>a</a:t>
            </a:r>
            <a:r>
              <a:rPr lang="en-US" altLang="zh-CN" sz="2000" baseline="-25000" dirty="0" smtClean="0"/>
              <a:t>y</a:t>
            </a:r>
            <a:r>
              <a:rPr lang="zh-CN" altLang="en-US" sz="2000" dirty="0" smtClean="0"/>
              <a:t>，</a:t>
            </a:r>
            <a:r>
              <a:rPr lang="en-US" altLang="zh-CN" sz="2000" dirty="0" err="1" smtClean="0"/>
              <a:t>a</a:t>
            </a:r>
            <a:r>
              <a:rPr lang="en-US" altLang="zh-CN" sz="2000" baseline="-25000" dirty="0" err="1" smtClean="0"/>
              <a:t>z</a:t>
            </a:r>
            <a:r>
              <a:rPr lang="zh-CN" altLang="en-US" sz="2000" dirty="0" smtClean="0"/>
              <a:t>，</a:t>
            </a:r>
            <a:r>
              <a:rPr lang="en-US" altLang="zh-CN" sz="2000" dirty="0" err="1" smtClean="0"/>
              <a:t>δt</a:t>
            </a:r>
            <a:r>
              <a:rPr lang="en-US" altLang="zh-CN" sz="2000" dirty="0" smtClean="0"/>
              <a:t> </a:t>
            </a:r>
            <a:r>
              <a:rPr lang="zh-CN" altLang="en-US" sz="2000" dirty="0"/>
              <a:t>，</a:t>
            </a:r>
            <a:r>
              <a:rPr lang="en-US" altLang="zh-CN" sz="2000" dirty="0"/>
              <a:t> </a:t>
            </a:r>
            <a:r>
              <a:rPr lang="en-US" altLang="zh-CN" sz="2000" dirty="0" err="1"/>
              <a:t>δf</a:t>
            </a:r>
            <a:r>
              <a:rPr lang="en-US" altLang="zh-CN" sz="2000" dirty="0"/>
              <a:t> </a:t>
            </a:r>
            <a:r>
              <a:rPr lang="zh-CN" altLang="en-US" sz="2000" dirty="0"/>
              <a:t>）</a:t>
            </a:r>
            <a:endParaRPr lang="en-US" altLang="zh-CN" sz="2000" dirty="0"/>
          </a:p>
          <a:p>
            <a:endParaRPr lang="zh-CN" altLang="en-US" sz="2400" dirty="0"/>
          </a:p>
          <a:p>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4000" dirty="0" smtClean="0"/>
              <a:t>动态定位的状态方程（</a:t>
            </a:r>
            <a:r>
              <a:rPr lang="en-US" altLang="zh-CN" sz="4000" dirty="0" smtClean="0"/>
              <a:t>8</a:t>
            </a:r>
            <a:r>
              <a:rPr lang="zh-CN" altLang="en-US" sz="4000" dirty="0" smtClean="0"/>
              <a:t>变量法）</a:t>
            </a:r>
            <a:endParaRPr lang="zh-CN" altLang="en-US" sz="40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buNone/>
                </a:pPr>
                <a:r>
                  <a:rPr lang="zh-CN" altLang="en-US" sz="1800" dirty="0" smtClean="0"/>
                  <a:t>状态方程为</a:t>
                </a:r>
                <a:r>
                  <a:rPr lang="zh-CN" altLang="en-US" sz="1800" dirty="0"/>
                  <a:t>：                </a:t>
                </a:r>
                <a14:m>
                  <m:oMath xmlns:m="http://schemas.openxmlformats.org/officeDocument/2006/math">
                    <m:r>
                      <a:rPr lang="en-US" altLang="zh-CN" sz="1800" dirty="0">
                        <a:latin typeface="Cambria Math"/>
                      </a:rPr>
                      <m:t>  </m:t>
                    </m:r>
                    <m:sSub>
                      <m:sSubPr>
                        <m:ctrlPr>
                          <a:rPr lang="en-US" altLang="zh-CN" sz="1800" i="1" dirty="0">
                            <a:latin typeface="Cambria Math" panose="02040503050406030204" pitchFamily="18" charset="0"/>
                          </a:rPr>
                        </m:ctrlPr>
                      </m:sSubPr>
                      <m:e>
                        <m:r>
                          <a:rPr lang="en-US" altLang="zh-CN" sz="1800" i="1" dirty="0">
                            <a:latin typeface="Cambria Math"/>
                          </a:rPr>
                          <m:t>𝒙</m:t>
                        </m:r>
                      </m:e>
                      <m:sub>
                        <m:r>
                          <a:rPr lang="en-US" altLang="zh-CN" sz="1800" i="1" dirty="0">
                            <a:latin typeface="Cambria Math"/>
                          </a:rPr>
                          <m:t>𝒌</m:t>
                        </m:r>
                      </m:sub>
                    </m:sSub>
                    <m:r>
                      <a:rPr lang="en-US" altLang="zh-CN" sz="1800" i="1" dirty="0">
                        <a:latin typeface="Cambria Math"/>
                      </a:rPr>
                      <m:t>=</m:t>
                    </m:r>
                    <m:r>
                      <a:rPr lang="en-US" altLang="zh-CN" sz="1800" i="1" dirty="0">
                        <a:latin typeface="Cambria Math"/>
                      </a:rPr>
                      <m:t>𝑨</m:t>
                    </m:r>
                    <m:sSub>
                      <m:sSubPr>
                        <m:ctrlPr>
                          <a:rPr lang="en-US" altLang="zh-CN" sz="1800" i="1" dirty="0">
                            <a:latin typeface="Cambria Math" panose="02040503050406030204" pitchFamily="18" charset="0"/>
                          </a:rPr>
                        </m:ctrlPr>
                      </m:sSubPr>
                      <m:e>
                        <m:r>
                          <a:rPr lang="en-US" altLang="zh-CN" sz="1800" i="1" dirty="0">
                            <a:latin typeface="Cambria Math"/>
                          </a:rPr>
                          <m:t>𝒙</m:t>
                        </m:r>
                      </m:e>
                      <m:sub>
                        <m:r>
                          <a:rPr lang="en-US" altLang="zh-CN" sz="1800" i="1" dirty="0">
                            <a:latin typeface="Cambria Math"/>
                          </a:rPr>
                          <m:t>𝒌</m:t>
                        </m:r>
                        <m:r>
                          <a:rPr lang="en-US" altLang="zh-CN" sz="1800" i="1" dirty="0">
                            <a:latin typeface="Cambria Math"/>
                          </a:rPr>
                          <m:t>−</m:t>
                        </m:r>
                        <m:r>
                          <a:rPr lang="en-US" altLang="zh-CN" sz="1800" i="1" dirty="0">
                            <a:latin typeface="Cambria Math"/>
                          </a:rPr>
                          <m:t>𝟏</m:t>
                        </m:r>
                      </m:sub>
                    </m:sSub>
                    <m:sSub>
                      <m:sSubPr>
                        <m:ctrlPr>
                          <a:rPr lang="en-US" altLang="zh-CN" sz="1800" i="1" dirty="0" smtClean="0">
                            <a:latin typeface="Cambria Math" panose="02040503050406030204" pitchFamily="18" charset="0"/>
                          </a:rPr>
                        </m:ctrlPr>
                      </m:sSubPr>
                      <m:e>
                        <m:r>
                          <a:rPr lang="en-US" altLang="zh-CN" sz="1800" b="1" i="1" dirty="0" smtClean="0">
                            <a:latin typeface="Cambria Math" panose="02040503050406030204" pitchFamily="18" charset="0"/>
                          </a:rPr>
                          <m:t>+</m:t>
                        </m:r>
                        <m:r>
                          <a:rPr lang="en-US" altLang="zh-CN" sz="1800" i="1" dirty="0">
                            <a:latin typeface="Cambria Math"/>
                          </a:rPr>
                          <m:t>𝒘</m:t>
                        </m:r>
                      </m:e>
                      <m:sub>
                        <m:r>
                          <a:rPr lang="en-US" altLang="zh-CN" sz="1800" i="1" dirty="0">
                            <a:latin typeface="Cambria Math"/>
                          </a:rPr>
                          <m:t>𝒌</m:t>
                        </m:r>
                        <m:r>
                          <a:rPr lang="en-US" altLang="zh-CN" sz="1800" i="1" dirty="0">
                            <a:latin typeface="Cambria Math"/>
                          </a:rPr>
                          <m:t>−</m:t>
                        </m:r>
                        <m:r>
                          <a:rPr lang="en-US" altLang="zh-CN" sz="1800" i="1" dirty="0">
                            <a:latin typeface="Cambria Math"/>
                          </a:rPr>
                          <m:t>𝟏</m:t>
                        </m:r>
                      </m:sub>
                    </m:sSub>
                  </m:oMath>
                </a14:m>
                <a:endParaRPr lang="en-US" altLang="zh-CN" sz="1800" dirty="0" smtClean="0"/>
              </a:p>
              <a:p>
                <a:pPr marL="0" indent="0">
                  <a:buNone/>
                </a:pPr>
                <a:r>
                  <a:rPr lang="zh-CN" altLang="en-US" sz="1800" dirty="0" smtClean="0"/>
                  <a:t>（</a:t>
                </a:r>
                <a:r>
                  <a:rPr lang="en-US" altLang="zh-CN" sz="1800" dirty="0"/>
                  <a:t>1</a:t>
                </a:r>
                <a:r>
                  <a:rPr lang="zh-CN" altLang="en-US" sz="1800" dirty="0"/>
                  <a:t>）状态转换矩阵</a:t>
                </a:r>
                <a:r>
                  <a:rPr lang="en-US" altLang="zh-CN" sz="1800" dirty="0"/>
                  <a:t>A</a:t>
                </a:r>
                <a:r>
                  <a:rPr lang="zh-CN" altLang="en-US" sz="1800" dirty="0"/>
                  <a:t>：</a:t>
                </a:r>
                <a:endParaRPr lang="en-US" altLang="zh-CN" sz="1800" dirty="0"/>
              </a:p>
              <a:p>
                <a:pPr marL="0" indent="0" algn="ctr">
                  <a:buNone/>
                </a:pPr>
                <a14:m>
                  <m:oMath xmlns:m="http://schemas.openxmlformats.org/officeDocument/2006/math">
                    <m:r>
                      <a:rPr lang="en-US" altLang="zh-CN" sz="1800" i="1">
                        <a:latin typeface="Cambria Math"/>
                      </a:rPr>
                      <m:t>𝑨</m:t>
                    </m:r>
                    <m:r>
                      <a:rPr lang="en-US" altLang="zh-CN" sz="1800" i="1">
                        <a:latin typeface="Cambria Math"/>
                      </a:rPr>
                      <m:t>=</m:t>
                    </m:r>
                    <m:d>
                      <m:dPr>
                        <m:begChr m:val="["/>
                        <m:endChr m:val="]"/>
                        <m:ctrlPr>
                          <a:rPr lang="en-US" altLang="zh-CN" sz="1800" i="1">
                            <a:latin typeface="Cambria Math" panose="02040503050406030204" pitchFamily="18" charset="0"/>
                          </a:rPr>
                        </m:ctrlPr>
                      </m:dPr>
                      <m:e>
                        <m:m>
                          <m:mPr>
                            <m:mcs>
                              <m:mc>
                                <m:mcPr>
                                  <m:count m:val="3"/>
                                  <m:mcJc m:val="center"/>
                                </m:mcPr>
                              </m:mc>
                            </m:mcs>
                            <m:ctrlPr>
                              <a:rPr lang="en-US" altLang="zh-CN" sz="1800" i="1" smtClean="0">
                                <a:latin typeface="Cambria Math" panose="02040503050406030204" pitchFamily="18" charset="0"/>
                              </a:rPr>
                            </m:ctrlPr>
                          </m:mPr>
                          <m:mr>
                            <m:e>
                              <m:sSub>
                                <m:sSubPr>
                                  <m:ctrlPr>
                                    <a:rPr lang="en-US" altLang="zh-CN" sz="1800" i="1">
                                      <a:latin typeface="Cambria Math" panose="02040503050406030204" pitchFamily="18" charset="0"/>
                                    </a:rPr>
                                  </m:ctrlPr>
                                </m:sSubPr>
                                <m:e>
                                  <m:r>
                                    <a:rPr lang="en-US" altLang="zh-CN" sz="1800" i="1">
                                      <a:latin typeface="Cambria Math"/>
                                    </a:rPr>
                                    <m:t>𝑰</m:t>
                                  </m:r>
                                </m:e>
                                <m:sub>
                                  <m:r>
                                    <a:rPr lang="en-US" altLang="zh-CN" sz="1800" i="1">
                                      <a:latin typeface="Cambria Math"/>
                                    </a:rPr>
                                    <m:t>𝟑</m:t>
                                  </m:r>
                                  <m:r>
                                    <a:rPr lang="en-US" altLang="zh-CN" sz="1800" i="1">
                                      <a:latin typeface="Cambria Math"/>
                                    </a:rPr>
                                    <m:t>𝒙</m:t>
                                  </m:r>
                                  <m:r>
                                    <a:rPr lang="en-US" altLang="zh-CN" sz="1800" i="1">
                                      <a:latin typeface="Cambria Math"/>
                                    </a:rPr>
                                    <m:t>𝟑</m:t>
                                  </m:r>
                                </m:sub>
                              </m:sSub>
                            </m:e>
                            <m:e>
                              <m:sSub>
                                <m:sSubPr>
                                  <m:ctrlPr>
                                    <a:rPr lang="en-US" altLang="zh-CN" sz="1800" i="1" smtClean="0">
                                      <a:latin typeface="Cambria Math" panose="02040503050406030204" pitchFamily="18" charset="0"/>
                                    </a:rPr>
                                  </m:ctrlPr>
                                </m:sSubPr>
                                <m:e>
                                  <m:r>
                                    <a:rPr lang="en-US" altLang="zh-CN" sz="1800" b="1" i="1" smtClean="0">
                                      <a:latin typeface="Cambria Math"/>
                                    </a:rPr>
                                    <m:t>𝑻</m:t>
                                  </m:r>
                                </m:e>
                                <m:sub>
                                  <m:r>
                                    <a:rPr lang="en-US" altLang="zh-CN" sz="1800" b="1" i="1" smtClean="0">
                                      <a:latin typeface="Cambria Math"/>
                                    </a:rPr>
                                    <m:t>𝒔</m:t>
                                  </m:r>
                                </m:sub>
                              </m:sSub>
                              <m:sSub>
                                <m:sSubPr>
                                  <m:ctrlPr>
                                    <a:rPr lang="en-US" altLang="zh-CN" sz="1800" i="1" smtClean="0">
                                      <a:latin typeface="Cambria Math" panose="02040503050406030204" pitchFamily="18" charset="0"/>
                                    </a:rPr>
                                  </m:ctrlPr>
                                </m:sSubPr>
                                <m:e>
                                  <m:r>
                                    <a:rPr lang="en-US" altLang="zh-CN" sz="1800" i="1">
                                      <a:latin typeface="Cambria Math"/>
                                    </a:rPr>
                                    <m:t>𝑰</m:t>
                                  </m:r>
                                </m:e>
                                <m:sub>
                                  <m:r>
                                    <a:rPr lang="en-US" altLang="zh-CN" sz="1800" i="1">
                                      <a:latin typeface="Cambria Math"/>
                                    </a:rPr>
                                    <m:t>𝟑</m:t>
                                  </m:r>
                                  <m:r>
                                    <a:rPr lang="en-US" altLang="zh-CN" sz="1800" i="1">
                                      <a:latin typeface="Cambria Math"/>
                                    </a:rPr>
                                    <m:t>𝒙</m:t>
                                  </m:r>
                                  <m:r>
                                    <a:rPr lang="en-US" altLang="zh-CN" sz="1800" i="1">
                                      <a:latin typeface="Cambria Math"/>
                                    </a:rPr>
                                    <m:t>𝟑</m:t>
                                  </m:r>
                                </m:sub>
                              </m:sSub>
                            </m:e>
                            <m:e>
                              <m:r>
                                <a:rPr lang="en-US" altLang="zh-CN" sz="1800" b="1" i="1" smtClean="0">
                                  <a:latin typeface="Cambria Math"/>
                                </a:rPr>
                                <m:t>𝟎</m:t>
                              </m:r>
                            </m:e>
                          </m:mr>
                          <m:mr>
                            <m:e>
                              <m:r>
                                <a:rPr lang="en-US" altLang="zh-CN" sz="1800" b="1" i="1" smtClean="0">
                                  <a:latin typeface="Cambria Math"/>
                                </a:rPr>
                                <m:t>𝟎</m:t>
                              </m:r>
                            </m:e>
                            <m:e>
                              <m:sSub>
                                <m:sSubPr>
                                  <m:ctrlPr>
                                    <a:rPr lang="en-US" altLang="zh-CN" sz="1800" i="1">
                                      <a:latin typeface="Cambria Math" panose="02040503050406030204" pitchFamily="18" charset="0"/>
                                    </a:rPr>
                                  </m:ctrlPr>
                                </m:sSubPr>
                                <m:e>
                                  <m:r>
                                    <a:rPr lang="en-US" altLang="zh-CN" sz="1800" i="1">
                                      <a:latin typeface="Cambria Math"/>
                                    </a:rPr>
                                    <m:t>𝑰</m:t>
                                  </m:r>
                                </m:e>
                                <m:sub>
                                  <m:r>
                                    <a:rPr lang="en-US" altLang="zh-CN" sz="1800" i="1">
                                      <a:latin typeface="Cambria Math"/>
                                    </a:rPr>
                                    <m:t>𝟑</m:t>
                                  </m:r>
                                  <m:r>
                                    <a:rPr lang="en-US" altLang="zh-CN" sz="1800" i="1">
                                      <a:latin typeface="Cambria Math"/>
                                    </a:rPr>
                                    <m:t>𝒙</m:t>
                                  </m:r>
                                  <m:r>
                                    <a:rPr lang="en-US" altLang="zh-CN" sz="1800" i="1">
                                      <a:latin typeface="Cambria Math"/>
                                    </a:rPr>
                                    <m:t>𝟑</m:t>
                                  </m:r>
                                </m:sub>
                              </m:sSub>
                            </m:e>
                            <m:e>
                              <m:r>
                                <a:rPr lang="en-US" altLang="zh-CN" sz="1800" b="1" i="1" smtClean="0">
                                  <a:latin typeface="Cambria Math"/>
                                </a:rPr>
                                <m:t>𝟎</m:t>
                              </m:r>
                            </m:e>
                          </m:mr>
                          <m:mr>
                            <m:e>
                              <m:r>
                                <a:rPr lang="en-US" altLang="zh-CN" sz="1800" b="1" i="1" smtClean="0">
                                  <a:latin typeface="Cambria Math"/>
                                </a:rPr>
                                <m:t>𝟎</m:t>
                              </m:r>
                            </m:e>
                            <m:e>
                              <m:r>
                                <a:rPr lang="en-US" altLang="zh-CN" sz="1800" b="1" i="1" smtClean="0">
                                  <a:latin typeface="Cambria Math"/>
                                </a:rPr>
                                <m:t>𝟎</m:t>
                              </m:r>
                            </m:e>
                            <m:e>
                              <m:sSub>
                                <m:sSubPr>
                                  <m:ctrlPr>
                                    <a:rPr lang="en-US" altLang="zh-CN" sz="1800" i="1">
                                      <a:latin typeface="Cambria Math" panose="02040503050406030204" pitchFamily="18" charset="0"/>
                                    </a:rPr>
                                  </m:ctrlPr>
                                </m:sSubPr>
                                <m:e>
                                  <m:r>
                                    <a:rPr lang="en-US" altLang="zh-CN" sz="1800" i="1">
                                      <a:latin typeface="Cambria Math"/>
                                    </a:rPr>
                                    <m:t>𝑨</m:t>
                                  </m:r>
                                </m:e>
                                <m:sub>
                                  <m:r>
                                    <a:rPr lang="en-US" altLang="zh-CN" sz="1800" i="1">
                                      <a:latin typeface="Cambria Math"/>
                                    </a:rPr>
                                    <m:t>𝒄</m:t>
                                  </m:r>
                                </m:sub>
                              </m:sSub>
                            </m:e>
                          </m:mr>
                        </m:m>
                      </m:e>
                    </m:d>
                  </m:oMath>
                </a14:m>
                <a:r>
                  <a:rPr lang="zh-CN" altLang="en-US" sz="1800" dirty="0"/>
                  <a:t>，</a:t>
                </a:r>
                <a:r>
                  <a:rPr lang="en-US" altLang="zh-CN" sz="1800" dirty="0"/>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a:rPr>
                          <m:t>𝑨</m:t>
                        </m:r>
                      </m:e>
                      <m:sub>
                        <m:r>
                          <a:rPr lang="en-US" altLang="zh-CN" sz="1800" i="1">
                            <a:latin typeface="Cambria Math"/>
                          </a:rPr>
                          <m:t>𝒄</m:t>
                        </m:r>
                      </m:sub>
                    </m:sSub>
                    <m:r>
                      <a:rPr lang="en-US" altLang="zh-CN" sz="1800" i="1">
                        <a:latin typeface="Cambria Math"/>
                      </a:rPr>
                      <m:t>=</m:t>
                    </m:r>
                    <m:d>
                      <m:dPr>
                        <m:begChr m:val="["/>
                        <m:endChr m:val="]"/>
                        <m:ctrlPr>
                          <a:rPr lang="en-US" altLang="zh-CN" sz="1800" i="1">
                            <a:latin typeface="Cambria Math" panose="02040503050406030204" pitchFamily="18" charset="0"/>
                          </a:rPr>
                        </m:ctrlPr>
                      </m:dPr>
                      <m:e>
                        <m:m>
                          <m:mPr>
                            <m:mcs>
                              <m:mc>
                                <m:mcPr>
                                  <m:count m:val="2"/>
                                  <m:mcJc m:val="center"/>
                                </m:mcPr>
                              </m:mc>
                            </m:mcs>
                            <m:ctrlPr>
                              <a:rPr lang="en-US" altLang="zh-CN" sz="1800" i="1">
                                <a:latin typeface="Cambria Math" panose="02040503050406030204" pitchFamily="18" charset="0"/>
                              </a:rPr>
                            </m:ctrlPr>
                          </m:mPr>
                          <m:mr>
                            <m:e>
                              <m:r>
                                <a:rPr lang="en-US" altLang="zh-CN" sz="1800" i="1">
                                  <a:latin typeface="Cambria Math"/>
                                </a:rPr>
                                <m:t>𝟏</m:t>
                              </m:r>
                            </m:e>
                            <m:e>
                              <m:sSub>
                                <m:sSubPr>
                                  <m:ctrlPr>
                                    <a:rPr lang="en-US" altLang="zh-CN" sz="1800" i="1" smtClean="0">
                                      <a:latin typeface="Cambria Math" panose="02040503050406030204" pitchFamily="18" charset="0"/>
                                    </a:rPr>
                                  </m:ctrlPr>
                                </m:sSubPr>
                                <m:e>
                                  <m:r>
                                    <a:rPr lang="en-US" altLang="zh-CN" sz="1800" i="1" smtClean="0">
                                      <a:latin typeface="Cambria Math"/>
                                    </a:rPr>
                                    <m:t>𝑻</m:t>
                                  </m:r>
                                </m:e>
                                <m:sub>
                                  <m:r>
                                    <a:rPr lang="en-US" altLang="zh-CN" sz="1800" i="1">
                                      <a:latin typeface="Cambria Math"/>
                                    </a:rPr>
                                    <m:t>𝒔</m:t>
                                  </m:r>
                                </m:sub>
                              </m:sSub>
                            </m:e>
                          </m:mr>
                          <m:mr>
                            <m:e>
                              <m:r>
                                <a:rPr lang="en-US" altLang="zh-CN" sz="1800" i="1">
                                  <a:latin typeface="Cambria Math"/>
                                </a:rPr>
                                <m:t>𝟎</m:t>
                              </m:r>
                            </m:e>
                            <m:e>
                              <m:r>
                                <a:rPr lang="en-US" altLang="zh-CN" sz="1800" i="1">
                                  <a:latin typeface="Cambria Math"/>
                                </a:rPr>
                                <m:t>𝟏</m:t>
                              </m:r>
                            </m:e>
                          </m:mr>
                        </m:m>
                      </m:e>
                    </m:d>
                  </m:oMath>
                </a14:m>
                <a:endParaRPr lang="en-US" altLang="zh-CN" sz="1800" dirty="0" smtClean="0"/>
              </a:p>
              <a:p>
                <a:pPr marL="0" indent="0">
                  <a:buNone/>
                </a:pPr>
                <a:r>
                  <a:rPr lang="zh-CN" altLang="en-US" sz="1800" dirty="0"/>
                  <a:t>（</a:t>
                </a:r>
                <a:r>
                  <a:rPr lang="en-US" altLang="zh-CN" sz="1800" dirty="0"/>
                  <a:t>2</a:t>
                </a:r>
                <a:r>
                  <a:rPr lang="zh-CN" altLang="en-US" sz="1800" dirty="0"/>
                  <a:t>）</a:t>
                </a:r>
                <a14:m>
                  <m:oMath xmlns:m="http://schemas.openxmlformats.org/officeDocument/2006/math">
                    <m:sSub>
                      <m:sSubPr>
                        <m:ctrlPr>
                          <a:rPr lang="en-US" altLang="zh-CN" sz="1800" i="1" dirty="0">
                            <a:latin typeface="Cambria Math" panose="02040503050406030204" pitchFamily="18" charset="0"/>
                          </a:rPr>
                        </m:ctrlPr>
                      </m:sSubPr>
                      <m:e>
                        <m:r>
                          <a:rPr lang="en-US" altLang="zh-CN" sz="1800" i="1" dirty="0">
                            <a:latin typeface="Cambria Math"/>
                          </a:rPr>
                          <m:t>𝒘</m:t>
                        </m:r>
                      </m:e>
                      <m:sub>
                        <m:r>
                          <a:rPr lang="en-US" altLang="zh-CN" sz="1800" i="1" dirty="0">
                            <a:latin typeface="Cambria Math"/>
                          </a:rPr>
                          <m:t>𝒌</m:t>
                        </m:r>
                        <m:r>
                          <a:rPr lang="en-US" altLang="zh-CN" sz="1800" i="1" dirty="0">
                            <a:latin typeface="Cambria Math"/>
                          </a:rPr>
                          <m:t>−</m:t>
                        </m:r>
                        <m:r>
                          <a:rPr lang="en-US" altLang="zh-CN" sz="1800" i="1" dirty="0">
                            <a:latin typeface="Cambria Math"/>
                          </a:rPr>
                          <m:t>𝟏</m:t>
                        </m:r>
                      </m:sub>
                    </m:sSub>
                  </m:oMath>
                </a14:m>
                <a:r>
                  <a:rPr lang="zh-CN" altLang="en-US" sz="1800" dirty="0"/>
                  <a:t>的均方差阵</a:t>
                </a:r>
                <a:r>
                  <a:rPr lang="en-US" altLang="zh-CN" sz="1800" dirty="0"/>
                  <a:t>Q</a:t>
                </a:r>
                <a:r>
                  <a:rPr lang="zh-CN" altLang="en-US" sz="1800" dirty="0"/>
                  <a:t>取值为：</a:t>
                </a:r>
                <a:endParaRPr lang="en-US" altLang="zh-CN" sz="1800" dirty="0"/>
              </a:p>
              <a:p>
                <a:pPr marL="0" indent="0">
                  <a:buNone/>
                </a:pPr>
                <a:r>
                  <a:rPr lang="en-US" altLang="zh-CN" sz="1800" dirty="0" smtClean="0"/>
                  <a:t>                      </a:t>
                </a:r>
                <a14:m>
                  <m:oMath xmlns:m="http://schemas.openxmlformats.org/officeDocument/2006/math">
                    <m:r>
                      <a:rPr lang="en-US" altLang="zh-CN" sz="1800" b="1" i="1" smtClean="0">
                        <a:latin typeface="Cambria Math"/>
                      </a:rPr>
                      <m:t>𝑸</m:t>
                    </m:r>
                    <m:r>
                      <a:rPr lang="en-US" altLang="zh-CN" sz="1800" b="1" i="1" smtClean="0">
                        <a:latin typeface="Cambria Math"/>
                      </a:rPr>
                      <m:t>=</m:t>
                    </m:r>
                    <m:d>
                      <m:dPr>
                        <m:begChr m:val="["/>
                        <m:endChr m:val="]"/>
                        <m:ctrlPr>
                          <a:rPr lang="en-US" altLang="zh-CN" sz="1800" b="1" i="1" smtClean="0">
                            <a:latin typeface="Cambria Math" panose="02040503050406030204" pitchFamily="18" charset="0"/>
                          </a:rPr>
                        </m:ctrlPr>
                      </m:dPr>
                      <m:e>
                        <m:m>
                          <m:mPr>
                            <m:mcs>
                              <m:mc>
                                <m:mcPr>
                                  <m:count m:val="3"/>
                                  <m:mcJc m:val="center"/>
                                </m:mcPr>
                              </m:mc>
                            </m:mcs>
                            <m:ctrlPr>
                              <a:rPr lang="en-US" altLang="zh-CN" sz="1800" b="1" i="1" smtClean="0">
                                <a:latin typeface="Cambria Math" panose="02040503050406030204" pitchFamily="18" charset="0"/>
                              </a:rPr>
                            </m:ctrlPr>
                          </m:mPr>
                          <m:mr>
                            <m:e>
                              <m:sSub>
                                <m:sSubPr>
                                  <m:ctrlPr>
                                    <a:rPr lang="en-US" altLang="zh-CN" sz="1800" b="1" i="1" smtClean="0">
                                      <a:latin typeface="Cambria Math" panose="02040503050406030204" pitchFamily="18" charset="0"/>
                                    </a:rPr>
                                  </m:ctrlPr>
                                </m:sSubPr>
                                <m:e>
                                  <m:r>
                                    <a:rPr lang="en-US" altLang="zh-CN" sz="1800" b="1" i="1" smtClean="0">
                                      <a:latin typeface="Cambria Math"/>
                                    </a:rPr>
                                    <m:t>𝑸</m:t>
                                  </m:r>
                                </m:e>
                                <m:sub>
                                  <m:r>
                                    <a:rPr lang="en-US" altLang="zh-CN" sz="1800" b="1" i="1" smtClean="0">
                                      <a:latin typeface="Cambria Math"/>
                                    </a:rPr>
                                    <m:t>𝒑</m:t>
                                  </m:r>
                                </m:sub>
                              </m:sSub>
                            </m:e>
                            <m:e>
                              <m:r>
                                <a:rPr lang="en-US" altLang="zh-CN" sz="1800" b="1" i="1" smtClean="0">
                                  <a:latin typeface="Cambria Math"/>
                                </a:rPr>
                                <m:t>𝟎</m:t>
                              </m:r>
                            </m:e>
                            <m:e>
                              <m:r>
                                <a:rPr lang="en-US" altLang="zh-CN" sz="1800" b="1" i="1" smtClean="0">
                                  <a:latin typeface="Cambria Math"/>
                                </a:rPr>
                                <m:t>𝟎</m:t>
                              </m:r>
                            </m:e>
                          </m:mr>
                          <m:mr>
                            <m:e>
                              <m:r>
                                <a:rPr lang="en-US" altLang="zh-CN" sz="1800" b="1" i="1" smtClean="0">
                                  <a:latin typeface="Cambria Math"/>
                                </a:rPr>
                                <m:t>𝟎</m:t>
                              </m:r>
                            </m:e>
                            <m:e>
                              <m:sSub>
                                <m:sSubPr>
                                  <m:ctrlPr>
                                    <a:rPr lang="en-US" altLang="zh-CN" sz="1800" b="1" i="1" smtClean="0">
                                      <a:latin typeface="Cambria Math" panose="02040503050406030204" pitchFamily="18" charset="0"/>
                                    </a:rPr>
                                  </m:ctrlPr>
                                </m:sSubPr>
                                <m:e>
                                  <m:r>
                                    <a:rPr lang="en-US" altLang="zh-CN" sz="1800" b="1" i="1" smtClean="0">
                                      <a:latin typeface="Cambria Math"/>
                                    </a:rPr>
                                    <m:t>𝑸</m:t>
                                  </m:r>
                                </m:e>
                                <m:sub>
                                  <m:r>
                                    <a:rPr lang="en-US" altLang="zh-CN" sz="1800" b="1" i="1" smtClean="0">
                                      <a:latin typeface="Cambria Math"/>
                                    </a:rPr>
                                    <m:t>𝒗</m:t>
                                  </m:r>
                                </m:sub>
                              </m:sSub>
                            </m:e>
                            <m:e>
                              <m:r>
                                <a:rPr lang="en-US" altLang="zh-CN" sz="1800" b="1" i="1" smtClean="0">
                                  <a:latin typeface="Cambria Math"/>
                                </a:rPr>
                                <m:t>𝟎</m:t>
                              </m:r>
                            </m:e>
                          </m:mr>
                          <m:mr>
                            <m:e>
                              <m:r>
                                <a:rPr lang="en-US" altLang="zh-CN" sz="1800" b="1" i="1" smtClean="0">
                                  <a:latin typeface="Cambria Math"/>
                                </a:rPr>
                                <m:t>𝟎</m:t>
                              </m:r>
                            </m:e>
                            <m:e>
                              <m:r>
                                <a:rPr lang="en-US" altLang="zh-CN" sz="1800" b="1" i="1" smtClean="0">
                                  <a:latin typeface="Cambria Math"/>
                                </a:rPr>
                                <m:t>𝟎</m:t>
                              </m:r>
                            </m:e>
                            <m:e>
                              <m:sSub>
                                <m:sSubPr>
                                  <m:ctrlPr>
                                    <a:rPr lang="en-US" altLang="zh-CN" sz="1800" b="1" i="1" smtClean="0">
                                      <a:latin typeface="Cambria Math" panose="02040503050406030204" pitchFamily="18" charset="0"/>
                                    </a:rPr>
                                  </m:ctrlPr>
                                </m:sSubPr>
                                <m:e>
                                  <m:r>
                                    <a:rPr lang="en-US" altLang="zh-CN" sz="1800" b="1" i="1" smtClean="0">
                                      <a:latin typeface="Cambria Math"/>
                                    </a:rPr>
                                    <m:t>𝑸</m:t>
                                  </m:r>
                                </m:e>
                                <m:sub>
                                  <m:r>
                                    <a:rPr lang="en-US" altLang="zh-CN" sz="1800" b="1" i="1" smtClean="0">
                                      <a:latin typeface="Cambria Math"/>
                                    </a:rPr>
                                    <m:t>𝒄</m:t>
                                  </m:r>
                                </m:sub>
                              </m:sSub>
                            </m:e>
                          </m:mr>
                        </m:m>
                      </m:e>
                    </m:d>
                  </m:oMath>
                </a14:m>
                <a:endParaRPr lang="en-US" altLang="zh-CN" sz="1800" dirty="0" smtClean="0"/>
              </a:p>
              <a:p>
                <a:pPr marL="0" indent="0">
                  <a:buNone/>
                </a:pPr>
                <a:r>
                  <a:rPr lang="en-US" altLang="zh-CN" sz="1800" dirty="0"/>
                  <a:t> </a:t>
                </a:r>
                <a:r>
                  <a:rPr lang="en-US" altLang="zh-CN" sz="1800" dirty="0" smtClean="0"/>
                  <a:t>               </a:t>
                </a:r>
                <a:r>
                  <a:rPr lang="zh-CN" altLang="en-US" sz="1800" dirty="0" smtClean="0"/>
                  <a:t>即需要估算：</a:t>
                </a:r>
                <a:r>
                  <a:rPr lang="en-US" altLang="zh-CN" sz="1800" dirty="0" smtClean="0"/>
                  <a:t> </a:t>
                </a:r>
                <a14:m>
                  <m:oMath xmlns:m="http://schemas.openxmlformats.org/officeDocument/2006/math">
                    <m:sSub>
                      <m:sSubPr>
                        <m:ctrlPr>
                          <a:rPr lang="en-US" altLang="zh-CN" sz="1800" i="1">
                            <a:latin typeface="Cambria Math" panose="02040503050406030204" pitchFamily="18" charset="0"/>
                          </a:rPr>
                        </m:ctrlPr>
                      </m:sSubPr>
                      <m:e>
                        <m:r>
                          <m:rPr>
                            <m:brk m:alnAt="7"/>
                          </m:rPr>
                          <a:rPr lang="en-US" altLang="zh-CN" sz="1800" i="1">
                            <a:latin typeface="Cambria Math"/>
                          </a:rPr>
                          <m:t>𝑸</m:t>
                        </m:r>
                      </m:e>
                      <m:sub>
                        <m:r>
                          <a:rPr lang="en-US" altLang="zh-CN" sz="1800" b="1" i="1" smtClean="0">
                            <a:latin typeface="Cambria Math"/>
                          </a:rPr>
                          <m:t>𝒙</m:t>
                        </m:r>
                      </m:sub>
                    </m:sSub>
                    <m:r>
                      <a:rPr lang="zh-CN" altLang="en-US" sz="1800" b="1" i="1" smtClean="0">
                        <a:latin typeface="Cambria Math"/>
                      </a:rPr>
                      <m:t>、</m:t>
                    </m:r>
                    <m:sSub>
                      <m:sSubPr>
                        <m:ctrlPr>
                          <a:rPr lang="en-US" altLang="zh-CN" sz="1800" i="1">
                            <a:latin typeface="Cambria Math" panose="02040503050406030204" pitchFamily="18" charset="0"/>
                          </a:rPr>
                        </m:ctrlPr>
                      </m:sSubPr>
                      <m:e>
                        <m:r>
                          <m:rPr>
                            <m:brk m:alnAt="7"/>
                          </m:rPr>
                          <a:rPr lang="en-US" altLang="zh-CN" sz="1800" i="1">
                            <a:latin typeface="Cambria Math"/>
                          </a:rPr>
                          <m:t>𝑸</m:t>
                        </m:r>
                      </m:e>
                      <m:sub>
                        <m:r>
                          <a:rPr lang="en-US" altLang="zh-CN" sz="1800" b="1" i="1" smtClean="0">
                            <a:latin typeface="Cambria Math"/>
                          </a:rPr>
                          <m:t>𝒚</m:t>
                        </m:r>
                      </m:sub>
                    </m:sSub>
                    <m:r>
                      <a:rPr lang="zh-CN" altLang="en-US" sz="1800" b="1" i="1" smtClean="0">
                        <a:latin typeface="Cambria Math"/>
                      </a:rPr>
                      <m:t>、</m:t>
                    </m:r>
                    <m:sSub>
                      <m:sSubPr>
                        <m:ctrlPr>
                          <a:rPr lang="en-US" altLang="zh-CN" sz="1800" i="1">
                            <a:latin typeface="Cambria Math" panose="02040503050406030204" pitchFamily="18" charset="0"/>
                          </a:rPr>
                        </m:ctrlPr>
                      </m:sSubPr>
                      <m:e>
                        <m:r>
                          <m:rPr>
                            <m:brk m:alnAt="7"/>
                          </m:rPr>
                          <a:rPr lang="en-US" altLang="zh-CN" sz="1800" i="1">
                            <a:latin typeface="Cambria Math"/>
                          </a:rPr>
                          <m:t>𝑸</m:t>
                        </m:r>
                      </m:e>
                      <m:sub>
                        <m:r>
                          <a:rPr lang="en-US" altLang="zh-CN" sz="1800" b="1" i="1" smtClean="0">
                            <a:latin typeface="Cambria Math"/>
                          </a:rPr>
                          <m:t>𝒛</m:t>
                        </m:r>
                      </m:sub>
                    </m:sSub>
                    <m:r>
                      <a:rPr lang="zh-CN" altLang="en-US" sz="1800" b="1" i="1" smtClean="0">
                        <a:latin typeface="Cambria Math"/>
                      </a:rPr>
                      <m:t>、</m:t>
                    </m:r>
                    <m:sSub>
                      <m:sSubPr>
                        <m:ctrlPr>
                          <a:rPr lang="en-US" altLang="zh-CN" sz="1800" i="1">
                            <a:latin typeface="Cambria Math" panose="02040503050406030204" pitchFamily="18" charset="0"/>
                          </a:rPr>
                        </m:ctrlPr>
                      </m:sSubPr>
                      <m:e>
                        <m:r>
                          <m:rPr>
                            <m:brk m:alnAt="7"/>
                          </m:rPr>
                          <a:rPr lang="en-US" altLang="zh-CN" sz="1800" i="1">
                            <a:latin typeface="Cambria Math"/>
                          </a:rPr>
                          <m:t>𝑸</m:t>
                        </m:r>
                      </m:e>
                      <m:sub>
                        <m:r>
                          <a:rPr lang="en-US" altLang="zh-CN" sz="1800" b="1" i="1" smtClean="0">
                            <a:latin typeface="Cambria Math"/>
                          </a:rPr>
                          <m:t>𝒗</m:t>
                        </m:r>
                        <m:r>
                          <a:rPr lang="en-US" altLang="zh-CN" sz="1800" i="1">
                            <a:latin typeface="Cambria Math"/>
                          </a:rPr>
                          <m:t>𝒙</m:t>
                        </m:r>
                      </m:sub>
                    </m:sSub>
                    <m:r>
                      <a:rPr lang="zh-CN" altLang="en-US" sz="1800" i="1">
                        <a:latin typeface="Cambria Math"/>
                      </a:rPr>
                      <m:t>、</m:t>
                    </m:r>
                    <m:sSub>
                      <m:sSubPr>
                        <m:ctrlPr>
                          <a:rPr lang="en-US" altLang="zh-CN" sz="1800" i="1">
                            <a:latin typeface="Cambria Math" panose="02040503050406030204" pitchFamily="18" charset="0"/>
                          </a:rPr>
                        </m:ctrlPr>
                      </m:sSubPr>
                      <m:e>
                        <m:r>
                          <m:rPr>
                            <m:brk m:alnAt="7"/>
                          </m:rPr>
                          <a:rPr lang="en-US" altLang="zh-CN" sz="1800" i="1">
                            <a:latin typeface="Cambria Math"/>
                          </a:rPr>
                          <m:t>𝑸</m:t>
                        </m:r>
                      </m:e>
                      <m:sub>
                        <m:r>
                          <a:rPr lang="en-US" altLang="zh-CN" sz="1800" b="1" i="1" smtClean="0">
                            <a:latin typeface="Cambria Math"/>
                          </a:rPr>
                          <m:t>𝒗</m:t>
                        </m:r>
                        <m:r>
                          <a:rPr lang="en-US" altLang="zh-CN" sz="1800" i="1">
                            <a:latin typeface="Cambria Math"/>
                          </a:rPr>
                          <m:t>𝒚</m:t>
                        </m:r>
                      </m:sub>
                    </m:sSub>
                    <m:r>
                      <a:rPr lang="zh-CN" altLang="en-US" sz="1800" i="1">
                        <a:latin typeface="Cambria Math"/>
                      </a:rPr>
                      <m:t>、</m:t>
                    </m:r>
                    <m:sSub>
                      <m:sSubPr>
                        <m:ctrlPr>
                          <a:rPr lang="en-US" altLang="zh-CN" sz="1800" i="1">
                            <a:latin typeface="Cambria Math" panose="02040503050406030204" pitchFamily="18" charset="0"/>
                          </a:rPr>
                        </m:ctrlPr>
                      </m:sSubPr>
                      <m:e>
                        <m:r>
                          <m:rPr>
                            <m:brk m:alnAt="7"/>
                          </m:rPr>
                          <a:rPr lang="en-US" altLang="zh-CN" sz="1800" i="1">
                            <a:latin typeface="Cambria Math"/>
                          </a:rPr>
                          <m:t>𝑸</m:t>
                        </m:r>
                      </m:e>
                      <m:sub>
                        <m:r>
                          <a:rPr lang="en-US" altLang="zh-CN" sz="1800" b="1" i="1" smtClean="0">
                            <a:latin typeface="Cambria Math"/>
                          </a:rPr>
                          <m:t>𝒗</m:t>
                        </m:r>
                        <m:r>
                          <a:rPr lang="en-US" altLang="zh-CN" sz="1800" i="1">
                            <a:latin typeface="Cambria Math"/>
                          </a:rPr>
                          <m:t>𝒛</m:t>
                        </m:r>
                      </m:sub>
                    </m:sSub>
                    <m:r>
                      <a:rPr lang="zh-CN" altLang="en-US" sz="1800" i="1">
                        <a:latin typeface="Cambria Math"/>
                      </a:rPr>
                      <m:t>、</m:t>
                    </m:r>
                    <m:sSub>
                      <m:sSubPr>
                        <m:ctrlPr>
                          <a:rPr lang="en-US" altLang="zh-CN" sz="1800" i="1">
                            <a:latin typeface="Cambria Math" panose="02040503050406030204" pitchFamily="18" charset="0"/>
                          </a:rPr>
                        </m:ctrlPr>
                      </m:sSubPr>
                      <m:e>
                        <m:r>
                          <m:rPr>
                            <m:brk m:alnAt="7"/>
                          </m:rPr>
                          <a:rPr lang="en-US" altLang="zh-CN" sz="1800" i="1">
                            <a:latin typeface="Cambria Math"/>
                          </a:rPr>
                          <m:t>𝑸</m:t>
                        </m:r>
                      </m:e>
                      <m:sub>
                        <m:r>
                          <a:rPr lang="en-US" altLang="zh-CN" sz="1800" b="1" i="1" smtClean="0">
                            <a:latin typeface="Cambria Math"/>
                          </a:rPr>
                          <m:t>𝒕</m:t>
                        </m:r>
                      </m:sub>
                    </m:sSub>
                    <m:r>
                      <a:rPr lang="zh-CN" altLang="en-US" sz="1800" b="1" i="1" smtClean="0">
                        <a:latin typeface="Cambria Math"/>
                      </a:rPr>
                      <m:t>、</m:t>
                    </m:r>
                    <m:sSub>
                      <m:sSubPr>
                        <m:ctrlPr>
                          <a:rPr lang="en-US" altLang="zh-CN" sz="1800" i="1">
                            <a:latin typeface="Cambria Math" panose="02040503050406030204" pitchFamily="18" charset="0"/>
                          </a:rPr>
                        </m:ctrlPr>
                      </m:sSubPr>
                      <m:e>
                        <m:r>
                          <m:rPr>
                            <m:brk m:alnAt="7"/>
                          </m:rPr>
                          <a:rPr lang="en-US" altLang="zh-CN" sz="1800" i="1">
                            <a:latin typeface="Cambria Math"/>
                          </a:rPr>
                          <m:t>𝑸</m:t>
                        </m:r>
                      </m:e>
                      <m:sub>
                        <m:r>
                          <a:rPr lang="en-US" altLang="zh-CN" sz="1800" b="1" i="1" smtClean="0">
                            <a:latin typeface="Cambria Math"/>
                          </a:rPr>
                          <m:t>𝒇</m:t>
                        </m:r>
                      </m:sub>
                    </m:sSub>
                  </m:oMath>
                </a14:m>
                <a:endParaRPr lang="zh-CN" altLang="en-US"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593" b="-916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动态定位的测量方程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测量方程：</a:t>
            </a:r>
            <a:endParaRPr lang="en-US" altLang="zh-CN" sz="2800" dirty="0" smtClean="0"/>
          </a:p>
          <a:p>
            <a:pPr lvl="1"/>
            <a:r>
              <a:rPr lang="zh-CN" altLang="en-US" sz="2400" dirty="0" smtClean="0"/>
              <a:t>卫星伪距观测方程</a:t>
            </a:r>
            <a:endParaRPr lang="en-US" altLang="zh-CN" sz="2400" dirty="0" smtClean="0"/>
          </a:p>
          <a:p>
            <a:pPr lvl="1"/>
            <a:endParaRPr lang="en-US" altLang="zh-CN" sz="2400" dirty="0"/>
          </a:p>
          <a:p>
            <a:r>
              <a:rPr lang="zh-CN" altLang="en-US" sz="2800" dirty="0"/>
              <a:t>思考</a:t>
            </a:r>
            <a:r>
              <a:rPr lang="zh-CN" altLang="en-US" sz="2800" dirty="0" smtClean="0"/>
              <a:t>：速度测量结果怎么使用？</a:t>
            </a:r>
            <a:endParaRPr lang="en-US" altLang="zh-CN"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599153756"/>
              </p:ext>
            </p:extLst>
          </p:nvPr>
        </p:nvGraphicFramePr>
        <p:xfrm>
          <a:off x="827584" y="2996952"/>
          <a:ext cx="7620000" cy="576262"/>
        </p:xfrm>
        <a:graphic>
          <a:graphicData uri="http://schemas.openxmlformats.org/presentationml/2006/ole">
            <mc:AlternateContent xmlns:mc="http://schemas.openxmlformats.org/markup-compatibility/2006">
              <mc:Choice xmlns:v="urn:schemas-microsoft-com:vml" Requires="v">
                <p:oleObj spid="_x0000_s2098" name="公式" r:id="rId3" imgW="120091200" imgH="7924800" progId="Equation.3">
                  <p:embed/>
                </p:oleObj>
              </mc:Choice>
              <mc:Fallback>
                <p:oleObj name="公式" r:id="rId3" imgW="120091200" imgH="7924800" progId="Equation.3">
                  <p:embed/>
                  <p:pic>
                    <p:nvPicPr>
                      <p:cNvPr id="0" name="图片 2071"/>
                      <p:cNvPicPr>
                        <a:picLocks noChangeAspect="1" noChangeArrowheads="1"/>
                      </p:cNvPicPr>
                      <p:nvPr/>
                    </p:nvPicPr>
                    <p:blipFill>
                      <a:blip r:embed="rId4"/>
                      <a:srcRect/>
                      <a:stretch>
                        <a:fillRect/>
                      </a:stretch>
                    </p:blipFill>
                    <p:spPr bwMode="auto">
                      <a:xfrm>
                        <a:off x="827584" y="2996952"/>
                        <a:ext cx="7620000" cy="576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827584" y="4581128"/>
          <a:ext cx="4104109" cy="1641643"/>
        </p:xfrm>
        <a:graphic>
          <a:graphicData uri="http://schemas.openxmlformats.org/presentationml/2006/ole">
            <mc:AlternateContent xmlns:mc="http://schemas.openxmlformats.org/markup-compatibility/2006">
              <mc:Choice xmlns:v="urn:schemas-microsoft-com:vml" Requires="v">
                <p:oleObj spid="_x0000_s2099" name="Equation" r:id="rId5" imgW="2540000" imgH="1016000" progId="Equation.3">
                  <p:embed/>
                </p:oleObj>
              </mc:Choice>
              <mc:Fallback>
                <p:oleObj name="Equation" r:id="rId5" imgW="2540000" imgH="1016000" progId="Equation.3">
                  <p:embed/>
                  <p:pic>
                    <p:nvPicPr>
                      <p:cNvPr id="0" name="图片 20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4" y="4581128"/>
                        <a:ext cx="4104109" cy="1641643"/>
                      </a:xfrm>
                      <a:prstGeom prst="rect">
                        <a:avLst/>
                      </a:prstGeom>
                      <a:solidFill>
                        <a:srgbClr val="FFFFFF"/>
                      </a:solid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滤波算法小结</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0"/>
                <a:ext cx="8229600" cy="4997152"/>
              </a:xfrm>
            </p:spPr>
            <p:txBody>
              <a:bodyPr>
                <a:noAutofit/>
              </a:bodyPr>
              <a:lstStyle/>
              <a:p>
                <a:pPr marL="0" indent="0">
                  <a:lnSpc>
                    <a:spcPct val="170000"/>
                  </a:lnSpc>
                  <a:buNone/>
                </a:pPr>
                <a:r>
                  <a:rPr lang="zh-CN" altLang="en-US" sz="2000" dirty="0" smtClean="0"/>
                  <a:t>（</a:t>
                </a:r>
                <a:r>
                  <a:rPr lang="en-US" altLang="zh-CN" sz="2000" dirty="0" smtClean="0"/>
                  <a:t>1</a:t>
                </a:r>
                <a:r>
                  <a:rPr lang="zh-CN" altLang="en-US" sz="2000" dirty="0" smtClean="0"/>
                  <a:t>）预测状态值，通过上一时刻最优状态估计值推算本时刻状态预测值</a:t>
                </a:r>
                <a:endParaRPr lang="en-US" altLang="zh-CN" sz="2000" dirty="0" smtClean="0"/>
              </a:p>
              <a:p>
                <a:pPr marL="400050" lvl="1" indent="0">
                  <a:lnSpc>
                    <a:spcPct val="170000"/>
                  </a:lnSpc>
                  <a:buNone/>
                </a:pPr>
                <a:r>
                  <a:rPr lang="zh-CN" altLang="en-US" sz="1600" dirty="0" smtClean="0"/>
                  <a:t>在每一定位历元，卡尔曼滤波器首先利用状态方程预测理论上接收机当前的位置、速度和钟差等状态量（即：   </a:t>
                </a:r>
                <a:r>
                  <a:rPr lang="en-US" altLang="zh-CN" sz="1600" dirty="0" smtClean="0"/>
                  <a:t> </a:t>
                </a:r>
                <a14:m>
                  <m:oMath xmlns:m="http://schemas.openxmlformats.org/officeDocument/2006/math">
                    <m:sSup>
                      <m:sSupPr>
                        <m:ctrlPr>
                          <a:rPr lang="en-US" altLang="zh-CN" sz="1600" i="1">
                            <a:latin typeface="Cambria Math" panose="02040503050406030204" pitchFamily="18" charset="0"/>
                          </a:rPr>
                        </m:ctrlPr>
                      </m:sSupPr>
                      <m:e>
                        <m:acc>
                          <m:accPr>
                            <m:chr m:val="̂"/>
                            <m:ctrlPr>
                              <a:rPr lang="zh-CN" altLang="en-US" sz="1600" i="1">
                                <a:latin typeface="Cambria Math" panose="02040503050406030204" pitchFamily="18" charset="0"/>
                              </a:rPr>
                            </m:ctrlPr>
                          </m:accPr>
                          <m:e>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𝒌</m:t>
                                </m:r>
                              </m:sub>
                            </m:sSub>
                          </m:e>
                        </m:acc>
                      </m:e>
                      <m:sup>
                        <m:r>
                          <a:rPr lang="en-US" altLang="zh-CN" sz="1600" i="1">
                            <a:latin typeface="Cambria Math"/>
                          </a:rPr>
                          <m:t>−</m:t>
                        </m:r>
                      </m:sup>
                    </m:sSup>
                    <m:r>
                      <a:rPr lang="en-US" altLang="zh-CN" sz="1600" i="1">
                        <a:latin typeface="Cambria Math"/>
                      </a:rPr>
                      <m:t>=</m:t>
                    </m:r>
                    <m:acc>
                      <m:accPr>
                        <m:chr m:val="̂"/>
                        <m:ctrlPr>
                          <a:rPr lang="zh-CN" altLang="en-US" sz="1600" i="1">
                            <a:latin typeface="Cambria Math" panose="02040503050406030204" pitchFamily="18" charset="0"/>
                          </a:rPr>
                        </m:ctrlPr>
                      </m:accPr>
                      <m:e>
                        <m:r>
                          <a:rPr lang="en-US" altLang="zh-CN" sz="1600" i="1">
                            <a:latin typeface="Cambria Math"/>
                          </a:rPr>
                          <m:t>𝑨</m:t>
                        </m:r>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𝒌</m:t>
                            </m:r>
                            <m:r>
                              <a:rPr lang="en-US" altLang="zh-CN" sz="1600" i="1">
                                <a:latin typeface="Cambria Math"/>
                              </a:rPr>
                              <m:t>−</m:t>
                            </m:r>
                            <m:r>
                              <a:rPr lang="en-US" altLang="zh-CN" sz="1600" i="1">
                                <a:latin typeface="Cambria Math"/>
                              </a:rPr>
                              <m:t>𝟏</m:t>
                            </m:r>
                          </m:sub>
                        </m:sSub>
                      </m:e>
                    </m:acc>
                  </m:oMath>
                </a14:m>
                <a:r>
                  <a:rPr lang="zh-CN" altLang="en-US" sz="1600" dirty="0" smtClean="0"/>
                  <a:t>）</a:t>
                </a:r>
                <a:endParaRPr lang="en-US" altLang="zh-CN" sz="1600" dirty="0" smtClean="0"/>
              </a:p>
              <a:p>
                <a:pPr marL="0" indent="0">
                  <a:lnSpc>
                    <a:spcPct val="170000"/>
                  </a:lnSpc>
                  <a:buNone/>
                </a:pPr>
                <a:r>
                  <a:rPr lang="zh-CN" altLang="en-US" sz="2000" dirty="0" smtClean="0"/>
                  <a:t>（</a:t>
                </a:r>
                <a:r>
                  <a:rPr lang="en-US" altLang="zh-CN" sz="2000" dirty="0" smtClean="0"/>
                  <a:t>2</a:t>
                </a:r>
                <a:r>
                  <a:rPr lang="zh-CN" altLang="en-US" sz="2000" dirty="0" smtClean="0"/>
                  <a:t>）预测测量值，计算卡尔曼滤波系数：</a:t>
                </a:r>
                <a:endParaRPr lang="en-US" altLang="zh-CN" sz="2000" dirty="0" smtClean="0"/>
              </a:p>
              <a:p>
                <a:pPr marL="400050" lvl="1" indent="0">
                  <a:lnSpc>
                    <a:spcPct val="170000"/>
                  </a:lnSpc>
                  <a:buNone/>
                </a:pPr>
                <a:r>
                  <a:rPr lang="zh-CN" altLang="en-US" sz="1600" dirty="0" smtClean="0"/>
                  <a:t>根据状态先验估计值以及卫星星历提供的卫星位置与速度，卡尔曼滤波器可以预测理论上接收机对各颗卫星的伪距与多普勒频移等测量量，进而计算得到测量预测值与实际测量值之间的残差（即：</a:t>
                </a:r>
                <a14:m>
                  <m:oMath xmlns:m="http://schemas.openxmlformats.org/officeDocument/2006/math">
                    <m:r>
                      <a:rPr lang="en-US" altLang="zh-CN" sz="1600" i="1" smtClean="0">
                        <a:latin typeface="Cambria Math"/>
                        <a:ea typeface="Cambria Math"/>
                      </a:rPr>
                      <m:t>∆</m:t>
                    </m:r>
                    <m:r>
                      <a:rPr lang="en-US" altLang="zh-CN" sz="1600" b="1" i="1" smtClean="0">
                        <a:latin typeface="Cambria Math"/>
                        <a:ea typeface="Cambria Math"/>
                      </a:rPr>
                      <m:t>=</m:t>
                    </m:r>
                    <m:sSub>
                      <m:sSubPr>
                        <m:ctrlPr>
                          <a:rPr lang="en-US" altLang="zh-CN" sz="1600" i="1">
                            <a:latin typeface="Cambria Math" panose="02040503050406030204" pitchFamily="18" charset="0"/>
                          </a:rPr>
                        </m:ctrlPr>
                      </m:sSubPr>
                      <m:e>
                        <m:r>
                          <a:rPr lang="en-US" altLang="zh-CN" sz="1600" i="1">
                            <a:latin typeface="Cambria Math"/>
                          </a:rPr>
                          <m:t>𝒚</m:t>
                        </m:r>
                      </m:e>
                      <m:sub>
                        <m:r>
                          <a:rPr lang="en-US" altLang="zh-CN" sz="1600" i="1">
                            <a:latin typeface="Cambria Math"/>
                          </a:rPr>
                          <m:t>𝒌</m:t>
                        </m:r>
                      </m:sub>
                    </m:sSub>
                    <m:r>
                      <a:rPr lang="en-US" altLang="zh-CN" sz="1600" i="1">
                        <a:latin typeface="Cambria Math"/>
                      </a:rPr>
                      <m:t>−</m:t>
                    </m:r>
                    <m:r>
                      <a:rPr lang="en-US" altLang="zh-CN" sz="1600" i="1">
                        <a:latin typeface="Cambria Math"/>
                      </a:rPr>
                      <m:t>𝑪</m:t>
                    </m:r>
                    <m:sSup>
                      <m:sSupPr>
                        <m:ctrlPr>
                          <a:rPr lang="en-US" altLang="zh-CN" sz="1600" i="1">
                            <a:latin typeface="Cambria Math" panose="02040503050406030204" pitchFamily="18" charset="0"/>
                          </a:rPr>
                        </m:ctrlPr>
                      </m:sSupPr>
                      <m:e>
                        <m:acc>
                          <m:accPr>
                            <m:chr m:val="̂"/>
                            <m:ctrlPr>
                              <a:rPr lang="zh-CN" altLang="en-US" sz="1600" i="1">
                                <a:latin typeface="Cambria Math" panose="02040503050406030204" pitchFamily="18" charset="0"/>
                              </a:rPr>
                            </m:ctrlPr>
                          </m:accPr>
                          <m:e>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𝒌</m:t>
                                </m:r>
                              </m:sub>
                            </m:sSub>
                          </m:e>
                        </m:acc>
                      </m:e>
                      <m:sup>
                        <m:r>
                          <a:rPr lang="en-US" altLang="zh-CN" sz="1600" i="1">
                            <a:latin typeface="Cambria Math"/>
                          </a:rPr>
                          <m:t>−</m:t>
                        </m:r>
                      </m:sup>
                    </m:sSup>
                  </m:oMath>
                </a14:m>
                <a:r>
                  <a:rPr lang="zh-CN" altLang="en-US" sz="1600" dirty="0" smtClean="0"/>
                  <a:t>）；同时计算新的卡尔曼滤波增益</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𝑲</m:t>
                        </m:r>
                      </m:e>
                      <m:sub>
                        <m:r>
                          <a:rPr lang="en-US" altLang="zh-CN" sz="1600" i="1">
                            <a:latin typeface="Cambria Math"/>
                          </a:rPr>
                          <m:t>𝒌</m:t>
                        </m:r>
                      </m:sub>
                    </m:sSub>
                  </m:oMath>
                </a14:m>
                <a:endParaRPr lang="en-US" altLang="zh-CN" sz="1600" dirty="0" smtClean="0"/>
              </a:p>
              <a:p>
                <a:pPr marL="0" indent="0">
                  <a:lnSpc>
                    <a:spcPct val="170000"/>
                  </a:lnSpc>
                  <a:buNone/>
                </a:pPr>
                <a:r>
                  <a:rPr lang="zh-CN" altLang="en-US" sz="2000" dirty="0" smtClean="0"/>
                  <a:t>（</a:t>
                </a:r>
                <a:r>
                  <a:rPr lang="en-US" altLang="zh-CN" sz="2000" dirty="0" smtClean="0"/>
                  <a:t>3</a:t>
                </a:r>
                <a:r>
                  <a:rPr lang="zh-CN" altLang="en-US" sz="2000" dirty="0" smtClean="0"/>
                  <a:t>）获得最优状态估计值</a:t>
                </a:r>
                <a:endParaRPr lang="en-US" altLang="zh-CN" sz="2000" dirty="0" smtClean="0"/>
              </a:p>
              <a:p>
                <a:pPr marL="400050" lvl="1" indent="0">
                  <a:lnSpc>
                    <a:spcPct val="170000"/>
                  </a:lnSpc>
                  <a:buNone/>
                </a:pPr>
                <a:r>
                  <a:rPr lang="zh-CN" altLang="en-US" sz="1600" dirty="0" smtClean="0"/>
                  <a:t>卡尔曼滤波的校正过程通过处理测量残差得到系统状态估计值的校正量及校正后的最优估计值（即：</a:t>
                </a:r>
                <a14:m>
                  <m:oMath xmlns:m="http://schemas.openxmlformats.org/officeDocument/2006/math">
                    <m:acc>
                      <m:accPr>
                        <m:chr m:val="̂"/>
                        <m:ctrlPr>
                          <a:rPr lang="zh-CN" altLang="en-US" sz="1600" i="1">
                            <a:latin typeface="Cambria Math" panose="02040503050406030204" pitchFamily="18" charset="0"/>
                          </a:rPr>
                        </m:ctrlPr>
                      </m:accPr>
                      <m:e>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𝒌</m:t>
                            </m:r>
                          </m:sub>
                        </m:sSub>
                      </m:e>
                    </m:acc>
                    <m:r>
                      <a:rPr lang="en-US" altLang="zh-CN" sz="1600" i="1">
                        <a:latin typeface="Cambria Math"/>
                      </a:rPr>
                      <m:t>= </m:t>
                    </m:r>
                    <m:sSup>
                      <m:sSupPr>
                        <m:ctrlPr>
                          <a:rPr lang="en-US" altLang="zh-CN" sz="1600" i="1">
                            <a:latin typeface="Cambria Math" panose="02040503050406030204" pitchFamily="18" charset="0"/>
                          </a:rPr>
                        </m:ctrlPr>
                      </m:sSupPr>
                      <m:e>
                        <m:acc>
                          <m:accPr>
                            <m:chr m:val="̂"/>
                            <m:ctrlPr>
                              <a:rPr lang="zh-CN" altLang="en-US" sz="1600" i="1">
                                <a:latin typeface="Cambria Math" panose="02040503050406030204" pitchFamily="18" charset="0"/>
                              </a:rPr>
                            </m:ctrlPr>
                          </m:accPr>
                          <m:e>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𝒌</m:t>
                                </m:r>
                              </m:sub>
                            </m:sSub>
                          </m:e>
                        </m:acc>
                      </m:e>
                      <m:sup>
                        <m:r>
                          <a:rPr lang="en-US" altLang="zh-CN" sz="1600" i="1">
                            <a:latin typeface="Cambria Math"/>
                          </a:rPr>
                          <m:t>−</m:t>
                        </m:r>
                      </m:sup>
                    </m:sSup>
                    <m:r>
                      <a:rPr lang="en-US" altLang="zh-CN" sz="1600" i="1">
                        <a:latin typeface="Cambria Math"/>
                      </a:rPr>
                      <m:t>+</m:t>
                    </m:r>
                    <m:sSub>
                      <m:sSubPr>
                        <m:ctrlPr>
                          <a:rPr lang="en-US" altLang="zh-CN" sz="1600" i="1">
                            <a:latin typeface="Cambria Math" panose="02040503050406030204" pitchFamily="18" charset="0"/>
                          </a:rPr>
                        </m:ctrlPr>
                      </m:sSubPr>
                      <m:e>
                        <m:r>
                          <a:rPr lang="en-US" altLang="zh-CN" sz="1600" i="1">
                            <a:latin typeface="Cambria Math"/>
                          </a:rPr>
                          <m:t>𝑲</m:t>
                        </m:r>
                      </m:e>
                      <m:sub>
                        <m:r>
                          <a:rPr lang="en-US" altLang="zh-CN" sz="1600" i="1">
                            <a:latin typeface="Cambria Math"/>
                          </a:rPr>
                          <m:t>𝒌</m:t>
                        </m:r>
                      </m:sub>
                    </m:sSub>
                    <m:r>
                      <a:rPr lang="en-US" altLang="zh-CN" sz="1600" i="1" smtClean="0">
                        <a:latin typeface="Cambria Math"/>
                        <a:ea typeface="Cambria Math"/>
                      </a:rPr>
                      <m:t>∆</m:t>
                    </m:r>
                  </m:oMath>
                </a14:m>
                <a:r>
                  <a:rPr lang="zh-CN" altLang="en-US" sz="1600" dirty="0" smtClean="0"/>
                  <a:t>）。</a:t>
                </a:r>
                <a:endParaRPr lang="zh-CN" altLang="en-US" sz="1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0"/>
                <a:ext cx="8229600" cy="4997152"/>
              </a:xfrm>
              <a:blipFill rotWithShape="0">
                <a:blip r:embed="rId2"/>
                <a:stretch>
                  <a:fillRect l="-741" r="-74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79512" y="2130425"/>
            <a:ext cx="8964488" cy="1470025"/>
          </a:xfrm>
        </p:spPr>
        <p:txBody>
          <a:bodyPr>
            <a:normAutofit/>
          </a:bodyPr>
          <a:lstStyle/>
          <a:p>
            <a:pPr marL="0" indent="0"/>
            <a:r>
              <a:rPr lang="zh-CN" altLang="en-US" sz="4000" dirty="0" smtClean="0"/>
              <a:t>四、其他滤波技术</a:t>
            </a:r>
            <a:endParaRPr lang="en-US" altLang="zh-CN" sz="4000" dirty="0"/>
          </a:p>
        </p:txBody>
      </p:sp>
      <p:sp>
        <p:nvSpPr>
          <p:cNvPr id="5" name="副标题 4"/>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其他滤波技术</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自适应卡尔曼滤波</a:t>
            </a:r>
          </a:p>
          <a:p>
            <a:r>
              <a:rPr lang="zh-CN" altLang="en-US" dirty="0" smtClean="0"/>
              <a:t>扩展卡尔曼滤波</a:t>
            </a:r>
            <a:endParaRPr lang="en-US" altLang="zh-CN" dirty="0" smtClean="0"/>
          </a:p>
          <a:p>
            <a:r>
              <a:rPr lang="zh-CN" altLang="en-US" dirty="0" smtClean="0"/>
              <a:t>不敏卡尔曼滤波</a:t>
            </a:r>
            <a:endParaRPr lang="en-US" altLang="zh-CN" dirty="0" smtClean="0"/>
          </a:p>
          <a:p>
            <a:r>
              <a:rPr lang="zh-CN" altLang="en-US" dirty="0"/>
              <a:t>贝叶</a:t>
            </a:r>
            <a:r>
              <a:rPr lang="zh-CN" altLang="en-US" dirty="0" smtClean="0"/>
              <a:t>斯推理</a:t>
            </a:r>
            <a:endParaRPr lang="en-US" altLang="zh-CN" dirty="0" smtClean="0"/>
          </a:p>
          <a:p>
            <a:r>
              <a:rPr lang="zh-CN" altLang="en-US" dirty="0" smtClean="0"/>
              <a:t>序列蒙特卡洛方法</a:t>
            </a:r>
            <a:endParaRPr lang="en-US" altLang="zh-CN" dirty="0" smtClean="0"/>
          </a:p>
          <a:p>
            <a:r>
              <a:rPr lang="zh-CN" altLang="en-US" dirty="0"/>
              <a:t>粒子</a:t>
            </a:r>
            <a:r>
              <a:rPr lang="zh-CN" altLang="en-US" dirty="0" smtClean="0"/>
              <a:t>滤波器</a:t>
            </a:r>
            <a:endParaRPr lang="en-US" altLang="zh-CN" dirty="0" smtClean="0"/>
          </a:p>
          <a:p>
            <a:r>
              <a:rPr lang="zh-CN" altLang="en-US" dirty="0" smtClean="0"/>
              <a:t>。。。</a:t>
            </a:r>
            <a:endParaRPr lang="en-US" altLang="zh-CN" dirty="0" smtClean="0"/>
          </a:p>
        </p:txBody>
      </p:sp>
      <p:sp>
        <p:nvSpPr>
          <p:cNvPr id="4" name="圆角矩形 3"/>
          <p:cNvSpPr/>
          <p:nvPr/>
        </p:nvSpPr>
        <p:spPr>
          <a:xfrm>
            <a:off x="3851920" y="1844824"/>
            <a:ext cx="4896544" cy="388843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b="1" dirty="0" smtClean="0">
                <a:solidFill>
                  <a:schemeClr val="tx1"/>
                </a:solidFill>
                <a:latin typeface="微软雅黑" pitchFamily="34" charset="-122"/>
                <a:ea typeface="微软雅黑" pitchFamily="34" charset="-122"/>
              </a:rPr>
              <a:t>      卡尔曼滤波是目前动态系统最优估计的最为常用的方法，在线性和非线性时不变系统中应用非常广泛，建议同学们课余有时间，可做专题学习和探讨，会对未来的工作有很大帮助。</a:t>
            </a:r>
            <a:endParaRPr lang="zh-CN" altLang="en-US" sz="2400" b="1"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推荐读物</a:t>
            </a:r>
            <a:endParaRPr lang="zh-CN" altLang="en-US" dirty="0"/>
          </a:p>
        </p:txBody>
      </p:sp>
      <p:sp>
        <p:nvSpPr>
          <p:cNvPr id="3" name="内容占位符 2"/>
          <p:cNvSpPr>
            <a:spLocks noGrp="1"/>
          </p:cNvSpPr>
          <p:nvPr>
            <p:ph idx="1"/>
          </p:nvPr>
        </p:nvSpPr>
        <p:spPr/>
        <p:txBody>
          <a:bodyPr>
            <a:normAutofit/>
          </a:bodyPr>
          <a:lstStyle/>
          <a:p>
            <a:pPr latinLnBrk="1"/>
            <a:r>
              <a:rPr lang="en-US" altLang="zh-CN" sz="2800" dirty="0" err="1" smtClean="0"/>
              <a:t>Kalman</a:t>
            </a:r>
            <a:r>
              <a:rPr lang="en-US" altLang="zh-CN" sz="2800" dirty="0" smtClean="0"/>
              <a:t> Filtering Theory and Practice Using MATLAB</a:t>
            </a:r>
            <a:r>
              <a:rPr lang="zh-CN" altLang="en-US" sz="2800" dirty="0" smtClean="0"/>
              <a:t>，</a:t>
            </a:r>
            <a:r>
              <a:rPr lang="en-US" altLang="zh-CN" sz="2800" dirty="0"/>
              <a:t> MOHINDER </a:t>
            </a:r>
            <a:r>
              <a:rPr lang="zh-CN" altLang="en-US" sz="2800" dirty="0" smtClean="0"/>
              <a:t>，</a:t>
            </a:r>
            <a:r>
              <a:rPr lang="en-US" altLang="zh-CN" sz="2800" dirty="0"/>
              <a:t> A Wiley-</a:t>
            </a:r>
            <a:r>
              <a:rPr lang="en-US" altLang="zh-CN" sz="2800" dirty="0" err="1"/>
              <a:t>Interscience</a:t>
            </a:r>
            <a:r>
              <a:rPr lang="en-US" altLang="zh-CN" sz="2800" dirty="0"/>
              <a:t> Publication</a:t>
            </a:r>
            <a:endParaRPr lang="en-US" altLang="zh-CN" sz="2800" dirty="0" smtClean="0"/>
          </a:p>
          <a:p>
            <a:pPr latinLnBrk="1"/>
            <a:r>
              <a:rPr lang="zh-CN" altLang="en-US" sz="2800" dirty="0"/>
              <a:t>卡尔曼滤波与组合导航</a:t>
            </a:r>
            <a:r>
              <a:rPr lang="zh-CN" altLang="en-US" sz="2800" dirty="0" smtClean="0"/>
              <a:t>原理，秦永元，西工大出版社</a:t>
            </a:r>
            <a:endParaRPr lang="zh-CN" altLang="en-US" sz="2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本节结束</a:t>
            </a:r>
            <a:endParaRPr lang="zh-CN" altLang="en-US"/>
          </a:p>
        </p:txBody>
      </p:sp>
      <p:sp>
        <p:nvSpPr>
          <p:cNvPr id="5" name="副标题 4"/>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一</a:t>
            </a:r>
            <a:r>
              <a:rPr lang="zh-CN" altLang="en-US" dirty="0"/>
              <a:t>、动态</a:t>
            </a:r>
            <a:r>
              <a:rPr lang="zh-CN" altLang="en-US" dirty="0" smtClean="0"/>
              <a:t>滤波的基本原理</a:t>
            </a:r>
            <a:endParaRPr lang="zh-CN" altLang="en-US" dirty="0"/>
          </a:p>
        </p:txBody>
      </p:sp>
      <p:sp>
        <p:nvSpPr>
          <p:cNvPr id="5" name="副标题 4"/>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a:t>
            </a:r>
            <a:r>
              <a:rPr lang="en-US" altLang="zh-CN" dirty="0" smtClean="0"/>
              <a:t>PVT</a:t>
            </a:r>
            <a:r>
              <a:rPr lang="zh-CN" altLang="en-US" dirty="0" smtClean="0"/>
              <a:t>解算结果的动态滤波</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讨论：</a:t>
            </a:r>
            <a:endParaRPr lang="en-US" altLang="zh-CN" sz="2400" dirty="0" smtClean="0"/>
          </a:p>
          <a:p>
            <a:pPr lvl="1"/>
            <a:r>
              <a:rPr lang="zh-CN" altLang="en-US" sz="2000" dirty="0" smtClean="0">
                <a:solidFill>
                  <a:schemeClr val="tx1"/>
                </a:solidFill>
              </a:rPr>
              <a:t>虽然通过迭代法和最小二乘法实现了</a:t>
            </a:r>
            <a:r>
              <a:rPr lang="en-US" altLang="zh-CN" sz="2000" dirty="0" smtClean="0">
                <a:solidFill>
                  <a:schemeClr val="tx1"/>
                </a:solidFill>
              </a:rPr>
              <a:t>GPS</a:t>
            </a:r>
            <a:r>
              <a:rPr lang="zh-CN" altLang="en-US" sz="2000" dirty="0" smtClean="0">
                <a:solidFill>
                  <a:schemeClr val="tx1"/>
                </a:solidFill>
              </a:rPr>
              <a:t>定位，但该方法并没有将不同时刻的定位结果联系起来相互制约，因而，最小二乘法的定位解通常是粗糙、杂乱的。</a:t>
            </a:r>
            <a:endParaRPr lang="en-US" altLang="zh-CN" sz="2000" dirty="0" smtClean="0">
              <a:solidFill>
                <a:schemeClr val="tx1"/>
              </a:solidFill>
            </a:endParaRPr>
          </a:p>
          <a:p>
            <a:r>
              <a:rPr lang="x-none" altLang="zh-CN" sz="2400" dirty="0" smtClean="0"/>
              <a:t>可能性</a:t>
            </a:r>
            <a:r>
              <a:rPr lang="zh-CN" altLang="en-US" sz="2400" dirty="0" smtClean="0"/>
              <a:t>：</a:t>
            </a:r>
            <a:endParaRPr lang="en-US" altLang="zh-CN" sz="2400" dirty="0" smtClean="0"/>
          </a:p>
          <a:p>
            <a:pPr lvl="1"/>
            <a:r>
              <a:rPr lang="zh-CN" altLang="en-US" sz="2000" dirty="0" smtClean="0">
                <a:solidFill>
                  <a:schemeClr val="tx1"/>
                </a:solidFill>
              </a:rPr>
              <a:t>如果把一个时间段内的定位结果进行一定程度上的</a:t>
            </a:r>
            <a:r>
              <a:rPr lang="x-none" altLang="zh-CN" sz="2000" dirty="0" smtClean="0">
                <a:solidFill>
                  <a:schemeClr val="tx1"/>
                </a:solidFill>
              </a:rPr>
              <a:t>累积处理</a:t>
            </a:r>
            <a:r>
              <a:rPr lang="zh-CN" altLang="en-US" sz="2000" dirty="0" smtClean="0">
                <a:solidFill>
                  <a:schemeClr val="tx1"/>
                </a:solidFill>
              </a:rPr>
              <a:t>，</a:t>
            </a:r>
            <a:r>
              <a:rPr lang="x-none" altLang="zh-CN" sz="2000" dirty="0" smtClean="0">
                <a:solidFill>
                  <a:schemeClr val="tx1"/>
                </a:solidFill>
              </a:rPr>
              <a:t>是否有可能使</a:t>
            </a:r>
            <a:r>
              <a:rPr lang="zh-CN" altLang="en-US" sz="2000" dirty="0" smtClean="0">
                <a:solidFill>
                  <a:schemeClr val="tx1"/>
                </a:solidFill>
              </a:rPr>
              <a:t>接收机输出平滑、准确的定位结果</a:t>
            </a:r>
            <a:r>
              <a:rPr lang="x-none" altLang="zh-CN" sz="2000" dirty="0" smtClean="0">
                <a:solidFill>
                  <a:schemeClr val="tx1"/>
                </a:solidFill>
              </a:rPr>
              <a:t>？</a:t>
            </a:r>
            <a:endParaRPr lang="en-US" altLang="zh-CN" sz="2000" dirty="0" smtClean="0">
              <a:solidFill>
                <a:schemeClr val="tx1"/>
              </a:solidFill>
            </a:endParaRPr>
          </a:p>
          <a:p>
            <a:pPr lvl="1"/>
            <a:r>
              <a:rPr lang="zh-CN" altLang="en-US" sz="2000" dirty="0" smtClean="0">
                <a:solidFill>
                  <a:schemeClr val="tx1"/>
                </a:solidFill>
              </a:rPr>
              <a:t>动态</a:t>
            </a:r>
            <a:r>
              <a:rPr lang="zh-CN" altLang="en-US" sz="2000" dirty="0" smtClean="0">
                <a:solidFill>
                  <a:schemeClr val="tx1"/>
                </a:solidFill>
              </a:rPr>
              <a:t>滤波</a:t>
            </a:r>
            <a:r>
              <a:rPr lang="x-none" altLang="zh-CN" sz="2000" dirty="0" smtClean="0">
                <a:solidFill>
                  <a:schemeClr val="tx1"/>
                </a:solidFill>
              </a:rPr>
              <a:t>是其中比较成熟的一种方法。</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简单案例</a:t>
            </a:r>
            <a:r>
              <a:rPr lang="en-US" altLang="zh-CN" sz="3200" dirty="0" smtClean="0">
                <a:solidFill>
                  <a:srgbClr val="000099"/>
                </a:solidFill>
              </a:rPr>
              <a:t>—</a:t>
            </a:r>
            <a:r>
              <a:rPr lang="zh-CN" altLang="en-US" sz="3200" dirty="0" smtClean="0">
                <a:solidFill>
                  <a:srgbClr val="000099"/>
                </a:solidFill>
              </a:rPr>
              <a:t>一维滤波</a:t>
            </a:r>
            <a:endParaRPr lang="zh-CN" altLang="en-US" dirty="0">
              <a:solidFill>
                <a:srgbClr val="000099"/>
              </a:solidFill>
            </a:endParaRPr>
          </a:p>
        </p:txBody>
      </p:sp>
      <p:sp>
        <p:nvSpPr>
          <p:cNvPr id="3" name="内容占位符 2"/>
          <p:cNvSpPr>
            <a:spLocks noGrp="1"/>
          </p:cNvSpPr>
          <p:nvPr>
            <p:ph idx="1"/>
          </p:nvPr>
        </p:nvSpPr>
        <p:spPr/>
        <p:txBody>
          <a:bodyPr/>
          <a:lstStyle/>
          <a:p>
            <a:pPr marL="0" indent="0">
              <a:buNone/>
            </a:pPr>
            <a:r>
              <a:rPr lang="zh-CN" altLang="en-US" dirty="0" smtClean="0"/>
              <a:t>问题：</a:t>
            </a:r>
            <a:endParaRPr lang="en-US" altLang="zh-CN" dirty="0" smtClean="0"/>
          </a:p>
          <a:p>
            <a:pPr marL="0" indent="0">
              <a:buNone/>
            </a:pPr>
            <a:r>
              <a:rPr lang="en-US" altLang="zh-CN" dirty="0"/>
              <a:t> </a:t>
            </a:r>
            <a:r>
              <a:rPr lang="en-US" altLang="zh-CN" dirty="0" smtClean="0"/>
              <a:t>     </a:t>
            </a:r>
            <a:r>
              <a:rPr lang="zh-CN" altLang="en-US" dirty="0" smtClean="0"/>
              <a:t>假设物体在某一直线方向做匀速运动，其位置</a:t>
            </a:r>
            <a:r>
              <a:rPr lang="en-US" altLang="zh-CN" dirty="0" smtClean="0"/>
              <a:t>x</a:t>
            </a:r>
            <a:r>
              <a:rPr lang="zh-CN" altLang="en-US" dirty="0" smtClean="0"/>
              <a:t>的测量值随着离散时间变化存在动态随机误差，如何给出一个平滑稳定的输出？</a:t>
            </a:r>
            <a:endParaRPr lang="en-US" altLang="zh-CN" dirty="0" smtClean="0"/>
          </a:p>
          <a:p>
            <a:pPr lvl="1"/>
            <a:endParaRPr lang="zh-CN" altLang="en-US" dirty="0"/>
          </a:p>
        </p:txBody>
      </p:sp>
      <p:cxnSp>
        <p:nvCxnSpPr>
          <p:cNvPr id="28" name="直接箭头连接符 27"/>
          <p:cNvCxnSpPr/>
          <p:nvPr/>
        </p:nvCxnSpPr>
        <p:spPr>
          <a:xfrm>
            <a:off x="939849" y="5632493"/>
            <a:ext cx="7632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8617310" y="5444676"/>
            <a:ext cx="304892" cy="369332"/>
          </a:xfrm>
          <a:prstGeom prst="rect">
            <a:avLst/>
          </a:prstGeom>
          <a:noFill/>
        </p:spPr>
        <p:txBody>
          <a:bodyPr wrap="none" rtlCol="0">
            <a:spAutoFit/>
          </a:bodyPr>
          <a:lstStyle/>
          <a:p>
            <a:r>
              <a:rPr lang="en-US" altLang="zh-CN" dirty="0" smtClean="0"/>
              <a:t>X</a:t>
            </a:r>
            <a:endParaRPr lang="zh-CN" altLang="en-US" dirty="0"/>
          </a:p>
        </p:txBody>
      </p:sp>
      <p:sp>
        <p:nvSpPr>
          <p:cNvPr id="30" name="椭圆 29"/>
          <p:cNvSpPr/>
          <p:nvPr/>
        </p:nvSpPr>
        <p:spPr>
          <a:xfrm rot="21182456">
            <a:off x="903690" y="559333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21182456">
            <a:off x="1759590" y="559333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rot="21182456">
            <a:off x="2335654" y="559333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rot="21182456">
            <a:off x="3631798" y="559333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rot="21182456">
            <a:off x="4423886" y="559333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355976" y="5940270"/>
            <a:ext cx="3970784" cy="5850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rot="21182456">
            <a:off x="6240666" y="6201563"/>
            <a:ext cx="72008" cy="7200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6282011" y="6073551"/>
            <a:ext cx="1962397" cy="307777"/>
          </a:xfrm>
          <a:prstGeom prst="rect">
            <a:avLst/>
          </a:prstGeom>
          <a:noFill/>
        </p:spPr>
        <p:txBody>
          <a:bodyPr wrap="none" rtlCol="0">
            <a:spAutoFit/>
          </a:bodyPr>
          <a:lstStyle/>
          <a:p>
            <a:r>
              <a:rPr lang="el-GR" altLang="zh-CN" sz="1400" dirty="0"/>
              <a:t>Δ</a:t>
            </a:r>
            <a:r>
              <a:rPr lang="en-US" altLang="zh-CN" sz="1400" dirty="0"/>
              <a:t>t</a:t>
            </a:r>
            <a:r>
              <a:rPr lang="zh-CN" altLang="en-US" sz="1400" dirty="0"/>
              <a:t>时间后的</a:t>
            </a:r>
            <a:r>
              <a:rPr lang="zh-CN" altLang="en-US" sz="1400" dirty="0" smtClean="0"/>
              <a:t>最优估计值</a:t>
            </a:r>
            <a:endParaRPr lang="zh-CN" altLang="en-US" sz="1400" dirty="0"/>
          </a:p>
        </p:txBody>
      </p:sp>
      <p:sp>
        <p:nvSpPr>
          <p:cNvPr id="47" name="椭圆 46"/>
          <p:cNvSpPr/>
          <p:nvPr/>
        </p:nvSpPr>
        <p:spPr>
          <a:xfrm rot="21182456">
            <a:off x="4504090" y="623321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4572000" y="6093296"/>
            <a:ext cx="1608133" cy="307777"/>
          </a:xfrm>
          <a:prstGeom prst="rect">
            <a:avLst/>
          </a:prstGeom>
          <a:noFill/>
        </p:spPr>
        <p:txBody>
          <a:bodyPr wrap="none" rtlCol="0">
            <a:spAutoFit/>
          </a:bodyPr>
          <a:lstStyle/>
          <a:p>
            <a:r>
              <a:rPr lang="el-GR" altLang="zh-CN" sz="1400" dirty="0" smtClean="0"/>
              <a:t>Δ</a:t>
            </a:r>
            <a:r>
              <a:rPr lang="en-US" altLang="zh-CN" sz="1400" dirty="0" smtClean="0"/>
              <a:t>t</a:t>
            </a:r>
            <a:r>
              <a:rPr lang="zh-CN" altLang="en-US" sz="1400" dirty="0" smtClean="0"/>
              <a:t>时间后的测量值</a:t>
            </a:r>
            <a:endParaRPr lang="zh-CN" altLang="en-US" sz="1400" dirty="0"/>
          </a:p>
        </p:txBody>
      </p:sp>
      <p:sp>
        <p:nvSpPr>
          <p:cNvPr id="49" name="椭圆 48"/>
          <p:cNvSpPr/>
          <p:nvPr/>
        </p:nvSpPr>
        <p:spPr>
          <a:xfrm rot="21182456">
            <a:off x="5143966" y="559333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8172400" y="1340768"/>
            <a:ext cx="413896" cy="369332"/>
          </a:xfrm>
          <a:prstGeom prst="rect">
            <a:avLst/>
          </a:prstGeom>
          <a:noFill/>
        </p:spPr>
        <p:txBody>
          <a:bodyPr wrap="none" rtlCol="0">
            <a:spAutoFit/>
          </a:bodyPr>
          <a:lstStyle/>
          <a:p>
            <a:r>
              <a:rPr lang="el-GR" altLang="zh-CN" dirty="0" smtClean="0"/>
              <a:t>Δ</a:t>
            </a:r>
            <a:r>
              <a:rPr lang="en-US" altLang="zh-CN" dirty="0" smtClean="0"/>
              <a:t>x</a:t>
            </a:r>
            <a:endParaRPr lang="zh-CN" altLang="en-US" dirty="0"/>
          </a:p>
        </p:txBody>
      </p:sp>
      <p:grpSp>
        <p:nvGrpSpPr>
          <p:cNvPr id="68" name="组合 67"/>
          <p:cNvGrpSpPr/>
          <p:nvPr/>
        </p:nvGrpSpPr>
        <p:grpSpPr>
          <a:xfrm>
            <a:off x="611560" y="4766569"/>
            <a:ext cx="8275777" cy="898777"/>
            <a:chOff x="611560" y="4766569"/>
            <a:chExt cx="8275777" cy="898777"/>
          </a:xfrm>
        </p:grpSpPr>
        <p:sp>
          <p:nvSpPr>
            <p:cNvPr id="37" name="椭圆 36"/>
            <p:cNvSpPr/>
            <p:nvPr/>
          </p:nvSpPr>
          <p:spPr>
            <a:xfrm rot="21182456">
              <a:off x="3487782" y="5593338"/>
              <a:ext cx="72008" cy="7200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21182456">
              <a:off x="2623686" y="5593338"/>
              <a:ext cx="72008" cy="7200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rot="21182456">
              <a:off x="4351878" y="5593338"/>
              <a:ext cx="72008" cy="7200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21182456">
              <a:off x="5224170" y="5593338"/>
              <a:ext cx="72008" cy="7200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611560" y="4797152"/>
              <a:ext cx="813690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flipV="1">
              <a:off x="934098" y="4797152"/>
              <a:ext cx="11746" cy="810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flipV="1">
              <a:off x="1763688" y="4797152"/>
              <a:ext cx="11746" cy="810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flipV="1">
              <a:off x="2657274" y="4766569"/>
              <a:ext cx="11746" cy="810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flipV="1">
              <a:off x="3515435" y="4797152"/>
              <a:ext cx="11746" cy="810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flipV="1">
              <a:off x="4374649" y="4777023"/>
              <a:ext cx="11746" cy="810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flipV="1">
              <a:off x="5258264" y="4785057"/>
              <a:ext cx="11746" cy="810003"/>
            </a:xfrm>
            <a:prstGeom prst="line">
              <a:avLst/>
            </a:prstGeom>
          </p:spPr>
          <p:style>
            <a:lnRef idx="1">
              <a:schemeClr val="accent1"/>
            </a:lnRef>
            <a:fillRef idx="0">
              <a:schemeClr val="accent1"/>
            </a:fillRef>
            <a:effectRef idx="0">
              <a:schemeClr val="accent1"/>
            </a:effectRef>
            <a:fontRef idx="minor">
              <a:schemeClr val="tx1"/>
            </a:fontRef>
          </p:style>
        </p:cxnSp>
        <p:sp>
          <p:nvSpPr>
            <p:cNvPr id="66" name="下箭头 65"/>
            <p:cNvSpPr/>
            <p:nvPr/>
          </p:nvSpPr>
          <p:spPr>
            <a:xfrm rot="5400000">
              <a:off x="5584232" y="5022133"/>
              <a:ext cx="328289"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5932682" y="5030157"/>
              <a:ext cx="2954655" cy="369332"/>
            </a:xfrm>
            <a:prstGeom prst="rect">
              <a:avLst/>
            </a:prstGeom>
            <a:noFill/>
          </p:spPr>
          <p:txBody>
            <a:bodyPr wrap="none" rtlCol="0">
              <a:spAutoFit/>
            </a:bodyPr>
            <a:lstStyle/>
            <a:p>
              <a:r>
                <a:rPr lang="zh-CN" altLang="en-US" dirty="0" smtClean="0"/>
                <a:t>如何得到近似匀速的最优解</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randombar(horizontal)">
                                      <p:cBhvr>
                                        <p:cTn id="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a:t>
            </a:r>
            <a:r>
              <a:rPr lang="zh-CN" altLang="en-US" dirty="0" smtClean="0"/>
              <a:t>思路：动态滤波</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0000" lnSpcReduction="20000"/>
              </a:bodyPr>
              <a:lstStyle/>
              <a:p>
                <a:pPr marL="0" indent="0">
                  <a:buNone/>
                </a:pPr>
                <a:r>
                  <a:rPr lang="zh-CN" altLang="en-US" sz="2400" dirty="0" smtClean="0"/>
                  <a:t>（</a:t>
                </a:r>
                <a:r>
                  <a:rPr lang="en-US" altLang="zh-CN" sz="2400" dirty="0" smtClean="0"/>
                  <a:t>1</a:t>
                </a:r>
                <a:r>
                  <a:rPr lang="zh-CN" altLang="en-US" sz="2400" dirty="0" smtClean="0"/>
                  <a:t>）假设 </a:t>
                </a:r>
                <a14:m>
                  <m:oMath xmlns:m="http://schemas.openxmlformats.org/officeDocument/2006/math">
                    <m:acc>
                      <m:accPr>
                        <m:chr m:val="̂"/>
                        <m:ctrlPr>
                          <a:rPr lang="zh-CN" altLang="en-US"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a:rPr>
                              <m:t>𝒙</m:t>
                            </m:r>
                          </m:e>
                          <m:sub>
                            <m:r>
                              <a:rPr lang="en-US" altLang="zh-CN" sz="2400" i="1">
                                <a:latin typeface="Cambria Math"/>
                              </a:rPr>
                              <m:t>𝒌</m:t>
                            </m:r>
                            <m:r>
                              <a:rPr lang="en-US" altLang="zh-CN" sz="2400" b="1" i="1" smtClean="0">
                                <a:latin typeface="Cambria Math"/>
                              </a:rPr>
                              <m:t>−</m:t>
                            </m:r>
                            <m:r>
                              <a:rPr lang="en-US" altLang="zh-CN" sz="2400" b="1" i="1" smtClean="0">
                                <a:latin typeface="Cambria Math"/>
                              </a:rPr>
                              <m:t>𝟏</m:t>
                            </m:r>
                          </m:sub>
                        </m:sSub>
                      </m:e>
                    </m:acc>
                  </m:oMath>
                </a14:m>
                <a:r>
                  <a:rPr lang="zh-CN" altLang="en-US" sz="2400" dirty="0" smtClean="0"/>
                  <a:t>，</a:t>
                </a:r>
                <a:r>
                  <a:rPr lang="zh-CN" altLang="en-US" sz="2400" dirty="0"/>
                  <a:t> </a:t>
                </a:r>
                <a14:m>
                  <m:oMath xmlns:m="http://schemas.openxmlformats.org/officeDocument/2006/math">
                    <m:acc>
                      <m:accPr>
                        <m:chr m:val="̂"/>
                        <m:ctrlPr>
                          <a:rPr lang="zh-CN" altLang="en-US" sz="2400" i="1">
                            <a:latin typeface="Cambria Math" panose="02040503050406030204" pitchFamily="18" charset="0"/>
                          </a:rPr>
                        </m:ctrlPr>
                      </m:accPr>
                      <m:e>
                        <m:acc>
                          <m:accPr>
                            <m:chr m:val="̇"/>
                            <m:ctrlPr>
                              <a:rPr lang="zh-CN" altLang="en-US" sz="2400" i="1" smtClean="0">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a:rPr>
                                  <m:t>𝒙</m:t>
                                </m:r>
                              </m:e>
                              <m:sub>
                                <m:r>
                                  <a:rPr lang="en-US" altLang="zh-CN" sz="2400" i="1">
                                    <a:latin typeface="Cambria Math"/>
                                  </a:rPr>
                                  <m:t>𝒌</m:t>
                                </m:r>
                                <m:r>
                                  <a:rPr lang="en-US" altLang="zh-CN" sz="2400" b="1" i="1" smtClean="0">
                                    <a:latin typeface="Cambria Math"/>
                                  </a:rPr>
                                  <m:t>−</m:t>
                                </m:r>
                                <m:r>
                                  <a:rPr lang="en-US" altLang="zh-CN" sz="2400" b="1" i="1" smtClean="0">
                                    <a:latin typeface="Cambria Math"/>
                                  </a:rPr>
                                  <m:t>𝟏</m:t>
                                </m:r>
                              </m:sub>
                            </m:sSub>
                          </m:e>
                        </m:acc>
                      </m:e>
                    </m:acc>
                  </m:oMath>
                </a14:m>
                <a:r>
                  <a:rPr lang="zh-CN" altLang="en-US" sz="2400" dirty="0" smtClean="0"/>
                  <a:t>分别表示第</a:t>
                </a:r>
                <a:r>
                  <a:rPr lang="en-US" altLang="zh-CN" sz="2400" dirty="0" smtClean="0"/>
                  <a:t>k-1</a:t>
                </a:r>
                <a:r>
                  <a:rPr lang="zh-CN" altLang="en-US" sz="2400" dirty="0" smtClean="0"/>
                  <a:t>时刻，经滤波后的物体位置和速度估计值，则可预测</a:t>
                </a:r>
                <a:r>
                  <a:rPr lang="en-US" altLang="zh-CN" sz="2400" dirty="0" smtClean="0"/>
                  <a:t>k</a:t>
                </a:r>
                <a:r>
                  <a:rPr lang="zh-CN" altLang="en-US" sz="2400" dirty="0" smtClean="0"/>
                  <a:t>时刻（历元）位置与速度</a:t>
                </a:r>
                <a:r>
                  <a:rPr lang="zh-CN" altLang="en-US" sz="2400" dirty="0"/>
                  <a:t>的</a:t>
                </a:r>
                <a:r>
                  <a:rPr lang="zh-CN" altLang="en-US" sz="2400" dirty="0" smtClean="0"/>
                  <a:t>估计值</a:t>
                </a:r>
                <a14:m>
                  <m:oMath xmlns:m="http://schemas.openxmlformats.org/officeDocument/2006/math">
                    <m:sSup>
                      <m:sSupPr>
                        <m:ctrlPr>
                          <a:rPr lang="en-US" altLang="zh-CN" sz="2400" i="1" smtClean="0">
                            <a:latin typeface="Cambria Math" panose="02040503050406030204" pitchFamily="18" charset="0"/>
                          </a:rPr>
                        </m:ctrlPr>
                      </m:sSupPr>
                      <m:e>
                        <m:acc>
                          <m:accPr>
                            <m:chr m:val="̂"/>
                            <m:ctrlPr>
                              <a:rPr lang="zh-CN" altLang="en-US" sz="2400" i="1">
                                <a:latin typeface="Cambria Math" panose="02040503050406030204" pitchFamily="18" charset="0"/>
                              </a:rPr>
                            </m:ctrlPr>
                          </m:accPr>
                          <m:e>
                            <m:sSub>
                              <m:sSubPr>
                                <m:ctrlPr>
                                  <a:rPr lang="en-US" altLang="zh-CN" sz="2400" i="1" smtClean="0">
                                    <a:latin typeface="Cambria Math" panose="02040503050406030204" pitchFamily="18" charset="0"/>
                                  </a:rPr>
                                </m:ctrlPr>
                              </m:sSubPr>
                              <m:e>
                                <m:r>
                                  <a:rPr lang="en-US" altLang="zh-CN" sz="2400" i="1">
                                    <a:latin typeface="Cambria Math"/>
                                  </a:rPr>
                                  <m:t>𝒙</m:t>
                                </m:r>
                              </m:e>
                              <m:sub>
                                <m:r>
                                  <a:rPr lang="en-US" altLang="zh-CN" sz="2400" i="1">
                                    <a:latin typeface="Cambria Math"/>
                                  </a:rPr>
                                  <m:t>𝒌</m:t>
                                </m:r>
                              </m:sub>
                            </m:sSub>
                          </m:e>
                        </m:acc>
                      </m:e>
                      <m:sup>
                        <m:r>
                          <a:rPr lang="en-US" altLang="zh-CN" sz="2400" b="1" i="1" smtClean="0">
                            <a:latin typeface="Cambria Math"/>
                          </a:rPr>
                          <m:t>−</m:t>
                        </m:r>
                      </m:sup>
                    </m:sSup>
                  </m:oMath>
                </a14:m>
                <a:r>
                  <a:rPr lang="zh-CN" altLang="en-US" sz="2400" dirty="0" smtClean="0"/>
                  <a:t>和</a:t>
                </a:r>
                <a14:m>
                  <m:oMath xmlns:m="http://schemas.openxmlformats.org/officeDocument/2006/math">
                    <m:sSup>
                      <m:sSupPr>
                        <m:ctrlPr>
                          <a:rPr lang="en-US" altLang="zh-CN" sz="2400" i="1" smtClean="0">
                            <a:latin typeface="Cambria Math" panose="02040503050406030204" pitchFamily="18" charset="0"/>
                          </a:rPr>
                        </m:ctrlPr>
                      </m:sSupPr>
                      <m:e>
                        <m:acc>
                          <m:accPr>
                            <m:chr m:val="̂"/>
                            <m:ctrlPr>
                              <a:rPr lang="zh-CN" altLang="en-US" sz="2400" i="1">
                                <a:latin typeface="Cambria Math" panose="02040503050406030204" pitchFamily="18" charset="0"/>
                              </a:rPr>
                            </m:ctrlPr>
                          </m:accPr>
                          <m:e>
                            <m:acc>
                              <m:accPr>
                                <m:chr m:val="̇"/>
                                <m:ctrlPr>
                                  <a:rPr lang="zh-CN" altLang="en-US"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a:rPr>
                                      <m:t>𝒙</m:t>
                                    </m:r>
                                  </m:e>
                                  <m:sub>
                                    <m:r>
                                      <a:rPr lang="en-US" altLang="zh-CN" sz="2400" i="1">
                                        <a:latin typeface="Cambria Math"/>
                                      </a:rPr>
                                      <m:t>𝒌</m:t>
                                    </m:r>
                                  </m:sub>
                                </m:sSub>
                              </m:e>
                            </m:acc>
                          </m:e>
                        </m:acc>
                      </m:e>
                      <m:sup>
                        <m:r>
                          <a:rPr lang="en-US" altLang="zh-CN" sz="2400" b="1" i="1" smtClean="0">
                            <a:latin typeface="Cambria Math"/>
                          </a:rPr>
                          <m:t>−</m:t>
                        </m:r>
                      </m:sup>
                    </m:sSup>
                    <m:r>
                      <a:rPr lang="en-US" altLang="zh-CN" sz="2400" i="1">
                        <a:latin typeface="Cambria Math"/>
                      </a:rPr>
                      <m:t> </m:t>
                    </m:r>
                  </m:oMath>
                </a14:m>
                <a:r>
                  <a:rPr lang="zh-CN" altLang="en-US" sz="2400" dirty="0" smtClean="0"/>
                  <a:t>（与</a:t>
                </a:r>
                <a:r>
                  <a:rPr lang="en-US" altLang="zh-CN" sz="2400" dirty="0" smtClean="0"/>
                  <a:t>k</a:t>
                </a:r>
                <a:r>
                  <a:rPr lang="zh-CN" altLang="en-US" sz="2400" dirty="0" smtClean="0"/>
                  <a:t>时刻测量值</a:t>
                </a:r>
                <a:r>
                  <a:rPr lang="zh-CN" altLang="en-US" sz="2400" dirty="0"/>
                  <a:t>无关） ；</a:t>
                </a:r>
                <a:endParaRPr lang="en-US" altLang="zh-CN" sz="240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rPr>
                          </m:ctrlPr>
                        </m:sSupPr>
                        <m:e>
                          <m:acc>
                            <m:accPr>
                              <m:chr m:val="̂"/>
                              <m:ctrlPr>
                                <a:rPr lang="zh-CN" altLang="en-US"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a:rPr>
                                    <m:t>𝒙</m:t>
                                  </m:r>
                                </m:e>
                                <m:sub>
                                  <m:r>
                                    <a:rPr lang="en-US" altLang="zh-CN" sz="2400" i="1">
                                      <a:latin typeface="Cambria Math"/>
                                    </a:rPr>
                                    <m:t>𝒌</m:t>
                                  </m:r>
                                </m:sub>
                              </m:sSub>
                            </m:e>
                          </m:acc>
                        </m:e>
                        <m:sup>
                          <m:r>
                            <a:rPr lang="en-US" altLang="zh-CN" sz="2400" i="1">
                              <a:latin typeface="Cambria Math"/>
                            </a:rPr>
                            <m:t>−</m:t>
                          </m:r>
                        </m:sup>
                      </m:sSup>
                      <m:r>
                        <a:rPr lang="en-US" altLang="zh-CN" sz="2400" i="1">
                          <a:latin typeface="Cambria Math"/>
                        </a:rPr>
                        <m:t>=</m:t>
                      </m:r>
                      <m:acc>
                        <m:accPr>
                          <m:chr m:val="̂"/>
                          <m:ctrlPr>
                            <a:rPr lang="zh-CN" altLang="en-US"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a:rPr>
                                <m:t>𝒙</m:t>
                              </m:r>
                            </m:e>
                            <m:sub>
                              <m:r>
                                <a:rPr lang="en-US" altLang="zh-CN" sz="2400" i="1">
                                  <a:latin typeface="Cambria Math"/>
                                </a:rPr>
                                <m:t>𝒌</m:t>
                              </m:r>
                              <m:r>
                                <a:rPr lang="en-US" altLang="zh-CN" sz="2400" i="1">
                                  <a:latin typeface="Cambria Math"/>
                                </a:rPr>
                                <m:t>−</m:t>
                              </m:r>
                              <m:r>
                                <a:rPr lang="en-US" altLang="zh-CN" sz="2400" i="1">
                                  <a:latin typeface="Cambria Math"/>
                                </a:rPr>
                                <m:t>𝟏</m:t>
                              </m:r>
                            </m:sub>
                          </m:sSub>
                        </m:e>
                      </m:acc>
                      <m:r>
                        <a:rPr lang="en-US" altLang="zh-CN" sz="2400" i="1">
                          <a:latin typeface="Cambria Math"/>
                        </a:rPr>
                        <m:t>+</m:t>
                      </m:r>
                      <m:acc>
                        <m:accPr>
                          <m:chr m:val="̂"/>
                          <m:ctrlPr>
                            <a:rPr lang="zh-CN" altLang="en-US" sz="2400" i="1">
                              <a:latin typeface="Cambria Math" panose="02040503050406030204" pitchFamily="18" charset="0"/>
                            </a:rPr>
                          </m:ctrlPr>
                        </m:accPr>
                        <m:e>
                          <m:acc>
                            <m:accPr>
                              <m:chr m:val="̇"/>
                              <m:ctrlPr>
                                <a:rPr lang="zh-CN" altLang="en-US"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a:rPr>
                                    <m:t>𝒙</m:t>
                                  </m:r>
                                </m:e>
                                <m:sub>
                                  <m:r>
                                    <a:rPr lang="en-US" altLang="zh-CN" sz="2400" i="1">
                                      <a:latin typeface="Cambria Math"/>
                                    </a:rPr>
                                    <m:t>𝒌</m:t>
                                  </m:r>
                                  <m:r>
                                    <a:rPr lang="en-US" altLang="zh-CN" sz="2400" i="1">
                                      <a:latin typeface="Cambria Math"/>
                                    </a:rPr>
                                    <m:t>−</m:t>
                                  </m:r>
                                  <m:r>
                                    <a:rPr lang="en-US" altLang="zh-CN" sz="2400" i="1">
                                      <a:latin typeface="Cambria Math"/>
                                    </a:rPr>
                                    <m:t>𝟏</m:t>
                                  </m:r>
                                </m:sub>
                              </m:sSub>
                            </m:e>
                          </m:acc>
                        </m:e>
                      </m:acc>
                      <m:r>
                        <a:rPr lang="en-US" altLang="zh-CN"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𝑻</m:t>
                          </m:r>
                        </m:e>
                        <m:sub>
                          <m:r>
                            <a:rPr lang="en-US" altLang="zh-CN" sz="2400" i="1">
                              <a:latin typeface="Cambria Math"/>
                            </a:rPr>
                            <m:t>𝒔</m:t>
                          </m:r>
                        </m:sub>
                      </m:sSub>
                    </m:oMath>
                  </m:oMathPara>
                </a14:m>
                <a:endParaRPr lang="en-US" altLang="zh-CN" sz="2400" dirty="0"/>
              </a:p>
              <a:p>
                <a:pPr marL="0" indent="0">
                  <a:buNone/>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rPr>
                          </m:ctrlPr>
                        </m:sSupPr>
                        <m:e>
                          <m:acc>
                            <m:accPr>
                              <m:chr m:val="̂"/>
                              <m:ctrlPr>
                                <a:rPr lang="zh-CN" altLang="en-US" sz="2400" i="1">
                                  <a:latin typeface="Cambria Math" panose="02040503050406030204" pitchFamily="18" charset="0"/>
                                </a:rPr>
                              </m:ctrlPr>
                            </m:accPr>
                            <m:e>
                              <m:acc>
                                <m:accPr>
                                  <m:chr m:val="̇"/>
                                  <m:ctrlPr>
                                    <a:rPr lang="zh-CN" altLang="en-US"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a:rPr>
                                        <m:t>𝒙</m:t>
                                      </m:r>
                                    </m:e>
                                    <m:sub>
                                      <m:r>
                                        <a:rPr lang="en-US" altLang="zh-CN" sz="2400" i="1">
                                          <a:latin typeface="Cambria Math"/>
                                        </a:rPr>
                                        <m:t>𝒌</m:t>
                                      </m:r>
                                    </m:sub>
                                  </m:sSub>
                                </m:e>
                              </m:acc>
                            </m:e>
                          </m:acc>
                        </m:e>
                        <m:sup>
                          <m:r>
                            <a:rPr lang="en-US" altLang="zh-CN" sz="2400" i="1">
                              <a:latin typeface="Cambria Math"/>
                            </a:rPr>
                            <m:t>−</m:t>
                          </m:r>
                        </m:sup>
                      </m:sSup>
                      <m:r>
                        <a:rPr lang="en-US" altLang="zh-CN" sz="2400" i="1">
                          <a:latin typeface="Cambria Math"/>
                        </a:rPr>
                        <m:t>=</m:t>
                      </m:r>
                      <m:acc>
                        <m:accPr>
                          <m:chr m:val="̂"/>
                          <m:ctrlPr>
                            <a:rPr lang="zh-CN" altLang="en-US" sz="2400" i="1">
                              <a:latin typeface="Cambria Math" panose="02040503050406030204" pitchFamily="18" charset="0"/>
                            </a:rPr>
                          </m:ctrlPr>
                        </m:accPr>
                        <m:e>
                          <m:acc>
                            <m:accPr>
                              <m:chr m:val="̇"/>
                              <m:ctrlPr>
                                <a:rPr lang="zh-CN" altLang="en-US"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a:rPr>
                                    <m:t>𝒙</m:t>
                                  </m:r>
                                </m:e>
                                <m:sub>
                                  <m:r>
                                    <a:rPr lang="en-US" altLang="zh-CN" sz="2400" i="1">
                                      <a:latin typeface="Cambria Math"/>
                                    </a:rPr>
                                    <m:t>𝒌</m:t>
                                  </m:r>
                                  <m:r>
                                    <a:rPr lang="en-US" altLang="zh-CN" sz="2400" i="1">
                                      <a:latin typeface="Cambria Math"/>
                                    </a:rPr>
                                    <m:t>−</m:t>
                                  </m:r>
                                  <m:r>
                                    <a:rPr lang="en-US" altLang="zh-CN" sz="2400" i="1">
                                      <a:latin typeface="Cambria Math"/>
                                    </a:rPr>
                                    <m:t>𝟏</m:t>
                                  </m:r>
                                </m:sub>
                              </m:sSub>
                            </m:e>
                          </m:acc>
                        </m:e>
                      </m:acc>
                    </m:oMath>
                  </m:oMathPara>
                </a14:m>
                <a:endParaRPr lang="en-US" altLang="zh-CN" sz="2400" dirty="0" smtClean="0"/>
              </a:p>
              <a:p>
                <a:pPr marL="0" indent="0">
                  <a:buNone/>
                </a:pPr>
                <a:r>
                  <a:rPr lang="zh-CN" altLang="en-US" sz="2400" dirty="0" smtClean="0"/>
                  <a:t>（</a:t>
                </a:r>
                <a:r>
                  <a:rPr lang="en-US" altLang="zh-CN" sz="2400" dirty="0" smtClean="0"/>
                  <a:t>2</a:t>
                </a:r>
                <a:r>
                  <a:rPr lang="zh-CN" altLang="en-US" sz="2400" dirty="0" smtClean="0"/>
                  <a:t>）用</a:t>
                </a:r>
                <a:r>
                  <a:rPr lang="en-US" altLang="zh-CN" sz="2400" dirty="0" smtClean="0"/>
                  <a:t>k</a:t>
                </a:r>
                <a:r>
                  <a:rPr lang="zh-CN" altLang="en-US" sz="2400" dirty="0" smtClean="0"/>
                  <a:t>时刻的实际位置测量值</a:t>
                </a:r>
                <a14:m>
                  <m:oMath xmlns:m="http://schemas.openxmlformats.org/officeDocument/2006/math">
                    <m:acc>
                      <m:accPr>
                        <m:chr m:val="̃"/>
                        <m:ctrlPr>
                          <a:rPr lang="zh-CN" altLang="en-US"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a:rPr>
                              <m:t>𝒙</m:t>
                            </m:r>
                          </m:e>
                          <m:sub>
                            <m:r>
                              <a:rPr lang="en-US" altLang="zh-CN" sz="2400" i="1">
                                <a:latin typeface="Cambria Math"/>
                              </a:rPr>
                              <m:t>𝒌</m:t>
                            </m:r>
                          </m:sub>
                        </m:sSub>
                      </m:e>
                    </m:acc>
                  </m:oMath>
                </a14:m>
                <a:r>
                  <a:rPr lang="zh-CN" altLang="en-US" sz="2400" dirty="0" smtClean="0"/>
                  <a:t>对</a:t>
                </a:r>
                <a:r>
                  <a:rPr lang="en-US" altLang="zh-CN" sz="2400" dirty="0" smtClean="0"/>
                  <a:t>k</a:t>
                </a:r>
                <a:r>
                  <a:rPr lang="zh-CN" altLang="en-US" sz="2400" dirty="0" smtClean="0"/>
                  <a:t>时刻的估计值进行更新（</a:t>
                </a:r>
                <a:r>
                  <a:rPr lang="en-US" altLang="zh-CN" sz="2400" dirty="0" smtClean="0"/>
                  <a:t>α</a:t>
                </a:r>
                <a:r>
                  <a:rPr lang="zh-CN" altLang="en-US" sz="2400" dirty="0" smtClean="0"/>
                  <a:t>和</a:t>
                </a:r>
                <a:r>
                  <a:rPr lang="en-US" altLang="zh-CN" sz="2400" dirty="0" smtClean="0"/>
                  <a:t>β</a:t>
                </a:r>
                <a:r>
                  <a:rPr lang="zh-CN" altLang="en-US" sz="2400" dirty="0" smtClean="0"/>
                  <a:t>分别为滤波系数）；</a:t>
                </a:r>
                <a:endParaRPr lang="en-US" altLang="zh-CN" sz="240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rPr>
                          </m:ctrlPr>
                        </m:sSupPr>
                        <m:e>
                          <m:acc>
                            <m:accPr>
                              <m:chr m:val="̂"/>
                              <m:ctrlPr>
                                <a:rPr lang="zh-CN" altLang="en-US"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a:rPr>
                                    <m:t>𝒙</m:t>
                                  </m:r>
                                </m:e>
                                <m:sub>
                                  <m:r>
                                    <a:rPr lang="en-US" altLang="zh-CN" sz="2400" i="1">
                                      <a:latin typeface="Cambria Math"/>
                                    </a:rPr>
                                    <m:t>𝒌</m:t>
                                  </m:r>
                                </m:sub>
                              </m:sSub>
                            </m:e>
                          </m:acc>
                        </m:e>
                        <m:sup/>
                      </m:sSup>
                      <m:r>
                        <a:rPr lang="en-US" altLang="zh-CN" sz="2400" i="1">
                          <a:latin typeface="Cambria Math"/>
                        </a:rPr>
                        <m:t>=</m:t>
                      </m:r>
                      <m:sSup>
                        <m:sSupPr>
                          <m:ctrlPr>
                            <a:rPr lang="en-US" altLang="zh-CN" sz="2400" i="1">
                              <a:latin typeface="Cambria Math" panose="02040503050406030204" pitchFamily="18" charset="0"/>
                            </a:rPr>
                          </m:ctrlPr>
                        </m:sSupPr>
                        <m:e>
                          <m:acc>
                            <m:accPr>
                              <m:chr m:val="̂"/>
                              <m:ctrlPr>
                                <a:rPr lang="zh-CN" altLang="en-US"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a:rPr>
                                    <m:t>𝒙</m:t>
                                  </m:r>
                                </m:e>
                                <m:sub>
                                  <m:r>
                                    <a:rPr lang="en-US" altLang="zh-CN" sz="2400" i="1">
                                      <a:latin typeface="Cambria Math"/>
                                    </a:rPr>
                                    <m:t>𝒌</m:t>
                                  </m:r>
                                </m:sub>
                              </m:sSub>
                            </m:e>
                          </m:acc>
                        </m:e>
                        <m:sup>
                          <m:r>
                            <a:rPr lang="en-US" altLang="zh-CN" sz="2400" i="1">
                              <a:latin typeface="Cambria Math"/>
                            </a:rPr>
                            <m:t>−</m:t>
                          </m:r>
                        </m:sup>
                      </m:sSup>
                      <m:r>
                        <a:rPr lang="en-US" altLang="zh-CN" sz="2400" b="1" i="1" smtClean="0">
                          <a:latin typeface="Cambria Math"/>
                        </a:rPr>
                        <m:t>+ </m:t>
                      </m:r>
                      <m:r>
                        <a:rPr lang="zh-CN" altLang="en-US" sz="2400" b="1" i="1" smtClean="0">
                          <a:latin typeface="Cambria Math"/>
                        </a:rPr>
                        <m:t>𝜶</m:t>
                      </m:r>
                      <m:r>
                        <a:rPr lang="en-US" altLang="zh-CN" sz="2400" b="1" i="1" smtClean="0">
                          <a:latin typeface="Cambria Math"/>
                        </a:rPr>
                        <m:t>∗(</m:t>
                      </m:r>
                      <m:acc>
                        <m:accPr>
                          <m:chr m:val="̃"/>
                          <m:ctrlPr>
                            <a:rPr lang="zh-CN" altLang="en-US"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a:rPr>
                                <m:t>𝒙</m:t>
                              </m:r>
                            </m:e>
                            <m:sub>
                              <m:r>
                                <a:rPr lang="en-US" altLang="zh-CN" sz="2400" i="1">
                                  <a:latin typeface="Cambria Math"/>
                                </a:rPr>
                                <m:t>𝒌</m:t>
                              </m:r>
                            </m:sub>
                          </m:sSub>
                        </m:e>
                      </m:acc>
                      <m:r>
                        <a:rPr lang="en-US" altLang="zh-CN" sz="2400" b="1" i="1" smtClean="0">
                          <a:latin typeface="Cambria Math"/>
                        </a:rPr>
                        <m:t> −</m:t>
                      </m:r>
                      <m:sSup>
                        <m:sSupPr>
                          <m:ctrlPr>
                            <a:rPr lang="en-US" altLang="zh-CN" sz="2400" i="1">
                              <a:latin typeface="Cambria Math" panose="02040503050406030204" pitchFamily="18" charset="0"/>
                            </a:rPr>
                          </m:ctrlPr>
                        </m:sSupPr>
                        <m:e>
                          <m:acc>
                            <m:accPr>
                              <m:chr m:val="̂"/>
                              <m:ctrlPr>
                                <a:rPr lang="zh-CN" altLang="en-US"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a:rPr>
                                    <m:t>𝒙</m:t>
                                  </m:r>
                                </m:e>
                                <m:sub>
                                  <m:r>
                                    <a:rPr lang="en-US" altLang="zh-CN" sz="2400" i="1">
                                      <a:latin typeface="Cambria Math"/>
                                    </a:rPr>
                                    <m:t>𝒌</m:t>
                                  </m:r>
                                </m:sub>
                              </m:sSub>
                            </m:e>
                          </m:acc>
                        </m:e>
                        <m:sup>
                          <m:r>
                            <a:rPr lang="en-US" altLang="zh-CN" sz="2400" i="1">
                              <a:latin typeface="Cambria Math"/>
                            </a:rPr>
                            <m:t>−</m:t>
                          </m:r>
                        </m:sup>
                      </m:sSup>
                      <m:r>
                        <a:rPr lang="en-US" altLang="zh-CN" sz="2400" b="1" i="1" smtClean="0">
                          <a:latin typeface="Cambria Math"/>
                        </a:rPr>
                        <m:t>)</m:t>
                      </m:r>
                    </m:oMath>
                  </m:oMathPara>
                </a14:m>
                <a:endParaRPr lang="en-US" altLang="zh-CN" sz="2400" dirty="0"/>
              </a:p>
              <a:p>
                <a:pPr marL="0" indent="0">
                  <a:buNone/>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panose="02040503050406030204" pitchFamily="18" charset="0"/>
                            </a:rPr>
                          </m:ctrlPr>
                        </m:sSupPr>
                        <m:e>
                          <m:acc>
                            <m:accPr>
                              <m:chr m:val="̂"/>
                              <m:ctrlPr>
                                <a:rPr lang="zh-CN" altLang="en-US" sz="2400" i="1">
                                  <a:latin typeface="Cambria Math" panose="02040503050406030204" pitchFamily="18" charset="0"/>
                                </a:rPr>
                              </m:ctrlPr>
                            </m:accPr>
                            <m:e>
                              <m:acc>
                                <m:accPr>
                                  <m:chr m:val="̇"/>
                                  <m:ctrlPr>
                                    <a:rPr lang="zh-CN" altLang="en-US"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a:rPr>
                                        <m:t>𝒙</m:t>
                                      </m:r>
                                    </m:e>
                                    <m:sub>
                                      <m:r>
                                        <a:rPr lang="en-US" altLang="zh-CN" sz="2400" i="1">
                                          <a:latin typeface="Cambria Math"/>
                                        </a:rPr>
                                        <m:t>𝒌</m:t>
                                      </m:r>
                                    </m:sub>
                                  </m:sSub>
                                </m:e>
                              </m:acc>
                            </m:e>
                          </m:acc>
                        </m:e>
                        <m:sup/>
                      </m:sSup>
                      <m:r>
                        <a:rPr lang="en-US" altLang="zh-CN" sz="2400" i="1">
                          <a:latin typeface="Cambria Math"/>
                        </a:rPr>
                        <m:t>=</m:t>
                      </m:r>
                      <m:sSup>
                        <m:sSupPr>
                          <m:ctrlPr>
                            <a:rPr lang="en-US" altLang="zh-CN" sz="2400" i="1">
                              <a:latin typeface="Cambria Math" panose="02040503050406030204" pitchFamily="18" charset="0"/>
                            </a:rPr>
                          </m:ctrlPr>
                        </m:sSupPr>
                        <m:e>
                          <m:acc>
                            <m:accPr>
                              <m:chr m:val="̂"/>
                              <m:ctrlPr>
                                <a:rPr lang="zh-CN" altLang="en-US" sz="2400" i="1">
                                  <a:latin typeface="Cambria Math" panose="02040503050406030204" pitchFamily="18" charset="0"/>
                                </a:rPr>
                              </m:ctrlPr>
                            </m:accPr>
                            <m:e>
                              <m:acc>
                                <m:accPr>
                                  <m:chr m:val="̇"/>
                                  <m:ctrlPr>
                                    <a:rPr lang="zh-CN" altLang="en-US"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a:rPr>
                                        <m:t>𝒙</m:t>
                                      </m:r>
                                    </m:e>
                                    <m:sub>
                                      <m:r>
                                        <a:rPr lang="en-US" altLang="zh-CN" sz="2400" i="1">
                                          <a:latin typeface="Cambria Math"/>
                                        </a:rPr>
                                        <m:t>𝒌</m:t>
                                      </m:r>
                                    </m:sub>
                                  </m:sSub>
                                </m:e>
                              </m:acc>
                            </m:e>
                          </m:acc>
                        </m:e>
                        <m:sup>
                          <m:r>
                            <a:rPr lang="en-US" altLang="zh-CN" sz="2400" i="1">
                              <a:latin typeface="Cambria Math"/>
                            </a:rPr>
                            <m:t>−</m:t>
                          </m:r>
                        </m:sup>
                      </m:sSup>
                      <m:r>
                        <a:rPr lang="en-US" altLang="zh-CN" sz="2400" b="1" i="1" smtClean="0">
                          <a:latin typeface="Cambria Math"/>
                        </a:rPr>
                        <m:t> +  </m:t>
                      </m:r>
                      <m:f>
                        <m:fPr>
                          <m:ctrlPr>
                            <a:rPr lang="en-US" altLang="zh-CN" sz="2400" b="1" i="1" smtClean="0">
                              <a:latin typeface="Cambria Math" panose="02040503050406030204" pitchFamily="18" charset="0"/>
                            </a:rPr>
                          </m:ctrlPr>
                        </m:fPr>
                        <m:num>
                          <m:r>
                            <a:rPr lang="zh-CN" altLang="en-US" sz="2400" b="1" i="1" smtClean="0">
                              <a:latin typeface="Cambria Math"/>
                            </a:rPr>
                            <m:t>𝜷</m:t>
                          </m:r>
                        </m:num>
                        <m:den>
                          <m:sSub>
                            <m:sSubPr>
                              <m:ctrlPr>
                                <a:rPr lang="en-US" altLang="zh-CN" sz="2400" i="1">
                                  <a:latin typeface="Cambria Math" panose="02040503050406030204" pitchFamily="18" charset="0"/>
                                </a:rPr>
                              </m:ctrlPr>
                            </m:sSubPr>
                            <m:e>
                              <m:r>
                                <a:rPr lang="en-US" altLang="zh-CN" sz="2400" i="1">
                                  <a:latin typeface="Cambria Math"/>
                                </a:rPr>
                                <m:t>𝑻</m:t>
                              </m:r>
                            </m:e>
                            <m:sub>
                              <m:r>
                                <a:rPr lang="en-US" altLang="zh-CN" sz="2400" i="1">
                                  <a:latin typeface="Cambria Math"/>
                                </a:rPr>
                                <m:t>𝒔</m:t>
                              </m:r>
                            </m:sub>
                          </m:sSub>
                        </m:den>
                      </m:f>
                      <m:r>
                        <a:rPr lang="en-US" altLang="zh-CN" sz="2400" b="1" i="1" smtClean="0">
                          <a:latin typeface="Cambria Math"/>
                        </a:rPr>
                        <m:t> </m:t>
                      </m:r>
                      <m:r>
                        <a:rPr lang="zh-CN" altLang="en-US" sz="2400" b="1" i="1" smtClean="0">
                          <a:latin typeface="Cambria Math"/>
                        </a:rPr>
                        <m:t>∗</m:t>
                      </m:r>
                      <m:r>
                        <a:rPr lang="en-US" altLang="zh-CN" sz="2400" b="1" i="1" smtClean="0">
                          <a:latin typeface="Cambria Math"/>
                        </a:rPr>
                        <m:t> (</m:t>
                      </m:r>
                      <m:acc>
                        <m:accPr>
                          <m:chr m:val="̃"/>
                          <m:ctrlPr>
                            <a:rPr lang="zh-CN" altLang="en-US"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a:rPr>
                                <m:t>𝒙</m:t>
                              </m:r>
                            </m:e>
                            <m:sub>
                              <m:r>
                                <a:rPr lang="en-US" altLang="zh-CN" sz="2400" i="1">
                                  <a:latin typeface="Cambria Math"/>
                                </a:rPr>
                                <m:t>𝒌</m:t>
                              </m:r>
                            </m:sub>
                          </m:sSub>
                        </m:e>
                      </m:acc>
                      <m:r>
                        <a:rPr lang="en-US" altLang="zh-CN" sz="2400" i="1">
                          <a:latin typeface="Cambria Math"/>
                        </a:rPr>
                        <m:t> −</m:t>
                      </m:r>
                      <m:sSup>
                        <m:sSupPr>
                          <m:ctrlPr>
                            <a:rPr lang="en-US" altLang="zh-CN" sz="2400" i="1">
                              <a:latin typeface="Cambria Math" panose="02040503050406030204" pitchFamily="18" charset="0"/>
                            </a:rPr>
                          </m:ctrlPr>
                        </m:sSupPr>
                        <m:e>
                          <m:acc>
                            <m:accPr>
                              <m:chr m:val="̂"/>
                              <m:ctrlPr>
                                <a:rPr lang="zh-CN" altLang="en-US"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a:rPr>
                                    <m:t>𝒙</m:t>
                                  </m:r>
                                </m:e>
                                <m:sub>
                                  <m:r>
                                    <a:rPr lang="en-US" altLang="zh-CN" sz="2400" i="1">
                                      <a:latin typeface="Cambria Math"/>
                                    </a:rPr>
                                    <m:t>𝒌</m:t>
                                  </m:r>
                                </m:sub>
                              </m:sSub>
                            </m:e>
                          </m:acc>
                        </m:e>
                        <m:sup>
                          <m:r>
                            <a:rPr lang="en-US" altLang="zh-CN" sz="2400" i="1">
                              <a:latin typeface="Cambria Math"/>
                            </a:rPr>
                            <m:t>−</m:t>
                          </m:r>
                        </m:sup>
                      </m:sSup>
                      <m:r>
                        <a:rPr lang="en-US" altLang="zh-CN" sz="2400" b="1" i="1" smtClean="0">
                          <a:latin typeface="Cambria Math"/>
                        </a:rPr>
                        <m:t>)</m:t>
                      </m:r>
                    </m:oMath>
                  </m:oMathPara>
                </a14:m>
                <a:endParaRPr lang="en-US" altLang="zh-CN" sz="2400" dirty="0" smtClean="0"/>
              </a:p>
              <a:p>
                <a:pPr marL="0" indent="0">
                  <a:buNone/>
                </a:pPr>
                <a:r>
                  <a:rPr lang="zh-CN" altLang="en-US" sz="2400" dirty="0" smtClean="0"/>
                  <a:t>（</a:t>
                </a:r>
                <a:r>
                  <a:rPr lang="en-US" altLang="zh-CN" sz="2400" dirty="0" smtClean="0"/>
                  <a:t>3</a:t>
                </a:r>
                <a:r>
                  <a:rPr lang="zh-CN" altLang="en-US" sz="2400" dirty="0" smtClean="0"/>
                  <a:t>）将</a:t>
                </a:r>
                <a14:m>
                  <m:oMath xmlns:m="http://schemas.openxmlformats.org/officeDocument/2006/math">
                    <m:sSup>
                      <m:sSupPr>
                        <m:ctrlPr>
                          <a:rPr lang="en-US" altLang="zh-CN" sz="2400" i="1">
                            <a:latin typeface="Cambria Math" panose="02040503050406030204" pitchFamily="18" charset="0"/>
                          </a:rPr>
                        </m:ctrlPr>
                      </m:sSupPr>
                      <m:e>
                        <m:acc>
                          <m:accPr>
                            <m:chr m:val="̂"/>
                            <m:ctrlPr>
                              <a:rPr lang="zh-CN" altLang="en-US"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a:rPr>
                                  <m:t>𝒙</m:t>
                                </m:r>
                              </m:e>
                              <m:sub>
                                <m:r>
                                  <a:rPr lang="en-US" altLang="zh-CN" sz="2400" i="1">
                                    <a:latin typeface="Cambria Math"/>
                                  </a:rPr>
                                  <m:t>𝒌</m:t>
                                </m:r>
                              </m:sub>
                            </m:sSub>
                          </m:e>
                        </m:acc>
                      </m:e>
                      <m:sup/>
                    </m:sSup>
                  </m:oMath>
                </a14:m>
                <a:r>
                  <a:rPr lang="zh-CN" altLang="en-US" sz="2400" dirty="0" smtClean="0"/>
                  <a:t>和</a:t>
                </a:r>
                <a14:m>
                  <m:oMath xmlns:m="http://schemas.openxmlformats.org/officeDocument/2006/math">
                    <m:acc>
                      <m:accPr>
                        <m:chr m:val="̂"/>
                        <m:ctrlPr>
                          <a:rPr lang="zh-CN" altLang="en-US" sz="2400" i="1">
                            <a:latin typeface="Cambria Math" panose="02040503050406030204" pitchFamily="18" charset="0"/>
                          </a:rPr>
                        </m:ctrlPr>
                      </m:accPr>
                      <m:e>
                        <m:acc>
                          <m:accPr>
                            <m:chr m:val="̇"/>
                            <m:ctrlPr>
                              <a:rPr lang="zh-CN" altLang="en-US"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a:rPr>
                                  <m:t>𝒙</m:t>
                                </m:r>
                              </m:e>
                              <m:sub>
                                <m:r>
                                  <a:rPr lang="en-US" altLang="zh-CN" sz="2400" i="1">
                                    <a:latin typeface="Cambria Math"/>
                                  </a:rPr>
                                  <m:t>𝒌</m:t>
                                </m:r>
                              </m:sub>
                            </m:sSub>
                          </m:e>
                        </m:acc>
                      </m:e>
                    </m:acc>
                  </m:oMath>
                </a14:m>
                <a:r>
                  <a:rPr lang="zh-CN" altLang="en-US" sz="2400" dirty="0" smtClean="0"/>
                  <a:t>作为新的估计值，代入（</a:t>
                </a:r>
                <a:r>
                  <a:rPr lang="en-US" altLang="zh-CN" sz="2400" dirty="0" smtClean="0"/>
                  <a:t>1</a:t>
                </a:r>
                <a:r>
                  <a:rPr lang="zh-CN" altLang="en-US" sz="2400" dirty="0" smtClean="0"/>
                  <a:t>），计算</a:t>
                </a:r>
                <a:r>
                  <a:rPr lang="en-US" altLang="zh-CN" sz="2400" dirty="0" smtClean="0"/>
                  <a:t>k+1</a:t>
                </a:r>
                <a:r>
                  <a:rPr lang="zh-CN" altLang="en-US" sz="2400" dirty="0" smtClean="0"/>
                  <a:t>时刻估计值，如此持续进行预测和更新，从而保证输出一个较为稳定的平滑结果</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4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a:off x="939849" y="2854764"/>
            <a:ext cx="7632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8388424" y="3099543"/>
            <a:ext cx="304892" cy="369332"/>
          </a:xfrm>
          <a:prstGeom prst="rect">
            <a:avLst/>
          </a:prstGeom>
          <a:noFill/>
        </p:spPr>
        <p:txBody>
          <a:bodyPr wrap="none" rtlCol="0">
            <a:spAutoFit/>
          </a:bodyPr>
          <a:lstStyle/>
          <a:p>
            <a:r>
              <a:rPr lang="en-US" altLang="zh-CN" dirty="0" smtClean="0"/>
              <a:t>X</a:t>
            </a:r>
            <a:endParaRPr lang="zh-CN" altLang="en-US" dirty="0"/>
          </a:p>
        </p:txBody>
      </p:sp>
      <p:sp>
        <p:nvSpPr>
          <p:cNvPr id="6" name="椭圆 5"/>
          <p:cNvSpPr/>
          <p:nvPr/>
        </p:nvSpPr>
        <p:spPr>
          <a:xfrm rot="21182456">
            <a:off x="903690" y="2815609"/>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21182456">
            <a:off x="1759590" y="2815609"/>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21182456">
            <a:off x="2335654" y="2815609"/>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21182456">
            <a:off x="3631798" y="2815609"/>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21182456">
            <a:off x="4423886" y="2815609"/>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21182456">
            <a:off x="2695694" y="2815609"/>
            <a:ext cx="72008" cy="72008"/>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21182456">
            <a:off x="3423970" y="2815609"/>
            <a:ext cx="72008" cy="7200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21182456">
            <a:off x="2551678" y="2815609"/>
            <a:ext cx="72008" cy="7200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21182456">
            <a:off x="3279954" y="2815609"/>
            <a:ext cx="72008" cy="72008"/>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21182456">
            <a:off x="4279870" y="2815609"/>
            <a:ext cx="72008" cy="72008"/>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21182456">
            <a:off x="4351878" y="2815609"/>
            <a:ext cx="72008" cy="7200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691680" y="3162541"/>
            <a:ext cx="5688632" cy="5850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21182456">
            <a:off x="5872242" y="3423834"/>
            <a:ext cx="72008" cy="7200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6145564" y="3295822"/>
            <a:ext cx="1082348" cy="307777"/>
          </a:xfrm>
          <a:prstGeom prst="rect">
            <a:avLst/>
          </a:prstGeom>
          <a:noFill/>
        </p:spPr>
        <p:txBody>
          <a:bodyPr wrap="none" rtlCol="0">
            <a:spAutoFit/>
          </a:bodyPr>
          <a:lstStyle/>
          <a:p>
            <a:r>
              <a:rPr lang="zh-CN" altLang="en-US" sz="1400" dirty="0" smtClean="0"/>
              <a:t>最优估计值</a:t>
            </a:r>
            <a:endParaRPr lang="zh-CN" altLang="en-US" sz="1400" dirty="0"/>
          </a:p>
        </p:txBody>
      </p:sp>
      <p:sp>
        <p:nvSpPr>
          <p:cNvPr id="20" name="椭圆 19"/>
          <p:cNvSpPr/>
          <p:nvPr/>
        </p:nvSpPr>
        <p:spPr>
          <a:xfrm rot="21182456">
            <a:off x="3934673" y="3455485"/>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211960" y="3305949"/>
            <a:ext cx="723275" cy="307777"/>
          </a:xfrm>
          <a:prstGeom prst="rect">
            <a:avLst/>
          </a:prstGeom>
          <a:noFill/>
        </p:spPr>
        <p:txBody>
          <a:bodyPr wrap="none" rtlCol="0">
            <a:spAutoFit/>
          </a:bodyPr>
          <a:lstStyle/>
          <a:p>
            <a:r>
              <a:rPr lang="zh-CN" altLang="en-US" sz="1400" dirty="0" smtClean="0"/>
              <a:t>测量值</a:t>
            </a:r>
            <a:endParaRPr lang="zh-CN" altLang="en-US" sz="1400" dirty="0"/>
          </a:p>
        </p:txBody>
      </p:sp>
      <p:sp>
        <p:nvSpPr>
          <p:cNvPr id="22" name="椭圆 21"/>
          <p:cNvSpPr/>
          <p:nvPr/>
        </p:nvSpPr>
        <p:spPr>
          <a:xfrm rot="21182456">
            <a:off x="5143966" y="2815609"/>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rot="21182456">
            <a:off x="5296178" y="2815609"/>
            <a:ext cx="72008" cy="72008"/>
          </a:xfrm>
          <a:prstGeom prst="ellipse">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rot="21182456">
            <a:off x="5224170" y="2815609"/>
            <a:ext cx="72008" cy="7200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p:nvCxnSpPr>
        <p:spPr>
          <a:xfrm>
            <a:off x="611560" y="2019423"/>
            <a:ext cx="813690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934098" y="2019423"/>
            <a:ext cx="11746" cy="810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flipV="1">
            <a:off x="1763688" y="2019423"/>
            <a:ext cx="11746" cy="810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2585266" y="1988840"/>
            <a:ext cx="11746" cy="810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3451623" y="2019423"/>
            <a:ext cx="11746" cy="810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4374649" y="1999294"/>
            <a:ext cx="11746" cy="810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5258264" y="2007328"/>
            <a:ext cx="11746" cy="810003"/>
          </a:xfrm>
          <a:prstGeom prst="line">
            <a:avLst/>
          </a:prstGeom>
        </p:spPr>
        <p:style>
          <a:lnRef idx="1">
            <a:schemeClr val="accent1"/>
          </a:lnRef>
          <a:fillRef idx="0">
            <a:schemeClr val="accent1"/>
          </a:fillRef>
          <a:effectRef idx="0">
            <a:schemeClr val="accent1"/>
          </a:effectRef>
          <a:fontRef idx="minor">
            <a:schemeClr val="tx1"/>
          </a:fontRef>
        </p:style>
      </p:cxnSp>
      <p:sp>
        <p:nvSpPr>
          <p:cNvPr id="32" name="下箭头 31"/>
          <p:cNvSpPr/>
          <p:nvPr/>
        </p:nvSpPr>
        <p:spPr>
          <a:xfrm rot="5400000">
            <a:off x="5584232" y="2244404"/>
            <a:ext cx="328289"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5932682" y="2252428"/>
            <a:ext cx="2954655" cy="369332"/>
          </a:xfrm>
          <a:prstGeom prst="rect">
            <a:avLst/>
          </a:prstGeom>
          <a:noFill/>
        </p:spPr>
        <p:txBody>
          <a:bodyPr wrap="none" rtlCol="0">
            <a:spAutoFit/>
          </a:bodyPr>
          <a:lstStyle/>
          <a:p>
            <a:r>
              <a:rPr lang="zh-CN" altLang="en-US" dirty="0" smtClean="0"/>
              <a:t>如何得到近似匀速的最优解</a:t>
            </a:r>
            <a:endParaRPr lang="zh-CN" altLang="en-US" dirty="0"/>
          </a:p>
        </p:txBody>
      </p:sp>
      <p:sp>
        <p:nvSpPr>
          <p:cNvPr id="34" name="椭圆 33"/>
          <p:cNvSpPr/>
          <p:nvPr/>
        </p:nvSpPr>
        <p:spPr>
          <a:xfrm rot="21182456">
            <a:off x="2127826" y="3424902"/>
            <a:ext cx="72008" cy="72008"/>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2369234" y="3295822"/>
            <a:ext cx="723275" cy="307777"/>
          </a:xfrm>
          <a:prstGeom prst="rect">
            <a:avLst/>
          </a:prstGeom>
          <a:noFill/>
        </p:spPr>
        <p:txBody>
          <a:bodyPr wrap="none" rtlCol="0">
            <a:spAutoFit/>
          </a:bodyPr>
          <a:lstStyle/>
          <a:p>
            <a:r>
              <a:rPr lang="zh-CN" altLang="en-US" sz="1400" dirty="0" smtClean="0"/>
              <a:t>预测值</a:t>
            </a:r>
            <a:endParaRPr lang="zh-CN" altLang="en-US" sz="1400" dirty="0"/>
          </a:p>
        </p:txBody>
      </p:sp>
    </p:spTree>
    <p:extLst>
      <p:ext uri="{BB962C8B-B14F-4D97-AF65-F5344CB8AC3E}">
        <p14:creationId xmlns:p14="http://schemas.microsoft.com/office/powerpoint/2010/main" val="18480127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20088</TotalTime>
  <Words>2073</Words>
  <Application>Microsoft Office PowerPoint</Application>
  <PresentationFormat>全屏显示(4:3)</PresentationFormat>
  <Paragraphs>340</Paragraphs>
  <Slides>47</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3</vt:i4>
      </vt:variant>
      <vt:variant>
        <vt:lpstr>幻灯片标题</vt:lpstr>
      </vt:variant>
      <vt:variant>
        <vt:i4>47</vt:i4>
      </vt:variant>
    </vt:vector>
  </HeadingPairs>
  <TitlesOfParts>
    <vt:vector size="57" baseType="lpstr">
      <vt:lpstr>华文新魏</vt:lpstr>
      <vt:lpstr>宋体</vt:lpstr>
      <vt:lpstr>微软雅黑</vt:lpstr>
      <vt:lpstr>Arial</vt:lpstr>
      <vt:lpstr>Calibri</vt:lpstr>
      <vt:lpstr>Cambria Math</vt:lpstr>
      <vt:lpstr>Office 主题​​</vt:lpstr>
      <vt:lpstr>公式</vt:lpstr>
      <vt:lpstr>Equation</vt:lpstr>
      <vt:lpstr>Microsoft 公式 3.0</vt:lpstr>
      <vt:lpstr>回顾</vt:lpstr>
      <vt:lpstr>回顾</vt:lpstr>
      <vt:lpstr>第一篇 卫星定位导航原理与方法 第七节 动态滤波原理</vt:lpstr>
      <vt:lpstr>课程内容</vt:lpstr>
      <vt:lpstr>一、动态滤波的基本原理</vt:lpstr>
      <vt:lpstr>回顾：PVT解算结果的动态滤波</vt:lpstr>
      <vt:lpstr>简单案例—一维滤波</vt:lpstr>
      <vt:lpstr>解决思路：动态滤波</vt:lpstr>
      <vt:lpstr>PowerPoint 演示文稿</vt:lpstr>
      <vt:lpstr>分析</vt:lpstr>
      <vt:lpstr>问题</vt:lpstr>
      <vt:lpstr>PowerPoint 演示文稿</vt:lpstr>
      <vt:lpstr>动态滤波的本质是最优估计</vt:lpstr>
      <vt:lpstr>二、动态系统模型与卡尔曼滤波</vt:lpstr>
      <vt:lpstr>2.1 卡尔曼滤波模型的提出</vt:lpstr>
      <vt:lpstr>2.2 卡尔曼滤波理论中的动态系统模型</vt:lpstr>
      <vt:lpstr>PowerPoint 演示文稿</vt:lpstr>
      <vt:lpstr>2.2 卡尔曼滤波理论中的动态系统模型</vt:lpstr>
      <vt:lpstr>2.2 卡尔曼滤波理论中的动态系统模型</vt:lpstr>
      <vt:lpstr>举例—单点动态GPS接收机</vt:lpstr>
      <vt:lpstr>α-β滤波算法带来的推想</vt:lpstr>
      <vt:lpstr>2.3 卡尔曼滤波算法—基本思路</vt:lpstr>
      <vt:lpstr>2.3 卡尔曼滤波算法</vt:lpstr>
      <vt:lpstr>阶段一：预测</vt:lpstr>
      <vt:lpstr>阶段二：校正</vt:lpstr>
      <vt:lpstr>PowerPoint 演示文稿</vt:lpstr>
      <vt:lpstr>卡尔曼滤波矩阵的生成</vt:lpstr>
      <vt:lpstr>卡尔曼滤波递推算法总结</vt:lpstr>
      <vt:lpstr>卡尔曼滤波算法的特点分析</vt:lpstr>
      <vt:lpstr>卡尔曼滤波的增益特性</vt:lpstr>
      <vt:lpstr>总结：卡尔曼滤波与最小二乘法的主要区别</vt:lpstr>
      <vt:lpstr>三、GPS定位的卡尔曼滤波</vt:lpstr>
      <vt:lpstr>卡尔曼滤波算法需要确定的要素</vt:lpstr>
      <vt:lpstr>GPS定位中的可能状态量</vt:lpstr>
      <vt:lpstr>静态定位时的状态量选择 （以测码伪距定位为例）</vt:lpstr>
      <vt:lpstr>静态定位的状态方程</vt:lpstr>
      <vt:lpstr>静态定位的测量方程</vt:lpstr>
      <vt:lpstr>静态定位的滤波算法</vt:lpstr>
      <vt:lpstr>静态定位的滤波算法</vt:lpstr>
      <vt:lpstr>3.2 测码伪距动态定位的卡尔曼滤波</vt:lpstr>
      <vt:lpstr>动态定位的状态方程（8变量法）</vt:lpstr>
      <vt:lpstr>动态定位的测量方程</vt:lpstr>
      <vt:lpstr>滤波算法小结</vt:lpstr>
      <vt:lpstr>四、其他滤波技术</vt:lpstr>
      <vt:lpstr>其他滤波技术</vt:lpstr>
      <vt:lpstr>推荐读物</vt:lpstr>
      <vt:lpstr>本节结束</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gy</dc:creator>
  <cp:lastModifiedBy>濮国梁</cp:lastModifiedBy>
  <cp:revision>198</cp:revision>
  <dcterms:created xsi:type="dcterms:W3CDTF">2016-04-25T04:44:39Z</dcterms:created>
  <dcterms:modified xsi:type="dcterms:W3CDTF">2017-04-19T02:34:44Z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2052-10.1.0.5444</vt:lpwstr>
  </property>
</Properties>
</file>